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7"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6" r:id="rId27"/>
    <p:sldId id="281" r:id="rId28"/>
    <p:sldId id="282" r:id="rId29"/>
    <p:sldId id="283" r:id="rId3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6600FF"/>
    <a:srgbClr val="4472C4"/>
    <a:srgbClr val="CC00FF"/>
    <a:srgbClr val="E1E1E1"/>
    <a:srgbClr val="3F3F3F"/>
    <a:srgbClr val="B2B2B2"/>
    <a:srgbClr val="404040"/>
    <a:srgbClr val="EAEAEA"/>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12" autoAdjust="0"/>
    <p:restoredTop sz="94660"/>
  </p:normalViewPr>
  <p:slideViewPr>
    <p:cSldViewPr snapToGrid="0">
      <p:cViewPr varScale="1">
        <p:scale>
          <a:sx n="68" d="100"/>
          <a:sy n="68" d="100"/>
        </p:scale>
        <p:origin x="7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8"/>
    </mc:Choice>
    <mc:Fallback>
      <c:style val="38"/>
    </mc:Fallback>
  </mc:AlternateContent>
  <c:chart>
    <c:title>
      <c:tx>
        <c:rich>
          <a:bodyPr/>
          <a:lstStyle/>
          <a:p>
            <a:pPr>
              <a:defRPr/>
            </a:pPr>
            <a:r>
              <a:rPr lang="tr-TR" sz="1100"/>
              <a:t>TABLO 1</a:t>
            </a:r>
            <a:endParaRPr lang="en-US" sz="1100"/>
          </a:p>
        </c:rich>
      </c:tx>
      <c:layout>
        <c:manualLayout>
          <c:xMode val="edge"/>
          <c:yMode val="edge"/>
          <c:x val="0.37018220793140477"/>
          <c:y val="5.1889444839119808E-2"/>
        </c:manualLayout>
      </c:layout>
      <c:overlay val="0"/>
    </c:title>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Sayfa1!$B$1</c:f>
              <c:strCache>
                <c:ptCount val="1"/>
                <c:pt idx="0">
                  <c:v>Fasulyenin Boyu</c:v>
                </c:pt>
              </c:strCache>
            </c:strRef>
          </c:tx>
          <c:invertIfNegative val="0"/>
          <c:cat>
            <c:strRef>
              <c:f>Sayfa1!$A$2:$A$6</c:f>
              <c:strCache>
                <c:ptCount val="5"/>
                <c:pt idx="0">
                  <c:v>Arıtılmış Su</c:v>
                </c:pt>
                <c:pt idx="1">
                  <c:v>Musluk Suyu</c:v>
                </c:pt>
                <c:pt idx="2">
                  <c:v>S-S Kutupları</c:v>
                </c:pt>
                <c:pt idx="3">
                  <c:v>N-S Kutupları</c:v>
                </c:pt>
                <c:pt idx="4">
                  <c:v>N-N Kutupları</c:v>
                </c:pt>
              </c:strCache>
            </c:strRef>
          </c:cat>
          <c:val>
            <c:numRef>
              <c:f>Sayfa1!$B$2:$B$6</c:f>
              <c:numCache>
                <c:formatCode>General</c:formatCode>
                <c:ptCount val="5"/>
                <c:pt idx="0">
                  <c:v>9</c:v>
                </c:pt>
                <c:pt idx="1">
                  <c:v>9</c:v>
                </c:pt>
                <c:pt idx="2">
                  <c:v>9</c:v>
                </c:pt>
                <c:pt idx="3">
                  <c:v>9</c:v>
                </c:pt>
                <c:pt idx="4">
                  <c:v>9</c:v>
                </c:pt>
              </c:numCache>
            </c:numRef>
          </c:val>
          <c:extLst>
            <c:ext xmlns:c16="http://schemas.microsoft.com/office/drawing/2014/chart" uri="{C3380CC4-5D6E-409C-BE32-E72D297353CC}">
              <c16:uniqueId val="{00000000-19C9-49F9-A62E-79040A68C2B3}"/>
            </c:ext>
          </c:extLst>
        </c:ser>
        <c:dLbls>
          <c:showLegendKey val="0"/>
          <c:showVal val="0"/>
          <c:showCatName val="0"/>
          <c:showSerName val="0"/>
          <c:showPercent val="0"/>
          <c:showBubbleSize val="0"/>
        </c:dLbls>
        <c:gapWidth val="150"/>
        <c:shape val="cylinder"/>
        <c:axId val="55063680"/>
        <c:axId val="55065600"/>
        <c:axId val="0"/>
      </c:bar3DChart>
      <c:catAx>
        <c:axId val="55063680"/>
        <c:scaling>
          <c:orientation val="minMax"/>
        </c:scaling>
        <c:delete val="0"/>
        <c:axPos val="b"/>
        <c:numFmt formatCode="General" sourceLinked="0"/>
        <c:majorTickMark val="out"/>
        <c:minorTickMark val="none"/>
        <c:tickLblPos val="nextTo"/>
        <c:txPr>
          <a:bodyPr/>
          <a:lstStyle/>
          <a:p>
            <a:pPr>
              <a:defRPr sz="1100"/>
            </a:pPr>
            <a:endParaRPr lang="tr-TR"/>
          </a:p>
        </c:txPr>
        <c:crossAx val="55065600"/>
        <c:crosses val="autoZero"/>
        <c:auto val="1"/>
        <c:lblAlgn val="ctr"/>
        <c:lblOffset val="100"/>
        <c:noMultiLvlLbl val="0"/>
      </c:catAx>
      <c:valAx>
        <c:axId val="55065600"/>
        <c:scaling>
          <c:orientation val="minMax"/>
        </c:scaling>
        <c:delete val="0"/>
        <c:axPos val="l"/>
        <c:majorGridlines/>
        <c:numFmt formatCode="General" sourceLinked="1"/>
        <c:majorTickMark val="out"/>
        <c:minorTickMark val="none"/>
        <c:tickLblPos val="nextTo"/>
        <c:crossAx val="55063680"/>
        <c:crosses val="autoZero"/>
        <c:crossBetween val="between"/>
      </c:valAx>
    </c:plotArea>
    <c:legend>
      <c:legendPos val="r"/>
      <c:layout>
        <c:manualLayout>
          <c:xMode val="edge"/>
          <c:yMode val="edge"/>
          <c:x val="0.76459376661518719"/>
          <c:y val="0.51985358596410947"/>
          <c:w val="0.22254449705040924"/>
          <c:h val="0.14307288679469821"/>
        </c:manualLayout>
      </c:layout>
      <c:overlay val="0"/>
      <c:txPr>
        <a:bodyPr/>
        <a:lstStyle/>
        <a:p>
          <a:pPr>
            <a:defRPr sz="1100"/>
          </a:pPr>
          <a:endParaRPr lang="tr-TR"/>
        </a:p>
      </c:txPr>
    </c:legend>
    <c:plotVisOnly val="1"/>
    <c:dispBlanksAs val="gap"/>
    <c:showDLblsOverMax val="0"/>
  </c:chart>
  <c:txPr>
    <a:bodyPr/>
    <a:lstStyle/>
    <a:p>
      <a:pPr>
        <a:defRPr sz="1100">
          <a:latin typeface="Times New Roman" pitchFamily="18" charset="0"/>
          <a:cs typeface="Times New Roman" pitchFamily="18" charset="0"/>
        </a:defRPr>
      </a:pPr>
      <a:endParaRPr lang="tr-T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8"/>
    </mc:Choice>
    <mc:Fallback>
      <c:style val="38"/>
    </mc:Fallback>
  </mc:AlternateContent>
  <c:chart>
    <c:title>
      <c:tx>
        <c:rich>
          <a:bodyPr/>
          <a:lstStyle/>
          <a:p>
            <a:pPr>
              <a:defRPr sz="1100">
                <a:latin typeface="Times New Roman" pitchFamily="18" charset="0"/>
                <a:cs typeface="Times New Roman" pitchFamily="18" charset="0"/>
              </a:defRPr>
            </a:pPr>
            <a:r>
              <a:rPr lang="tr-TR" sz="1100">
                <a:latin typeface="Times New Roman" pitchFamily="18" charset="0"/>
                <a:cs typeface="Times New Roman" pitchFamily="18" charset="0"/>
              </a:rPr>
              <a:t>TABLO</a:t>
            </a:r>
            <a:r>
              <a:rPr lang="tr-TR" sz="1100" baseline="0">
                <a:latin typeface="Times New Roman" pitchFamily="18" charset="0"/>
                <a:cs typeface="Times New Roman" pitchFamily="18" charset="0"/>
              </a:rPr>
              <a:t> 2</a:t>
            </a:r>
            <a:endParaRPr lang="en-US" sz="1100">
              <a:latin typeface="Times New Roman" pitchFamily="18" charset="0"/>
              <a:cs typeface="Times New Roman" pitchFamily="18" charset="0"/>
            </a:endParaRPr>
          </a:p>
        </c:rich>
      </c:tx>
      <c:layout>
        <c:manualLayout>
          <c:xMode val="edge"/>
          <c:yMode val="edge"/>
          <c:x val="0.31046265820858532"/>
          <c:y val="4.1594930167407826E-2"/>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6.1432356004612561E-2"/>
          <c:y val="0.20904124230948651"/>
          <c:w val="0.70006738679236125"/>
          <c:h val="0.40076885093275788"/>
        </c:manualLayout>
      </c:layout>
      <c:bar3DChart>
        <c:barDir val="col"/>
        <c:grouping val="stacked"/>
        <c:varyColors val="0"/>
        <c:ser>
          <c:idx val="0"/>
          <c:order val="0"/>
          <c:tx>
            <c:strRef>
              <c:f>Sayfa1!$B$1</c:f>
              <c:strCache>
                <c:ptCount val="1"/>
                <c:pt idx="0">
                  <c:v>Fasulyelerin Boyu</c:v>
                </c:pt>
              </c:strCache>
            </c:strRef>
          </c:tx>
          <c:invertIfNegative val="0"/>
          <c:cat>
            <c:strRef>
              <c:f>Sayfa1!$A$2:$A$6</c:f>
              <c:strCache>
                <c:ptCount val="5"/>
                <c:pt idx="0">
                  <c:v>Arıtılmış Su</c:v>
                </c:pt>
                <c:pt idx="1">
                  <c:v>Musluk Suyu</c:v>
                </c:pt>
                <c:pt idx="2">
                  <c:v>S-S Kutupları</c:v>
                </c:pt>
                <c:pt idx="3">
                  <c:v>N-S Kutupları</c:v>
                </c:pt>
                <c:pt idx="4">
                  <c:v>N-N Kutupları</c:v>
                </c:pt>
              </c:strCache>
            </c:strRef>
          </c:cat>
          <c:val>
            <c:numRef>
              <c:f>Sayfa1!$B$2:$B$6</c:f>
              <c:numCache>
                <c:formatCode>General</c:formatCode>
                <c:ptCount val="5"/>
                <c:pt idx="0">
                  <c:v>23</c:v>
                </c:pt>
                <c:pt idx="1">
                  <c:v>25</c:v>
                </c:pt>
                <c:pt idx="2">
                  <c:v>24</c:v>
                </c:pt>
                <c:pt idx="3">
                  <c:v>24</c:v>
                </c:pt>
                <c:pt idx="4">
                  <c:v>26</c:v>
                </c:pt>
              </c:numCache>
            </c:numRef>
          </c:val>
          <c:extLst>
            <c:ext xmlns:c16="http://schemas.microsoft.com/office/drawing/2014/chart" uri="{C3380CC4-5D6E-409C-BE32-E72D297353CC}">
              <c16:uniqueId val="{00000000-BE4A-45D5-B75D-D652B6DDC563}"/>
            </c:ext>
          </c:extLst>
        </c:ser>
        <c:dLbls>
          <c:showLegendKey val="0"/>
          <c:showVal val="0"/>
          <c:showCatName val="0"/>
          <c:showSerName val="0"/>
          <c:showPercent val="0"/>
          <c:showBubbleSize val="0"/>
        </c:dLbls>
        <c:gapWidth val="150"/>
        <c:shape val="cylinder"/>
        <c:axId val="77692288"/>
        <c:axId val="78886400"/>
        <c:axId val="0"/>
      </c:bar3DChart>
      <c:catAx>
        <c:axId val="77692288"/>
        <c:scaling>
          <c:orientation val="minMax"/>
        </c:scaling>
        <c:delete val="0"/>
        <c:axPos val="b"/>
        <c:numFmt formatCode="General" sourceLinked="0"/>
        <c:majorTickMark val="out"/>
        <c:minorTickMark val="none"/>
        <c:tickLblPos val="nextTo"/>
        <c:txPr>
          <a:bodyPr/>
          <a:lstStyle/>
          <a:p>
            <a:pPr>
              <a:defRPr sz="1100">
                <a:latin typeface="Times New Roman" pitchFamily="18" charset="0"/>
                <a:cs typeface="Times New Roman" pitchFamily="18" charset="0"/>
              </a:defRPr>
            </a:pPr>
            <a:endParaRPr lang="tr-TR"/>
          </a:p>
        </c:txPr>
        <c:crossAx val="78886400"/>
        <c:crosses val="autoZero"/>
        <c:auto val="1"/>
        <c:lblAlgn val="ctr"/>
        <c:lblOffset val="100"/>
        <c:noMultiLvlLbl val="0"/>
      </c:catAx>
      <c:valAx>
        <c:axId val="78886400"/>
        <c:scaling>
          <c:orientation val="minMax"/>
        </c:scaling>
        <c:delete val="0"/>
        <c:axPos val="l"/>
        <c:majorGridlines/>
        <c:numFmt formatCode="General" sourceLinked="1"/>
        <c:majorTickMark val="out"/>
        <c:minorTickMark val="none"/>
        <c:tickLblPos val="nextTo"/>
        <c:crossAx val="77692288"/>
        <c:crosses val="autoZero"/>
        <c:crossBetween val="between"/>
      </c:valAx>
    </c:plotArea>
    <c:legend>
      <c:legendPos val="r"/>
      <c:overlay val="0"/>
      <c:txPr>
        <a:bodyPr/>
        <a:lstStyle/>
        <a:p>
          <a:pPr>
            <a:defRPr sz="1100">
              <a:latin typeface="Times New Roman" pitchFamily="18" charset="0"/>
              <a:cs typeface="Times New Roman" pitchFamily="18" charset="0"/>
            </a:defRPr>
          </a:pPr>
          <a:endParaRPr lang="tr-TR"/>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8"/>
    </mc:Choice>
    <mc:Fallback>
      <c:style val="38"/>
    </mc:Fallback>
  </mc:AlternateContent>
  <c:chart>
    <c:title>
      <c:tx>
        <c:rich>
          <a:bodyPr/>
          <a:lstStyle/>
          <a:p>
            <a:pPr>
              <a:defRPr sz="1100">
                <a:latin typeface="Times New Roman" pitchFamily="18" charset="0"/>
                <a:cs typeface="Times New Roman" pitchFamily="18" charset="0"/>
              </a:defRPr>
            </a:pPr>
            <a:r>
              <a:rPr lang="tr-TR" sz="1100">
                <a:latin typeface="Times New Roman" pitchFamily="18" charset="0"/>
                <a:cs typeface="Times New Roman" pitchFamily="18" charset="0"/>
              </a:rPr>
              <a:t>TABLO 3</a:t>
            </a:r>
            <a:endParaRPr lang="en-US" sz="1100">
              <a:latin typeface="Times New Roman" pitchFamily="18" charset="0"/>
              <a:cs typeface="Times New Roman" pitchFamily="18" charset="0"/>
            </a:endParaRPr>
          </a:p>
        </c:rich>
      </c:tx>
      <c:layout>
        <c:manualLayout>
          <c:xMode val="edge"/>
          <c:yMode val="edge"/>
          <c:x val="0.31668404859988575"/>
          <c:y val="6.395585891373531E-3"/>
        </c:manualLayout>
      </c:layout>
      <c:overlay val="0"/>
    </c:title>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Sayfa1!$B$1</c:f>
              <c:strCache>
                <c:ptCount val="1"/>
                <c:pt idx="0">
                  <c:v>Fasulyelerin Boyu</c:v>
                </c:pt>
              </c:strCache>
            </c:strRef>
          </c:tx>
          <c:invertIfNegative val="0"/>
          <c:cat>
            <c:strRef>
              <c:f>Sayfa1!$A$2:$A$6</c:f>
              <c:strCache>
                <c:ptCount val="5"/>
                <c:pt idx="0">
                  <c:v>Arıtılmış Su</c:v>
                </c:pt>
                <c:pt idx="1">
                  <c:v>Musluk Suyu</c:v>
                </c:pt>
                <c:pt idx="2">
                  <c:v>S-S Kutupları</c:v>
                </c:pt>
                <c:pt idx="3">
                  <c:v>N-S Kutupları</c:v>
                </c:pt>
                <c:pt idx="4">
                  <c:v>N-N Kutupları</c:v>
                </c:pt>
              </c:strCache>
            </c:strRef>
          </c:cat>
          <c:val>
            <c:numRef>
              <c:f>Sayfa1!$B$2:$B$6</c:f>
              <c:numCache>
                <c:formatCode>General</c:formatCode>
                <c:ptCount val="5"/>
                <c:pt idx="0">
                  <c:v>43</c:v>
                </c:pt>
                <c:pt idx="1">
                  <c:v>46</c:v>
                </c:pt>
                <c:pt idx="2">
                  <c:v>44</c:v>
                </c:pt>
                <c:pt idx="3">
                  <c:v>35</c:v>
                </c:pt>
                <c:pt idx="4">
                  <c:v>43</c:v>
                </c:pt>
              </c:numCache>
            </c:numRef>
          </c:val>
          <c:extLst>
            <c:ext xmlns:c16="http://schemas.microsoft.com/office/drawing/2014/chart" uri="{C3380CC4-5D6E-409C-BE32-E72D297353CC}">
              <c16:uniqueId val="{00000000-75D3-46C8-97B5-3490E5ABC6BA}"/>
            </c:ext>
          </c:extLst>
        </c:ser>
        <c:dLbls>
          <c:showLegendKey val="0"/>
          <c:showVal val="0"/>
          <c:showCatName val="0"/>
          <c:showSerName val="0"/>
          <c:showPercent val="0"/>
          <c:showBubbleSize val="0"/>
        </c:dLbls>
        <c:gapWidth val="150"/>
        <c:shape val="cylinder"/>
        <c:axId val="90087808"/>
        <c:axId val="90089344"/>
        <c:axId val="0"/>
      </c:bar3DChart>
      <c:catAx>
        <c:axId val="90087808"/>
        <c:scaling>
          <c:orientation val="minMax"/>
        </c:scaling>
        <c:delete val="0"/>
        <c:axPos val="b"/>
        <c:numFmt formatCode="General" sourceLinked="0"/>
        <c:majorTickMark val="out"/>
        <c:minorTickMark val="none"/>
        <c:tickLblPos val="nextTo"/>
        <c:txPr>
          <a:bodyPr/>
          <a:lstStyle/>
          <a:p>
            <a:pPr>
              <a:defRPr sz="1100">
                <a:latin typeface="Times New Roman" pitchFamily="18" charset="0"/>
                <a:cs typeface="Times New Roman" pitchFamily="18" charset="0"/>
              </a:defRPr>
            </a:pPr>
            <a:endParaRPr lang="tr-TR"/>
          </a:p>
        </c:txPr>
        <c:crossAx val="90089344"/>
        <c:crosses val="autoZero"/>
        <c:auto val="1"/>
        <c:lblAlgn val="ctr"/>
        <c:lblOffset val="100"/>
        <c:noMultiLvlLbl val="0"/>
      </c:catAx>
      <c:valAx>
        <c:axId val="90089344"/>
        <c:scaling>
          <c:orientation val="minMax"/>
        </c:scaling>
        <c:delete val="0"/>
        <c:axPos val="l"/>
        <c:majorGridlines/>
        <c:numFmt formatCode="General" sourceLinked="1"/>
        <c:majorTickMark val="out"/>
        <c:minorTickMark val="none"/>
        <c:tickLblPos val="nextTo"/>
        <c:crossAx val="90087808"/>
        <c:crosses val="autoZero"/>
        <c:crossBetween val="between"/>
      </c:valAx>
    </c:plotArea>
    <c:legend>
      <c:legendPos val="r"/>
      <c:overlay val="0"/>
      <c:txPr>
        <a:bodyPr/>
        <a:lstStyle/>
        <a:p>
          <a:pPr>
            <a:defRPr sz="1100">
              <a:latin typeface="Times New Roman" pitchFamily="18" charset="0"/>
              <a:cs typeface="Times New Roman" pitchFamily="18" charset="0"/>
            </a:defRPr>
          </a:pPr>
          <a:endParaRPr lang="tr-TR"/>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8"/>
    </mc:Choice>
    <mc:Fallback>
      <c:style val="38"/>
    </mc:Fallback>
  </mc:AlternateContent>
  <c:chart>
    <c:title>
      <c:tx>
        <c:rich>
          <a:bodyPr/>
          <a:lstStyle/>
          <a:p>
            <a:pPr>
              <a:defRPr sz="1100">
                <a:latin typeface="Times New Roman" pitchFamily="18" charset="0"/>
                <a:cs typeface="Times New Roman" pitchFamily="18" charset="0"/>
              </a:defRPr>
            </a:pPr>
            <a:r>
              <a:rPr lang="tr-TR" sz="1100">
                <a:latin typeface="Times New Roman" pitchFamily="18" charset="0"/>
                <a:cs typeface="Times New Roman" pitchFamily="18" charset="0"/>
              </a:rPr>
              <a:t>TABLO 4</a:t>
            </a:r>
            <a:endParaRPr lang="en-US" sz="1100">
              <a:latin typeface="Times New Roman" pitchFamily="18" charset="0"/>
              <a:cs typeface="Times New Roman" pitchFamily="18" charset="0"/>
            </a:endParaRPr>
          </a:p>
        </c:rich>
      </c:tx>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5.7873966018439624E-2"/>
          <c:y val="0.20401411953029228"/>
          <c:w val="0.67958293842068196"/>
          <c:h val="0.55447157189038454"/>
        </c:manualLayout>
      </c:layout>
      <c:bar3DChart>
        <c:barDir val="col"/>
        <c:grouping val="stacked"/>
        <c:varyColors val="0"/>
        <c:ser>
          <c:idx val="0"/>
          <c:order val="0"/>
          <c:tx>
            <c:strRef>
              <c:f>Sayfa1!$B$1</c:f>
              <c:strCache>
                <c:ptCount val="1"/>
                <c:pt idx="0">
                  <c:v>Fasulyelerin Boyu</c:v>
                </c:pt>
              </c:strCache>
            </c:strRef>
          </c:tx>
          <c:invertIfNegative val="0"/>
          <c:cat>
            <c:strRef>
              <c:f>Sayfa1!$A$2:$A$6</c:f>
              <c:strCache>
                <c:ptCount val="5"/>
                <c:pt idx="0">
                  <c:v>Arıtılmış Su</c:v>
                </c:pt>
                <c:pt idx="1">
                  <c:v>Musluk Suyu</c:v>
                </c:pt>
                <c:pt idx="2">
                  <c:v>S-S Kutupları</c:v>
                </c:pt>
                <c:pt idx="3">
                  <c:v>N-S Kutupları</c:v>
                </c:pt>
                <c:pt idx="4">
                  <c:v>N-N Kutupları</c:v>
                </c:pt>
              </c:strCache>
            </c:strRef>
          </c:cat>
          <c:val>
            <c:numRef>
              <c:f>Sayfa1!$B$2:$B$6</c:f>
              <c:numCache>
                <c:formatCode>General</c:formatCode>
                <c:ptCount val="5"/>
                <c:pt idx="0">
                  <c:v>49</c:v>
                </c:pt>
                <c:pt idx="1">
                  <c:v>55</c:v>
                </c:pt>
                <c:pt idx="2">
                  <c:v>50</c:v>
                </c:pt>
                <c:pt idx="3">
                  <c:v>55</c:v>
                </c:pt>
                <c:pt idx="4">
                  <c:v>46</c:v>
                </c:pt>
              </c:numCache>
            </c:numRef>
          </c:val>
          <c:extLst>
            <c:ext xmlns:c16="http://schemas.microsoft.com/office/drawing/2014/chart" uri="{C3380CC4-5D6E-409C-BE32-E72D297353CC}">
              <c16:uniqueId val="{00000000-777E-4086-ACE2-7B5CB2C05009}"/>
            </c:ext>
          </c:extLst>
        </c:ser>
        <c:dLbls>
          <c:showLegendKey val="0"/>
          <c:showVal val="0"/>
          <c:showCatName val="0"/>
          <c:showSerName val="0"/>
          <c:showPercent val="0"/>
          <c:showBubbleSize val="0"/>
        </c:dLbls>
        <c:gapWidth val="150"/>
        <c:shape val="cylinder"/>
        <c:axId val="103167488"/>
        <c:axId val="103267712"/>
        <c:axId val="0"/>
      </c:bar3DChart>
      <c:catAx>
        <c:axId val="103167488"/>
        <c:scaling>
          <c:orientation val="minMax"/>
        </c:scaling>
        <c:delete val="0"/>
        <c:axPos val="b"/>
        <c:numFmt formatCode="General" sourceLinked="0"/>
        <c:majorTickMark val="out"/>
        <c:minorTickMark val="none"/>
        <c:tickLblPos val="nextTo"/>
        <c:txPr>
          <a:bodyPr/>
          <a:lstStyle/>
          <a:p>
            <a:pPr>
              <a:defRPr sz="1200">
                <a:latin typeface="Times New Roman" pitchFamily="18" charset="0"/>
                <a:cs typeface="Times New Roman" pitchFamily="18" charset="0"/>
              </a:defRPr>
            </a:pPr>
            <a:endParaRPr lang="tr-TR"/>
          </a:p>
        </c:txPr>
        <c:crossAx val="103267712"/>
        <c:crosses val="autoZero"/>
        <c:auto val="1"/>
        <c:lblAlgn val="ctr"/>
        <c:lblOffset val="100"/>
        <c:noMultiLvlLbl val="0"/>
      </c:catAx>
      <c:valAx>
        <c:axId val="103267712"/>
        <c:scaling>
          <c:orientation val="minMax"/>
        </c:scaling>
        <c:delete val="0"/>
        <c:axPos val="l"/>
        <c:majorGridlines/>
        <c:numFmt formatCode="General" sourceLinked="1"/>
        <c:majorTickMark val="out"/>
        <c:minorTickMark val="none"/>
        <c:tickLblPos val="nextTo"/>
        <c:crossAx val="103167488"/>
        <c:crosses val="autoZero"/>
        <c:crossBetween val="between"/>
      </c:valAx>
    </c:plotArea>
    <c:legend>
      <c:legendPos val="r"/>
      <c:overlay val="0"/>
      <c:txPr>
        <a:bodyPr/>
        <a:lstStyle/>
        <a:p>
          <a:pPr>
            <a:defRPr sz="1200">
              <a:latin typeface="Times New Roman" pitchFamily="18" charset="0"/>
              <a:cs typeface="Times New Roman" pitchFamily="18" charset="0"/>
            </a:defRPr>
          </a:pPr>
          <a:endParaRPr lang="tr-TR"/>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8"/>
    </mc:Choice>
    <mc:Fallback>
      <c:style val="38"/>
    </mc:Fallback>
  </mc:AlternateContent>
  <c:chart>
    <c:title>
      <c:tx>
        <c:rich>
          <a:bodyPr/>
          <a:lstStyle/>
          <a:p>
            <a:pPr>
              <a:defRPr sz="1100">
                <a:latin typeface="Times New Roman" pitchFamily="18" charset="0"/>
                <a:cs typeface="Times New Roman" pitchFamily="18" charset="0"/>
              </a:defRPr>
            </a:pPr>
            <a:r>
              <a:rPr lang="tr-TR" sz="1100">
                <a:latin typeface="Times New Roman" pitchFamily="18" charset="0"/>
                <a:cs typeface="Times New Roman" pitchFamily="18" charset="0"/>
              </a:rPr>
              <a:t>TABLO 5</a:t>
            </a:r>
            <a:endParaRPr lang="en-US" sz="1100">
              <a:latin typeface="Times New Roman" pitchFamily="18" charset="0"/>
              <a:cs typeface="Times New Roman" pitchFamily="18" charset="0"/>
            </a:endParaRPr>
          </a:p>
        </c:rich>
      </c:tx>
      <c:layout>
        <c:manualLayout>
          <c:xMode val="edge"/>
          <c:yMode val="edge"/>
          <c:x val="0.3188823416940445"/>
          <c:y val="6.3913497026725254E-3"/>
        </c:manualLayout>
      </c:layout>
      <c:overlay val="0"/>
    </c:title>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Sayfa1!$B$1</c:f>
              <c:strCache>
                <c:ptCount val="1"/>
                <c:pt idx="0">
                  <c:v>Fasulyelerin boyu</c:v>
                </c:pt>
              </c:strCache>
            </c:strRef>
          </c:tx>
          <c:invertIfNegative val="0"/>
          <c:cat>
            <c:strRef>
              <c:f>Sayfa1!$A$2:$A$6</c:f>
              <c:strCache>
                <c:ptCount val="5"/>
                <c:pt idx="0">
                  <c:v>Arıtılmış Su</c:v>
                </c:pt>
                <c:pt idx="1">
                  <c:v>Musluk suyu</c:v>
                </c:pt>
                <c:pt idx="2">
                  <c:v>S-S Kutupları</c:v>
                </c:pt>
                <c:pt idx="3">
                  <c:v>N-S Kutupları</c:v>
                </c:pt>
                <c:pt idx="4">
                  <c:v>N-N Kutupları</c:v>
                </c:pt>
              </c:strCache>
            </c:strRef>
          </c:cat>
          <c:val>
            <c:numRef>
              <c:f>Sayfa1!$B$2:$B$6</c:f>
              <c:numCache>
                <c:formatCode>General</c:formatCode>
                <c:ptCount val="5"/>
                <c:pt idx="0">
                  <c:v>53</c:v>
                </c:pt>
                <c:pt idx="1">
                  <c:v>56</c:v>
                </c:pt>
                <c:pt idx="2">
                  <c:v>53</c:v>
                </c:pt>
                <c:pt idx="3">
                  <c:v>63</c:v>
                </c:pt>
                <c:pt idx="4">
                  <c:v>53</c:v>
                </c:pt>
              </c:numCache>
            </c:numRef>
          </c:val>
          <c:extLst>
            <c:ext xmlns:c16="http://schemas.microsoft.com/office/drawing/2014/chart" uri="{C3380CC4-5D6E-409C-BE32-E72D297353CC}">
              <c16:uniqueId val="{00000000-219D-4654-8502-15969A595357}"/>
            </c:ext>
          </c:extLst>
        </c:ser>
        <c:dLbls>
          <c:showLegendKey val="0"/>
          <c:showVal val="0"/>
          <c:showCatName val="0"/>
          <c:showSerName val="0"/>
          <c:showPercent val="0"/>
          <c:showBubbleSize val="0"/>
        </c:dLbls>
        <c:gapWidth val="150"/>
        <c:shape val="cylinder"/>
        <c:axId val="89877888"/>
        <c:axId val="89896064"/>
        <c:axId val="0"/>
      </c:bar3DChart>
      <c:catAx>
        <c:axId val="89877888"/>
        <c:scaling>
          <c:orientation val="minMax"/>
        </c:scaling>
        <c:delete val="0"/>
        <c:axPos val="b"/>
        <c:numFmt formatCode="General" sourceLinked="0"/>
        <c:majorTickMark val="out"/>
        <c:minorTickMark val="none"/>
        <c:tickLblPos val="nextTo"/>
        <c:txPr>
          <a:bodyPr/>
          <a:lstStyle/>
          <a:p>
            <a:pPr>
              <a:defRPr sz="1200">
                <a:latin typeface="Times New Roman" pitchFamily="18" charset="0"/>
                <a:cs typeface="Times New Roman" pitchFamily="18" charset="0"/>
              </a:defRPr>
            </a:pPr>
            <a:endParaRPr lang="tr-TR"/>
          </a:p>
        </c:txPr>
        <c:crossAx val="89896064"/>
        <c:crosses val="autoZero"/>
        <c:auto val="1"/>
        <c:lblAlgn val="ctr"/>
        <c:lblOffset val="100"/>
        <c:noMultiLvlLbl val="0"/>
      </c:catAx>
      <c:valAx>
        <c:axId val="89896064"/>
        <c:scaling>
          <c:orientation val="minMax"/>
        </c:scaling>
        <c:delete val="0"/>
        <c:axPos val="l"/>
        <c:majorGridlines/>
        <c:numFmt formatCode="General" sourceLinked="1"/>
        <c:majorTickMark val="out"/>
        <c:minorTickMark val="none"/>
        <c:tickLblPos val="nextTo"/>
        <c:crossAx val="89877888"/>
        <c:crosses val="autoZero"/>
        <c:crossBetween val="between"/>
      </c:valAx>
    </c:plotArea>
    <c:legend>
      <c:legendPos val="r"/>
      <c:overlay val="0"/>
      <c:txPr>
        <a:bodyPr/>
        <a:lstStyle/>
        <a:p>
          <a:pPr>
            <a:defRPr sz="1200">
              <a:latin typeface="Times New Roman" pitchFamily="18" charset="0"/>
              <a:cs typeface="Times New Roman" pitchFamily="18" charset="0"/>
            </a:defRPr>
          </a:pPr>
          <a:endParaRPr lang="tr-TR"/>
        </a:p>
      </c:txPr>
    </c:legend>
    <c:plotVisOnly val="1"/>
    <c:dispBlanksAs val="gap"/>
    <c:showDLblsOverMax val="0"/>
  </c:chart>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4" Type="http://schemas.openxmlformats.org/officeDocument/2006/relationships/image" Target="../media/image3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4" Type="http://schemas.openxmlformats.org/officeDocument/2006/relationships/image" Target="../media/image34.svg"/></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3A4770-B1E8-4253-8CA8-BB4BFEE18BEC}" type="doc">
      <dgm:prSet loTypeId="urn:microsoft.com/office/officeart/2018/2/layout/IconCircleList" loCatId="icon" qsTypeId="urn:microsoft.com/office/officeart/2005/8/quickstyle/simple4" qsCatId="simple" csTypeId="urn:microsoft.com/office/officeart/2005/8/colors/accent3_1" csCatId="accent3" phldr="1"/>
      <dgm:spPr/>
      <dgm:t>
        <a:bodyPr/>
        <a:lstStyle/>
        <a:p>
          <a:endParaRPr lang="en-US"/>
        </a:p>
      </dgm:t>
    </dgm:pt>
    <dgm:pt modelId="{2E48A6E0-3877-4D46-BA5B-0596AB9E496E}">
      <dgm:prSet custT="1"/>
      <dgm:spPr/>
      <dgm:t>
        <a:bodyPr/>
        <a:lstStyle/>
        <a:p>
          <a:pPr>
            <a:lnSpc>
              <a:spcPct val="100000"/>
            </a:lnSpc>
          </a:pPr>
          <a:r>
            <a:rPr lang="tr-TR" sz="2200" dirty="0"/>
            <a:t>Projemiz bittiğinde elde ettiğimiz genel sonuçlar ise şunlardır;</a:t>
          </a:r>
          <a:endParaRPr lang="en-US" sz="2200" dirty="0"/>
        </a:p>
      </dgm:t>
    </dgm:pt>
    <dgm:pt modelId="{2216FDD0-93DA-44E0-BBBD-77FA551ECD12}" type="parTrans" cxnId="{3E663EC8-BA31-4BFA-9570-ECDF0D977567}">
      <dgm:prSet/>
      <dgm:spPr/>
      <dgm:t>
        <a:bodyPr/>
        <a:lstStyle/>
        <a:p>
          <a:endParaRPr lang="en-US" sz="2200"/>
        </a:p>
      </dgm:t>
    </dgm:pt>
    <dgm:pt modelId="{026184B5-70E6-47DB-B928-6A171B375294}" type="sibTrans" cxnId="{3E663EC8-BA31-4BFA-9570-ECDF0D977567}">
      <dgm:prSet/>
      <dgm:spPr/>
      <dgm:t>
        <a:bodyPr/>
        <a:lstStyle/>
        <a:p>
          <a:pPr>
            <a:lnSpc>
              <a:spcPct val="100000"/>
            </a:lnSpc>
          </a:pPr>
          <a:endParaRPr lang="en-US" sz="2200"/>
        </a:p>
      </dgm:t>
    </dgm:pt>
    <dgm:pt modelId="{FE3E5100-0F51-479E-827A-8FE6A2933DFA}">
      <dgm:prSet custT="1"/>
      <dgm:spPr/>
      <dgm:t>
        <a:bodyPr/>
        <a:lstStyle/>
        <a:p>
          <a:pPr>
            <a:lnSpc>
              <a:spcPct val="100000"/>
            </a:lnSpc>
          </a:pPr>
          <a:r>
            <a:rPr lang="tr-TR" sz="2200"/>
            <a:t>Manyetize edilmiş su (N-S kutuplarıyla) molekülleri daha küçük su kümeleri halinde hareket ederler.</a:t>
          </a:r>
          <a:endParaRPr lang="en-US" sz="2200"/>
        </a:p>
      </dgm:t>
    </dgm:pt>
    <dgm:pt modelId="{5364F7A5-CA84-43CE-81F0-CF0682CFC842}" type="parTrans" cxnId="{0C4932E8-894B-49B8-9173-43CD8B28FA70}">
      <dgm:prSet/>
      <dgm:spPr/>
      <dgm:t>
        <a:bodyPr/>
        <a:lstStyle/>
        <a:p>
          <a:endParaRPr lang="en-US" sz="2200"/>
        </a:p>
      </dgm:t>
    </dgm:pt>
    <dgm:pt modelId="{AFE0856E-9273-446F-B6AA-D645DEB8A6FC}" type="sibTrans" cxnId="{0C4932E8-894B-49B8-9173-43CD8B28FA70}">
      <dgm:prSet/>
      <dgm:spPr/>
      <dgm:t>
        <a:bodyPr/>
        <a:lstStyle/>
        <a:p>
          <a:pPr>
            <a:lnSpc>
              <a:spcPct val="100000"/>
            </a:lnSpc>
          </a:pPr>
          <a:endParaRPr lang="en-US" sz="2200"/>
        </a:p>
      </dgm:t>
    </dgm:pt>
    <dgm:pt modelId="{25F11191-7A3E-404D-811F-9A058A658E16}">
      <dgm:prSet custT="1"/>
      <dgm:spPr/>
      <dgm:t>
        <a:bodyPr/>
        <a:lstStyle/>
        <a:p>
          <a:pPr>
            <a:lnSpc>
              <a:spcPct val="100000"/>
            </a:lnSpc>
          </a:pPr>
          <a:r>
            <a:rPr lang="tr-TR" sz="2200"/>
            <a:t>Küçülen su kümelerinin emilmesi ve kullanılması daha kolay ve etkili olur.</a:t>
          </a:r>
          <a:endParaRPr lang="en-US" sz="2200"/>
        </a:p>
      </dgm:t>
    </dgm:pt>
    <dgm:pt modelId="{03BF3B90-45F2-4444-9016-87118CAB6362}" type="parTrans" cxnId="{444D02CA-CB16-47E6-B076-6788393DFAF5}">
      <dgm:prSet/>
      <dgm:spPr/>
      <dgm:t>
        <a:bodyPr/>
        <a:lstStyle/>
        <a:p>
          <a:endParaRPr lang="en-US" sz="2200"/>
        </a:p>
      </dgm:t>
    </dgm:pt>
    <dgm:pt modelId="{24FE60A8-0E21-4969-8154-E39EF1277793}" type="sibTrans" cxnId="{444D02CA-CB16-47E6-B076-6788393DFAF5}">
      <dgm:prSet/>
      <dgm:spPr/>
      <dgm:t>
        <a:bodyPr/>
        <a:lstStyle/>
        <a:p>
          <a:pPr>
            <a:lnSpc>
              <a:spcPct val="100000"/>
            </a:lnSpc>
          </a:pPr>
          <a:endParaRPr lang="en-US" sz="2200"/>
        </a:p>
      </dgm:t>
    </dgm:pt>
    <dgm:pt modelId="{172683D7-9CDC-408E-A8BA-0AD9D32EE8FD}">
      <dgm:prSet custT="1"/>
      <dgm:spPr/>
      <dgm:t>
        <a:bodyPr/>
        <a:lstStyle/>
        <a:p>
          <a:pPr>
            <a:lnSpc>
              <a:spcPct val="100000"/>
            </a:lnSpc>
          </a:pPr>
          <a:r>
            <a:rPr lang="tr-TR" sz="2200" dirty="0"/>
            <a:t>Kolaylaşan emilme, suyun daha verimli bir şekilde kullanılmasını ve bitkilerin büyümesinde gözle görülebilir farkların olduğunu ortaya koymuştur.</a:t>
          </a:r>
          <a:endParaRPr lang="en-US" sz="2200" dirty="0"/>
        </a:p>
      </dgm:t>
    </dgm:pt>
    <dgm:pt modelId="{19F15C10-490B-4252-A009-C3095DB9452B}" type="parTrans" cxnId="{D48CAAC0-13D9-44E3-AB65-532FAC178E35}">
      <dgm:prSet/>
      <dgm:spPr/>
      <dgm:t>
        <a:bodyPr/>
        <a:lstStyle/>
        <a:p>
          <a:endParaRPr lang="en-US" sz="2200"/>
        </a:p>
      </dgm:t>
    </dgm:pt>
    <dgm:pt modelId="{1E64DF65-480D-41D3-BA14-55FF5A52C3FB}" type="sibTrans" cxnId="{D48CAAC0-13D9-44E3-AB65-532FAC178E35}">
      <dgm:prSet/>
      <dgm:spPr/>
      <dgm:t>
        <a:bodyPr/>
        <a:lstStyle/>
        <a:p>
          <a:endParaRPr lang="en-US" sz="2200"/>
        </a:p>
      </dgm:t>
    </dgm:pt>
    <dgm:pt modelId="{314AB00F-E752-406B-BE13-BA0FF4463C81}" type="pres">
      <dgm:prSet presAssocID="{353A4770-B1E8-4253-8CA8-BB4BFEE18BEC}" presName="root" presStyleCnt="0">
        <dgm:presLayoutVars>
          <dgm:dir/>
          <dgm:resizeHandles val="exact"/>
        </dgm:presLayoutVars>
      </dgm:prSet>
      <dgm:spPr/>
    </dgm:pt>
    <dgm:pt modelId="{6FFB8ED4-3AD0-41B7-9CB8-CAE113806F80}" type="pres">
      <dgm:prSet presAssocID="{353A4770-B1E8-4253-8CA8-BB4BFEE18BEC}" presName="container" presStyleCnt="0">
        <dgm:presLayoutVars>
          <dgm:dir/>
          <dgm:resizeHandles val="exact"/>
        </dgm:presLayoutVars>
      </dgm:prSet>
      <dgm:spPr/>
    </dgm:pt>
    <dgm:pt modelId="{6D76EA91-7DE5-4EA7-9EB1-D76616D7F8C9}" type="pres">
      <dgm:prSet presAssocID="{2E48A6E0-3877-4D46-BA5B-0596AB9E496E}" presName="compNode" presStyleCnt="0"/>
      <dgm:spPr/>
    </dgm:pt>
    <dgm:pt modelId="{1B03A088-10BC-4B0B-AAE9-B9D4492C8CEC}" type="pres">
      <dgm:prSet presAssocID="{2E48A6E0-3877-4D46-BA5B-0596AB9E496E}" presName="iconBgRect" presStyleLbl="bgShp" presStyleIdx="0" presStyleCnt="4" custLinFactNeighborX="-5265"/>
      <dgm:spPr/>
    </dgm:pt>
    <dgm:pt modelId="{C73CBCE8-DBF4-4AE7-81F4-B2AF596FCDAF}" type="pres">
      <dgm:prSet presAssocID="{2E48A6E0-3877-4D46-BA5B-0596AB9E496E}" presName="iconRect" presStyleLbl="node1" presStyleIdx="0" presStyleCnt="4" custFlipVert="1" custFlipHor="0" custScaleX="5901" custScaleY="5901" custLinFactNeighborX="-7931" custLinFactNeighborY="4771"/>
      <dgm:spPr/>
      <dgm:extLst/>
    </dgm:pt>
    <dgm:pt modelId="{228115A1-3710-4036-8FBE-0C4E03DF6D08}" type="pres">
      <dgm:prSet presAssocID="{2E48A6E0-3877-4D46-BA5B-0596AB9E496E}" presName="spaceRect" presStyleCnt="0"/>
      <dgm:spPr/>
    </dgm:pt>
    <dgm:pt modelId="{AA68922D-D7DF-4D70-88C5-6215A0E872EA}" type="pres">
      <dgm:prSet presAssocID="{2E48A6E0-3877-4D46-BA5B-0596AB9E496E}" presName="textRect" presStyleLbl="revTx" presStyleIdx="0" presStyleCnt="4">
        <dgm:presLayoutVars>
          <dgm:chMax val="1"/>
          <dgm:chPref val="1"/>
        </dgm:presLayoutVars>
      </dgm:prSet>
      <dgm:spPr/>
    </dgm:pt>
    <dgm:pt modelId="{1F2DDE8E-199A-4D9E-8878-C7350FE4BDF5}" type="pres">
      <dgm:prSet presAssocID="{026184B5-70E6-47DB-B928-6A171B375294}" presName="sibTrans" presStyleLbl="sibTrans2D1" presStyleIdx="0" presStyleCnt="0"/>
      <dgm:spPr/>
    </dgm:pt>
    <dgm:pt modelId="{D5D757AF-45BD-48BF-BDD4-5BFC158998F4}" type="pres">
      <dgm:prSet presAssocID="{FE3E5100-0F51-479E-827A-8FE6A2933DFA}" presName="compNode" presStyleCnt="0"/>
      <dgm:spPr/>
    </dgm:pt>
    <dgm:pt modelId="{B065E0B0-20E1-4488-ADC8-100B8C6485C6}" type="pres">
      <dgm:prSet presAssocID="{FE3E5100-0F51-479E-827A-8FE6A2933DFA}" presName="iconBgRect" presStyleLbl="bgShp" presStyleIdx="1" presStyleCnt="4"/>
      <dgm:spPr/>
    </dgm:pt>
    <dgm:pt modelId="{50CDCD0F-29BB-41B8-9430-04483B2DF19C}" type="pres">
      <dgm:prSet presAssocID="{FE3E5100-0F51-479E-827A-8FE6A2933DFA}" presName="iconRect" presStyleLbl="node1" presStyleIdx="1" presStyleCnt="4" custLinFactX="-300000" custLinFactNeighborX="-391911" custLinFactNeighborY="657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vron Arrows"/>
        </a:ext>
      </dgm:extLst>
    </dgm:pt>
    <dgm:pt modelId="{343ACBED-5DBD-4CA5-ABFB-0889CC588C10}" type="pres">
      <dgm:prSet presAssocID="{FE3E5100-0F51-479E-827A-8FE6A2933DFA}" presName="spaceRect" presStyleCnt="0"/>
      <dgm:spPr/>
    </dgm:pt>
    <dgm:pt modelId="{42438705-8B2D-4502-ADB4-D8AD1049A0ED}" type="pres">
      <dgm:prSet presAssocID="{FE3E5100-0F51-479E-827A-8FE6A2933DFA}" presName="textRect" presStyleLbl="revTx" presStyleIdx="1" presStyleCnt="4">
        <dgm:presLayoutVars>
          <dgm:chMax val="1"/>
          <dgm:chPref val="1"/>
        </dgm:presLayoutVars>
      </dgm:prSet>
      <dgm:spPr/>
    </dgm:pt>
    <dgm:pt modelId="{F854C538-92AA-4AE2-A5B7-A0C6B435930F}" type="pres">
      <dgm:prSet presAssocID="{AFE0856E-9273-446F-B6AA-D645DEB8A6FC}" presName="sibTrans" presStyleLbl="sibTrans2D1" presStyleIdx="0" presStyleCnt="0"/>
      <dgm:spPr/>
    </dgm:pt>
    <dgm:pt modelId="{0BC48F64-D70A-4288-BE11-EBE0A22644B4}" type="pres">
      <dgm:prSet presAssocID="{25F11191-7A3E-404D-811F-9A058A658E16}" presName="compNode" presStyleCnt="0"/>
      <dgm:spPr/>
    </dgm:pt>
    <dgm:pt modelId="{138EFC62-FE9D-446B-9155-4ECC7B0E6622}" type="pres">
      <dgm:prSet presAssocID="{25F11191-7A3E-404D-811F-9A058A658E16}" presName="iconBgRect" presStyleLbl="bgShp" presStyleIdx="2" presStyleCnt="4"/>
      <dgm:spPr/>
    </dgm:pt>
    <dgm:pt modelId="{62494F6B-FE0A-4CA5-91DB-600101F8B9CE}" type="pres">
      <dgm:prSet presAssocID="{25F11191-7A3E-404D-811F-9A058A658E16}" presName="iconRect" presStyleLbl="node1" presStyleIdx="2" presStyleCnt="4"/>
      <dgm:spPr/>
      <dgm:extLst/>
    </dgm:pt>
    <dgm:pt modelId="{344F5320-9588-4587-90E7-908DA0563D18}" type="pres">
      <dgm:prSet presAssocID="{25F11191-7A3E-404D-811F-9A058A658E16}" presName="spaceRect" presStyleCnt="0"/>
      <dgm:spPr/>
    </dgm:pt>
    <dgm:pt modelId="{2E719C3A-1CD3-459C-BC4F-338B811E9FD1}" type="pres">
      <dgm:prSet presAssocID="{25F11191-7A3E-404D-811F-9A058A658E16}" presName="textRect" presStyleLbl="revTx" presStyleIdx="2" presStyleCnt="4">
        <dgm:presLayoutVars>
          <dgm:chMax val="1"/>
          <dgm:chPref val="1"/>
        </dgm:presLayoutVars>
      </dgm:prSet>
      <dgm:spPr/>
    </dgm:pt>
    <dgm:pt modelId="{CC867581-44FB-4E2E-A7F5-4CE7D40F1618}" type="pres">
      <dgm:prSet presAssocID="{24FE60A8-0E21-4969-8154-E39EF1277793}" presName="sibTrans" presStyleLbl="sibTrans2D1" presStyleIdx="0" presStyleCnt="0"/>
      <dgm:spPr/>
    </dgm:pt>
    <dgm:pt modelId="{8BFE79EB-25B3-426D-9C29-0EBF8EE2BF22}" type="pres">
      <dgm:prSet presAssocID="{172683D7-9CDC-408E-A8BA-0AD9D32EE8FD}" presName="compNode" presStyleCnt="0"/>
      <dgm:spPr/>
    </dgm:pt>
    <dgm:pt modelId="{DB4C1192-EBF0-4841-A478-C5A6751FD6EB}" type="pres">
      <dgm:prSet presAssocID="{172683D7-9CDC-408E-A8BA-0AD9D32EE8FD}" presName="iconBgRect" presStyleLbl="bgShp" presStyleIdx="3" presStyleCnt="4"/>
      <dgm:spPr/>
    </dgm:pt>
    <dgm:pt modelId="{CECE4A74-B3EA-48BC-810A-70E1A15CFB55}" type="pres">
      <dgm:prSet presAssocID="{172683D7-9CDC-408E-A8BA-0AD9D32EE8FD}" presName="iconRect" presStyleLbl="node1" presStyleIdx="3"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ad with Gears"/>
        </a:ext>
      </dgm:extLst>
    </dgm:pt>
    <dgm:pt modelId="{CE033018-905A-4ACC-9E79-EE2E1D7B0432}" type="pres">
      <dgm:prSet presAssocID="{172683D7-9CDC-408E-A8BA-0AD9D32EE8FD}" presName="spaceRect" presStyleCnt="0"/>
      <dgm:spPr/>
    </dgm:pt>
    <dgm:pt modelId="{77572BE5-5F61-4281-B03D-4D65C6385A8A}" type="pres">
      <dgm:prSet presAssocID="{172683D7-9CDC-408E-A8BA-0AD9D32EE8FD}" presName="textRect" presStyleLbl="revTx" presStyleIdx="3" presStyleCnt="4" custLinFactNeighborX="3130" custLinFactNeighborY="25792">
        <dgm:presLayoutVars>
          <dgm:chMax val="1"/>
          <dgm:chPref val="1"/>
        </dgm:presLayoutVars>
      </dgm:prSet>
      <dgm:spPr/>
    </dgm:pt>
  </dgm:ptLst>
  <dgm:cxnLst>
    <dgm:cxn modelId="{E7977604-7693-40AA-B284-59421FC9648D}" type="presOf" srcId="{026184B5-70E6-47DB-B928-6A171B375294}" destId="{1F2DDE8E-199A-4D9E-8878-C7350FE4BDF5}" srcOrd="0" destOrd="0" presId="urn:microsoft.com/office/officeart/2018/2/layout/IconCircleList"/>
    <dgm:cxn modelId="{7794D934-08A0-4774-A478-DB7F6A8428F4}" type="presOf" srcId="{172683D7-9CDC-408E-A8BA-0AD9D32EE8FD}" destId="{77572BE5-5F61-4281-B03D-4D65C6385A8A}" srcOrd="0" destOrd="0" presId="urn:microsoft.com/office/officeart/2018/2/layout/IconCircleList"/>
    <dgm:cxn modelId="{3E49CA6A-8573-4DF3-9336-6EEE602EF891}" type="presOf" srcId="{2E48A6E0-3877-4D46-BA5B-0596AB9E496E}" destId="{AA68922D-D7DF-4D70-88C5-6215A0E872EA}" srcOrd="0" destOrd="0" presId="urn:microsoft.com/office/officeart/2018/2/layout/IconCircleList"/>
    <dgm:cxn modelId="{B2DE455A-5096-461F-B982-72AB4BD3DB3F}" type="presOf" srcId="{24FE60A8-0E21-4969-8154-E39EF1277793}" destId="{CC867581-44FB-4E2E-A7F5-4CE7D40F1618}" srcOrd="0" destOrd="0" presId="urn:microsoft.com/office/officeart/2018/2/layout/IconCircleList"/>
    <dgm:cxn modelId="{645D5092-4035-4F6E-8341-C8FFF6D9BD2E}" type="presOf" srcId="{FE3E5100-0F51-479E-827A-8FE6A2933DFA}" destId="{42438705-8B2D-4502-ADB4-D8AD1049A0ED}" srcOrd="0" destOrd="0" presId="urn:microsoft.com/office/officeart/2018/2/layout/IconCircleList"/>
    <dgm:cxn modelId="{B1B22EA0-4E9C-4F58-96DC-2420C9E5E814}" type="presOf" srcId="{353A4770-B1E8-4253-8CA8-BB4BFEE18BEC}" destId="{314AB00F-E752-406B-BE13-BA0FF4463C81}" srcOrd="0" destOrd="0" presId="urn:microsoft.com/office/officeart/2018/2/layout/IconCircleList"/>
    <dgm:cxn modelId="{D48CAAC0-13D9-44E3-AB65-532FAC178E35}" srcId="{353A4770-B1E8-4253-8CA8-BB4BFEE18BEC}" destId="{172683D7-9CDC-408E-A8BA-0AD9D32EE8FD}" srcOrd="3" destOrd="0" parTransId="{19F15C10-490B-4252-A009-C3095DB9452B}" sibTransId="{1E64DF65-480D-41D3-BA14-55FF5A52C3FB}"/>
    <dgm:cxn modelId="{C8E5E6C2-57C6-48CD-A4B8-9BC81DFBE115}" type="presOf" srcId="{AFE0856E-9273-446F-B6AA-D645DEB8A6FC}" destId="{F854C538-92AA-4AE2-A5B7-A0C6B435930F}" srcOrd="0" destOrd="0" presId="urn:microsoft.com/office/officeart/2018/2/layout/IconCircleList"/>
    <dgm:cxn modelId="{3E663EC8-BA31-4BFA-9570-ECDF0D977567}" srcId="{353A4770-B1E8-4253-8CA8-BB4BFEE18BEC}" destId="{2E48A6E0-3877-4D46-BA5B-0596AB9E496E}" srcOrd="0" destOrd="0" parTransId="{2216FDD0-93DA-44E0-BBBD-77FA551ECD12}" sibTransId="{026184B5-70E6-47DB-B928-6A171B375294}"/>
    <dgm:cxn modelId="{444D02CA-CB16-47E6-B076-6788393DFAF5}" srcId="{353A4770-B1E8-4253-8CA8-BB4BFEE18BEC}" destId="{25F11191-7A3E-404D-811F-9A058A658E16}" srcOrd="2" destOrd="0" parTransId="{03BF3B90-45F2-4444-9016-87118CAB6362}" sibTransId="{24FE60A8-0E21-4969-8154-E39EF1277793}"/>
    <dgm:cxn modelId="{0C4932E8-894B-49B8-9173-43CD8B28FA70}" srcId="{353A4770-B1E8-4253-8CA8-BB4BFEE18BEC}" destId="{FE3E5100-0F51-479E-827A-8FE6A2933DFA}" srcOrd="1" destOrd="0" parTransId="{5364F7A5-CA84-43CE-81F0-CF0682CFC842}" sibTransId="{AFE0856E-9273-446F-B6AA-D645DEB8A6FC}"/>
    <dgm:cxn modelId="{B68C7CF0-E499-4C7D-A238-FF01A73132AE}" type="presOf" srcId="{25F11191-7A3E-404D-811F-9A058A658E16}" destId="{2E719C3A-1CD3-459C-BC4F-338B811E9FD1}" srcOrd="0" destOrd="0" presId="urn:microsoft.com/office/officeart/2018/2/layout/IconCircleList"/>
    <dgm:cxn modelId="{1AE64749-CEBD-4807-869D-EC45D988BC19}" type="presParOf" srcId="{314AB00F-E752-406B-BE13-BA0FF4463C81}" destId="{6FFB8ED4-3AD0-41B7-9CB8-CAE113806F80}" srcOrd="0" destOrd="0" presId="urn:microsoft.com/office/officeart/2018/2/layout/IconCircleList"/>
    <dgm:cxn modelId="{7E2932C0-8DCC-4FFB-A264-8248D20FF5D0}" type="presParOf" srcId="{6FFB8ED4-3AD0-41B7-9CB8-CAE113806F80}" destId="{6D76EA91-7DE5-4EA7-9EB1-D76616D7F8C9}" srcOrd="0" destOrd="0" presId="urn:microsoft.com/office/officeart/2018/2/layout/IconCircleList"/>
    <dgm:cxn modelId="{B957F978-1D08-423B-ADC9-D01FEAA37FB3}" type="presParOf" srcId="{6D76EA91-7DE5-4EA7-9EB1-D76616D7F8C9}" destId="{1B03A088-10BC-4B0B-AAE9-B9D4492C8CEC}" srcOrd="0" destOrd="0" presId="urn:microsoft.com/office/officeart/2018/2/layout/IconCircleList"/>
    <dgm:cxn modelId="{A800CF87-90DF-47F0-8C0D-026987A77521}" type="presParOf" srcId="{6D76EA91-7DE5-4EA7-9EB1-D76616D7F8C9}" destId="{C73CBCE8-DBF4-4AE7-81F4-B2AF596FCDAF}" srcOrd="1" destOrd="0" presId="urn:microsoft.com/office/officeart/2018/2/layout/IconCircleList"/>
    <dgm:cxn modelId="{A453621D-1C9C-46C6-A69A-6E5F6D3E846A}" type="presParOf" srcId="{6D76EA91-7DE5-4EA7-9EB1-D76616D7F8C9}" destId="{228115A1-3710-4036-8FBE-0C4E03DF6D08}" srcOrd="2" destOrd="0" presId="urn:microsoft.com/office/officeart/2018/2/layout/IconCircleList"/>
    <dgm:cxn modelId="{50023D02-B812-4B05-9E71-3C22823A38AE}" type="presParOf" srcId="{6D76EA91-7DE5-4EA7-9EB1-D76616D7F8C9}" destId="{AA68922D-D7DF-4D70-88C5-6215A0E872EA}" srcOrd="3" destOrd="0" presId="urn:microsoft.com/office/officeart/2018/2/layout/IconCircleList"/>
    <dgm:cxn modelId="{AD72D77D-3FC6-429B-A83C-F37F843C9C17}" type="presParOf" srcId="{6FFB8ED4-3AD0-41B7-9CB8-CAE113806F80}" destId="{1F2DDE8E-199A-4D9E-8878-C7350FE4BDF5}" srcOrd="1" destOrd="0" presId="urn:microsoft.com/office/officeart/2018/2/layout/IconCircleList"/>
    <dgm:cxn modelId="{2A0D96E4-2D3C-492D-901B-1B870F51F5B7}" type="presParOf" srcId="{6FFB8ED4-3AD0-41B7-9CB8-CAE113806F80}" destId="{D5D757AF-45BD-48BF-BDD4-5BFC158998F4}" srcOrd="2" destOrd="0" presId="urn:microsoft.com/office/officeart/2018/2/layout/IconCircleList"/>
    <dgm:cxn modelId="{E7B1686B-2C5B-4B76-9638-40D4254D0C12}" type="presParOf" srcId="{D5D757AF-45BD-48BF-BDD4-5BFC158998F4}" destId="{B065E0B0-20E1-4488-ADC8-100B8C6485C6}" srcOrd="0" destOrd="0" presId="urn:microsoft.com/office/officeart/2018/2/layout/IconCircleList"/>
    <dgm:cxn modelId="{DAB8C667-0A2C-4D7B-B633-9C45C06B6187}" type="presParOf" srcId="{D5D757AF-45BD-48BF-BDD4-5BFC158998F4}" destId="{50CDCD0F-29BB-41B8-9430-04483B2DF19C}" srcOrd="1" destOrd="0" presId="urn:microsoft.com/office/officeart/2018/2/layout/IconCircleList"/>
    <dgm:cxn modelId="{C80A85B8-A042-493E-92A8-6ADA7028D5AF}" type="presParOf" srcId="{D5D757AF-45BD-48BF-BDD4-5BFC158998F4}" destId="{343ACBED-5DBD-4CA5-ABFB-0889CC588C10}" srcOrd="2" destOrd="0" presId="urn:microsoft.com/office/officeart/2018/2/layout/IconCircleList"/>
    <dgm:cxn modelId="{A21AF570-7965-48BB-AA3A-E0C69AA55051}" type="presParOf" srcId="{D5D757AF-45BD-48BF-BDD4-5BFC158998F4}" destId="{42438705-8B2D-4502-ADB4-D8AD1049A0ED}" srcOrd="3" destOrd="0" presId="urn:microsoft.com/office/officeart/2018/2/layout/IconCircleList"/>
    <dgm:cxn modelId="{0156BE7C-35DA-493F-BA68-062D23175D60}" type="presParOf" srcId="{6FFB8ED4-3AD0-41B7-9CB8-CAE113806F80}" destId="{F854C538-92AA-4AE2-A5B7-A0C6B435930F}" srcOrd="3" destOrd="0" presId="urn:microsoft.com/office/officeart/2018/2/layout/IconCircleList"/>
    <dgm:cxn modelId="{A5DBAA52-BF5B-46CB-9C4E-CE36D204C4F4}" type="presParOf" srcId="{6FFB8ED4-3AD0-41B7-9CB8-CAE113806F80}" destId="{0BC48F64-D70A-4288-BE11-EBE0A22644B4}" srcOrd="4" destOrd="0" presId="urn:microsoft.com/office/officeart/2018/2/layout/IconCircleList"/>
    <dgm:cxn modelId="{C4FC648E-B81C-4F06-8610-4CF5A0C43BF6}" type="presParOf" srcId="{0BC48F64-D70A-4288-BE11-EBE0A22644B4}" destId="{138EFC62-FE9D-446B-9155-4ECC7B0E6622}" srcOrd="0" destOrd="0" presId="urn:microsoft.com/office/officeart/2018/2/layout/IconCircleList"/>
    <dgm:cxn modelId="{FC11DAF3-24CD-4F5D-9238-3962D1822E62}" type="presParOf" srcId="{0BC48F64-D70A-4288-BE11-EBE0A22644B4}" destId="{62494F6B-FE0A-4CA5-91DB-600101F8B9CE}" srcOrd="1" destOrd="0" presId="urn:microsoft.com/office/officeart/2018/2/layout/IconCircleList"/>
    <dgm:cxn modelId="{C9D77931-DFFC-4DEF-B17B-05F182FCD62E}" type="presParOf" srcId="{0BC48F64-D70A-4288-BE11-EBE0A22644B4}" destId="{344F5320-9588-4587-90E7-908DA0563D18}" srcOrd="2" destOrd="0" presId="urn:microsoft.com/office/officeart/2018/2/layout/IconCircleList"/>
    <dgm:cxn modelId="{0DE0FE79-6603-41DE-9098-956D27E6A01A}" type="presParOf" srcId="{0BC48F64-D70A-4288-BE11-EBE0A22644B4}" destId="{2E719C3A-1CD3-459C-BC4F-338B811E9FD1}" srcOrd="3" destOrd="0" presId="urn:microsoft.com/office/officeart/2018/2/layout/IconCircleList"/>
    <dgm:cxn modelId="{3E90ADC5-0DA7-401E-8F65-064D407ABBFD}" type="presParOf" srcId="{6FFB8ED4-3AD0-41B7-9CB8-CAE113806F80}" destId="{CC867581-44FB-4E2E-A7F5-4CE7D40F1618}" srcOrd="5" destOrd="0" presId="urn:microsoft.com/office/officeart/2018/2/layout/IconCircleList"/>
    <dgm:cxn modelId="{0DF6AF4C-4A96-4536-9BED-353CC4B1A8B9}" type="presParOf" srcId="{6FFB8ED4-3AD0-41B7-9CB8-CAE113806F80}" destId="{8BFE79EB-25B3-426D-9C29-0EBF8EE2BF22}" srcOrd="6" destOrd="0" presId="urn:microsoft.com/office/officeart/2018/2/layout/IconCircleList"/>
    <dgm:cxn modelId="{F1267D4C-5FFC-468B-9B01-DD813B0D1F28}" type="presParOf" srcId="{8BFE79EB-25B3-426D-9C29-0EBF8EE2BF22}" destId="{DB4C1192-EBF0-4841-A478-C5A6751FD6EB}" srcOrd="0" destOrd="0" presId="urn:microsoft.com/office/officeart/2018/2/layout/IconCircleList"/>
    <dgm:cxn modelId="{075C22E2-BFA9-41AF-B6AE-3BF7A1CEFA24}" type="presParOf" srcId="{8BFE79EB-25B3-426D-9C29-0EBF8EE2BF22}" destId="{CECE4A74-B3EA-48BC-810A-70E1A15CFB55}" srcOrd="1" destOrd="0" presId="urn:microsoft.com/office/officeart/2018/2/layout/IconCircleList"/>
    <dgm:cxn modelId="{88D8B254-DCE3-446E-A059-CCEBEC30DF80}" type="presParOf" srcId="{8BFE79EB-25B3-426D-9C29-0EBF8EE2BF22}" destId="{CE033018-905A-4ACC-9E79-EE2E1D7B0432}" srcOrd="2" destOrd="0" presId="urn:microsoft.com/office/officeart/2018/2/layout/IconCircleList"/>
    <dgm:cxn modelId="{22BDA914-2B8B-478B-9626-215BBAE67037}" type="presParOf" srcId="{8BFE79EB-25B3-426D-9C29-0EBF8EE2BF22}" destId="{77572BE5-5F61-4281-B03D-4D65C6385A8A}" srcOrd="3" destOrd="0" presId="urn:microsoft.com/office/officeart/2018/2/layout/IconCircle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3A088-10BC-4B0B-AAE9-B9D4492C8CEC}">
      <dsp:nvSpPr>
        <dsp:cNvPr id="0" name=""/>
        <dsp:cNvSpPr/>
      </dsp:nvSpPr>
      <dsp:spPr>
        <a:xfrm>
          <a:off x="141999" y="469890"/>
          <a:ext cx="1335915" cy="133591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73CBCE8-DBF4-4AE7-81F4-B2AF596FCDAF}">
      <dsp:nvSpPr>
        <dsp:cNvPr id="0" name=""/>
        <dsp:cNvSpPr/>
      </dsp:nvSpPr>
      <dsp:spPr>
        <a:xfrm flipV="1">
          <a:off x="795979" y="1151953"/>
          <a:ext cx="45722" cy="45722"/>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A68922D-D7DF-4D70-88C5-6215A0E872EA}">
      <dsp:nvSpPr>
        <dsp:cNvPr id="0" name=""/>
        <dsp:cNvSpPr/>
      </dsp:nvSpPr>
      <dsp:spPr>
        <a:xfrm>
          <a:off x="1834517"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tr-TR" sz="2200" kern="1200" dirty="0"/>
            <a:t>Projemiz bittiğinde elde ettiğimiz genel sonuçlar ise şunlardır;</a:t>
          </a:r>
          <a:endParaRPr lang="en-US" sz="2200" kern="1200" dirty="0"/>
        </a:p>
      </dsp:txBody>
      <dsp:txXfrm>
        <a:off x="1834517" y="469890"/>
        <a:ext cx="3148942" cy="1335915"/>
      </dsp:txXfrm>
    </dsp:sp>
    <dsp:sp modelId="{B065E0B0-20E1-4488-ADC8-100B8C6485C6}">
      <dsp:nvSpPr>
        <dsp:cNvPr id="0" name=""/>
        <dsp:cNvSpPr/>
      </dsp:nvSpPr>
      <dsp:spPr>
        <a:xfrm>
          <a:off x="5532139" y="469890"/>
          <a:ext cx="1335915" cy="133591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0CDCD0F-29BB-41B8-9430-04483B2DF19C}">
      <dsp:nvSpPr>
        <dsp:cNvPr id="0" name=""/>
        <dsp:cNvSpPr/>
      </dsp:nvSpPr>
      <dsp:spPr>
        <a:xfrm>
          <a:off x="451542" y="801393"/>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42438705-8B2D-4502-ADB4-D8AD1049A0ED}">
      <dsp:nvSpPr>
        <dsp:cNvPr id="0" name=""/>
        <dsp:cNvSpPr/>
      </dsp:nvSpPr>
      <dsp:spPr>
        <a:xfrm>
          <a:off x="7154322"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tr-TR" sz="2200" kern="1200"/>
            <a:t>Manyetize edilmiş su (N-S kutuplarıyla) molekülleri daha küçük su kümeleri halinde hareket ederler.</a:t>
          </a:r>
          <a:endParaRPr lang="en-US" sz="2200" kern="1200"/>
        </a:p>
      </dsp:txBody>
      <dsp:txXfrm>
        <a:off x="7154322" y="469890"/>
        <a:ext cx="3148942" cy="1335915"/>
      </dsp:txXfrm>
    </dsp:sp>
    <dsp:sp modelId="{138EFC62-FE9D-446B-9155-4ECC7B0E6622}">
      <dsp:nvSpPr>
        <dsp:cNvPr id="0" name=""/>
        <dsp:cNvSpPr/>
      </dsp:nvSpPr>
      <dsp:spPr>
        <a:xfrm>
          <a:off x="212335" y="2545532"/>
          <a:ext cx="1335915" cy="133591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62494F6B-FE0A-4CA5-91DB-600101F8B9CE}">
      <dsp:nvSpPr>
        <dsp:cNvPr id="0" name=""/>
        <dsp:cNvSpPr/>
      </dsp:nvSpPr>
      <dsp:spPr>
        <a:xfrm>
          <a:off x="492877" y="2826074"/>
          <a:ext cx="774830" cy="774830"/>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E719C3A-1CD3-459C-BC4F-338B811E9FD1}">
      <dsp:nvSpPr>
        <dsp:cNvPr id="0" name=""/>
        <dsp:cNvSpPr/>
      </dsp:nvSpPr>
      <dsp:spPr>
        <a:xfrm>
          <a:off x="1834517"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tr-TR" sz="2200" kern="1200"/>
            <a:t>Küçülen su kümelerinin emilmesi ve kullanılması daha kolay ve etkili olur.</a:t>
          </a:r>
          <a:endParaRPr lang="en-US" sz="2200" kern="1200"/>
        </a:p>
      </dsp:txBody>
      <dsp:txXfrm>
        <a:off x="1834517" y="2545532"/>
        <a:ext cx="3148942" cy="1335915"/>
      </dsp:txXfrm>
    </dsp:sp>
    <dsp:sp modelId="{DB4C1192-EBF0-4841-A478-C5A6751FD6EB}">
      <dsp:nvSpPr>
        <dsp:cNvPr id="0" name=""/>
        <dsp:cNvSpPr/>
      </dsp:nvSpPr>
      <dsp:spPr>
        <a:xfrm>
          <a:off x="5532139" y="2545532"/>
          <a:ext cx="1335915" cy="133591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ECE4A74-B3EA-48BC-810A-70E1A15CFB55}">
      <dsp:nvSpPr>
        <dsp:cNvPr id="0" name=""/>
        <dsp:cNvSpPr/>
      </dsp:nvSpPr>
      <dsp:spPr>
        <a:xfrm>
          <a:off x="5812681" y="2826074"/>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77572BE5-5F61-4281-B03D-4D65C6385A8A}">
      <dsp:nvSpPr>
        <dsp:cNvPr id="0" name=""/>
        <dsp:cNvSpPr/>
      </dsp:nvSpPr>
      <dsp:spPr>
        <a:xfrm>
          <a:off x="7252884" y="2890091"/>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tr-TR" sz="2200" kern="1200" dirty="0"/>
            <a:t>Kolaylaşan emilme, suyun daha verimli bir şekilde kullanılmasını ve bitkilerin büyümesinde gözle görülebilir farkların olduğunu ortaya koymuştur.</a:t>
          </a:r>
          <a:endParaRPr lang="en-US" sz="2200" kern="1200" dirty="0"/>
        </a:p>
      </dsp:txBody>
      <dsp:txXfrm>
        <a:off x="7252884" y="2890091"/>
        <a:ext cx="3148942" cy="1335915"/>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6F6C8-815E-46E6-9E75-D2C342ACBD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E8497D-508F-4EA6-9DFC-93DC5725E9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60E6509-AB89-45E5-901A-D3F415487548}"/>
              </a:ext>
            </a:extLst>
          </p:cNvPr>
          <p:cNvSpPr>
            <a:spLocks noGrp="1"/>
          </p:cNvSpPr>
          <p:nvPr>
            <p:ph type="dt" sz="half" idx="10"/>
          </p:nvPr>
        </p:nvSpPr>
        <p:spPr/>
        <p:txBody>
          <a:bodyPr/>
          <a:lstStyle/>
          <a:p>
            <a:fld id="{FB10B150-C3B6-4B6D-A570-43B38A18004C}" type="datetimeFigureOut">
              <a:rPr lang="en-US" smtClean="0"/>
              <a:t>3/17/2019</a:t>
            </a:fld>
            <a:endParaRPr lang="en-US"/>
          </a:p>
        </p:txBody>
      </p:sp>
      <p:sp>
        <p:nvSpPr>
          <p:cNvPr id="5" name="Footer Placeholder 4">
            <a:extLst>
              <a:ext uri="{FF2B5EF4-FFF2-40B4-BE49-F238E27FC236}">
                <a16:creationId xmlns:a16="http://schemas.microsoft.com/office/drawing/2014/main" id="{6085D05B-B3DB-4F82-9CA1-535463889A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B60E42-D2D8-444D-A98C-A1A510B69AF0}"/>
              </a:ext>
            </a:extLst>
          </p:cNvPr>
          <p:cNvSpPr>
            <a:spLocks noGrp="1"/>
          </p:cNvSpPr>
          <p:nvPr>
            <p:ph type="sldNum" sz="quarter" idx="12"/>
          </p:nvPr>
        </p:nvSpPr>
        <p:spPr/>
        <p:txBody>
          <a:bodyPr/>
          <a:lstStyle/>
          <a:p>
            <a:fld id="{44C49299-D538-4CF7-8979-EB7051565140}" type="slidenum">
              <a:rPr lang="en-US" smtClean="0"/>
              <a:t>‹#›</a:t>
            </a:fld>
            <a:endParaRPr lang="en-US"/>
          </a:p>
        </p:txBody>
      </p:sp>
    </p:spTree>
    <p:extLst>
      <p:ext uri="{BB962C8B-B14F-4D97-AF65-F5344CB8AC3E}">
        <p14:creationId xmlns:p14="http://schemas.microsoft.com/office/powerpoint/2010/main" val="2319335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5786A-FA61-4DC3-9B91-17C195BEA8D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1EE396-BFBD-49D5-A33D-2F26D42F64F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4285AE-FC83-4BA2-9263-7EA9C59504A8}"/>
              </a:ext>
            </a:extLst>
          </p:cNvPr>
          <p:cNvSpPr>
            <a:spLocks noGrp="1"/>
          </p:cNvSpPr>
          <p:nvPr>
            <p:ph type="dt" sz="half" idx="10"/>
          </p:nvPr>
        </p:nvSpPr>
        <p:spPr/>
        <p:txBody>
          <a:bodyPr/>
          <a:lstStyle/>
          <a:p>
            <a:fld id="{FB10B150-C3B6-4B6D-A570-43B38A18004C}" type="datetimeFigureOut">
              <a:rPr lang="en-US" smtClean="0"/>
              <a:t>3/17/2019</a:t>
            </a:fld>
            <a:endParaRPr lang="en-US"/>
          </a:p>
        </p:txBody>
      </p:sp>
      <p:sp>
        <p:nvSpPr>
          <p:cNvPr id="5" name="Footer Placeholder 4">
            <a:extLst>
              <a:ext uri="{FF2B5EF4-FFF2-40B4-BE49-F238E27FC236}">
                <a16:creationId xmlns:a16="http://schemas.microsoft.com/office/drawing/2014/main" id="{D4BB0EB7-8EE2-4B77-824A-A02C1FEEF0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43630D-257E-411C-85DC-89A3E1D9B484}"/>
              </a:ext>
            </a:extLst>
          </p:cNvPr>
          <p:cNvSpPr>
            <a:spLocks noGrp="1"/>
          </p:cNvSpPr>
          <p:nvPr>
            <p:ph type="sldNum" sz="quarter" idx="12"/>
          </p:nvPr>
        </p:nvSpPr>
        <p:spPr/>
        <p:txBody>
          <a:bodyPr/>
          <a:lstStyle/>
          <a:p>
            <a:fld id="{44C49299-D538-4CF7-8979-EB7051565140}" type="slidenum">
              <a:rPr lang="en-US" smtClean="0"/>
              <a:t>‹#›</a:t>
            </a:fld>
            <a:endParaRPr lang="en-US"/>
          </a:p>
        </p:txBody>
      </p:sp>
    </p:spTree>
    <p:extLst>
      <p:ext uri="{BB962C8B-B14F-4D97-AF65-F5344CB8AC3E}">
        <p14:creationId xmlns:p14="http://schemas.microsoft.com/office/powerpoint/2010/main" val="3377423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AD21D2-2A09-4948-BE38-3D06B5FC7F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EC7A440-4337-46D2-91DD-C181548CBF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447765-9F42-40F9-9160-A4DDCBA4710C}"/>
              </a:ext>
            </a:extLst>
          </p:cNvPr>
          <p:cNvSpPr>
            <a:spLocks noGrp="1"/>
          </p:cNvSpPr>
          <p:nvPr>
            <p:ph type="dt" sz="half" idx="10"/>
          </p:nvPr>
        </p:nvSpPr>
        <p:spPr/>
        <p:txBody>
          <a:bodyPr/>
          <a:lstStyle/>
          <a:p>
            <a:fld id="{FB10B150-C3B6-4B6D-A570-43B38A18004C}" type="datetimeFigureOut">
              <a:rPr lang="en-US" smtClean="0"/>
              <a:t>3/17/2019</a:t>
            </a:fld>
            <a:endParaRPr lang="en-US"/>
          </a:p>
        </p:txBody>
      </p:sp>
      <p:sp>
        <p:nvSpPr>
          <p:cNvPr id="5" name="Footer Placeholder 4">
            <a:extLst>
              <a:ext uri="{FF2B5EF4-FFF2-40B4-BE49-F238E27FC236}">
                <a16:creationId xmlns:a16="http://schemas.microsoft.com/office/drawing/2014/main" id="{9647B88C-3260-4ED8-B3E1-F82DA7DFF7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02F884-947A-4827-B5C0-26B6797EC053}"/>
              </a:ext>
            </a:extLst>
          </p:cNvPr>
          <p:cNvSpPr>
            <a:spLocks noGrp="1"/>
          </p:cNvSpPr>
          <p:nvPr>
            <p:ph type="sldNum" sz="quarter" idx="12"/>
          </p:nvPr>
        </p:nvSpPr>
        <p:spPr/>
        <p:txBody>
          <a:bodyPr/>
          <a:lstStyle/>
          <a:p>
            <a:fld id="{44C49299-D538-4CF7-8979-EB7051565140}" type="slidenum">
              <a:rPr lang="en-US" smtClean="0"/>
              <a:t>‹#›</a:t>
            </a:fld>
            <a:endParaRPr lang="en-US"/>
          </a:p>
        </p:txBody>
      </p:sp>
    </p:spTree>
    <p:extLst>
      <p:ext uri="{BB962C8B-B14F-4D97-AF65-F5344CB8AC3E}">
        <p14:creationId xmlns:p14="http://schemas.microsoft.com/office/powerpoint/2010/main" val="2730939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D403-A15F-4A2F-B050-AB874136E732}"/>
              </a:ext>
            </a:extLst>
          </p:cNvPr>
          <p:cNvSpPr>
            <a:spLocks noGrp="1"/>
          </p:cNvSpPr>
          <p:nvPr>
            <p:ph type="title"/>
          </p:nvPr>
        </p:nvSpPr>
        <p:spPr>
          <a:xfrm>
            <a:off x="676330" y="1142979"/>
            <a:ext cx="5690680" cy="1517356"/>
          </a:xfrm>
        </p:spPr>
        <p:txBody>
          <a:bodyPr>
            <a:noAutofit/>
          </a:bodyPr>
          <a:lstStyle>
            <a:lvl1pPr>
              <a:defRPr sz="6000">
                <a:gradFill>
                  <a:gsLst>
                    <a:gs pos="0">
                      <a:schemeClr val="accent1"/>
                    </a:gs>
                    <a:gs pos="100000">
                      <a:srgbClr val="CC00FF"/>
                    </a:gs>
                    <a:gs pos="62000">
                      <a:srgbClr val="6600FF"/>
                    </a:gs>
                  </a:gsLst>
                  <a:lin ang="0" scaled="1"/>
                </a:gradFill>
              </a:defRPr>
            </a:lvl1pPr>
          </a:lstStyle>
          <a:p>
            <a:endParaRPr lang="ru-RU" dirty="0"/>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786259" y="5305926"/>
            <a:ext cx="1948571" cy="852911"/>
          </a:xfrm>
        </p:spPr>
        <p:txBody>
          <a:bodyPr>
            <a:noAutofit/>
          </a:bodyPr>
          <a:lstStyle>
            <a:lvl1pPr marL="0" indent="0" algn="l">
              <a:buNone/>
              <a:defRPr sz="1800" b="0" i="0">
                <a:solidFill>
                  <a:schemeClr val="accent3"/>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tr-CY" dirty="0"/>
              <a:t>Elif Cansu İPEK</a:t>
            </a:r>
          </a:p>
          <a:p>
            <a:pPr lvl="0"/>
            <a:r>
              <a:rPr lang="tr-CY" dirty="0"/>
              <a:t>Cansu DEMİR</a:t>
            </a:r>
            <a:endParaRPr lang="en-US" dirty="0"/>
          </a:p>
        </p:txBody>
      </p:sp>
      <p:sp>
        <p:nvSpPr>
          <p:cNvPr id="28" name="Freeform: Shape 27">
            <a:extLst>
              <a:ext uri="{FF2B5EF4-FFF2-40B4-BE49-F238E27FC236}">
                <a16:creationId xmlns:a16="http://schemas.microsoft.com/office/drawing/2014/main" id="{87A7AFAC-3F6D-48D1-A100-148792529BC6}"/>
              </a:ext>
            </a:extLst>
          </p:cNvPr>
          <p:cNvSpPr/>
          <p:nvPr/>
        </p:nvSpPr>
        <p:spPr>
          <a:xfrm>
            <a:off x="8069104" y="5422164"/>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81A4F88F-4E35-4BB3-AD24-CAC580C12F96}"/>
              </a:ext>
            </a:extLst>
          </p:cNvPr>
          <p:cNvSpPr/>
          <p:nvPr/>
        </p:nvSpPr>
        <p:spPr>
          <a:xfrm>
            <a:off x="9016291" y="3584533"/>
            <a:ext cx="3175313" cy="2946690"/>
          </a:xfrm>
          <a:custGeom>
            <a:avLst/>
            <a:gdLst>
              <a:gd name="connsiteX0" fmla="*/ 3162808 w 3175312"/>
              <a:gd name="connsiteY0" fmla="*/ 12701 h 2946690"/>
              <a:gd name="connsiteX1" fmla="*/ 487925 w 3175312"/>
              <a:gd name="connsiteY1" fmla="*/ 1331091 h 2946690"/>
              <a:gd name="connsiteX2" fmla="*/ 113238 w 3175312"/>
              <a:gd name="connsiteY2" fmla="*/ 2433559 h 2946690"/>
              <a:gd name="connsiteX3" fmla="*/ 127209 w 3175312"/>
              <a:gd name="connsiteY3" fmla="*/ 2461502 h 2946690"/>
              <a:gd name="connsiteX4" fmla="*/ 1229677 w 3175312"/>
              <a:gd name="connsiteY4" fmla="*/ 2836189 h 2946690"/>
              <a:gd name="connsiteX5" fmla="*/ 3162808 w 3175312"/>
              <a:gd name="connsiteY5" fmla="*/ 1882325 h 2946690"/>
              <a:gd name="connsiteX6" fmla="*/ 3162808 w 3175312"/>
              <a:gd name="connsiteY6" fmla="*/ 12701 h 29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312" h="2946690">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gradFill>
            <a:gsLst>
              <a:gs pos="23000">
                <a:schemeClr val="accent1"/>
              </a:gs>
              <a:gs pos="91000">
                <a:srgbClr val="CC00FF"/>
              </a:gs>
              <a:gs pos="52000">
                <a:srgbClr val="6600FF"/>
              </a:gs>
            </a:gsLst>
            <a:lin ang="0" scaled="1"/>
          </a:gradFill>
          <a:ln w="12700"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592CE00E-F2AB-4099-8BB8-F109C4F2EFDB}"/>
              </a:ext>
            </a:extLst>
          </p:cNvPr>
          <p:cNvSpPr/>
          <p:nvPr/>
        </p:nvSpPr>
        <p:spPr>
          <a:xfrm>
            <a:off x="11043829" y="4566099"/>
            <a:ext cx="1155814" cy="863685"/>
          </a:xfrm>
          <a:custGeom>
            <a:avLst/>
            <a:gdLst>
              <a:gd name="connsiteX0" fmla="*/ 1148938 w 1155813"/>
              <a:gd name="connsiteY0" fmla="*/ 12701 h 863685"/>
              <a:gd name="connsiteX1" fmla="*/ 173482 w 1155813"/>
              <a:gd name="connsiteY1" fmla="*/ 494079 h 863685"/>
              <a:gd name="connsiteX2" fmla="*/ 28688 w 1155813"/>
              <a:gd name="connsiteY2" fmla="*/ 759535 h 863685"/>
              <a:gd name="connsiteX3" fmla="*/ 31228 w 1155813"/>
              <a:gd name="connsiteY3" fmla="*/ 765885 h 863685"/>
              <a:gd name="connsiteX4" fmla="*/ 329707 w 1155813"/>
              <a:gd name="connsiteY4" fmla="*/ 812880 h 863685"/>
              <a:gd name="connsiteX5" fmla="*/ 1147668 w 1155813"/>
              <a:gd name="connsiteY5" fmla="*/ 408980 h 863685"/>
              <a:gd name="connsiteX6" fmla="*/ 1147668 w 1155813"/>
              <a:gd name="connsiteY6" fmla="*/ 12701 h 8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813" h="863685">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bg1"/>
          </a:solidFill>
          <a:ln w="12700" cap="flat">
            <a:noFill/>
            <a:prstDash val="solid"/>
            <a:miter/>
          </a:ln>
        </p:spPr>
        <p:txBody>
          <a:bodyPr rtlCol="0" anchor="ctr"/>
          <a:lstStyle/>
          <a:p>
            <a:endParaRPr lang="ru-RU" dirty="0"/>
          </a:p>
        </p:txBody>
      </p:sp>
      <p:sp>
        <p:nvSpPr>
          <p:cNvPr id="32" name="Freeform: Shape 31">
            <a:extLst>
              <a:ext uri="{FF2B5EF4-FFF2-40B4-BE49-F238E27FC236}">
                <a16:creationId xmlns:a16="http://schemas.microsoft.com/office/drawing/2014/main" id="{B0920EEC-7CE3-4708-93D2-53699D17E5E3}"/>
              </a:ext>
            </a:extLst>
          </p:cNvPr>
          <p:cNvSpPr/>
          <p:nvPr/>
        </p:nvSpPr>
        <p:spPr>
          <a:xfrm>
            <a:off x="10743661" y="-1689"/>
            <a:ext cx="1447943" cy="1003399"/>
          </a:xfrm>
          <a:custGeom>
            <a:avLst/>
            <a:gdLst>
              <a:gd name="connsiteX0" fmla="*/ 1446147 w 1447942"/>
              <a:gd name="connsiteY0" fmla="*/ 12701 h 1003398"/>
              <a:gd name="connsiteX1" fmla="*/ 173482 w 1447942"/>
              <a:gd name="connsiteY1" fmla="*/ 640143 h 1003398"/>
              <a:gd name="connsiteX2" fmla="*/ 28688 w 1447942"/>
              <a:gd name="connsiteY2" fmla="*/ 905599 h 1003398"/>
              <a:gd name="connsiteX3" fmla="*/ 31227 w 1447942"/>
              <a:gd name="connsiteY3" fmla="*/ 911950 h 1003398"/>
              <a:gd name="connsiteX4" fmla="*/ 329707 w 1447942"/>
              <a:gd name="connsiteY4" fmla="*/ 958944 h 1003398"/>
              <a:gd name="connsiteX5" fmla="*/ 1446147 w 1447942"/>
              <a:gd name="connsiteY5" fmla="*/ 408980 h 1003398"/>
              <a:gd name="connsiteX6" fmla="*/ 1446147 w 1447942"/>
              <a:gd name="connsiteY6" fmla="*/ 12701 h 100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942" h="1003398">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gradFill>
            <a:gsLst>
              <a:gs pos="15000">
                <a:schemeClr val="accent1"/>
              </a:gs>
              <a:gs pos="91000">
                <a:srgbClr val="CC00FF"/>
              </a:gs>
              <a:gs pos="41000">
                <a:srgbClr val="6600FF"/>
              </a:gs>
            </a:gsLst>
            <a:lin ang="0" scaled="1"/>
          </a:gradFill>
          <a:ln w="12700"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2DF8B751-9294-46D5-B390-5D322195540F}"/>
              </a:ext>
            </a:extLst>
          </p:cNvPr>
          <p:cNvSpPr/>
          <p:nvPr/>
        </p:nvSpPr>
        <p:spPr>
          <a:xfrm>
            <a:off x="6536780" y="-12701"/>
            <a:ext cx="4978890" cy="2133810"/>
          </a:xfrm>
          <a:custGeom>
            <a:avLst/>
            <a:gdLst>
              <a:gd name="connsiteX0" fmla="*/ 2515401 w 4978890"/>
              <a:gd name="connsiteY0" fmla="*/ 12701 h 2133810"/>
              <a:gd name="connsiteX1" fmla="*/ 371430 w 4978890"/>
              <a:gd name="connsiteY1" fmla="*/ 1069445 h 2133810"/>
              <a:gd name="connsiteX2" fmla="*/ 72951 w 4978890"/>
              <a:gd name="connsiteY2" fmla="*/ 1811198 h 2133810"/>
              <a:gd name="connsiteX3" fmla="*/ 81841 w 4978890"/>
              <a:gd name="connsiteY3" fmla="*/ 1828980 h 2133810"/>
              <a:gd name="connsiteX4" fmla="*/ 851538 w 4978890"/>
              <a:gd name="connsiteY4" fmla="*/ 2043631 h 2133810"/>
              <a:gd name="connsiteX5" fmla="*/ 4968013 w 4978890"/>
              <a:gd name="connsiteY5" fmla="*/ 12701 h 2133810"/>
              <a:gd name="connsiteX6" fmla="*/ 2515401 w 4978890"/>
              <a:gd name="connsiteY6" fmla="*/ 12701 h 213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890" h="213381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chemeClr val="accent1"/>
          </a:solidFill>
          <a:ln w="12700" cap="flat">
            <a:noFill/>
            <a:prstDash val="solid"/>
            <a:miter/>
          </a:ln>
        </p:spPr>
        <p:txBody>
          <a:bodyPr rtlCol="0" anchor="ctr"/>
          <a:lstStyle/>
          <a:p>
            <a:endParaRPr lang="ru-RU" dirty="0"/>
          </a:p>
        </p:txBody>
      </p:sp>
      <p:sp>
        <p:nvSpPr>
          <p:cNvPr id="34" name="Freeform: Shape 33">
            <a:extLst>
              <a:ext uri="{FF2B5EF4-FFF2-40B4-BE49-F238E27FC236}">
                <a16:creationId xmlns:a16="http://schemas.microsoft.com/office/drawing/2014/main" id="{E0F651C6-BE74-4133-ABA8-316072D4F5B5}"/>
              </a:ext>
            </a:extLst>
          </p:cNvPr>
          <p:cNvSpPr/>
          <p:nvPr/>
        </p:nvSpPr>
        <p:spPr>
          <a:xfrm>
            <a:off x="6518963" y="-12701"/>
            <a:ext cx="5029695" cy="2146511"/>
          </a:xfrm>
          <a:custGeom>
            <a:avLst/>
            <a:gdLst>
              <a:gd name="connsiteX0" fmla="*/ 4942646 w 5029695"/>
              <a:gd name="connsiteY0" fmla="*/ 12701 h 2146511"/>
              <a:gd name="connsiteX1" fmla="*/ 860464 w 5029695"/>
              <a:gd name="connsiteY1" fmla="*/ 2025849 h 2146511"/>
              <a:gd name="connsiteX2" fmla="*/ 295258 w 5029695"/>
              <a:gd name="connsiteY2" fmla="*/ 2019499 h 2146511"/>
              <a:gd name="connsiteX3" fmla="*/ 116171 w 5029695"/>
              <a:gd name="connsiteY3" fmla="*/ 1820089 h 2146511"/>
              <a:gd name="connsiteX4" fmla="*/ 107280 w 5029695"/>
              <a:gd name="connsiteY4" fmla="*/ 1802307 h 2146511"/>
              <a:gd name="connsiteX5" fmla="*/ 165705 w 5029695"/>
              <a:gd name="connsiteY5" fmla="*/ 1273935 h 2146511"/>
              <a:gd name="connsiteX6" fmla="*/ 398138 w 5029695"/>
              <a:gd name="connsiteY6" fmla="*/ 1085957 h 2146511"/>
              <a:gd name="connsiteX7" fmla="*/ 2576402 w 5029695"/>
              <a:gd name="connsiteY7" fmla="*/ 12701 h 2146511"/>
              <a:gd name="connsiteX8" fmla="*/ 2490034 w 5029695"/>
              <a:gd name="connsiteY8" fmla="*/ 12701 h 2146511"/>
              <a:gd name="connsiteX9" fmla="*/ 381626 w 5029695"/>
              <a:gd name="connsiteY9" fmla="*/ 1052934 h 2146511"/>
              <a:gd name="connsiteX10" fmla="*/ 137762 w 5029695"/>
              <a:gd name="connsiteY10" fmla="*/ 1249803 h 2146511"/>
              <a:gd name="connsiteX11" fmla="*/ 74256 w 5029695"/>
              <a:gd name="connsiteY11" fmla="*/ 1820089 h 2146511"/>
              <a:gd name="connsiteX12" fmla="*/ 83147 w 5029695"/>
              <a:gd name="connsiteY12" fmla="*/ 1837871 h 2146511"/>
              <a:gd name="connsiteX13" fmla="*/ 273666 w 5029695"/>
              <a:gd name="connsiteY13" fmla="*/ 2051252 h 2146511"/>
              <a:gd name="connsiteX14" fmla="*/ 564525 w 5029695"/>
              <a:gd name="connsiteY14" fmla="*/ 2141431 h 2146511"/>
              <a:gd name="connsiteX15" fmla="*/ 878246 w 5029695"/>
              <a:gd name="connsiteY15" fmla="*/ 2060143 h 2146511"/>
              <a:gd name="connsiteX16" fmla="*/ 5029014 w 5029695"/>
              <a:gd name="connsiteY16" fmla="*/ 12701 h 2146511"/>
              <a:gd name="connsiteX17" fmla="*/ 4942646 w 5029695"/>
              <a:gd name="connsiteY17" fmla="*/ 12701 h 214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29695" h="2146511">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bg1"/>
          </a:solidFill>
          <a:ln w="12700" cap="flat">
            <a:noFill/>
            <a:prstDash val="solid"/>
            <a:miter/>
          </a:ln>
        </p:spPr>
        <p:txBody>
          <a:bodyPr rtlCol="0" anchor="ctr"/>
          <a:lstStyle/>
          <a:p>
            <a:endParaRPr lang="ru-RU" dirty="0"/>
          </a:p>
        </p:txBody>
      </p:sp>
      <p:sp>
        <p:nvSpPr>
          <p:cNvPr id="36" name="Text Placeholder 14">
            <a:extLst>
              <a:ext uri="{FF2B5EF4-FFF2-40B4-BE49-F238E27FC236}">
                <a16:creationId xmlns:a16="http://schemas.microsoft.com/office/drawing/2014/main" id="{2A3D73F7-77EC-4576-B541-20C032F462DC}"/>
              </a:ext>
            </a:extLst>
          </p:cNvPr>
          <p:cNvSpPr>
            <a:spLocks noGrp="1"/>
          </p:cNvSpPr>
          <p:nvPr userDrawn="1">
            <p:ph type="body" sz="quarter" idx="13"/>
          </p:nvPr>
        </p:nvSpPr>
        <p:spPr>
          <a:xfrm>
            <a:off x="786259" y="3425363"/>
            <a:ext cx="3629300" cy="949829"/>
          </a:xfrm>
        </p:spPr>
        <p:txBody>
          <a:bodyPr>
            <a:normAutofit/>
          </a:bodyPr>
          <a:lstStyle>
            <a:lvl1pPr marL="0" indent="0">
              <a:buNone/>
              <a:defRPr sz="2800" b="1" i="0"/>
            </a:lvl1pPr>
          </a:lstStyle>
          <a:p>
            <a:pPr lvl="0"/>
            <a:endParaRPr lang="en-US" dirty="0"/>
          </a:p>
        </p:txBody>
      </p:sp>
      <p:sp>
        <p:nvSpPr>
          <p:cNvPr id="40" name="Graphic 37">
            <a:extLst>
              <a:ext uri="{FF2B5EF4-FFF2-40B4-BE49-F238E27FC236}">
                <a16:creationId xmlns:a16="http://schemas.microsoft.com/office/drawing/2014/main" id="{9F75ED2D-7077-4753-B623-4B9A718EB224}"/>
              </a:ext>
            </a:extLst>
          </p:cNvPr>
          <p:cNvSpPr/>
          <p:nvPr userDrawn="1"/>
        </p:nvSpPr>
        <p:spPr>
          <a:xfrm>
            <a:off x="895717" y="3124629"/>
            <a:ext cx="2158296" cy="151200"/>
          </a:xfrm>
          <a:custGeom>
            <a:avLst/>
            <a:gdLst>
              <a:gd name="connsiteX0" fmla="*/ 2087180 w 2158295"/>
              <a:gd name="connsiteY0" fmla="*/ 153601 h 165045"/>
              <a:gd name="connsiteX1" fmla="*/ 82504 w 2158295"/>
              <a:gd name="connsiteY1" fmla="*/ 153601 h 165045"/>
              <a:gd name="connsiteX2" fmla="*/ 12677 w 2158295"/>
              <a:gd name="connsiteY2" fmla="*/ 83774 h 165045"/>
              <a:gd name="connsiteX3" fmla="*/ 12677 w 2158295"/>
              <a:gd name="connsiteY3" fmla="*/ 83774 h 165045"/>
              <a:gd name="connsiteX4" fmla="*/ 82504 w 2158295"/>
              <a:gd name="connsiteY4" fmla="*/ 12677 h 165045"/>
              <a:gd name="connsiteX5" fmla="*/ 2087180 w 2158295"/>
              <a:gd name="connsiteY5" fmla="*/ 12677 h 165045"/>
              <a:gd name="connsiteX6" fmla="*/ 2157008 w 2158295"/>
              <a:gd name="connsiteY6" fmla="*/ 82504 h 165045"/>
              <a:gd name="connsiteX7" fmla="*/ 2157008 w 2158295"/>
              <a:gd name="connsiteY7" fmla="*/ 82504 h 165045"/>
              <a:gd name="connsiteX8" fmla="*/ 2087180 w 2158295"/>
              <a:gd name="connsiteY8" fmla="*/ 153601 h 16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295" h="165045">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1"/>
          </a:gradFill>
          <a:ln w="12681" cap="flat">
            <a:noFill/>
            <a:prstDash val="solid"/>
            <a:miter/>
          </a:ln>
        </p:spPr>
        <p:txBody>
          <a:bodyPr rtlCol="0" anchor="ctr"/>
          <a:lstStyle/>
          <a:p>
            <a:endParaRPr lang="ru-RU" dirty="0"/>
          </a:p>
        </p:txBody>
      </p:sp>
      <p:sp>
        <p:nvSpPr>
          <p:cNvPr id="12" name="Graphic 36">
            <a:extLst>
              <a:ext uri="{FF2B5EF4-FFF2-40B4-BE49-F238E27FC236}">
                <a16:creationId xmlns:a16="http://schemas.microsoft.com/office/drawing/2014/main" id="{21FF5BCF-BC53-4C3F-8B7F-7077B35ADCA8}"/>
              </a:ext>
            </a:extLst>
          </p:cNvPr>
          <p:cNvSpPr/>
          <p:nvPr userDrawn="1"/>
        </p:nvSpPr>
        <p:spPr>
          <a:xfrm>
            <a:off x="-7816" y="5057878"/>
            <a:ext cx="715108" cy="949829"/>
          </a:xfrm>
          <a:custGeom>
            <a:avLst/>
            <a:gdLst>
              <a:gd name="connsiteX0" fmla="*/ 217522 w 723600"/>
              <a:gd name="connsiteY0" fmla="*/ 9082 h 1015200"/>
              <a:gd name="connsiteX1" fmla="*/ 9082 w 723600"/>
              <a:gd name="connsiteY1" fmla="*/ 9082 h 1015200"/>
              <a:gd name="connsiteX2" fmla="*/ 9082 w 723600"/>
              <a:gd name="connsiteY2" fmla="*/ 1010242 h 1015200"/>
              <a:gd name="connsiteX3" fmla="*/ 217522 w 723600"/>
              <a:gd name="connsiteY3" fmla="*/ 1010242 h 1015200"/>
              <a:gd name="connsiteX4" fmla="*/ 716482 w 723600"/>
              <a:gd name="connsiteY4" fmla="*/ 518842 h 1015200"/>
              <a:gd name="connsiteX5" fmla="*/ 716482 w 723600"/>
              <a:gd name="connsiteY5" fmla="*/ 500482 h 1015200"/>
              <a:gd name="connsiteX6" fmla="*/ 217522 w 723600"/>
              <a:gd name="connsiteY6" fmla="*/ 9082 h 1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0" h="10152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w="10680" cap="flat">
            <a:noFill/>
            <a:prstDash val="solid"/>
            <a:miter/>
          </a:ln>
        </p:spPr>
        <p:txBody>
          <a:bodyPr rtlCol="0" anchor="ctr"/>
          <a:lstStyle/>
          <a:p>
            <a:endParaRPr lang="ru-RU"/>
          </a:p>
        </p:txBody>
      </p:sp>
      <p:sp>
        <p:nvSpPr>
          <p:cNvPr id="21" name="Picture Placeholder 20">
            <a:extLst>
              <a:ext uri="{FF2B5EF4-FFF2-40B4-BE49-F238E27FC236}">
                <a16:creationId xmlns:a16="http://schemas.microsoft.com/office/drawing/2014/main" id="{8C7B70A1-A813-470C-A829-7CC44559C94F}"/>
              </a:ext>
            </a:extLst>
          </p:cNvPr>
          <p:cNvSpPr>
            <a:spLocks noGrp="1"/>
          </p:cNvSpPr>
          <p:nvPr>
            <p:ph type="pic" sz="quarter" idx="21"/>
          </p:nvPr>
        </p:nvSpPr>
        <p:spPr>
          <a:xfrm>
            <a:off x="4614953" y="0"/>
            <a:ext cx="7585924" cy="5949573"/>
          </a:xfrm>
          <a:custGeom>
            <a:avLst/>
            <a:gdLst>
              <a:gd name="connsiteX0" fmla="*/ 6933229 w 7577047"/>
              <a:gd name="connsiteY0" fmla="*/ 0 h 5937736"/>
              <a:gd name="connsiteX1" fmla="*/ 7577047 w 7577047"/>
              <a:gd name="connsiteY1" fmla="*/ 0 h 5937736"/>
              <a:gd name="connsiteX2" fmla="*/ 6304235 w 7577047"/>
              <a:gd name="connsiteY2" fmla="*/ 626666 h 5937736"/>
              <a:gd name="connsiteX3" fmla="*/ 6159164 w 7577047"/>
              <a:gd name="connsiteY3" fmla="*/ 891545 h 5937736"/>
              <a:gd name="connsiteX4" fmla="*/ 6161282 w 7577047"/>
              <a:gd name="connsiteY4" fmla="*/ 898006 h 5937736"/>
              <a:gd name="connsiteX5" fmla="*/ 6459895 w 7577047"/>
              <a:gd name="connsiteY5" fmla="*/ 944306 h 5937736"/>
              <a:gd name="connsiteX6" fmla="*/ 7577047 w 7577047"/>
              <a:gd name="connsiteY6" fmla="*/ 395166 h 5937736"/>
              <a:gd name="connsiteX7" fmla="*/ 7577047 w 7577047"/>
              <a:gd name="connsiteY7" fmla="*/ 3249617 h 5937736"/>
              <a:gd name="connsiteX8" fmla="*/ 2564157 w 7577047"/>
              <a:gd name="connsiteY8" fmla="*/ 5723977 h 5937736"/>
              <a:gd name="connsiteX9" fmla="*/ 233491 w 7577047"/>
              <a:gd name="connsiteY9" fmla="*/ 4932570 h 5937736"/>
              <a:gd name="connsiteX10" fmla="*/ 213372 w 7577047"/>
              <a:gd name="connsiteY10" fmla="*/ 4891653 h 5937736"/>
              <a:gd name="connsiteX11" fmla="*/ 1004379 w 7577047"/>
              <a:gd name="connsiteY11" fmla="*/ 2559423 h 5937736"/>
              <a:gd name="connsiteX12" fmla="*/ 2132121 w 7577047"/>
              <a:gd name="connsiteY12" fmla="*/ 2002747 h 5937736"/>
              <a:gd name="connsiteX13" fmla="*/ 2176595 w 7577047"/>
              <a:gd name="connsiteY13" fmla="*/ 2037202 h 5937736"/>
              <a:gd name="connsiteX14" fmla="*/ 2467796 w 7577047"/>
              <a:gd name="connsiteY14" fmla="*/ 2127649 h 5937736"/>
              <a:gd name="connsiteX15" fmla="*/ 2781234 w 7577047"/>
              <a:gd name="connsiteY15" fmla="*/ 2046893 h 5937736"/>
              <a:gd name="connsiteX0" fmla="*/ 6948025 w 7577047"/>
              <a:gd name="connsiteY0" fmla="*/ 0 h 5949573"/>
              <a:gd name="connsiteX1" fmla="*/ 7577047 w 7577047"/>
              <a:gd name="connsiteY1" fmla="*/ 11837 h 5949573"/>
              <a:gd name="connsiteX2" fmla="*/ 6304235 w 7577047"/>
              <a:gd name="connsiteY2" fmla="*/ 638503 h 5949573"/>
              <a:gd name="connsiteX3" fmla="*/ 6159164 w 7577047"/>
              <a:gd name="connsiteY3" fmla="*/ 903382 h 5949573"/>
              <a:gd name="connsiteX4" fmla="*/ 6161282 w 7577047"/>
              <a:gd name="connsiteY4" fmla="*/ 909843 h 5949573"/>
              <a:gd name="connsiteX5" fmla="*/ 6459895 w 7577047"/>
              <a:gd name="connsiteY5" fmla="*/ 956143 h 5949573"/>
              <a:gd name="connsiteX6" fmla="*/ 7577047 w 7577047"/>
              <a:gd name="connsiteY6" fmla="*/ 407003 h 5949573"/>
              <a:gd name="connsiteX7" fmla="*/ 7577047 w 7577047"/>
              <a:gd name="connsiteY7" fmla="*/ 3261454 h 5949573"/>
              <a:gd name="connsiteX8" fmla="*/ 2564157 w 7577047"/>
              <a:gd name="connsiteY8" fmla="*/ 5735814 h 5949573"/>
              <a:gd name="connsiteX9" fmla="*/ 233491 w 7577047"/>
              <a:gd name="connsiteY9" fmla="*/ 4944407 h 5949573"/>
              <a:gd name="connsiteX10" fmla="*/ 213372 w 7577047"/>
              <a:gd name="connsiteY10" fmla="*/ 4903490 h 5949573"/>
              <a:gd name="connsiteX11" fmla="*/ 1004379 w 7577047"/>
              <a:gd name="connsiteY11" fmla="*/ 2571260 h 5949573"/>
              <a:gd name="connsiteX12" fmla="*/ 2132121 w 7577047"/>
              <a:gd name="connsiteY12" fmla="*/ 2014584 h 5949573"/>
              <a:gd name="connsiteX13" fmla="*/ 2176595 w 7577047"/>
              <a:gd name="connsiteY13" fmla="*/ 2049039 h 5949573"/>
              <a:gd name="connsiteX14" fmla="*/ 2467796 w 7577047"/>
              <a:gd name="connsiteY14" fmla="*/ 2139486 h 5949573"/>
              <a:gd name="connsiteX15" fmla="*/ 2781234 w 7577047"/>
              <a:gd name="connsiteY15" fmla="*/ 2058730 h 5949573"/>
              <a:gd name="connsiteX16" fmla="*/ 6948025 w 7577047"/>
              <a:gd name="connsiteY16" fmla="*/ 0 h 5949573"/>
              <a:gd name="connsiteX0" fmla="*/ 6948025 w 7580006"/>
              <a:gd name="connsiteY0" fmla="*/ 0 h 5949573"/>
              <a:gd name="connsiteX1" fmla="*/ 7580006 w 7580006"/>
              <a:gd name="connsiteY1" fmla="*/ 0 h 5949573"/>
              <a:gd name="connsiteX2" fmla="*/ 6304235 w 7580006"/>
              <a:gd name="connsiteY2" fmla="*/ 638503 h 5949573"/>
              <a:gd name="connsiteX3" fmla="*/ 6159164 w 7580006"/>
              <a:gd name="connsiteY3" fmla="*/ 903382 h 5949573"/>
              <a:gd name="connsiteX4" fmla="*/ 6161282 w 7580006"/>
              <a:gd name="connsiteY4" fmla="*/ 909843 h 5949573"/>
              <a:gd name="connsiteX5" fmla="*/ 6459895 w 7580006"/>
              <a:gd name="connsiteY5" fmla="*/ 956143 h 5949573"/>
              <a:gd name="connsiteX6" fmla="*/ 7577047 w 7580006"/>
              <a:gd name="connsiteY6" fmla="*/ 407003 h 5949573"/>
              <a:gd name="connsiteX7" fmla="*/ 7577047 w 7580006"/>
              <a:gd name="connsiteY7" fmla="*/ 3261454 h 5949573"/>
              <a:gd name="connsiteX8" fmla="*/ 2564157 w 7580006"/>
              <a:gd name="connsiteY8" fmla="*/ 5735814 h 5949573"/>
              <a:gd name="connsiteX9" fmla="*/ 233491 w 7580006"/>
              <a:gd name="connsiteY9" fmla="*/ 4944407 h 5949573"/>
              <a:gd name="connsiteX10" fmla="*/ 213372 w 7580006"/>
              <a:gd name="connsiteY10" fmla="*/ 4903490 h 5949573"/>
              <a:gd name="connsiteX11" fmla="*/ 1004379 w 7580006"/>
              <a:gd name="connsiteY11" fmla="*/ 2571260 h 5949573"/>
              <a:gd name="connsiteX12" fmla="*/ 2132121 w 7580006"/>
              <a:gd name="connsiteY12" fmla="*/ 2014584 h 5949573"/>
              <a:gd name="connsiteX13" fmla="*/ 2176595 w 7580006"/>
              <a:gd name="connsiteY13" fmla="*/ 2049039 h 5949573"/>
              <a:gd name="connsiteX14" fmla="*/ 2467796 w 7580006"/>
              <a:gd name="connsiteY14" fmla="*/ 2139486 h 5949573"/>
              <a:gd name="connsiteX15" fmla="*/ 2781234 w 7580006"/>
              <a:gd name="connsiteY15" fmla="*/ 2058730 h 5949573"/>
              <a:gd name="connsiteX16" fmla="*/ 6948025 w 7580006"/>
              <a:gd name="connsiteY16" fmla="*/ 0 h 5949573"/>
              <a:gd name="connsiteX0" fmla="*/ 6948025 w 7585924"/>
              <a:gd name="connsiteY0" fmla="*/ 0 h 5949573"/>
              <a:gd name="connsiteX1" fmla="*/ 7585924 w 7585924"/>
              <a:gd name="connsiteY1" fmla="*/ 0 h 5949573"/>
              <a:gd name="connsiteX2" fmla="*/ 6304235 w 7585924"/>
              <a:gd name="connsiteY2" fmla="*/ 638503 h 5949573"/>
              <a:gd name="connsiteX3" fmla="*/ 6159164 w 7585924"/>
              <a:gd name="connsiteY3" fmla="*/ 903382 h 5949573"/>
              <a:gd name="connsiteX4" fmla="*/ 6161282 w 7585924"/>
              <a:gd name="connsiteY4" fmla="*/ 909843 h 5949573"/>
              <a:gd name="connsiteX5" fmla="*/ 6459895 w 7585924"/>
              <a:gd name="connsiteY5" fmla="*/ 956143 h 5949573"/>
              <a:gd name="connsiteX6" fmla="*/ 7577047 w 7585924"/>
              <a:gd name="connsiteY6" fmla="*/ 407003 h 5949573"/>
              <a:gd name="connsiteX7" fmla="*/ 7577047 w 7585924"/>
              <a:gd name="connsiteY7" fmla="*/ 3261454 h 5949573"/>
              <a:gd name="connsiteX8" fmla="*/ 2564157 w 7585924"/>
              <a:gd name="connsiteY8" fmla="*/ 5735814 h 5949573"/>
              <a:gd name="connsiteX9" fmla="*/ 233491 w 7585924"/>
              <a:gd name="connsiteY9" fmla="*/ 4944407 h 5949573"/>
              <a:gd name="connsiteX10" fmla="*/ 213372 w 7585924"/>
              <a:gd name="connsiteY10" fmla="*/ 4903490 h 5949573"/>
              <a:gd name="connsiteX11" fmla="*/ 1004379 w 7585924"/>
              <a:gd name="connsiteY11" fmla="*/ 2571260 h 5949573"/>
              <a:gd name="connsiteX12" fmla="*/ 2132121 w 7585924"/>
              <a:gd name="connsiteY12" fmla="*/ 2014584 h 5949573"/>
              <a:gd name="connsiteX13" fmla="*/ 2176595 w 7585924"/>
              <a:gd name="connsiteY13" fmla="*/ 2049039 h 5949573"/>
              <a:gd name="connsiteX14" fmla="*/ 2467796 w 7585924"/>
              <a:gd name="connsiteY14" fmla="*/ 2139486 h 5949573"/>
              <a:gd name="connsiteX15" fmla="*/ 2781234 w 7585924"/>
              <a:gd name="connsiteY15" fmla="*/ 2058730 h 5949573"/>
              <a:gd name="connsiteX16" fmla="*/ 6948025 w 7585924"/>
              <a:gd name="connsiteY16" fmla="*/ 0 h 594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85924" h="5949573">
                <a:moveTo>
                  <a:pt x="6948025" y="0"/>
                </a:moveTo>
                <a:lnTo>
                  <a:pt x="7585924" y="0"/>
                </a:lnTo>
                <a:lnTo>
                  <a:pt x="6304235" y="638503"/>
                </a:lnTo>
                <a:cubicBezTo>
                  <a:pt x="6304235" y="638503"/>
                  <a:pt x="6082923" y="747254"/>
                  <a:pt x="6159164" y="903382"/>
                </a:cubicBezTo>
                <a:lnTo>
                  <a:pt x="6161282" y="909843"/>
                </a:lnTo>
                <a:cubicBezTo>
                  <a:pt x="6161282" y="909843"/>
                  <a:pt x="6239641" y="1064894"/>
                  <a:pt x="6459895" y="956143"/>
                </a:cubicBezTo>
                <a:lnTo>
                  <a:pt x="7577047" y="407003"/>
                </a:lnTo>
                <a:lnTo>
                  <a:pt x="7577047" y="3261454"/>
                </a:lnTo>
                <a:lnTo>
                  <a:pt x="2564157" y="5735814"/>
                </a:lnTo>
                <a:cubicBezTo>
                  <a:pt x="1003320" y="6506764"/>
                  <a:pt x="233491" y="4944407"/>
                  <a:pt x="233491" y="4944407"/>
                </a:cubicBezTo>
                <a:lnTo>
                  <a:pt x="213372" y="4903490"/>
                </a:lnTo>
                <a:cubicBezTo>
                  <a:pt x="-556457" y="3341133"/>
                  <a:pt x="1004379" y="2571260"/>
                  <a:pt x="1004379" y="2571260"/>
                </a:cubicBezTo>
                <a:lnTo>
                  <a:pt x="2132121" y="2014584"/>
                </a:lnTo>
                <a:cubicBezTo>
                  <a:pt x="2145886" y="2026428"/>
                  <a:pt x="2160712" y="2038272"/>
                  <a:pt x="2176595" y="2049039"/>
                </a:cubicBezTo>
                <a:cubicBezTo>
                  <a:pt x="2245424" y="2096416"/>
                  <a:pt x="2342844" y="2139486"/>
                  <a:pt x="2467796" y="2139486"/>
                </a:cubicBezTo>
                <a:cubicBezTo>
                  <a:pt x="2557803" y="2139486"/>
                  <a:pt x="2661577" y="2117951"/>
                  <a:pt x="2781234" y="2058730"/>
                </a:cubicBezTo>
                <a:lnTo>
                  <a:pt x="6948025" y="0"/>
                </a:lnTo>
                <a:close/>
              </a:path>
            </a:pathLst>
          </a:custGeom>
          <a:blipFill dpi="0" rotWithShape="1">
            <a:blip r:embed="rId2">
              <a:extLst>
                <a:ext uri="{28A0092B-C50C-407E-A947-70E740481C1C}">
                  <a14:useLocalDpi xmlns:a14="http://schemas.microsoft.com/office/drawing/2010/main" val="0"/>
                </a:ext>
              </a:extLst>
            </a:blip>
            <a:srcRect/>
            <a:stretch>
              <a:fillRect/>
            </a:stretch>
          </a:blipFill>
        </p:spPr>
        <p:txBody>
          <a:bodyPr wrap="square" anchor="ctr" anchorCtr="0">
            <a:noAutofit/>
          </a:bodyPr>
          <a:lstStyle>
            <a:lvl1pPr marL="0" indent="0" algn="ctr">
              <a:buNone/>
              <a:defRPr sz="1400"/>
            </a:lvl1pPr>
          </a:lstStyle>
          <a:p>
            <a:r>
              <a:rPr lang="en-US" dirty="0"/>
              <a:t>Click icon to add picture</a:t>
            </a:r>
            <a:endParaRPr lang="ru-RU" dirty="0"/>
          </a:p>
        </p:txBody>
      </p:sp>
    </p:spTree>
    <p:extLst>
      <p:ext uri="{BB962C8B-B14F-4D97-AF65-F5344CB8AC3E}">
        <p14:creationId xmlns:p14="http://schemas.microsoft.com/office/powerpoint/2010/main" val="3013667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CEB80-53B2-478F-8F74-36F8D288D0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7D204F-8E61-4966-BA0E-70AE669DC94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945AEF-58D0-4F71-B21B-14F563B42669}"/>
              </a:ext>
            </a:extLst>
          </p:cNvPr>
          <p:cNvSpPr>
            <a:spLocks noGrp="1"/>
          </p:cNvSpPr>
          <p:nvPr>
            <p:ph type="dt" sz="half" idx="10"/>
          </p:nvPr>
        </p:nvSpPr>
        <p:spPr/>
        <p:txBody>
          <a:bodyPr/>
          <a:lstStyle/>
          <a:p>
            <a:fld id="{FB10B150-C3B6-4B6D-A570-43B38A18004C}" type="datetimeFigureOut">
              <a:rPr lang="en-US" smtClean="0"/>
              <a:t>3/17/2019</a:t>
            </a:fld>
            <a:endParaRPr lang="en-US"/>
          </a:p>
        </p:txBody>
      </p:sp>
      <p:sp>
        <p:nvSpPr>
          <p:cNvPr id="5" name="Footer Placeholder 4">
            <a:extLst>
              <a:ext uri="{FF2B5EF4-FFF2-40B4-BE49-F238E27FC236}">
                <a16:creationId xmlns:a16="http://schemas.microsoft.com/office/drawing/2014/main" id="{DF455A40-2AB4-431E-98C4-F2453FAA54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F48487-8DEE-41B2-9913-415565188E16}"/>
              </a:ext>
            </a:extLst>
          </p:cNvPr>
          <p:cNvSpPr>
            <a:spLocks noGrp="1"/>
          </p:cNvSpPr>
          <p:nvPr>
            <p:ph type="sldNum" sz="quarter" idx="12"/>
          </p:nvPr>
        </p:nvSpPr>
        <p:spPr/>
        <p:txBody>
          <a:bodyPr/>
          <a:lstStyle/>
          <a:p>
            <a:fld id="{44C49299-D538-4CF7-8979-EB7051565140}" type="slidenum">
              <a:rPr lang="en-US" smtClean="0"/>
              <a:t>‹#›</a:t>
            </a:fld>
            <a:endParaRPr lang="en-US"/>
          </a:p>
        </p:txBody>
      </p:sp>
    </p:spTree>
    <p:extLst>
      <p:ext uri="{BB962C8B-B14F-4D97-AF65-F5344CB8AC3E}">
        <p14:creationId xmlns:p14="http://schemas.microsoft.com/office/powerpoint/2010/main" val="4228384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237F6-0561-4127-9F96-1D109DB066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165F7AA-2B49-4F4A-9341-342841CADB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FB27DAB-0385-4690-BA87-2B33B31224B4}"/>
              </a:ext>
            </a:extLst>
          </p:cNvPr>
          <p:cNvSpPr>
            <a:spLocks noGrp="1"/>
          </p:cNvSpPr>
          <p:nvPr>
            <p:ph type="dt" sz="half" idx="10"/>
          </p:nvPr>
        </p:nvSpPr>
        <p:spPr/>
        <p:txBody>
          <a:bodyPr/>
          <a:lstStyle/>
          <a:p>
            <a:fld id="{FB10B150-C3B6-4B6D-A570-43B38A18004C}" type="datetimeFigureOut">
              <a:rPr lang="en-US" smtClean="0"/>
              <a:t>3/17/2019</a:t>
            </a:fld>
            <a:endParaRPr lang="en-US"/>
          </a:p>
        </p:txBody>
      </p:sp>
      <p:sp>
        <p:nvSpPr>
          <p:cNvPr id="5" name="Footer Placeholder 4">
            <a:extLst>
              <a:ext uri="{FF2B5EF4-FFF2-40B4-BE49-F238E27FC236}">
                <a16:creationId xmlns:a16="http://schemas.microsoft.com/office/drawing/2014/main" id="{126F6E03-56F2-4719-94CD-E1488957B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D2A39A-5307-44EB-A21C-8C23C151D06B}"/>
              </a:ext>
            </a:extLst>
          </p:cNvPr>
          <p:cNvSpPr>
            <a:spLocks noGrp="1"/>
          </p:cNvSpPr>
          <p:nvPr>
            <p:ph type="sldNum" sz="quarter" idx="12"/>
          </p:nvPr>
        </p:nvSpPr>
        <p:spPr/>
        <p:txBody>
          <a:bodyPr/>
          <a:lstStyle/>
          <a:p>
            <a:fld id="{44C49299-D538-4CF7-8979-EB7051565140}" type="slidenum">
              <a:rPr lang="en-US" smtClean="0"/>
              <a:t>‹#›</a:t>
            </a:fld>
            <a:endParaRPr lang="en-US"/>
          </a:p>
        </p:txBody>
      </p:sp>
    </p:spTree>
    <p:extLst>
      <p:ext uri="{BB962C8B-B14F-4D97-AF65-F5344CB8AC3E}">
        <p14:creationId xmlns:p14="http://schemas.microsoft.com/office/powerpoint/2010/main" val="4215741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D9C53-8FB0-4353-BDA0-944030ED78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D67C9E-BBE8-4E14-B6B3-01FB059312E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A024D19-C45F-4B0A-BE53-D0E5536651D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AE6286-C7E1-41FB-A3FC-A03989553595}"/>
              </a:ext>
            </a:extLst>
          </p:cNvPr>
          <p:cNvSpPr>
            <a:spLocks noGrp="1"/>
          </p:cNvSpPr>
          <p:nvPr>
            <p:ph type="dt" sz="half" idx="10"/>
          </p:nvPr>
        </p:nvSpPr>
        <p:spPr/>
        <p:txBody>
          <a:bodyPr/>
          <a:lstStyle/>
          <a:p>
            <a:fld id="{FB10B150-C3B6-4B6D-A570-43B38A18004C}" type="datetimeFigureOut">
              <a:rPr lang="en-US" smtClean="0"/>
              <a:t>3/17/2019</a:t>
            </a:fld>
            <a:endParaRPr lang="en-US"/>
          </a:p>
        </p:txBody>
      </p:sp>
      <p:sp>
        <p:nvSpPr>
          <p:cNvPr id="6" name="Footer Placeholder 5">
            <a:extLst>
              <a:ext uri="{FF2B5EF4-FFF2-40B4-BE49-F238E27FC236}">
                <a16:creationId xmlns:a16="http://schemas.microsoft.com/office/drawing/2014/main" id="{27EDFB5D-BF3D-4578-9886-9437819E10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8BBD68-CA3C-4493-BBA8-1F954532B163}"/>
              </a:ext>
            </a:extLst>
          </p:cNvPr>
          <p:cNvSpPr>
            <a:spLocks noGrp="1"/>
          </p:cNvSpPr>
          <p:nvPr>
            <p:ph type="sldNum" sz="quarter" idx="12"/>
          </p:nvPr>
        </p:nvSpPr>
        <p:spPr/>
        <p:txBody>
          <a:bodyPr/>
          <a:lstStyle/>
          <a:p>
            <a:fld id="{44C49299-D538-4CF7-8979-EB7051565140}" type="slidenum">
              <a:rPr lang="en-US" smtClean="0"/>
              <a:t>‹#›</a:t>
            </a:fld>
            <a:endParaRPr lang="en-US"/>
          </a:p>
        </p:txBody>
      </p:sp>
    </p:spTree>
    <p:extLst>
      <p:ext uri="{BB962C8B-B14F-4D97-AF65-F5344CB8AC3E}">
        <p14:creationId xmlns:p14="http://schemas.microsoft.com/office/powerpoint/2010/main" val="687008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97FD3-BD93-42AA-A3AF-04651E4712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3D8DA3C-C91E-474F-BA3B-54DF8B6BD4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1FB42BD-E400-47D5-B689-C92B275144D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312FDA-2A7E-4019-A74F-ADF6E32C93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622140E-1F1B-4414-81C3-CB33A7DDA55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B4BBCD-AD9D-4C5D-BA12-B4DA186AF327}"/>
              </a:ext>
            </a:extLst>
          </p:cNvPr>
          <p:cNvSpPr>
            <a:spLocks noGrp="1"/>
          </p:cNvSpPr>
          <p:nvPr>
            <p:ph type="dt" sz="half" idx="10"/>
          </p:nvPr>
        </p:nvSpPr>
        <p:spPr/>
        <p:txBody>
          <a:bodyPr/>
          <a:lstStyle/>
          <a:p>
            <a:fld id="{FB10B150-C3B6-4B6D-A570-43B38A18004C}" type="datetimeFigureOut">
              <a:rPr lang="en-US" smtClean="0"/>
              <a:t>3/17/2019</a:t>
            </a:fld>
            <a:endParaRPr lang="en-US"/>
          </a:p>
        </p:txBody>
      </p:sp>
      <p:sp>
        <p:nvSpPr>
          <p:cNvPr id="8" name="Footer Placeholder 7">
            <a:extLst>
              <a:ext uri="{FF2B5EF4-FFF2-40B4-BE49-F238E27FC236}">
                <a16:creationId xmlns:a16="http://schemas.microsoft.com/office/drawing/2014/main" id="{FA17ED01-28CB-4AB9-A373-BB11919B063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6F83282-E43C-4895-A261-B587FD409C93}"/>
              </a:ext>
            </a:extLst>
          </p:cNvPr>
          <p:cNvSpPr>
            <a:spLocks noGrp="1"/>
          </p:cNvSpPr>
          <p:nvPr>
            <p:ph type="sldNum" sz="quarter" idx="12"/>
          </p:nvPr>
        </p:nvSpPr>
        <p:spPr/>
        <p:txBody>
          <a:bodyPr/>
          <a:lstStyle/>
          <a:p>
            <a:fld id="{44C49299-D538-4CF7-8979-EB7051565140}" type="slidenum">
              <a:rPr lang="en-US" smtClean="0"/>
              <a:t>‹#›</a:t>
            </a:fld>
            <a:endParaRPr lang="en-US"/>
          </a:p>
        </p:txBody>
      </p:sp>
    </p:spTree>
    <p:extLst>
      <p:ext uri="{BB962C8B-B14F-4D97-AF65-F5344CB8AC3E}">
        <p14:creationId xmlns:p14="http://schemas.microsoft.com/office/powerpoint/2010/main" val="3710906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9D25D-FFFE-4B20-A979-3B702B4544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FA3707-79A1-468C-9237-2B2643850602}"/>
              </a:ext>
            </a:extLst>
          </p:cNvPr>
          <p:cNvSpPr>
            <a:spLocks noGrp="1"/>
          </p:cNvSpPr>
          <p:nvPr>
            <p:ph type="dt" sz="half" idx="10"/>
          </p:nvPr>
        </p:nvSpPr>
        <p:spPr/>
        <p:txBody>
          <a:bodyPr/>
          <a:lstStyle/>
          <a:p>
            <a:fld id="{FB10B150-C3B6-4B6D-A570-43B38A18004C}" type="datetimeFigureOut">
              <a:rPr lang="en-US" smtClean="0"/>
              <a:t>3/17/2019</a:t>
            </a:fld>
            <a:endParaRPr lang="en-US"/>
          </a:p>
        </p:txBody>
      </p:sp>
      <p:sp>
        <p:nvSpPr>
          <p:cNvPr id="4" name="Footer Placeholder 3">
            <a:extLst>
              <a:ext uri="{FF2B5EF4-FFF2-40B4-BE49-F238E27FC236}">
                <a16:creationId xmlns:a16="http://schemas.microsoft.com/office/drawing/2014/main" id="{11924880-BAAF-450E-A3CD-8BC9F39AD0F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7BBE7EF-4488-44EF-B3D6-EF3C04053402}"/>
              </a:ext>
            </a:extLst>
          </p:cNvPr>
          <p:cNvSpPr>
            <a:spLocks noGrp="1"/>
          </p:cNvSpPr>
          <p:nvPr>
            <p:ph type="sldNum" sz="quarter" idx="12"/>
          </p:nvPr>
        </p:nvSpPr>
        <p:spPr/>
        <p:txBody>
          <a:bodyPr/>
          <a:lstStyle/>
          <a:p>
            <a:fld id="{44C49299-D538-4CF7-8979-EB7051565140}" type="slidenum">
              <a:rPr lang="en-US" smtClean="0"/>
              <a:t>‹#›</a:t>
            </a:fld>
            <a:endParaRPr lang="en-US"/>
          </a:p>
        </p:txBody>
      </p:sp>
    </p:spTree>
    <p:extLst>
      <p:ext uri="{BB962C8B-B14F-4D97-AF65-F5344CB8AC3E}">
        <p14:creationId xmlns:p14="http://schemas.microsoft.com/office/powerpoint/2010/main" val="2007558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68728F-8541-4D27-A378-9FA892070B87}"/>
              </a:ext>
            </a:extLst>
          </p:cNvPr>
          <p:cNvSpPr>
            <a:spLocks noGrp="1"/>
          </p:cNvSpPr>
          <p:nvPr>
            <p:ph type="dt" sz="half" idx="10"/>
          </p:nvPr>
        </p:nvSpPr>
        <p:spPr/>
        <p:txBody>
          <a:bodyPr/>
          <a:lstStyle/>
          <a:p>
            <a:fld id="{FB10B150-C3B6-4B6D-A570-43B38A18004C}" type="datetimeFigureOut">
              <a:rPr lang="en-US" smtClean="0"/>
              <a:t>3/17/2019</a:t>
            </a:fld>
            <a:endParaRPr lang="en-US"/>
          </a:p>
        </p:txBody>
      </p:sp>
      <p:sp>
        <p:nvSpPr>
          <p:cNvPr id="3" name="Footer Placeholder 2">
            <a:extLst>
              <a:ext uri="{FF2B5EF4-FFF2-40B4-BE49-F238E27FC236}">
                <a16:creationId xmlns:a16="http://schemas.microsoft.com/office/drawing/2014/main" id="{093350A3-2932-4708-B3FF-93A2ED3B5F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E654FA-53BE-40AE-BFB8-4F8B14A0D75A}"/>
              </a:ext>
            </a:extLst>
          </p:cNvPr>
          <p:cNvSpPr>
            <a:spLocks noGrp="1"/>
          </p:cNvSpPr>
          <p:nvPr>
            <p:ph type="sldNum" sz="quarter" idx="12"/>
          </p:nvPr>
        </p:nvSpPr>
        <p:spPr/>
        <p:txBody>
          <a:bodyPr/>
          <a:lstStyle/>
          <a:p>
            <a:fld id="{44C49299-D538-4CF7-8979-EB7051565140}" type="slidenum">
              <a:rPr lang="en-US" smtClean="0"/>
              <a:t>‹#›</a:t>
            </a:fld>
            <a:endParaRPr lang="en-US"/>
          </a:p>
        </p:txBody>
      </p:sp>
    </p:spTree>
    <p:extLst>
      <p:ext uri="{BB962C8B-B14F-4D97-AF65-F5344CB8AC3E}">
        <p14:creationId xmlns:p14="http://schemas.microsoft.com/office/powerpoint/2010/main" val="3360283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0BD9B-50CD-478A-8BED-F6E315A3C4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0F9F0D-E7F1-4909-AFA3-984E856DF6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0EA3C5-961C-413E-B987-3FF9B47190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03FC9FB-4759-432D-93BB-F6EA81AEFB2E}"/>
              </a:ext>
            </a:extLst>
          </p:cNvPr>
          <p:cNvSpPr>
            <a:spLocks noGrp="1"/>
          </p:cNvSpPr>
          <p:nvPr>
            <p:ph type="dt" sz="half" idx="10"/>
          </p:nvPr>
        </p:nvSpPr>
        <p:spPr/>
        <p:txBody>
          <a:bodyPr/>
          <a:lstStyle/>
          <a:p>
            <a:fld id="{FB10B150-C3B6-4B6D-A570-43B38A18004C}" type="datetimeFigureOut">
              <a:rPr lang="en-US" smtClean="0"/>
              <a:t>3/17/2019</a:t>
            </a:fld>
            <a:endParaRPr lang="en-US"/>
          </a:p>
        </p:txBody>
      </p:sp>
      <p:sp>
        <p:nvSpPr>
          <p:cNvPr id="6" name="Footer Placeholder 5">
            <a:extLst>
              <a:ext uri="{FF2B5EF4-FFF2-40B4-BE49-F238E27FC236}">
                <a16:creationId xmlns:a16="http://schemas.microsoft.com/office/drawing/2014/main" id="{F12EAAA9-8FB9-425F-87A6-00C975069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085191-A9E9-4375-A338-06B9D8405DCE}"/>
              </a:ext>
            </a:extLst>
          </p:cNvPr>
          <p:cNvSpPr>
            <a:spLocks noGrp="1"/>
          </p:cNvSpPr>
          <p:nvPr>
            <p:ph type="sldNum" sz="quarter" idx="12"/>
          </p:nvPr>
        </p:nvSpPr>
        <p:spPr/>
        <p:txBody>
          <a:bodyPr/>
          <a:lstStyle/>
          <a:p>
            <a:fld id="{44C49299-D538-4CF7-8979-EB7051565140}" type="slidenum">
              <a:rPr lang="en-US" smtClean="0"/>
              <a:t>‹#›</a:t>
            </a:fld>
            <a:endParaRPr lang="en-US"/>
          </a:p>
        </p:txBody>
      </p:sp>
    </p:spTree>
    <p:extLst>
      <p:ext uri="{BB962C8B-B14F-4D97-AF65-F5344CB8AC3E}">
        <p14:creationId xmlns:p14="http://schemas.microsoft.com/office/powerpoint/2010/main" val="1494132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ED8D9-B656-4373-9739-2A2C118402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820ADCE-ACA1-4448-97BE-41592ABD3A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38FF84-8044-4FF2-9BFB-DE8C9A1847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DA63992-0D4B-4D4E-91FA-6ADD601FA20F}"/>
              </a:ext>
            </a:extLst>
          </p:cNvPr>
          <p:cNvSpPr>
            <a:spLocks noGrp="1"/>
          </p:cNvSpPr>
          <p:nvPr>
            <p:ph type="dt" sz="half" idx="10"/>
          </p:nvPr>
        </p:nvSpPr>
        <p:spPr/>
        <p:txBody>
          <a:bodyPr/>
          <a:lstStyle/>
          <a:p>
            <a:fld id="{FB10B150-C3B6-4B6D-A570-43B38A18004C}" type="datetimeFigureOut">
              <a:rPr lang="en-US" smtClean="0"/>
              <a:t>3/17/2019</a:t>
            </a:fld>
            <a:endParaRPr lang="en-US"/>
          </a:p>
        </p:txBody>
      </p:sp>
      <p:sp>
        <p:nvSpPr>
          <p:cNvPr id="6" name="Footer Placeholder 5">
            <a:extLst>
              <a:ext uri="{FF2B5EF4-FFF2-40B4-BE49-F238E27FC236}">
                <a16:creationId xmlns:a16="http://schemas.microsoft.com/office/drawing/2014/main" id="{4759BC64-A336-43B7-9DD0-991920B81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A4CF77-613F-486D-BCC3-8A2A8A86E24E}"/>
              </a:ext>
            </a:extLst>
          </p:cNvPr>
          <p:cNvSpPr>
            <a:spLocks noGrp="1"/>
          </p:cNvSpPr>
          <p:nvPr>
            <p:ph type="sldNum" sz="quarter" idx="12"/>
          </p:nvPr>
        </p:nvSpPr>
        <p:spPr/>
        <p:txBody>
          <a:bodyPr/>
          <a:lstStyle/>
          <a:p>
            <a:fld id="{44C49299-D538-4CF7-8979-EB7051565140}" type="slidenum">
              <a:rPr lang="en-US" smtClean="0"/>
              <a:t>‹#›</a:t>
            </a:fld>
            <a:endParaRPr lang="en-US"/>
          </a:p>
        </p:txBody>
      </p:sp>
    </p:spTree>
    <p:extLst>
      <p:ext uri="{BB962C8B-B14F-4D97-AF65-F5344CB8AC3E}">
        <p14:creationId xmlns:p14="http://schemas.microsoft.com/office/powerpoint/2010/main" val="1816288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23AD88-3D85-4EDC-A4EA-A55CBC610E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0D964DC-C794-44FA-9B00-04B66ECB1A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FEF4CE-8DF3-414E-B7F7-B578071413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10B150-C3B6-4B6D-A570-43B38A18004C}" type="datetimeFigureOut">
              <a:rPr lang="en-US" smtClean="0"/>
              <a:t>3/17/2019</a:t>
            </a:fld>
            <a:endParaRPr lang="en-US"/>
          </a:p>
        </p:txBody>
      </p:sp>
      <p:sp>
        <p:nvSpPr>
          <p:cNvPr id="5" name="Footer Placeholder 4">
            <a:extLst>
              <a:ext uri="{FF2B5EF4-FFF2-40B4-BE49-F238E27FC236}">
                <a16:creationId xmlns:a16="http://schemas.microsoft.com/office/drawing/2014/main" id="{B5C1CBA8-2422-4D63-9D11-DF9CA223F1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8401BEF-063D-4CEC-8E58-B8D4EB3C8E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C49299-D538-4CF7-8979-EB7051565140}" type="slidenum">
              <a:rPr lang="en-US" smtClean="0"/>
              <a:t>‹#›</a:t>
            </a:fld>
            <a:endParaRPr lang="en-US"/>
          </a:p>
        </p:txBody>
      </p:sp>
    </p:spTree>
    <p:extLst>
      <p:ext uri="{BB962C8B-B14F-4D97-AF65-F5344CB8AC3E}">
        <p14:creationId xmlns:p14="http://schemas.microsoft.com/office/powerpoint/2010/main" val="3465653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4C9CC-E38A-467A-8F1C-459375F5EDFF}"/>
              </a:ext>
            </a:extLst>
          </p:cNvPr>
          <p:cNvSpPr>
            <a:spLocks noGrp="1"/>
          </p:cNvSpPr>
          <p:nvPr>
            <p:ph type="title"/>
          </p:nvPr>
        </p:nvSpPr>
        <p:spPr>
          <a:xfrm>
            <a:off x="405319" y="908427"/>
            <a:ext cx="7226403" cy="1517356"/>
          </a:xfrm>
        </p:spPr>
        <p:txBody>
          <a:bodyPr/>
          <a:lstStyle/>
          <a:p>
            <a:r>
              <a:rPr lang="tr-TR" sz="4000" b="1" dirty="0">
                <a:effectLst>
                  <a:outerShdw blurRad="38100" dist="38100" dir="2700000" algn="tl">
                    <a:srgbClr val="000000">
                      <a:alpha val="43137"/>
                    </a:srgbClr>
                  </a:outerShdw>
                </a:effectLst>
                <a:latin typeface="David" panose="020B0604020202020204" pitchFamily="34" charset="-79"/>
                <a:cs typeface="David" panose="020B0604020202020204" pitchFamily="34" charset="-79"/>
              </a:rPr>
              <a:t>MANYETİZE EDİLMİŞ SU MUCİZESİ</a:t>
            </a:r>
            <a:endParaRPr lang="ru-RU" sz="4000" b="1" dirty="0">
              <a:effectLst>
                <a:outerShdw blurRad="38100" dist="38100" dir="2700000" algn="tl">
                  <a:srgbClr val="000000">
                    <a:alpha val="43137"/>
                  </a:srgbClr>
                </a:outerShdw>
              </a:effectLst>
              <a:cs typeface="David" panose="020B0604020202020204" pitchFamily="34" charset="-79"/>
            </a:endParaRPr>
          </a:p>
        </p:txBody>
      </p:sp>
      <p:sp>
        <p:nvSpPr>
          <p:cNvPr id="6" name="Text Placeholder 5">
            <a:extLst>
              <a:ext uri="{FF2B5EF4-FFF2-40B4-BE49-F238E27FC236}">
                <a16:creationId xmlns:a16="http://schemas.microsoft.com/office/drawing/2014/main" id="{CDD6760C-D868-43F4-99FB-1B78C91F8FE1}"/>
              </a:ext>
            </a:extLst>
          </p:cNvPr>
          <p:cNvSpPr>
            <a:spLocks noGrp="1"/>
          </p:cNvSpPr>
          <p:nvPr>
            <p:ph type="body" sz="quarter" idx="13"/>
          </p:nvPr>
        </p:nvSpPr>
        <p:spPr>
          <a:xfrm>
            <a:off x="830992" y="3722751"/>
            <a:ext cx="3629300" cy="949829"/>
          </a:xfrm>
        </p:spPr>
        <p:txBody>
          <a:bodyPr>
            <a:normAutofit lnSpcReduction="10000"/>
          </a:bodyPr>
          <a:lstStyle/>
          <a:p>
            <a:r>
              <a:rPr lang="tr-CY" dirty="0">
                <a:gradFill flip="none" rotWithShape="1">
                  <a:gsLst>
                    <a:gs pos="0">
                      <a:srgbClr val="003399"/>
                    </a:gs>
                    <a:gs pos="67000">
                      <a:srgbClr val="4472C4"/>
                    </a:gs>
                    <a:gs pos="100000">
                      <a:srgbClr val="6600FF"/>
                    </a:gs>
                  </a:gsLst>
                  <a:lin ang="2700000" scaled="1"/>
                  <a:tileRect/>
                </a:gradFill>
              </a:rPr>
              <a:t>Manyetize Et,</a:t>
            </a:r>
          </a:p>
          <a:p>
            <a:r>
              <a:rPr lang="tr-CY" dirty="0">
                <a:gradFill flip="none" rotWithShape="1">
                  <a:gsLst>
                    <a:gs pos="0">
                      <a:srgbClr val="003399"/>
                    </a:gs>
                    <a:gs pos="67000">
                      <a:srgbClr val="4472C4"/>
                    </a:gs>
                    <a:gs pos="100000">
                      <a:srgbClr val="6600FF"/>
                    </a:gs>
                  </a:gsLst>
                  <a:lin ang="2700000" scaled="1"/>
                  <a:tileRect/>
                </a:gradFill>
              </a:rPr>
              <a:t>Verim Elde Et!</a:t>
            </a:r>
            <a:endParaRPr lang="ru-RU" dirty="0">
              <a:gradFill flip="none" rotWithShape="1">
                <a:gsLst>
                  <a:gs pos="0">
                    <a:srgbClr val="003399"/>
                  </a:gs>
                  <a:gs pos="67000">
                    <a:srgbClr val="4472C4"/>
                  </a:gs>
                  <a:gs pos="100000">
                    <a:srgbClr val="6600FF"/>
                  </a:gs>
                </a:gsLst>
                <a:lin ang="2700000" scaled="1"/>
                <a:tileRect/>
              </a:gradFill>
            </a:endParaRPr>
          </a:p>
        </p:txBody>
      </p:sp>
      <p:sp>
        <p:nvSpPr>
          <p:cNvPr id="3" name="Text Placeholder 2">
            <a:extLst>
              <a:ext uri="{FF2B5EF4-FFF2-40B4-BE49-F238E27FC236}">
                <a16:creationId xmlns:a16="http://schemas.microsoft.com/office/drawing/2014/main" id="{5ECCBAE3-CEA3-4EE0-83F6-41CFC54D2B4A}"/>
              </a:ext>
            </a:extLst>
          </p:cNvPr>
          <p:cNvSpPr>
            <a:spLocks noGrp="1"/>
          </p:cNvSpPr>
          <p:nvPr>
            <p:ph type="body" sz="quarter" idx="20"/>
          </p:nvPr>
        </p:nvSpPr>
        <p:spPr>
          <a:xfrm>
            <a:off x="163407" y="6005089"/>
            <a:ext cx="1948571" cy="852911"/>
          </a:xfrm>
        </p:spPr>
        <p:txBody>
          <a:bodyPr/>
          <a:lstStyle/>
          <a:p>
            <a:r>
              <a:rPr lang="tr-CY" i="1" dirty="0">
                <a:solidFill>
                  <a:srgbClr val="003399"/>
                </a:solidFill>
                <a:effectLst>
                  <a:outerShdw blurRad="38100" dist="38100" dir="2700000" algn="tl">
                    <a:srgbClr val="000000">
                      <a:alpha val="43137"/>
                    </a:srgbClr>
                  </a:outerShdw>
                </a:effectLst>
              </a:rPr>
              <a:t>Elif Cansu İPEK</a:t>
            </a:r>
          </a:p>
          <a:p>
            <a:r>
              <a:rPr lang="tr-CY" i="1" dirty="0">
                <a:solidFill>
                  <a:srgbClr val="003399"/>
                </a:solidFill>
                <a:effectLst>
                  <a:outerShdw blurRad="38100" dist="38100" dir="2700000" algn="tl">
                    <a:srgbClr val="000000">
                      <a:alpha val="43137"/>
                    </a:srgbClr>
                  </a:outerShdw>
                </a:effectLst>
              </a:rPr>
              <a:t>Cansu DEMİR</a:t>
            </a:r>
            <a:endParaRPr lang="ru-RU" i="1" dirty="0">
              <a:solidFill>
                <a:srgbClr val="003399"/>
              </a:solidFill>
              <a:effectLst>
                <a:outerShdw blurRad="38100" dist="38100" dir="2700000" algn="tl">
                  <a:srgbClr val="000000">
                    <a:alpha val="43137"/>
                  </a:srgbClr>
                </a:outerShdw>
              </a:effectLst>
            </a:endParaRPr>
          </a:p>
        </p:txBody>
      </p:sp>
      <p:pic>
        <p:nvPicPr>
          <p:cNvPr id="7" name="Picture Placeholder 6" descr="A picture containing object, bubble&#10;&#10;Description automatically generated">
            <a:extLst>
              <a:ext uri="{FF2B5EF4-FFF2-40B4-BE49-F238E27FC236}">
                <a16:creationId xmlns:a16="http://schemas.microsoft.com/office/drawing/2014/main" id="{C6CC26BF-480E-4101-BBD6-674E2D4F73E7}"/>
              </a:ext>
            </a:extLst>
          </p:cNvPr>
          <p:cNvPicPr>
            <a:picLocks noGrp="1" noChangeAspect="1"/>
          </p:cNvPicPr>
          <p:nvPr>
            <p:ph type="pic" sz="quarter" idx="21"/>
          </p:nvPr>
        </p:nvPicPr>
        <p:blipFill>
          <a:blip r:embed="rId2">
            <a:extLst>
              <a:ext uri="{28A0092B-C50C-407E-A947-70E740481C1C}">
                <a14:useLocalDpi xmlns:a14="http://schemas.microsoft.com/office/drawing/2010/main" val="0"/>
              </a:ext>
            </a:extLst>
          </a:blip>
          <a:srcRect l="5423" r="5423"/>
          <a:stretch>
            <a:fillRect/>
          </a:stretch>
        </p:blipFill>
        <p:spPr/>
      </p:pic>
    </p:spTree>
    <p:extLst>
      <p:ext uri="{BB962C8B-B14F-4D97-AF65-F5344CB8AC3E}">
        <p14:creationId xmlns:p14="http://schemas.microsoft.com/office/powerpoint/2010/main" val="1650012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2" name="Picture 4" descr="Ä°lgili resim">
            <a:extLst>
              <a:ext uri="{FF2B5EF4-FFF2-40B4-BE49-F238E27FC236}">
                <a16:creationId xmlns:a16="http://schemas.microsoft.com/office/drawing/2014/main" id="{A6DAA93C-1197-48C0-BE58-0BA4EA71011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4" name="Freeform: Shape 72">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55" name="Freeform: Shape 74">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50141"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9689E7E-9144-44B1-8312-B2E3E12E992E}"/>
              </a:ext>
            </a:extLst>
          </p:cNvPr>
          <p:cNvSpPr>
            <a:spLocks noGrp="1"/>
          </p:cNvSpPr>
          <p:nvPr>
            <p:ph type="title"/>
          </p:nvPr>
        </p:nvSpPr>
        <p:spPr>
          <a:xfrm>
            <a:off x="7851031" y="632990"/>
            <a:ext cx="4062643" cy="1043409"/>
          </a:xfrm>
        </p:spPr>
        <p:txBody>
          <a:bodyPr>
            <a:normAutofit/>
          </a:bodyPr>
          <a:lstStyle/>
          <a:p>
            <a:r>
              <a:rPr lang="tr-TR" sz="4000" b="1" dirty="0">
                <a:effectLst>
                  <a:outerShdw blurRad="38100" dist="38100" dir="2700000" algn="tl">
                    <a:srgbClr val="000000">
                      <a:alpha val="43137"/>
                    </a:srgbClr>
                  </a:outerShdw>
                </a:effectLst>
              </a:rPr>
              <a:t>PROJENİN AMACI </a:t>
            </a:r>
            <a:endParaRPr lang="en-US" sz="4000"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2616DE84-76BD-49F8-A5AC-0B22BC7E31C5}"/>
              </a:ext>
            </a:extLst>
          </p:cNvPr>
          <p:cNvSpPr>
            <a:spLocks noGrp="1"/>
          </p:cNvSpPr>
          <p:nvPr>
            <p:ph idx="1"/>
          </p:nvPr>
        </p:nvSpPr>
        <p:spPr>
          <a:xfrm>
            <a:off x="7333166" y="1750980"/>
            <a:ext cx="4580508" cy="2754086"/>
          </a:xfrm>
        </p:spPr>
        <p:txBody>
          <a:bodyPr anchor="t">
            <a:noAutofit/>
          </a:bodyPr>
          <a:lstStyle/>
          <a:p>
            <a:r>
              <a:rPr lang="tr-TR" sz="2200" dirty="0"/>
              <a:t>Mıknatıslar yardımıyla kutuplarına ayrılmış suyun canlılar üzerindeki etkileri araştırılacaktır.  Su moleküllerini daha küçük kümelere ayırarak daha küçük hale getirecek ve bunun sonucunda suyun verimini arttıracaktır.  Gelecekte, kullanımının yaygınlaşarak suyun daha verimli hale gelmesi temel amacımızdır.</a:t>
            </a:r>
          </a:p>
          <a:p>
            <a:endParaRPr lang="en-US" sz="2200" dirty="0"/>
          </a:p>
        </p:txBody>
      </p:sp>
    </p:spTree>
    <p:extLst>
      <p:ext uri="{BB962C8B-B14F-4D97-AF65-F5344CB8AC3E}">
        <p14:creationId xmlns:p14="http://schemas.microsoft.com/office/powerpoint/2010/main" val="3303037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2CABA6E-2A21-4812-BC73-E6C142D86962}"/>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r="-2" b="-2"/>
          <a:stretch/>
        </p:blipFill>
        <p:spPr>
          <a:xfrm>
            <a:off x="6083786" y="-168318"/>
            <a:ext cx="6261330" cy="3932313"/>
          </a:xfrm>
          <a:prstGeom prst="rect">
            <a:avLst/>
          </a:prstGeom>
          <a:effectLst>
            <a:softEdge rad="533400"/>
          </a:effectLst>
        </p:spPr>
      </p:pic>
      <p:pic>
        <p:nvPicPr>
          <p:cNvPr id="5" name="Picture 4">
            <a:extLst>
              <a:ext uri="{FF2B5EF4-FFF2-40B4-BE49-F238E27FC236}">
                <a16:creationId xmlns:a16="http://schemas.microsoft.com/office/drawing/2014/main" id="{5EADE367-B722-4F11-A7E9-29323187ECC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6165936" y="2487168"/>
            <a:ext cx="6263640" cy="4215384"/>
          </a:xfrm>
          <a:prstGeom prst="rect">
            <a:avLst/>
          </a:prstGeom>
          <a:effectLst>
            <a:softEdge rad="533400"/>
          </a:effectLst>
        </p:spPr>
      </p:pic>
      <p:pic>
        <p:nvPicPr>
          <p:cNvPr id="14" name="Picture 9">
            <a:extLst>
              <a:ext uri="{FF2B5EF4-FFF2-40B4-BE49-F238E27FC236}">
                <a16:creationId xmlns:a16="http://schemas.microsoft.com/office/drawing/2014/main" id="{22901FED-4FC9-4ED5-8123-C98BCD1616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28AA447-55B5-4B94-AD85-390EFAAB46AF}"/>
              </a:ext>
            </a:extLst>
          </p:cNvPr>
          <p:cNvSpPr>
            <a:spLocks noGrp="1"/>
          </p:cNvSpPr>
          <p:nvPr>
            <p:ph type="title"/>
          </p:nvPr>
        </p:nvSpPr>
        <p:spPr>
          <a:xfrm>
            <a:off x="804998" y="798445"/>
            <a:ext cx="4803636" cy="1311664"/>
          </a:xfrm>
        </p:spPr>
        <p:txBody>
          <a:bodyPr>
            <a:normAutofit/>
          </a:bodyPr>
          <a:lstStyle/>
          <a:p>
            <a:r>
              <a:rPr lang="tr-TR" sz="4000" b="1" dirty="0">
                <a:solidFill>
                  <a:srgbClr val="000000"/>
                </a:solidFill>
                <a:effectLst>
                  <a:outerShdw blurRad="38100" dist="38100" dir="2700000" algn="tl">
                    <a:srgbClr val="000000">
                      <a:alpha val="43137"/>
                    </a:srgbClr>
                  </a:outerShdw>
                </a:effectLst>
              </a:rPr>
              <a:t>2. Yöntem</a:t>
            </a:r>
            <a:endParaRPr lang="en-US" sz="4000" dirty="0">
              <a:solidFill>
                <a:srgbClr val="000000"/>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4B44FDB4-85C8-40F9-8621-CA1574491015}"/>
              </a:ext>
            </a:extLst>
          </p:cNvPr>
          <p:cNvSpPr>
            <a:spLocks noGrp="1"/>
          </p:cNvSpPr>
          <p:nvPr>
            <p:ph idx="1"/>
          </p:nvPr>
        </p:nvSpPr>
        <p:spPr>
          <a:xfrm>
            <a:off x="804997" y="2272143"/>
            <a:ext cx="4803637" cy="3788830"/>
          </a:xfrm>
        </p:spPr>
        <p:txBody>
          <a:bodyPr anchor="ctr">
            <a:noAutofit/>
          </a:bodyPr>
          <a:lstStyle/>
          <a:p>
            <a:r>
              <a:rPr lang="tr-TR" sz="2200" dirty="0">
                <a:solidFill>
                  <a:srgbClr val="000000"/>
                </a:solidFill>
              </a:rPr>
              <a:t>Öncelikle konu hakkında bilgi sahibi olmak için internetten genel bir araştırma yaptık. Sonrasında tez ve makaleleri okuduk, yapılan çalışmaları inceledik. Bulduğumuz bilgilere yönelik kütüphaneden ilgili dergi ve kitapları araştırdık. Araştırmalarımızdan sonra manyetize edilmiş suyun etkisini gözlemeyebilmek için oda sıcaklığında olan bir kimya laboratuvarında mentor hocamız yardımıyla deney düzeneği hazırladık. </a:t>
            </a:r>
            <a:endParaRPr lang="en-US" sz="2200" dirty="0">
              <a:solidFill>
                <a:srgbClr val="000000"/>
              </a:solidFill>
            </a:endParaRPr>
          </a:p>
        </p:txBody>
      </p:sp>
      <p:cxnSp>
        <p:nvCxnSpPr>
          <p:cNvPr id="7" name="Straight Connector 6">
            <a:extLst>
              <a:ext uri="{FF2B5EF4-FFF2-40B4-BE49-F238E27FC236}">
                <a16:creationId xmlns:a16="http://schemas.microsoft.com/office/drawing/2014/main" id="{FC4C8037-DDF4-4C26-8F53-9B82352E5469}"/>
              </a:ext>
            </a:extLst>
          </p:cNvPr>
          <p:cNvCxnSpPr/>
          <p:nvPr/>
        </p:nvCxnSpPr>
        <p:spPr>
          <a:xfrm>
            <a:off x="964023" y="1855305"/>
            <a:ext cx="3210412" cy="0"/>
          </a:xfrm>
          <a:prstGeom prst="line">
            <a:avLst/>
          </a:prstGeom>
          <a:ln w="38100"/>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857975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0DE75-62AF-4253-A92F-650BE5777E60}"/>
              </a:ext>
            </a:extLst>
          </p:cNvPr>
          <p:cNvSpPr>
            <a:spLocks noGrp="1"/>
          </p:cNvSpPr>
          <p:nvPr>
            <p:ph type="title"/>
          </p:nvPr>
        </p:nvSpPr>
        <p:spPr>
          <a:xfrm>
            <a:off x="838200" y="365125"/>
            <a:ext cx="4981734" cy="1212315"/>
          </a:xfrm>
        </p:spPr>
        <p:txBody>
          <a:bodyPr anchor="b">
            <a:normAutofit/>
          </a:bodyPr>
          <a:lstStyle/>
          <a:p>
            <a:r>
              <a:rPr lang="tr-CY" sz="4000" b="1" dirty="0">
                <a:effectLst>
                  <a:outerShdw blurRad="38100" dist="38100" dir="2700000" algn="tl">
                    <a:srgbClr val="000000">
                      <a:alpha val="43137"/>
                    </a:srgbClr>
                  </a:outerShdw>
                </a:effectLst>
              </a:rPr>
              <a:t>YÖNTEM</a:t>
            </a:r>
            <a:endParaRPr lang="en-US" sz="4000" b="1" dirty="0">
              <a:effectLst>
                <a:outerShdw blurRad="38100" dist="38100" dir="2700000" algn="tl">
                  <a:srgbClr val="000000">
                    <a:alpha val="43137"/>
                  </a:srgbClr>
                </a:outerShdw>
              </a:effectLst>
            </a:endParaRPr>
          </a:p>
        </p:txBody>
      </p:sp>
      <p:cxnSp>
        <p:nvCxnSpPr>
          <p:cNvPr id="17" name="Straight Connector 11">
            <a:extLst>
              <a:ext uri="{FF2B5EF4-FFF2-40B4-BE49-F238E27FC236}">
                <a16:creationId xmlns:a16="http://schemas.microsoft.com/office/drawing/2014/main" id="{B2D13A27-BA7B-4AC1-BAF1-72B1496204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08782" y="1701532"/>
            <a:ext cx="4572000" cy="0"/>
          </a:xfrm>
          <a:prstGeom prst="line">
            <a:avLst/>
          </a:prstGeom>
          <a:ln w="19050">
            <a:solidFill>
              <a:srgbClr val="7F4738"/>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8746399-8B98-4DDB-B853-BA92955B7074}"/>
              </a:ext>
            </a:extLst>
          </p:cNvPr>
          <p:cNvSpPr>
            <a:spLocks noGrp="1"/>
          </p:cNvSpPr>
          <p:nvPr>
            <p:ph idx="1"/>
          </p:nvPr>
        </p:nvSpPr>
        <p:spPr>
          <a:xfrm>
            <a:off x="838200" y="1863969"/>
            <a:ext cx="4981734" cy="4312994"/>
          </a:xfrm>
        </p:spPr>
        <p:txBody>
          <a:bodyPr>
            <a:normAutofit/>
          </a:bodyPr>
          <a:lstStyle/>
          <a:p>
            <a:pPr>
              <a:buClr>
                <a:srgbClr val="7F4738"/>
              </a:buClr>
            </a:pPr>
            <a:r>
              <a:rPr lang="tr-TR" sz="2200" dirty="0"/>
              <a:t>Öncelikle pamukla birlikte fasulyeleri çimlendirdik. Sonrasında bu fasulyeler arasından gelişemeyenleri ayırdık ve boyu 9 cm olan çimlenmiş fasulyeleri bir saksıda 3 tane olacak şekilde yerleştirdik. Ardından 5 tane erlenden 3’ünün yanlarına şerit şeklinde bulunan eş çekim gücüne sahip mıknatıslar yerleştirdik. Kalan iki erlenden birine musluk suyu diğerine ise arıtılmış su koyduk</a:t>
            </a:r>
            <a:r>
              <a:rPr lang="tr-CY" sz="2200" dirty="0"/>
              <a:t>.</a:t>
            </a:r>
            <a:endParaRPr lang="en-US" sz="2200" dirty="0"/>
          </a:p>
        </p:txBody>
      </p:sp>
      <p:sp>
        <p:nvSpPr>
          <p:cNvPr id="19" name="Rectangle 13">
            <a:extLst>
              <a:ext uri="{FF2B5EF4-FFF2-40B4-BE49-F238E27FC236}">
                <a16:creationId xmlns:a16="http://schemas.microsoft.com/office/drawing/2014/main" id="{11313EAB-AFBD-44FC-B96C-9C9A7416E5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rgbClr val="7F4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A279C60-B3AB-4994-BBA4-00CB99B2F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0677" y="485775"/>
            <a:ext cx="2203222" cy="286279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indoor, person, wall, woman&#10;&#10;Description automatically generated">
            <a:extLst>
              <a:ext uri="{FF2B5EF4-FFF2-40B4-BE49-F238E27FC236}">
                <a16:creationId xmlns:a16="http://schemas.microsoft.com/office/drawing/2014/main" id="{46791CFB-0F0F-41E3-9BDC-9212FB6590B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6401699" y="973083"/>
            <a:ext cx="2511552" cy="1883664"/>
          </a:xfrm>
          <a:prstGeom prst="rect">
            <a:avLst/>
          </a:prstGeom>
        </p:spPr>
      </p:pic>
      <p:sp>
        <p:nvSpPr>
          <p:cNvPr id="18" name="Rectangle 17">
            <a:extLst>
              <a:ext uri="{FF2B5EF4-FFF2-40B4-BE49-F238E27FC236}">
                <a16:creationId xmlns:a16="http://schemas.microsoft.com/office/drawing/2014/main" id="{480C5C28-3276-4497-8BC1-366BAD074B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946169" y="481265"/>
            <a:ext cx="2212848" cy="1880508"/>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256CDE3-F9C5-4283-AD5F-6148D5AD8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51051" y="3509435"/>
            <a:ext cx="2212848" cy="2857076"/>
          </a:xfrm>
          <a:prstGeom prst="rect">
            <a:avLst/>
          </a:prstGeom>
          <a:solidFill>
            <a:srgbClr val="00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79976EB-B5B0-40FD-ABF3-AD6041BA5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3561" y="2514599"/>
            <a:ext cx="2783884" cy="385191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indoor, person, object, man&#10;&#10;Description automatically generated">
            <a:extLst>
              <a:ext uri="{FF2B5EF4-FFF2-40B4-BE49-F238E27FC236}">
                <a16:creationId xmlns:a16="http://schemas.microsoft.com/office/drawing/2014/main" id="{706A9AAF-4A57-408F-806B-8A7C463E8B7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8695679" y="3199979"/>
            <a:ext cx="3279648" cy="2459736"/>
          </a:xfrm>
          <a:prstGeom prst="rect">
            <a:avLst/>
          </a:prstGeom>
        </p:spPr>
      </p:pic>
    </p:spTree>
    <p:extLst>
      <p:ext uri="{BB962C8B-B14F-4D97-AF65-F5344CB8AC3E}">
        <p14:creationId xmlns:p14="http://schemas.microsoft.com/office/powerpoint/2010/main" val="242964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890C4746-FAC0-4F77-B032-8CF37D0F771B}"/>
              </a:ext>
            </a:extLst>
          </p:cNvPr>
          <p:cNvSpPr/>
          <p:nvPr/>
        </p:nvSpPr>
        <p:spPr>
          <a:xfrm>
            <a:off x="653263" y="307506"/>
            <a:ext cx="3319976" cy="6260123"/>
          </a:xfrm>
          <a:prstGeom prst="roundRect">
            <a:avLst/>
          </a:prstGeom>
          <a:solidFill>
            <a:srgbClr val="B2B2B2"/>
          </a:solidFill>
          <a:ln>
            <a:solidFill>
              <a:srgbClr val="003399"/>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2" name="Rectangle 25">
            <a:extLst>
              <a:ext uri="{FF2B5EF4-FFF2-40B4-BE49-F238E27FC236}">
                <a16:creationId xmlns:a16="http://schemas.microsoft.com/office/drawing/2014/main" id="{99899462-FC16-43B0-966B-FCA263450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654295" y="478232"/>
            <a:ext cx="7034121" cy="5918673"/>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D1F1B1-4871-45A3-8C26-D4199D8ACB46}"/>
              </a:ext>
            </a:extLst>
          </p:cNvPr>
          <p:cNvSpPr>
            <a:spLocks noGrp="1"/>
          </p:cNvSpPr>
          <p:nvPr>
            <p:ph type="title"/>
          </p:nvPr>
        </p:nvSpPr>
        <p:spPr>
          <a:xfrm>
            <a:off x="5297762" y="1053711"/>
            <a:ext cx="5638994" cy="1424446"/>
          </a:xfrm>
        </p:spPr>
        <p:txBody>
          <a:bodyPr>
            <a:normAutofit/>
          </a:bodyPr>
          <a:lstStyle/>
          <a:p>
            <a:r>
              <a:rPr lang="tr-CY" sz="4000" b="1" dirty="0">
                <a:solidFill>
                  <a:srgbClr val="FFFFFF"/>
                </a:solidFill>
                <a:effectLst>
                  <a:outerShdw blurRad="38100" dist="38100" dir="2700000" algn="tl">
                    <a:srgbClr val="000000">
                      <a:alpha val="43137"/>
                    </a:srgbClr>
                  </a:outerShdw>
                </a:effectLst>
              </a:rPr>
              <a:t>YÖNTEM</a:t>
            </a:r>
            <a:endParaRPr lang="en-US" sz="4000" b="1" dirty="0">
              <a:solidFill>
                <a:srgbClr val="FFFFFF"/>
              </a:solidFill>
              <a:effectLst>
                <a:outerShdw blurRad="38100" dist="38100" dir="2700000" algn="tl">
                  <a:srgbClr val="000000">
                    <a:alpha val="43137"/>
                  </a:srgbClr>
                </a:outerShdw>
              </a:effectLst>
            </a:endParaRPr>
          </a:p>
        </p:txBody>
      </p:sp>
      <p:pic>
        <p:nvPicPr>
          <p:cNvPr id="19" name="Picture 18" descr="A picture containing person, indoor, wall, standing&#10;&#10;Description automatically generated">
            <a:extLst>
              <a:ext uri="{FF2B5EF4-FFF2-40B4-BE49-F238E27FC236}">
                <a16:creationId xmlns:a16="http://schemas.microsoft.com/office/drawing/2014/main" id="{FEE7E2D6-1A76-47BF-A449-18033D47F81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918300" y="826970"/>
            <a:ext cx="2789902" cy="20924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33" name="Straight Connector 27">
            <a:extLst>
              <a:ext uri="{FF2B5EF4-FFF2-40B4-BE49-F238E27FC236}">
                <a16:creationId xmlns:a16="http://schemas.microsoft.com/office/drawing/2014/main" id="{AAFEA932-2DF1-410C-A00A-7A1E7DBF75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30098" y="2639023"/>
            <a:ext cx="4562441"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pic>
        <p:nvPicPr>
          <p:cNvPr id="21" name="Picture 20" descr="A picture containing indoor, wall, person, man&#10;&#10;Description automatically generated">
            <a:extLst>
              <a:ext uri="{FF2B5EF4-FFF2-40B4-BE49-F238E27FC236}">
                <a16:creationId xmlns:a16="http://schemas.microsoft.com/office/drawing/2014/main" id="{2003B885-4599-4FC1-958B-65069F3C841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918791" y="3938482"/>
            <a:ext cx="2788920" cy="20916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Content Placeholder 2">
            <a:extLst>
              <a:ext uri="{FF2B5EF4-FFF2-40B4-BE49-F238E27FC236}">
                <a16:creationId xmlns:a16="http://schemas.microsoft.com/office/drawing/2014/main" id="{2A728769-EC98-4887-A41A-881BFE2C1795}"/>
              </a:ext>
            </a:extLst>
          </p:cNvPr>
          <p:cNvSpPr>
            <a:spLocks noGrp="1"/>
          </p:cNvSpPr>
          <p:nvPr>
            <p:ph idx="1"/>
          </p:nvPr>
        </p:nvSpPr>
        <p:spPr>
          <a:xfrm>
            <a:off x="5297762" y="2799889"/>
            <a:ext cx="5747187" cy="2987543"/>
          </a:xfrm>
        </p:spPr>
        <p:txBody>
          <a:bodyPr anchor="t">
            <a:noAutofit/>
          </a:bodyPr>
          <a:lstStyle/>
          <a:p>
            <a:r>
              <a:rPr lang="tr-TR" sz="2200" dirty="0">
                <a:solidFill>
                  <a:srgbClr val="FFFFFF"/>
                </a:solidFill>
              </a:rPr>
              <a:t>Mıknatısları yerleştirirken 3 erlene sırasıyla S-S, N-S, N-N kutupları karşılıklı olacak şekilde bant ile yapıştırdık. Her bir saksıyı, suların etkisini görebilmek amacıyla aralık ayı boyunca farklı sularla düzenli olarak (2 günde 1) suladık. (Deneyimizin sonuçlanması yaklaşık olarak 1 ay sürdü.)</a:t>
            </a:r>
            <a:endParaRPr lang="tr-CY" sz="2200" dirty="0">
              <a:solidFill>
                <a:srgbClr val="FFFFFF"/>
              </a:solidFill>
            </a:endParaRPr>
          </a:p>
          <a:p>
            <a:r>
              <a:rPr lang="tr-TR" sz="2200" dirty="0">
                <a:solidFill>
                  <a:srgbClr val="FFFFFF"/>
                </a:solidFill>
              </a:rPr>
              <a:t>Aralıklarla fasulyelerin boylarını 50 cm’lik cetvellerle ölçtük ve elde ettiğimiz verileri not ettik. </a:t>
            </a:r>
          </a:p>
          <a:p>
            <a:endParaRPr lang="en-US" sz="2200" dirty="0">
              <a:solidFill>
                <a:srgbClr val="FFFFFF"/>
              </a:solidFill>
            </a:endParaRPr>
          </a:p>
        </p:txBody>
      </p:sp>
    </p:spTree>
    <p:extLst>
      <p:ext uri="{BB962C8B-B14F-4D97-AF65-F5344CB8AC3E}">
        <p14:creationId xmlns:p14="http://schemas.microsoft.com/office/powerpoint/2010/main" val="1266738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604" y="0"/>
            <a:ext cx="6141396"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604" y="0"/>
            <a:ext cx="4319042"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5DE9A47-FE1F-4E22-9385-D5A5ED9CFB73}"/>
              </a:ext>
            </a:extLst>
          </p:cNvPr>
          <p:cNvSpPr>
            <a:spLocks noGrp="1"/>
          </p:cNvSpPr>
          <p:nvPr>
            <p:ph type="title"/>
          </p:nvPr>
        </p:nvSpPr>
        <p:spPr>
          <a:xfrm>
            <a:off x="6392598" y="640263"/>
            <a:ext cx="5221266" cy="1344975"/>
          </a:xfrm>
        </p:spPr>
        <p:txBody>
          <a:bodyPr>
            <a:normAutofit/>
          </a:bodyPr>
          <a:lstStyle/>
          <a:p>
            <a:r>
              <a:rPr lang="tr-CY" sz="4000" b="1" dirty="0">
                <a:effectLst>
                  <a:outerShdw blurRad="38100" dist="38100" dir="2700000" algn="tl">
                    <a:srgbClr val="000000">
                      <a:alpha val="43137"/>
                    </a:srgbClr>
                  </a:outerShdw>
                </a:effectLst>
              </a:rPr>
              <a:t>YÖNTEM</a:t>
            </a:r>
            <a:endParaRPr lang="en-US" sz="4000" b="1" dirty="0">
              <a:effectLst>
                <a:outerShdw blurRad="38100" dist="38100" dir="2700000" algn="tl">
                  <a:srgbClr val="000000">
                    <a:alpha val="43137"/>
                  </a:srgbClr>
                </a:outerShdw>
              </a:effectLst>
            </a:endParaRPr>
          </a:p>
        </p:txBody>
      </p:sp>
      <p:pic>
        <p:nvPicPr>
          <p:cNvPr id="6" name="Picture 5" descr="A picture containing vector graphics&#10;&#10;Description automatically generated">
            <a:extLst>
              <a:ext uri="{FF2B5EF4-FFF2-40B4-BE49-F238E27FC236}">
                <a16:creationId xmlns:a16="http://schemas.microsoft.com/office/drawing/2014/main" id="{AC7CB66C-0F54-4A26-90E2-B209EF7C8739}"/>
              </a:ext>
            </a:extLst>
          </p:cNvPr>
          <p:cNvPicPr>
            <a:picLocks noChangeAspect="1"/>
          </p:cNvPicPr>
          <p:nvPr/>
        </p:nvPicPr>
        <p:blipFill rotWithShape="1">
          <a:blip r:embed="rId2">
            <a:extLst>
              <a:ext uri="{28A0092B-C50C-407E-A947-70E740481C1C}">
                <a14:useLocalDpi xmlns:a14="http://schemas.microsoft.com/office/drawing/2010/main" val="0"/>
              </a:ext>
            </a:extLst>
          </a:blip>
          <a:srcRect r="-2" b="804"/>
          <a:stretch/>
        </p:blipFill>
        <p:spPr>
          <a:xfrm>
            <a:off x="497632" y="484632"/>
            <a:ext cx="5100736" cy="5733287"/>
          </a:xfrm>
          <a:prstGeom prst="rect">
            <a:avLst/>
          </a:prstGeom>
        </p:spPr>
      </p:pic>
      <p:sp>
        <p:nvSpPr>
          <p:cNvPr id="3" name="Content Placeholder 2">
            <a:extLst>
              <a:ext uri="{FF2B5EF4-FFF2-40B4-BE49-F238E27FC236}">
                <a16:creationId xmlns:a16="http://schemas.microsoft.com/office/drawing/2014/main" id="{E1595A9F-6DA2-4BAC-B6CB-65DBCB262691}"/>
              </a:ext>
            </a:extLst>
          </p:cNvPr>
          <p:cNvSpPr>
            <a:spLocks noGrp="1"/>
          </p:cNvSpPr>
          <p:nvPr>
            <p:ph idx="1"/>
          </p:nvPr>
        </p:nvSpPr>
        <p:spPr>
          <a:xfrm>
            <a:off x="6391903" y="2121763"/>
            <a:ext cx="5235490" cy="3773010"/>
          </a:xfrm>
        </p:spPr>
        <p:txBody>
          <a:bodyPr>
            <a:normAutofit/>
          </a:bodyPr>
          <a:lstStyle/>
          <a:p>
            <a:r>
              <a:rPr lang="tr-TR" sz="2200" dirty="0"/>
              <a:t>Deneyimizin sonucu beklediğimiz gibi olduğundan ve hipotezimizle uyuştuğundan ilk seferde çalışma başarıya ulaştı. Aldığımız bu verileri karşılaştırılabilir hale getirdik. Grafiklerimizi yatay eksen suyun cinsini, dikey eksen ise fasulyelerin boylarını ifade edecek şekilde ayarladık. Ayrıca her bitkinin kendi içindeki gelişimini de önceki verilere bakarak hesaplamalarını yaptık ve ne kadar sürede nasıl uzadığını gördük.</a:t>
            </a:r>
            <a:endParaRPr lang="en-US" sz="2200" dirty="0"/>
          </a:p>
        </p:txBody>
      </p:sp>
    </p:spTree>
    <p:extLst>
      <p:ext uri="{BB962C8B-B14F-4D97-AF65-F5344CB8AC3E}">
        <p14:creationId xmlns:p14="http://schemas.microsoft.com/office/powerpoint/2010/main" val="2542214486"/>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F377469-D446-422A-94EC-2807A57EE6D6}"/>
              </a:ext>
            </a:extLst>
          </p:cNvPr>
          <p:cNvSpPr>
            <a:spLocks noGrp="1"/>
          </p:cNvSpPr>
          <p:nvPr>
            <p:ph type="title"/>
          </p:nvPr>
        </p:nvSpPr>
        <p:spPr>
          <a:xfrm>
            <a:off x="294702" y="1883427"/>
            <a:ext cx="3437710" cy="3091146"/>
          </a:xfrm>
          <a:prstGeom prst="ellipse">
            <a:avLst/>
          </a:prstGeom>
          <a:solidFill>
            <a:srgbClr val="262626"/>
          </a:solidFill>
          <a:ln w="174625" cmpd="thinThick">
            <a:solidFill>
              <a:srgbClr val="262626"/>
            </a:solidFill>
          </a:ln>
        </p:spPr>
        <p:txBody>
          <a:bodyPr>
            <a:normAutofit/>
          </a:bodyPr>
          <a:lstStyle/>
          <a:p>
            <a:pPr algn="ctr"/>
            <a:r>
              <a:rPr lang="tr-CY" sz="4000" b="1" dirty="0">
                <a:solidFill>
                  <a:srgbClr val="FFFFFF"/>
                </a:solidFill>
                <a:effectLst>
                  <a:outerShdw blurRad="38100" dist="38100" dir="2700000" algn="tl">
                    <a:srgbClr val="000000">
                      <a:alpha val="43137"/>
                    </a:srgbClr>
                  </a:outerShdw>
                </a:effectLst>
              </a:rPr>
              <a:t>BULGULAR</a:t>
            </a:r>
            <a:endParaRPr lang="en-US" sz="4000" b="1" dirty="0">
              <a:solidFill>
                <a:srgbClr val="FFFFFF"/>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E09DF69C-3737-4133-8FFB-BDBA8E1732A1}"/>
              </a:ext>
            </a:extLst>
          </p:cNvPr>
          <p:cNvSpPr>
            <a:spLocks noGrp="1"/>
          </p:cNvSpPr>
          <p:nvPr>
            <p:ph idx="1"/>
          </p:nvPr>
        </p:nvSpPr>
        <p:spPr>
          <a:xfrm>
            <a:off x="4038600" y="4884873"/>
            <a:ext cx="7188199" cy="1292090"/>
          </a:xfrm>
        </p:spPr>
        <p:txBody>
          <a:bodyPr>
            <a:noAutofit/>
          </a:bodyPr>
          <a:lstStyle/>
          <a:p>
            <a:r>
              <a:rPr lang="tr-TR" sz="2200" dirty="0"/>
              <a:t>Deney süresince birçok veri elde ettik. Belirli aralıklarla yaptığımız ölçümlerden 1.’sini ektiğimiz zaman yaptık. Tablo 1’de görüldüğü üzere hepsinin boyutunun aynı olmasına özen gösterdik.(Her biri 9 cm olacak şekilde.)</a:t>
            </a:r>
            <a:endParaRPr lang="en-US" sz="2200" dirty="0"/>
          </a:p>
        </p:txBody>
      </p:sp>
      <p:graphicFrame>
        <p:nvGraphicFramePr>
          <p:cNvPr id="11" name="Grafik 11">
            <a:extLst>
              <a:ext uri="{FF2B5EF4-FFF2-40B4-BE49-F238E27FC236}">
                <a16:creationId xmlns:a16="http://schemas.microsoft.com/office/drawing/2014/main" id="{F97E4FD3-86C0-4CDB-9914-6DE861DF7A3F}"/>
              </a:ext>
            </a:extLst>
          </p:cNvPr>
          <p:cNvGraphicFramePr/>
          <p:nvPr>
            <p:extLst>
              <p:ext uri="{D42A27DB-BD31-4B8C-83A1-F6EECF244321}">
                <p14:modId xmlns:p14="http://schemas.microsoft.com/office/powerpoint/2010/main" val="1952822493"/>
              </p:ext>
            </p:extLst>
          </p:nvPr>
        </p:nvGraphicFramePr>
        <p:xfrm>
          <a:off x="4038600" y="1313299"/>
          <a:ext cx="7188199" cy="30911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36646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7AF3609-71CB-4F26-BFE9-9B814FCE9C12}"/>
              </a:ext>
            </a:extLst>
          </p:cNvPr>
          <p:cNvSpPr>
            <a:spLocks noGrp="1"/>
          </p:cNvSpPr>
          <p:nvPr>
            <p:ph idx="1"/>
          </p:nvPr>
        </p:nvSpPr>
        <p:spPr>
          <a:xfrm>
            <a:off x="3732412" y="4211514"/>
            <a:ext cx="8309113" cy="1292090"/>
          </a:xfrm>
        </p:spPr>
        <p:txBody>
          <a:bodyPr>
            <a:noAutofit/>
          </a:bodyPr>
          <a:lstStyle/>
          <a:p>
            <a:r>
              <a:rPr lang="tr-TR" sz="2200" dirty="0"/>
              <a:t>İkinci ölçümümüzde ise en çok büyüme Tablo 2’de görüldüğü üzere 26 cm ile N-N kutuplarıyla manyetize edilmiş suda gözlemlendi. En az büyüyen fasulye arıtılmış su ile sulanan fasulyelerdi. (23 cm). Musluk suyuyla beslenen fasulyeler 25 cm, S-S kutupları ve N-S kutuplarıyla manyetize edilmiş su ile beslenen bitkiler ise 24 cm boyuna ulaştı. Ancak yaprakları en geniş ve yeşil, gövdesi daha kalın olan fasulye N-S kutupları ile manyetize edilmiş suda gerçekleşti.</a:t>
            </a:r>
          </a:p>
          <a:p>
            <a:pPr marL="0" indent="0">
              <a:buNone/>
            </a:pPr>
            <a:r>
              <a:rPr lang="tr-TR" sz="2200" dirty="0"/>
              <a:t> </a:t>
            </a:r>
          </a:p>
          <a:p>
            <a:endParaRPr lang="en-US" sz="2200" dirty="0"/>
          </a:p>
        </p:txBody>
      </p:sp>
      <p:sp>
        <p:nvSpPr>
          <p:cNvPr id="4" name="Rectangle 2">
            <a:extLst>
              <a:ext uri="{FF2B5EF4-FFF2-40B4-BE49-F238E27FC236}">
                <a16:creationId xmlns:a16="http://schemas.microsoft.com/office/drawing/2014/main" id="{E6A30F0D-E345-47EA-B34B-06E7A2F26428}"/>
              </a:ext>
            </a:extLst>
          </p:cNvPr>
          <p:cNvSpPr>
            <a:spLocks noChangeArrowheads="1"/>
          </p:cNvSpPr>
          <p:nvPr/>
        </p:nvSpPr>
        <p:spPr bwMode="auto">
          <a:xfrm>
            <a:off x="2584174" y="45339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Grafik 1">
            <a:extLst>
              <a:ext uri="{FF2B5EF4-FFF2-40B4-BE49-F238E27FC236}">
                <a16:creationId xmlns:a16="http://schemas.microsoft.com/office/drawing/2014/main" id="{BEEFEE7C-C107-4C55-972D-E897F481977F}"/>
              </a:ext>
            </a:extLst>
          </p:cNvPr>
          <p:cNvGraphicFramePr/>
          <p:nvPr>
            <p:extLst>
              <p:ext uri="{D42A27DB-BD31-4B8C-83A1-F6EECF244321}">
                <p14:modId xmlns:p14="http://schemas.microsoft.com/office/powerpoint/2010/main" val="601574866"/>
              </p:ext>
            </p:extLst>
          </p:nvPr>
        </p:nvGraphicFramePr>
        <p:xfrm>
          <a:off x="4027114" y="681037"/>
          <a:ext cx="7188199" cy="3091146"/>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3">
            <a:extLst>
              <a:ext uri="{FF2B5EF4-FFF2-40B4-BE49-F238E27FC236}">
                <a16:creationId xmlns:a16="http://schemas.microsoft.com/office/drawing/2014/main" id="{121FFAFF-FB55-46BB-A3A1-64C659B7E734}"/>
              </a:ext>
            </a:extLst>
          </p:cNvPr>
          <p:cNvSpPr>
            <a:spLocks noChangeArrowheads="1"/>
          </p:cNvSpPr>
          <p:nvPr/>
        </p:nvSpPr>
        <p:spPr bwMode="auto">
          <a:xfrm>
            <a:off x="2584174" y="73247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Title 1">
            <a:extLst>
              <a:ext uri="{FF2B5EF4-FFF2-40B4-BE49-F238E27FC236}">
                <a16:creationId xmlns:a16="http://schemas.microsoft.com/office/drawing/2014/main" id="{D98A76C5-77E6-4566-BDA2-D27FC5C19075}"/>
              </a:ext>
            </a:extLst>
          </p:cNvPr>
          <p:cNvSpPr txBox="1">
            <a:spLocks/>
          </p:cNvSpPr>
          <p:nvPr/>
        </p:nvSpPr>
        <p:spPr>
          <a:xfrm>
            <a:off x="294702" y="1883427"/>
            <a:ext cx="3437710" cy="3091146"/>
          </a:xfrm>
          <a:prstGeom prst="ellipse">
            <a:avLst/>
          </a:prstGeom>
          <a:solidFill>
            <a:srgbClr val="262626"/>
          </a:solidFill>
          <a:ln w="174625" cmpd="thinThick">
            <a:solidFill>
              <a:srgbClr val="26262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CY" sz="4000" b="1">
                <a:solidFill>
                  <a:srgbClr val="FFFFFF"/>
                </a:solidFill>
                <a:effectLst>
                  <a:outerShdw blurRad="38100" dist="38100" dir="2700000" algn="tl">
                    <a:srgbClr val="000000">
                      <a:alpha val="43137"/>
                    </a:srgbClr>
                  </a:outerShdw>
                </a:effectLst>
              </a:rPr>
              <a:t>BULGULAR</a:t>
            </a:r>
            <a:endParaRPr lang="en-US" sz="4000" b="1"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94095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07B1B1D-DC2C-49EB-821D-3B7046F8026D}"/>
              </a:ext>
            </a:extLst>
          </p:cNvPr>
          <p:cNvSpPr>
            <a:spLocks noGrp="1"/>
          </p:cNvSpPr>
          <p:nvPr>
            <p:ph idx="1"/>
          </p:nvPr>
        </p:nvSpPr>
        <p:spPr>
          <a:xfrm>
            <a:off x="4027114" y="4209012"/>
            <a:ext cx="7343251" cy="1292090"/>
          </a:xfrm>
        </p:spPr>
        <p:txBody>
          <a:bodyPr>
            <a:noAutofit/>
          </a:bodyPr>
          <a:lstStyle/>
          <a:p>
            <a:r>
              <a:rPr lang="tr-TR" sz="2200" dirty="0"/>
              <a:t>Yapılan 3. ölçümde ise Tablo 3’e göre en fazla büyüme 21 cm uzayarak 46 cm boya ulaşan musluk suyunda sonrasında ise arıtılmış su 20 cm uzayarak 43 cm boya ulaşmıştır. Bir önceki ölçümde aynı boyda olan N-S ve S-S kutupları farklı gelişme göstermiştir. S-S kutuplarıyla manyetize edilmiş su ile beslenen fasulye bitkisi, N-S kutuplarından 9 cm daha fazla uzamıştır. En az büyüme N-S kutuplarında gerçekleşti. </a:t>
            </a:r>
          </a:p>
          <a:p>
            <a:endParaRPr lang="en-US" sz="2200" dirty="0"/>
          </a:p>
        </p:txBody>
      </p:sp>
      <p:graphicFrame>
        <p:nvGraphicFramePr>
          <p:cNvPr id="4" name="Grafik 4">
            <a:extLst>
              <a:ext uri="{FF2B5EF4-FFF2-40B4-BE49-F238E27FC236}">
                <a16:creationId xmlns:a16="http://schemas.microsoft.com/office/drawing/2014/main" id="{73F4A568-EA3A-4D56-8600-EE76F01A4CB9}"/>
              </a:ext>
            </a:extLst>
          </p:cNvPr>
          <p:cNvGraphicFramePr/>
          <p:nvPr>
            <p:extLst>
              <p:ext uri="{D42A27DB-BD31-4B8C-83A1-F6EECF244321}">
                <p14:modId xmlns:p14="http://schemas.microsoft.com/office/powerpoint/2010/main" val="2235458264"/>
              </p:ext>
            </p:extLst>
          </p:nvPr>
        </p:nvGraphicFramePr>
        <p:xfrm>
          <a:off x="4038600" y="681037"/>
          <a:ext cx="7188199" cy="3091146"/>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a:extLst>
              <a:ext uri="{FF2B5EF4-FFF2-40B4-BE49-F238E27FC236}">
                <a16:creationId xmlns:a16="http://schemas.microsoft.com/office/drawing/2014/main" id="{247D5353-D6CC-4D72-870C-A5C5896B64B5}"/>
              </a:ext>
            </a:extLst>
          </p:cNvPr>
          <p:cNvSpPr txBox="1">
            <a:spLocks/>
          </p:cNvSpPr>
          <p:nvPr/>
        </p:nvSpPr>
        <p:spPr>
          <a:xfrm>
            <a:off x="294702" y="1883427"/>
            <a:ext cx="3437710" cy="3091146"/>
          </a:xfrm>
          <a:prstGeom prst="ellipse">
            <a:avLst/>
          </a:prstGeom>
          <a:solidFill>
            <a:srgbClr val="262626"/>
          </a:solidFill>
          <a:ln w="174625" cmpd="thinThick">
            <a:solidFill>
              <a:srgbClr val="26262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CY" sz="4000" b="1">
                <a:solidFill>
                  <a:srgbClr val="FFFFFF"/>
                </a:solidFill>
                <a:effectLst>
                  <a:outerShdw blurRad="38100" dist="38100" dir="2700000" algn="tl">
                    <a:srgbClr val="000000">
                      <a:alpha val="43137"/>
                    </a:srgbClr>
                  </a:outerShdw>
                </a:effectLst>
              </a:rPr>
              <a:t>BULGULAR</a:t>
            </a:r>
            <a:endParaRPr lang="en-US" sz="4000" b="1"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783028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842913C-6242-4BEC-8A0C-6C87DBD871C7}"/>
              </a:ext>
            </a:extLst>
          </p:cNvPr>
          <p:cNvSpPr>
            <a:spLocks noGrp="1"/>
          </p:cNvSpPr>
          <p:nvPr>
            <p:ph idx="1"/>
          </p:nvPr>
        </p:nvSpPr>
        <p:spPr>
          <a:xfrm>
            <a:off x="3906078" y="3890960"/>
            <a:ext cx="7623314" cy="1292090"/>
          </a:xfrm>
        </p:spPr>
        <p:txBody>
          <a:bodyPr>
            <a:noAutofit/>
          </a:bodyPr>
          <a:lstStyle/>
          <a:p>
            <a:r>
              <a:rPr lang="tr-TR" sz="2200" dirty="0"/>
              <a:t>Dördüncü ölçüm sonucunda ise Tablo 4’e bakacak olursak diğerlerinden farklı olarak en büyük büyüme N-S ile manyetize edilmiş su ile beslenen fasulyelerde gözlemlendi. N-S kutupları ile manyetize edilmiş fasulyeler 20 cm uzamışken musluk suyu ile beslenen fasulyeler 9 cm büyümüştür ve sonucunda boyları 55 cm’de eşitlenmiştir. Arıtılmış su ve S-S kutupları ise 6 cm uzamış; sırasıyla 49 cm ve 50 cm’e ulaşmıştır. En kısa ise 46 cm boyla önceki verilere göre 3 cm uzama gösteren N-N kutuplarıyla sulanmış bitkide gözlemlenmektedir.</a:t>
            </a:r>
          </a:p>
          <a:p>
            <a:endParaRPr lang="en-US" sz="2200" dirty="0"/>
          </a:p>
        </p:txBody>
      </p:sp>
      <p:graphicFrame>
        <p:nvGraphicFramePr>
          <p:cNvPr id="4" name="Grafik 6">
            <a:extLst>
              <a:ext uri="{FF2B5EF4-FFF2-40B4-BE49-F238E27FC236}">
                <a16:creationId xmlns:a16="http://schemas.microsoft.com/office/drawing/2014/main" id="{F6928B21-A3B7-4F0E-8EAC-D7DD1C3DF847}"/>
              </a:ext>
            </a:extLst>
          </p:cNvPr>
          <p:cNvGraphicFramePr/>
          <p:nvPr>
            <p:extLst>
              <p:ext uri="{D42A27DB-BD31-4B8C-83A1-F6EECF244321}">
                <p14:modId xmlns:p14="http://schemas.microsoft.com/office/powerpoint/2010/main" val="931629241"/>
              </p:ext>
            </p:extLst>
          </p:nvPr>
        </p:nvGraphicFramePr>
        <p:xfrm>
          <a:off x="3906078" y="695623"/>
          <a:ext cx="7188199" cy="3091146"/>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a:extLst>
              <a:ext uri="{FF2B5EF4-FFF2-40B4-BE49-F238E27FC236}">
                <a16:creationId xmlns:a16="http://schemas.microsoft.com/office/drawing/2014/main" id="{DEDD38C7-34B9-4400-BE92-289170BD99FF}"/>
              </a:ext>
            </a:extLst>
          </p:cNvPr>
          <p:cNvSpPr txBox="1">
            <a:spLocks/>
          </p:cNvSpPr>
          <p:nvPr/>
        </p:nvSpPr>
        <p:spPr>
          <a:xfrm>
            <a:off x="294702" y="1883427"/>
            <a:ext cx="3437710" cy="3091146"/>
          </a:xfrm>
          <a:prstGeom prst="ellipse">
            <a:avLst/>
          </a:prstGeom>
          <a:solidFill>
            <a:srgbClr val="262626"/>
          </a:solidFill>
          <a:ln w="174625" cmpd="thinThick">
            <a:solidFill>
              <a:srgbClr val="26262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CY" sz="4000" b="1">
                <a:solidFill>
                  <a:srgbClr val="FFFFFF"/>
                </a:solidFill>
                <a:effectLst>
                  <a:outerShdw blurRad="38100" dist="38100" dir="2700000" algn="tl">
                    <a:srgbClr val="000000">
                      <a:alpha val="43137"/>
                    </a:srgbClr>
                  </a:outerShdw>
                </a:effectLst>
              </a:rPr>
              <a:t>BULGULAR</a:t>
            </a:r>
            <a:endParaRPr lang="en-US" sz="4000" b="1"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761903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D0BE2B8-BB25-4788-A68D-58BF53EE3F8D}"/>
              </a:ext>
            </a:extLst>
          </p:cNvPr>
          <p:cNvSpPr>
            <a:spLocks noGrp="1"/>
          </p:cNvSpPr>
          <p:nvPr>
            <p:ph idx="1"/>
          </p:nvPr>
        </p:nvSpPr>
        <p:spPr>
          <a:xfrm>
            <a:off x="3642801" y="3944739"/>
            <a:ext cx="8549199" cy="1292090"/>
          </a:xfrm>
        </p:spPr>
        <p:txBody>
          <a:bodyPr>
            <a:noAutofit/>
          </a:bodyPr>
          <a:lstStyle/>
          <a:p>
            <a:r>
              <a:rPr lang="tr-TR" sz="2200" dirty="0"/>
              <a:t>Yapılan beşinci ölçüm sonucunda ise Tablo 5’te en az büyümenin Tablo 4’teki ölçümlere göre 1 cm fark ile 56 cm boyuna ulaşan musluk suyunda olduğunu görüyoruz. Ardından ise 3 cm’lik bir uzama ile 53 cm boyuna gelen S-S kutuplarıyla manyetize edilen su oldu. S-S kutuplarını ise arıtılmış su takip etti ve 4 cm uzayarak 53 cm boyuna ulaştı. N-N kutupları ile manyetize edilen suyla beslenen bitkiler ise boylarını S-S kutuplarına 7 cm’lik bir büyüme ile ulaştı. En fazla artış ise önceki ölçümle aynı olarak N-S kutuplarında oldu. En son ölçüme göre 8 cm uzayarak 63 cm’ye ulaştı.</a:t>
            </a:r>
          </a:p>
          <a:p>
            <a:endParaRPr lang="en-US" sz="2200" dirty="0"/>
          </a:p>
        </p:txBody>
      </p:sp>
      <p:graphicFrame>
        <p:nvGraphicFramePr>
          <p:cNvPr id="4" name="Grafik 4">
            <a:extLst>
              <a:ext uri="{FF2B5EF4-FFF2-40B4-BE49-F238E27FC236}">
                <a16:creationId xmlns:a16="http://schemas.microsoft.com/office/drawing/2014/main" id="{9BADDDF3-2AAF-4967-B07C-CE1959CBA902}"/>
              </a:ext>
            </a:extLst>
          </p:cNvPr>
          <p:cNvGraphicFramePr/>
          <p:nvPr>
            <p:extLst>
              <p:ext uri="{D42A27DB-BD31-4B8C-83A1-F6EECF244321}">
                <p14:modId xmlns:p14="http://schemas.microsoft.com/office/powerpoint/2010/main" val="2399466296"/>
              </p:ext>
            </p:extLst>
          </p:nvPr>
        </p:nvGraphicFramePr>
        <p:xfrm>
          <a:off x="4027114" y="557925"/>
          <a:ext cx="7188199" cy="3091146"/>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a:extLst>
              <a:ext uri="{FF2B5EF4-FFF2-40B4-BE49-F238E27FC236}">
                <a16:creationId xmlns:a16="http://schemas.microsoft.com/office/drawing/2014/main" id="{1325623D-5D43-4E56-9001-7399AD194F68}"/>
              </a:ext>
            </a:extLst>
          </p:cNvPr>
          <p:cNvSpPr txBox="1">
            <a:spLocks/>
          </p:cNvSpPr>
          <p:nvPr/>
        </p:nvSpPr>
        <p:spPr>
          <a:xfrm>
            <a:off x="294702" y="1883427"/>
            <a:ext cx="3437710" cy="3091146"/>
          </a:xfrm>
          <a:prstGeom prst="ellipse">
            <a:avLst/>
          </a:prstGeom>
          <a:solidFill>
            <a:srgbClr val="262626"/>
          </a:solidFill>
          <a:ln w="174625" cmpd="thinThick">
            <a:solidFill>
              <a:srgbClr val="26262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CY" sz="4000" b="1">
                <a:solidFill>
                  <a:srgbClr val="FFFFFF"/>
                </a:solidFill>
                <a:effectLst>
                  <a:outerShdw blurRad="38100" dist="38100" dir="2700000" algn="tl">
                    <a:srgbClr val="000000">
                      <a:alpha val="43137"/>
                    </a:srgbClr>
                  </a:outerShdw>
                </a:effectLst>
              </a:rPr>
              <a:t>BULGULAR</a:t>
            </a:r>
            <a:endParaRPr lang="en-US" sz="4000" b="1"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98587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SUYUN Ã¶nemi ile ilgili gÃ¶rsel sonucu">
            <a:extLst>
              <a:ext uri="{FF2B5EF4-FFF2-40B4-BE49-F238E27FC236}">
                <a16:creationId xmlns:a16="http://schemas.microsoft.com/office/drawing/2014/main" id="{6E2DC135-7E4D-4902-BC45-2DE57CD897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518" y="0"/>
            <a:ext cx="12364518" cy="698765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E469200-045A-4CD8-AA96-CBEA78A8E5F2}"/>
              </a:ext>
            </a:extLst>
          </p:cNvPr>
          <p:cNvSpPr>
            <a:spLocks noGrp="1"/>
          </p:cNvSpPr>
          <p:nvPr>
            <p:ph type="title"/>
          </p:nvPr>
        </p:nvSpPr>
        <p:spPr>
          <a:xfrm>
            <a:off x="838200" y="365125"/>
            <a:ext cx="10515600" cy="1325563"/>
          </a:xfrm>
        </p:spPr>
        <p:txBody>
          <a:bodyPr>
            <a:normAutofit/>
          </a:bodyPr>
          <a:lstStyle/>
          <a:p>
            <a:r>
              <a:rPr lang="tr-CY" sz="4000" b="1" dirty="0">
                <a:effectLst>
                  <a:outerShdw blurRad="38100" dist="38100" dir="2700000" algn="tl">
                    <a:srgbClr val="000000">
                      <a:alpha val="43137"/>
                    </a:srgbClr>
                  </a:outerShdw>
                </a:effectLst>
              </a:rPr>
              <a:t>AMAÇ &amp; HİPOTEZ</a:t>
            </a:r>
            <a:endParaRPr lang="en-US" sz="4000" b="1" dirty="0">
              <a:effectLst>
                <a:outerShdw blurRad="38100" dist="38100" dir="2700000" algn="tl">
                  <a:srgbClr val="000000">
                    <a:alpha val="43137"/>
                  </a:srgbClr>
                </a:outerShdw>
              </a:effectLst>
            </a:endParaRPr>
          </a:p>
        </p:txBody>
      </p:sp>
      <p:sp>
        <p:nvSpPr>
          <p:cNvPr id="5" name="Oval 4">
            <a:extLst>
              <a:ext uri="{FF2B5EF4-FFF2-40B4-BE49-F238E27FC236}">
                <a16:creationId xmlns:a16="http://schemas.microsoft.com/office/drawing/2014/main" id="{656CC042-6544-4B48-AE37-6DFEFE73FE74}"/>
              </a:ext>
            </a:extLst>
          </p:cNvPr>
          <p:cNvSpPr/>
          <p:nvPr/>
        </p:nvSpPr>
        <p:spPr>
          <a:xfrm>
            <a:off x="6172244" y="1802322"/>
            <a:ext cx="6508845" cy="5813947"/>
          </a:xfrm>
          <a:prstGeom prst="ellipse">
            <a:avLst/>
          </a:prstGeom>
          <a:solidFill>
            <a:srgbClr val="EAEAEA">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7D0F03D-C7D2-4A2C-BD86-A19DD8287ACC}"/>
              </a:ext>
            </a:extLst>
          </p:cNvPr>
          <p:cNvSpPr>
            <a:spLocks noGrp="1"/>
          </p:cNvSpPr>
          <p:nvPr>
            <p:ph idx="1"/>
          </p:nvPr>
        </p:nvSpPr>
        <p:spPr>
          <a:xfrm>
            <a:off x="7058899" y="2747950"/>
            <a:ext cx="4457240" cy="4351338"/>
          </a:xfrm>
        </p:spPr>
        <p:txBody>
          <a:bodyPr>
            <a:normAutofit/>
          </a:bodyPr>
          <a:lstStyle/>
          <a:p>
            <a:r>
              <a:rPr lang="tr-TR" sz="2200" dirty="0"/>
              <a:t>Su bütün canlılar için ortak bir gereksinimdir. Gün geçtikçe azalan suyu daha verimli hale getiren, manyetize edilmiş suyun bitkiler üzerindeki etkilerini gözlemley</a:t>
            </a:r>
            <a:r>
              <a:rPr lang="tr-CY" sz="2200" dirty="0"/>
              <a:t>ebileceğimiz bir proje hazırladık.  </a:t>
            </a:r>
          </a:p>
          <a:p>
            <a:r>
              <a:rPr lang="tr-CY" sz="2200" dirty="0"/>
              <a:t>Hipotez: N</a:t>
            </a:r>
            <a:r>
              <a:rPr lang="tr-TR" sz="2200" dirty="0"/>
              <a:t>ormal sulara karşın manyetize edilmiş su ile beslenen canlılar (bitkiler) daha sağlıklı büyürler.</a:t>
            </a:r>
          </a:p>
          <a:p>
            <a:endParaRPr lang="en-US" sz="2200" dirty="0"/>
          </a:p>
        </p:txBody>
      </p:sp>
    </p:spTree>
    <p:extLst>
      <p:ext uri="{BB962C8B-B14F-4D97-AF65-F5344CB8AC3E}">
        <p14:creationId xmlns:p14="http://schemas.microsoft.com/office/powerpoint/2010/main" val="22111127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F418F-5958-4EAD-8E63-5B291D9861F8}"/>
              </a:ext>
            </a:extLst>
          </p:cNvPr>
          <p:cNvSpPr>
            <a:spLocks noGrp="1"/>
          </p:cNvSpPr>
          <p:nvPr>
            <p:ph type="title"/>
          </p:nvPr>
        </p:nvSpPr>
        <p:spPr>
          <a:xfrm>
            <a:off x="1571811" y="1324785"/>
            <a:ext cx="9122584" cy="1325563"/>
          </a:xfrm>
        </p:spPr>
        <p:txBody>
          <a:bodyPr>
            <a:normAutofit/>
          </a:bodyPr>
          <a:lstStyle/>
          <a:p>
            <a:r>
              <a:rPr lang="tr-CY" sz="4000" b="1" dirty="0">
                <a:effectLst>
                  <a:outerShdw blurRad="38100" dist="38100" dir="2700000" algn="tl">
                    <a:srgbClr val="000000">
                      <a:alpha val="43137"/>
                    </a:srgbClr>
                  </a:outerShdw>
                </a:effectLst>
              </a:rPr>
              <a:t>SONUÇ VE TARIŞMA</a:t>
            </a:r>
            <a:endParaRPr lang="en-US" sz="4000"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67198EDD-F0ED-4D56-8CA0-B8E5EDCA62E7}"/>
              </a:ext>
            </a:extLst>
          </p:cNvPr>
          <p:cNvSpPr>
            <a:spLocks noGrp="1"/>
          </p:cNvSpPr>
          <p:nvPr>
            <p:ph idx="1"/>
          </p:nvPr>
        </p:nvSpPr>
        <p:spPr>
          <a:xfrm>
            <a:off x="1571811" y="2819415"/>
            <a:ext cx="5814802" cy="2713800"/>
          </a:xfrm>
        </p:spPr>
        <p:txBody>
          <a:bodyPr>
            <a:normAutofit/>
          </a:bodyPr>
          <a:lstStyle/>
          <a:p>
            <a:r>
              <a:rPr lang="tr-TR" sz="2200" dirty="0"/>
              <a:t>Sonuç olarak en çok büyüme N-S kutupları ile manyetize edilmiş su ile beslenen bitkilerde görüldü ancak ilk üç ölçümde diğer bitkilerle karşılaştırıldığında çok daha az boy atmasına rağmen üçüncü ölçümden sonra ani bir gelişme gözlemlendi.</a:t>
            </a:r>
          </a:p>
          <a:p>
            <a:endParaRPr lang="en-US" sz="2400" dirty="0"/>
          </a:p>
        </p:txBody>
      </p:sp>
      <p:sp>
        <p:nvSpPr>
          <p:cNvPr id="10" name="Freeform 6">
            <a:extLst>
              <a:ext uri="{FF2B5EF4-FFF2-40B4-BE49-F238E27FC236}">
                <a16:creationId xmlns:a16="http://schemas.microsoft.com/office/drawing/2014/main" id="{A9616D99-AEFB-4C95-84EF-5DEC698D9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sp>
        <p:nvSpPr>
          <p:cNvPr id="12" name="Freeform 6">
            <a:extLst>
              <a:ext uri="{FF2B5EF4-FFF2-40B4-BE49-F238E27FC236}">
                <a16:creationId xmlns:a16="http://schemas.microsoft.com/office/drawing/2014/main" id="{D0F97023-F626-4FC5-8C2D-753B5C7F4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sp>
      <p:pic>
        <p:nvPicPr>
          <p:cNvPr id="5" name="Picture 4" descr="A person taking a selfie in a room&#10;&#10;Description automatically generated">
            <a:extLst>
              <a:ext uri="{FF2B5EF4-FFF2-40B4-BE49-F238E27FC236}">
                <a16:creationId xmlns:a16="http://schemas.microsoft.com/office/drawing/2014/main" id="{C30E61CE-74D1-46F5-9198-25656A676FC8}"/>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rot="5400000">
            <a:off x="7035666" y="1698360"/>
            <a:ext cx="4266691" cy="3564797"/>
          </a:xfrm>
          <a:prstGeom prst="rect">
            <a:avLst/>
          </a:prstGeom>
        </p:spPr>
      </p:pic>
    </p:spTree>
    <p:extLst>
      <p:ext uri="{BB962C8B-B14F-4D97-AF65-F5344CB8AC3E}">
        <p14:creationId xmlns:p14="http://schemas.microsoft.com/office/powerpoint/2010/main" val="37884551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945E29B-B971-41C6-A57B-B29BBB108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354FFBD6-6DFA-4768-98B8-E64AC2B0231C}"/>
              </a:ext>
            </a:extLst>
          </p:cNvPr>
          <p:cNvSpPr/>
          <p:nvPr/>
        </p:nvSpPr>
        <p:spPr>
          <a:xfrm>
            <a:off x="0" y="1058696"/>
            <a:ext cx="12192000" cy="4740608"/>
          </a:xfrm>
          <a:prstGeom prst="rect">
            <a:avLst/>
          </a:prstGeom>
          <a:solidFill>
            <a:srgbClr val="3F3F3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C76015D-CFEA-4204-9A50-352560FFC2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11" name="Oval 5">
              <a:extLst>
                <a:ext uri="{FF2B5EF4-FFF2-40B4-BE49-F238E27FC236}">
                  <a16:creationId xmlns:a16="http://schemas.microsoft.com/office/drawing/2014/main" id="{7325C43C-72B5-4DC9-B386-90859B58BF0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12" name="Oval 11">
              <a:extLst>
                <a:ext uri="{FF2B5EF4-FFF2-40B4-BE49-F238E27FC236}">
                  <a16:creationId xmlns:a16="http://schemas.microsoft.com/office/drawing/2014/main" id="{C95AD9A4-5AF5-48C4-BC2A-635316433A4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3" name="Oval 5">
              <a:extLst>
                <a:ext uri="{FF2B5EF4-FFF2-40B4-BE49-F238E27FC236}">
                  <a16:creationId xmlns:a16="http://schemas.microsoft.com/office/drawing/2014/main" id="{AF4A3D62-D56C-4A32-8C75-100D383EC61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useBgFill="1">
        <p:nvSpPr>
          <p:cNvPr id="15" name="Rectangle 14">
            <a:extLst>
              <a:ext uri="{FF2B5EF4-FFF2-40B4-BE49-F238E27FC236}">
                <a16:creationId xmlns:a16="http://schemas.microsoft.com/office/drawing/2014/main" id="{3E1F47E4-066D-4C27-98C8-B2B2C7BABF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38772"/>
            <a:ext cx="12192000" cy="39804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EAC7451-34AE-4FCE-B485-32DF6A15B082}"/>
              </a:ext>
            </a:extLst>
          </p:cNvPr>
          <p:cNvSpPr>
            <a:spLocks noGrp="1"/>
          </p:cNvSpPr>
          <p:nvPr>
            <p:ph type="title"/>
          </p:nvPr>
        </p:nvSpPr>
        <p:spPr>
          <a:xfrm>
            <a:off x="838200" y="1548555"/>
            <a:ext cx="10515600" cy="935025"/>
          </a:xfrm>
        </p:spPr>
        <p:txBody>
          <a:bodyPr>
            <a:normAutofit/>
          </a:bodyPr>
          <a:lstStyle/>
          <a:p>
            <a:pPr algn="ctr"/>
            <a:r>
              <a:rPr lang="tr-CY" sz="3200" b="1" dirty="0">
                <a:effectLst>
                  <a:outerShdw blurRad="38100" dist="38100" dir="2700000" algn="tl">
                    <a:srgbClr val="000000">
                      <a:alpha val="43137"/>
                    </a:srgbClr>
                  </a:outerShdw>
                </a:effectLst>
              </a:rPr>
              <a:t>SONUÇ VE TARIŞMA</a:t>
            </a:r>
            <a:endParaRPr lang="en-US" sz="3200" dirty="0">
              <a:solidFill>
                <a:schemeClr val="tx2"/>
              </a:solidFill>
            </a:endParaRPr>
          </a:p>
        </p:txBody>
      </p:sp>
      <p:sp>
        <p:nvSpPr>
          <p:cNvPr id="3" name="Content Placeholder 2">
            <a:extLst>
              <a:ext uri="{FF2B5EF4-FFF2-40B4-BE49-F238E27FC236}">
                <a16:creationId xmlns:a16="http://schemas.microsoft.com/office/drawing/2014/main" id="{79185FEC-4B66-4482-A0B6-EC38931F7E40}"/>
              </a:ext>
            </a:extLst>
          </p:cNvPr>
          <p:cNvSpPr>
            <a:spLocks noGrp="1"/>
          </p:cNvSpPr>
          <p:nvPr>
            <p:ph idx="1"/>
          </p:nvPr>
        </p:nvSpPr>
        <p:spPr>
          <a:xfrm>
            <a:off x="543339" y="2535235"/>
            <a:ext cx="10810462" cy="2109445"/>
          </a:xfrm>
        </p:spPr>
        <p:txBody>
          <a:bodyPr>
            <a:noAutofit/>
          </a:bodyPr>
          <a:lstStyle/>
          <a:p>
            <a:r>
              <a:rPr lang="tr-TR" sz="2200" dirty="0">
                <a:solidFill>
                  <a:schemeClr val="tx2"/>
                </a:solidFill>
              </a:rPr>
              <a:t>3. ve 4. ölçümler arasında görüldüğü üzere N-S kutuplarıyla manyetize edilmiş su haricindeki bütün suların verimi azalmış buna bağlı olarak da bitkilerin büyümesi yavaşlamıştır. 2. Gözlemden 3. Gözleme geçerken arıtılmış suda 20 cm’lik bir büyüme gözlemlenirken; 3. Ölçümden 4. Ölçüme kadar 6 cm’lik bir büyüme olmuştur. Benzer şekilde musluk suyu ile beslenen fasulyede 21cm’den 9 cm’e; S-S kutuplarının etkisinde 20 cm’den 6 cm’ye; N-N kutuplarındaysa 17 cm’den 3 cm’ye kadar büyümeler düşmüştür. Bundan farklı olarak N-S kutuplarının etkisiyle sulanan bitkilerde 2. ve 3. Ölçümler arasında büyüme 11 cm iken 3. ve 4. Gözlemler arasında 20 cm’ye kadar büyük bir artış gözlemlenmiştir.</a:t>
            </a:r>
            <a:endParaRPr lang="en-US" sz="2200" dirty="0">
              <a:solidFill>
                <a:schemeClr val="tx2"/>
              </a:solidFill>
            </a:endParaRPr>
          </a:p>
        </p:txBody>
      </p:sp>
    </p:spTree>
    <p:extLst>
      <p:ext uri="{BB962C8B-B14F-4D97-AF65-F5344CB8AC3E}">
        <p14:creationId xmlns:p14="http://schemas.microsoft.com/office/powerpoint/2010/main" val="4092227460"/>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person, indoor, wall, man&#10;&#10;Description automatically generated">
            <a:extLst>
              <a:ext uri="{FF2B5EF4-FFF2-40B4-BE49-F238E27FC236}">
                <a16:creationId xmlns:a16="http://schemas.microsoft.com/office/drawing/2014/main" id="{DCCEE5A9-50C8-4FF2-8285-DF9F70E75854}"/>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a:stretch/>
        </p:blipFill>
        <p:spPr>
          <a:xfrm rot="5400000">
            <a:off x="5565619" y="231924"/>
            <a:ext cx="6858000" cy="6394152"/>
          </a:xfrm>
          <a:prstGeom prst="rect">
            <a:avLst/>
          </a:prstGeom>
        </p:spPr>
      </p:pic>
      <p:pic>
        <p:nvPicPr>
          <p:cNvPr id="10" name="Picture 9">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5457942C-5031-4A1A-B87F-BD9DA5A65CD4}"/>
              </a:ext>
            </a:extLst>
          </p:cNvPr>
          <p:cNvSpPr>
            <a:spLocks noGrp="1"/>
          </p:cNvSpPr>
          <p:nvPr>
            <p:ph type="title"/>
          </p:nvPr>
        </p:nvSpPr>
        <p:spPr>
          <a:xfrm>
            <a:off x="804998" y="798445"/>
            <a:ext cx="4803636" cy="1311664"/>
          </a:xfrm>
        </p:spPr>
        <p:txBody>
          <a:bodyPr>
            <a:normAutofit/>
          </a:bodyPr>
          <a:lstStyle/>
          <a:p>
            <a:r>
              <a:rPr lang="tr-CY" b="1" dirty="0">
                <a:effectLst>
                  <a:outerShdw blurRad="38100" dist="38100" dir="2700000" algn="tl">
                    <a:srgbClr val="000000">
                      <a:alpha val="43137"/>
                    </a:srgbClr>
                  </a:outerShdw>
                </a:effectLst>
              </a:rPr>
              <a:t>SONUÇ VE TARIŞMA</a:t>
            </a:r>
            <a:endParaRPr lang="en-US" dirty="0">
              <a:solidFill>
                <a:srgbClr val="000000"/>
              </a:solidFill>
            </a:endParaRPr>
          </a:p>
        </p:txBody>
      </p:sp>
      <p:sp>
        <p:nvSpPr>
          <p:cNvPr id="3" name="Content Placeholder 2">
            <a:extLst>
              <a:ext uri="{FF2B5EF4-FFF2-40B4-BE49-F238E27FC236}">
                <a16:creationId xmlns:a16="http://schemas.microsoft.com/office/drawing/2014/main" id="{0DAF7F70-F1E7-4ADF-B5DC-99B6BF0C5A0C}"/>
              </a:ext>
            </a:extLst>
          </p:cNvPr>
          <p:cNvSpPr>
            <a:spLocks noGrp="1"/>
          </p:cNvSpPr>
          <p:nvPr>
            <p:ph idx="1"/>
          </p:nvPr>
        </p:nvSpPr>
        <p:spPr>
          <a:xfrm>
            <a:off x="708165" y="2272143"/>
            <a:ext cx="4803636" cy="3788830"/>
          </a:xfrm>
        </p:spPr>
        <p:txBody>
          <a:bodyPr anchor="ctr">
            <a:normAutofit/>
          </a:bodyPr>
          <a:lstStyle/>
          <a:p>
            <a:r>
              <a:rPr lang="tr-TR" sz="2200" dirty="0">
                <a:solidFill>
                  <a:srgbClr val="000000"/>
                </a:solidFill>
              </a:rPr>
              <a:t>Manyetize edilmiş sular ile beslenen bitkiler arasında en çabuk etkisini gösteren kutuplar N-N oldu ancak sonrasında etkisini kaybetti ve 4. ölçümde en kısa boylu fasulye oldu. Deneyin sonunda N-N ve S-S kutuplarıyla manyetize edilmiş su ile beslenen bitkiler aynı boya (53 cm’ye) ulaştı. N-S ise 63 cm boyuna ulaşarak tüm deneyin en çok uzayan bitkisi oldu.</a:t>
            </a:r>
          </a:p>
          <a:p>
            <a:endParaRPr lang="en-US" sz="2000" dirty="0">
              <a:solidFill>
                <a:srgbClr val="000000"/>
              </a:solidFill>
            </a:endParaRPr>
          </a:p>
        </p:txBody>
      </p:sp>
    </p:spTree>
    <p:extLst>
      <p:ext uri="{BB962C8B-B14F-4D97-AF65-F5344CB8AC3E}">
        <p14:creationId xmlns:p14="http://schemas.microsoft.com/office/powerpoint/2010/main" val="19349395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EE5C6BA-FE2A-4C38-8D88-E70C06E54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53E66F28-0926-4CFB-BDAB-646CAB184C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935B59B0-525C-49E3-95EB-A9989154DE93}"/>
              </a:ext>
            </a:extLst>
          </p:cNvPr>
          <p:cNvSpPr>
            <a:spLocks noGrp="1"/>
          </p:cNvSpPr>
          <p:nvPr>
            <p:ph type="title"/>
          </p:nvPr>
        </p:nvSpPr>
        <p:spPr>
          <a:xfrm>
            <a:off x="804672" y="802955"/>
            <a:ext cx="4977976" cy="1454051"/>
          </a:xfrm>
        </p:spPr>
        <p:txBody>
          <a:bodyPr>
            <a:normAutofit/>
          </a:bodyPr>
          <a:lstStyle/>
          <a:p>
            <a:r>
              <a:rPr lang="tr-CY" b="1" dirty="0">
                <a:effectLst>
                  <a:outerShdw blurRad="38100" dist="38100" dir="2700000" algn="tl">
                    <a:srgbClr val="000000">
                      <a:alpha val="43137"/>
                    </a:srgbClr>
                  </a:outerShdw>
                </a:effectLst>
              </a:rPr>
              <a:t>SONUÇ VE TARIŞMA</a:t>
            </a:r>
            <a:endParaRPr lang="en-US" dirty="0">
              <a:solidFill>
                <a:srgbClr val="000000"/>
              </a:solidFill>
            </a:endParaRPr>
          </a:p>
        </p:txBody>
      </p:sp>
      <p:sp>
        <p:nvSpPr>
          <p:cNvPr id="17" name="Freeform 60">
            <a:extLst>
              <a:ext uri="{FF2B5EF4-FFF2-40B4-BE49-F238E27FC236}">
                <a16:creationId xmlns:a16="http://schemas.microsoft.com/office/drawing/2014/main" id="{DE9FA85F-F0FB-4952-A05F-04CC67B18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3099" y="1"/>
            <a:ext cx="3960192" cy="2251543"/>
          </a:xfrm>
          <a:custGeom>
            <a:avLst/>
            <a:gdLst>
              <a:gd name="connsiteX0" fmla="*/ 20753 w 3960192"/>
              <a:gd name="connsiteY0" fmla="*/ 0 h 2251543"/>
              <a:gd name="connsiteX1" fmla="*/ 3939439 w 3960192"/>
              <a:gd name="connsiteY1" fmla="*/ 0 h 2251543"/>
              <a:gd name="connsiteX2" fmla="*/ 3949969 w 3960192"/>
              <a:gd name="connsiteY2" fmla="*/ 68994 h 2251543"/>
              <a:gd name="connsiteX3" fmla="*/ 3960192 w 3960192"/>
              <a:gd name="connsiteY3" fmla="*/ 271447 h 2251543"/>
              <a:gd name="connsiteX4" fmla="*/ 1980096 w 3960192"/>
              <a:gd name="connsiteY4" fmla="*/ 2251543 h 2251543"/>
              <a:gd name="connsiteX5" fmla="*/ 0 w 3960192"/>
              <a:gd name="connsiteY5" fmla="*/ 271447 h 2251543"/>
              <a:gd name="connsiteX6" fmla="*/ 10223 w 3960192"/>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251543">
                <a:moveTo>
                  <a:pt x="20753" y="0"/>
                </a:moveTo>
                <a:lnTo>
                  <a:pt x="3939439" y="0"/>
                </a:lnTo>
                <a:lnTo>
                  <a:pt x="3949969" y="68994"/>
                </a:lnTo>
                <a:cubicBezTo>
                  <a:pt x="3956729" y="135559"/>
                  <a:pt x="3960192" y="203099"/>
                  <a:pt x="3960192" y="271447"/>
                </a:cubicBezTo>
                <a:cubicBezTo>
                  <a:pt x="3960192" y="1365024"/>
                  <a:pt x="3073673" y="2251543"/>
                  <a:pt x="1980096" y="2251543"/>
                </a:cubicBezTo>
                <a:cubicBezTo>
                  <a:pt x="886519" y="2251543"/>
                  <a:pt x="0" y="1365024"/>
                  <a:pt x="0" y="271447"/>
                </a:cubicBezTo>
                <a:cubicBezTo>
                  <a:pt x="0" y="203099"/>
                  <a:pt x="3463" y="135559"/>
                  <a:pt x="10223"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7" descr="A picture containing sky, person, monitor&#10;&#10;Description automatically generated">
            <a:extLst>
              <a:ext uri="{FF2B5EF4-FFF2-40B4-BE49-F238E27FC236}">
                <a16:creationId xmlns:a16="http://schemas.microsoft.com/office/drawing/2014/main" id="{39B36D9A-6902-49F5-83DB-30AC1F5C7AD0}"/>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r="-1"/>
          <a:stretch/>
        </p:blipFill>
        <p:spPr>
          <a:xfrm>
            <a:off x="6632714" y="-42202"/>
            <a:ext cx="3674754" cy="2106932"/>
          </a:xfrm>
          <a:custGeom>
            <a:avLst/>
            <a:gdLst>
              <a:gd name="connsiteX0" fmla="*/ 21954 w 3674754"/>
              <a:gd name="connsiteY0" fmla="*/ 0 h 2106932"/>
              <a:gd name="connsiteX1" fmla="*/ 3652800 w 3674754"/>
              <a:gd name="connsiteY1" fmla="*/ 0 h 2106932"/>
              <a:gd name="connsiteX2" fmla="*/ 3665268 w 3674754"/>
              <a:gd name="connsiteY2" fmla="*/ 81694 h 2106932"/>
              <a:gd name="connsiteX3" fmla="*/ 3674754 w 3674754"/>
              <a:gd name="connsiteY3" fmla="*/ 269555 h 2106932"/>
              <a:gd name="connsiteX4" fmla="*/ 1837377 w 3674754"/>
              <a:gd name="connsiteY4" fmla="*/ 2106932 h 2106932"/>
              <a:gd name="connsiteX5" fmla="*/ 0 w 3674754"/>
              <a:gd name="connsiteY5" fmla="*/ 269555 h 2106932"/>
              <a:gd name="connsiteX6" fmla="*/ 9486 w 3674754"/>
              <a:gd name="connsiteY6" fmla="*/ 81694 h 2106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4754" h="2106932">
                <a:moveTo>
                  <a:pt x="21954" y="0"/>
                </a:moveTo>
                <a:lnTo>
                  <a:pt x="3652800" y="0"/>
                </a:lnTo>
                <a:lnTo>
                  <a:pt x="3665268" y="81694"/>
                </a:lnTo>
                <a:cubicBezTo>
                  <a:pt x="3671541" y="143461"/>
                  <a:pt x="3674754" y="206133"/>
                  <a:pt x="3674754" y="269555"/>
                </a:cubicBezTo>
                <a:cubicBezTo>
                  <a:pt x="3674754" y="1284311"/>
                  <a:pt x="2852132" y="2106932"/>
                  <a:pt x="1837377" y="2106932"/>
                </a:cubicBezTo>
                <a:cubicBezTo>
                  <a:pt x="822622" y="2106932"/>
                  <a:pt x="0" y="1284311"/>
                  <a:pt x="0" y="269555"/>
                </a:cubicBezTo>
                <a:cubicBezTo>
                  <a:pt x="0" y="206133"/>
                  <a:pt x="3214" y="143461"/>
                  <a:pt x="9486" y="81694"/>
                </a:cubicBezTo>
                <a:close/>
              </a:path>
            </a:pathLst>
          </a:custGeom>
          <a:effectLst>
            <a:softEdge rad="0"/>
          </a:effectLst>
        </p:spPr>
      </p:pic>
      <p:sp>
        <p:nvSpPr>
          <p:cNvPr id="3" name="Content Placeholder 2">
            <a:extLst>
              <a:ext uri="{FF2B5EF4-FFF2-40B4-BE49-F238E27FC236}">
                <a16:creationId xmlns:a16="http://schemas.microsoft.com/office/drawing/2014/main" id="{F2894917-DEAC-4A45-B609-69D4395EB987}"/>
              </a:ext>
            </a:extLst>
          </p:cNvPr>
          <p:cNvSpPr>
            <a:spLocks noGrp="1"/>
          </p:cNvSpPr>
          <p:nvPr>
            <p:ph idx="1"/>
          </p:nvPr>
        </p:nvSpPr>
        <p:spPr>
          <a:xfrm>
            <a:off x="546256" y="2658981"/>
            <a:ext cx="6086458" cy="3639289"/>
          </a:xfrm>
        </p:spPr>
        <p:txBody>
          <a:bodyPr anchor="ctr">
            <a:noAutofit/>
          </a:bodyPr>
          <a:lstStyle/>
          <a:p>
            <a:pPr lvl="0"/>
            <a:r>
              <a:rPr lang="tr-TR" sz="2200" dirty="0">
                <a:solidFill>
                  <a:srgbClr val="000000"/>
                </a:solidFill>
              </a:rPr>
              <a:t>Bu ölçümler sonucunda suyun etkisini tartışacak olursak; su molekülleri tek başına hareket etmezler, diğer su molekülleri ile küme oluştururlar. </a:t>
            </a:r>
          </a:p>
          <a:p>
            <a:pPr lvl="0"/>
            <a:r>
              <a:rPr lang="tr-TR" sz="2200" dirty="0">
                <a:solidFill>
                  <a:srgbClr val="000000"/>
                </a:solidFill>
              </a:rPr>
              <a:t>Bir su molekülünün pozitif yüklü hidrojen kısmı ile negatif yüklü oksijen kısmı arasındaki etkileşim sayesinde büyük su molekülü kümeleri oluşur ve su molekülleri kümeler halinde hareket etmeye başlar. </a:t>
            </a:r>
          </a:p>
          <a:p>
            <a:r>
              <a:rPr lang="tr-TR" sz="2200" dirty="0">
                <a:solidFill>
                  <a:srgbClr val="000000"/>
                </a:solidFill>
              </a:rPr>
              <a:t>Manyetize edilmiş sudaki fark bu su kümelerinin daha küçük kümeler haline gelmesi ve etkisini daha hızlı göstermesidir.</a:t>
            </a:r>
          </a:p>
          <a:p>
            <a:endParaRPr lang="en-US" sz="2200" dirty="0">
              <a:solidFill>
                <a:srgbClr val="000000"/>
              </a:solidFill>
            </a:endParaRPr>
          </a:p>
        </p:txBody>
      </p:sp>
      <p:sp>
        <p:nvSpPr>
          <p:cNvPr id="19" name="Freeform 68">
            <a:extLst>
              <a:ext uri="{FF2B5EF4-FFF2-40B4-BE49-F238E27FC236}">
                <a16:creationId xmlns:a16="http://schemas.microsoft.com/office/drawing/2014/main" id="{FEBD362A-CC27-47D9-8FC3-A5E91BA07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5296" y="2922177"/>
            <a:ext cx="4956705" cy="3945299"/>
          </a:xfrm>
          <a:custGeom>
            <a:avLst/>
            <a:gdLst>
              <a:gd name="connsiteX0" fmla="*/ 2718646 w 4956705"/>
              <a:gd name="connsiteY0" fmla="*/ 0 h 3945299"/>
              <a:gd name="connsiteX1" fmla="*/ 4816486 w 4956705"/>
              <a:gd name="connsiteY1" fmla="*/ 989335 h 3945299"/>
              <a:gd name="connsiteX2" fmla="*/ 4956705 w 4956705"/>
              <a:gd name="connsiteY2" fmla="*/ 1176848 h 3945299"/>
              <a:gd name="connsiteX3" fmla="*/ 4956705 w 4956705"/>
              <a:gd name="connsiteY3" fmla="*/ 3945299 h 3945299"/>
              <a:gd name="connsiteX4" fmla="*/ 294783 w 4956705"/>
              <a:gd name="connsiteY4" fmla="*/ 3945299 h 3945299"/>
              <a:gd name="connsiteX5" fmla="*/ 213645 w 4956705"/>
              <a:gd name="connsiteY5" fmla="*/ 3776866 h 3945299"/>
              <a:gd name="connsiteX6" fmla="*/ 0 w 4956705"/>
              <a:gd name="connsiteY6" fmla="*/ 2718646 h 3945299"/>
              <a:gd name="connsiteX7" fmla="*/ 2718646 w 4956705"/>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6705" h="3945299">
                <a:moveTo>
                  <a:pt x="2718646" y="0"/>
                </a:moveTo>
                <a:cubicBezTo>
                  <a:pt x="3563221" y="0"/>
                  <a:pt x="4317846" y="385123"/>
                  <a:pt x="4816486" y="989335"/>
                </a:cubicBezTo>
                <a:lnTo>
                  <a:pt x="4956705" y="1176848"/>
                </a:lnTo>
                <a:lnTo>
                  <a:pt x="4956705" y="3945299"/>
                </a:lnTo>
                <a:lnTo>
                  <a:pt x="294783" y="3945299"/>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close up of a logo&#10;&#10;Description automatically generated">
            <a:extLst>
              <a:ext uri="{FF2B5EF4-FFF2-40B4-BE49-F238E27FC236}">
                <a16:creationId xmlns:a16="http://schemas.microsoft.com/office/drawing/2014/main" id="{A9B202F5-C558-46AA-9CD2-A0E2511FAF2F}"/>
              </a:ext>
            </a:extLst>
          </p:cNvPr>
          <p:cNvPicPr>
            <a:picLocks noChangeAspect="1"/>
          </p:cNvPicPr>
          <p:nvPr/>
        </p:nvPicPr>
        <p:blipFill rotWithShape="1">
          <a:blip r:embed="rId4" cstate="screen">
            <a:alphaModFix/>
            <a:extLst>
              <a:ext uri="{28A0092B-C50C-407E-A947-70E740481C1C}">
                <a14:useLocalDpi xmlns:a14="http://schemas.microsoft.com/office/drawing/2010/main"/>
              </a:ext>
            </a:extLst>
          </a:blip>
          <a:srcRect/>
          <a:stretch/>
        </p:blipFill>
        <p:spPr>
          <a:xfrm>
            <a:off x="7399326" y="3086207"/>
            <a:ext cx="4792674" cy="3781268"/>
          </a:xfrm>
          <a:custGeom>
            <a:avLst/>
            <a:gdLst>
              <a:gd name="connsiteX0" fmla="*/ 2554615 w 4792674"/>
              <a:gd name="connsiteY0" fmla="*/ 0 h 3781268"/>
              <a:gd name="connsiteX1" fmla="*/ 4672942 w 4792674"/>
              <a:gd name="connsiteY1" fmla="*/ 1126306 h 3781268"/>
              <a:gd name="connsiteX2" fmla="*/ 4792674 w 4792674"/>
              <a:gd name="connsiteY2" fmla="*/ 1323391 h 3781268"/>
              <a:gd name="connsiteX3" fmla="*/ 4792674 w 4792674"/>
              <a:gd name="connsiteY3" fmla="*/ 3781268 h 3781268"/>
              <a:gd name="connsiteX4" fmla="*/ 313779 w 4792674"/>
              <a:gd name="connsiteY4" fmla="*/ 3781268 h 3781268"/>
              <a:gd name="connsiteX5" fmla="*/ 308328 w 4792674"/>
              <a:gd name="connsiteY5" fmla="*/ 3772297 h 3781268"/>
              <a:gd name="connsiteX6" fmla="*/ 0 w 4792674"/>
              <a:gd name="connsiteY6" fmla="*/ 2554615 h 3781268"/>
              <a:gd name="connsiteX7" fmla="*/ 2554615 w 4792674"/>
              <a:gd name="connsiteY7" fmla="*/ 0 h 378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2674" h="3781268">
                <a:moveTo>
                  <a:pt x="2554615" y="0"/>
                </a:moveTo>
                <a:cubicBezTo>
                  <a:pt x="3436412" y="0"/>
                  <a:pt x="4213859" y="446774"/>
                  <a:pt x="4672942" y="1126306"/>
                </a:cubicBezTo>
                <a:lnTo>
                  <a:pt x="4792674" y="1323391"/>
                </a:lnTo>
                <a:lnTo>
                  <a:pt x="4792674" y="3781268"/>
                </a:lnTo>
                <a:lnTo>
                  <a:pt x="313779" y="3781268"/>
                </a:lnTo>
                <a:lnTo>
                  <a:pt x="308328" y="3772297"/>
                </a:lnTo>
                <a:cubicBezTo>
                  <a:pt x="111694" y="3410325"/>
                  <a:pt x="0" y="2995514"/>
                  <a:pt x="0" y="2554615"/>
                </a:cubicBezTo>
                <a:cubicBezTo>
                  <a:pt x="0" y="1143740"/>
                  <a:pt x="1143740" y="0"/>
                  <a:pt x="2554615" y="0"/>
                </a:cubicBezTo>
                <a:close/>
              </a:path>
            </a:pathLst>
          </a:custGeom>
          <a:effectLst>
            <a:softEdge rad="0"/>
          </a:effectLst>
        </p:spPr>
      </p:pic>
    </p:spTree>
    <p:extLst>
      <p:ext uri="{BB962C8B-B14F-4D97-AF65-F5344CB8AC3E}">
        <p14:creationId xmlns:p14="http://schemas.microsoft.com/office/powerpoint/2010/main" val="25207031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EB1E2-7397-4A2F-9EFA-59967DC88579}"/>
              </a:ext>
            </a:extLst>
          </p:cNvPr>
          <p:cNvSpPr>
            <a:spLocks noGrp="1"/>
          </p:cNvSpPr>
          <p:nvPr>
            <p:ph type="title"/>
          </p:nvPr>
        </p:nvSpPr>
        <p:spPr>
          <a:xfrm>
            <a:off x="838200" y="365125"/>
            <a:ext cx="10515600" cy="1325563"/>
          </a:xfrm>
        </p:spPr>
        <p:txBody>
          <a:bodyPr>
            <a:normAutofit/>
          </a:bodyPr>
          <a:lstStyle/>
          <a:p>
            <a:r>
              <a:rPr lang="tr-CY" b="1" dirty="0">
                <a:effectLst>
                  <a:outerShdw blurRad="38100" dist="38100" dir="2700000" algn="tl">
                    <a:srgbClr val="000000">
                      <a:alpha val="43137"/>
                    </a:srgbClr>
                  </a:outerShdw>
                </a:effectLst>
              </a:rPr>
              <a:t>SONUÇ VE TARIŞMA</a:t>
            </a:r>
            <a:endParaRPr lang="en-US" dirty="0"/>
          </a:p>
        </p:txBody>
      </p:sp>
      <p:sp>
        <p:nvSpPr>
          <p:cNvPr id="12" name="Oval 11">
            <a:extLst>
              <a:ext uri="{FF2B5EF4-FFF2-40B4-BE49-F238E27FC236}">
                <a16:creationId xmlns:a16="http://schemas.microsoft.com/office/drawing/2014/main" id="{E5422F33-5B68-4B80-B814-1370ADD1C77A}"/>
              </a:ext>
            </a:extLst>
          </p:cNvPr>
          <p:cNvSpPr/>
          <p:nvPr/>
        </p:nvSpPr>
        <p:spPr>
          <a:xfrm>
            <a:off x="6291327" y="2156618"/>
            <a:ext cx="1493991" cy="1437254"/>
          </a:xfrm>
          <a:prstGeom prst="ellipse">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512DFA3C-A0E8-4215-9F31-B6F7305B77F8}"/>
              </a:ext>
            </a:extLst>
          </p:cNvPr>
          <p:cNvGraphicFramePr>
            <a:graphicFrameLocks noGrp="1"/>
          </p:cNvGraphicFramePr>
          <p:nvPr>
            <p:ph idx="1"/>
            <p:extLst>
              <p:ext uri="{D42A27DB-BD31-4B8C-83A1-F6EECF244321}">
                <p14:modId xmlns:p14="http://schemas.microsoft.com/office/powerpoint/2010/main" val="116844507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A picture containing mollusk, invertebrate, animal&#10;&#10;Description automatically generated">
            <a:extLst>
              <a:ext uri="{FF2B5EF4-FFF2-40B4-BE49-F238E27FC236}">
                <a16:creationId xmlns:a16="http://schemas.microsoft.com/office/drawing/2014/main" id="{0E06A35F-055F-4B6A-A975-FD45F36A802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761446" y="2321490"/>
            <a:ext cx="553755" cy="1107510"/>
          </a:xfrm>
          <a:prstGeom prst="rect">
            <a:avLst/>
          </a:prstGeom>
        </p:spPr>
      </p:pic>
      <p:sp>
        <p:nvSpPr>
          <p:cNvPr id="10" name="Oval 9">
            <a:extLst>
              <a:ext uri="{FF2B5EF4-FFF2-40B4-BE49-F238E27FC236}">
                <a16:creationId xmlns:a16="http://schemas.microsoft.com/office/drawing/2014/main" id="{2D2BBF10-374C-4FEE-8223-F677FA5EEB6E}"/>
              </a:ext>
            </a:extLst>
          </p:cNvPr>
          <p:cNvSpPr/>
          <p:nvPr/>
        </p:nvSpPr>
        <p:spPr>
          <a:xfrm>
            <a:off x="951978" y="4308954"/>
            <a:ext cx="1493991" cy="1437254"/>
          </a:xfrm>
          <a:prstGeom prst="ellipse">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E3FCB666-5C03-4593-8545-B6F665263D04}"/>
              </a:ext>
            </a:extLst>
          </p:cNvPr>
          <p:cNvSpPr/>
          <p:nvPr/>
        </p:nvSpPr>
        <p:spPr>
          <a:xfrm>
            <a:off x="6291327" y="4308954"/>
            <a:ext cx="1493991" cy="1437254"/>
          </a:xfrm>
          <a:prstGeom prst="ellipse">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mollusk, invertebrate, animal&#10;&#10;Description automatically generated">
            <a:extLst>
              <a:ext uri="{FF2B5EF4-FFF2-40B4-BE49-F238E27FC236}">
                <a16:creationId xmlns:a16="http://schemas.microsoft.com/office/drawing/2014/main" id="{7BC3D3C2-D304-4F16-8E3B-2FC3846615C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422095" y="4473826"/>
            <a:ext cx="553755" cy="1107510"/>
          </a:xfrm>
          <a:prstGeom prst="rect">
            <a:avLst/>
          </a:prstGeom>
        </p:spPr>
      </p:pic>
      <p:pic>
        <p:nvPicPr>
          <p:cNvPr id="9" name="Picture 8" descr="A picture containing mollusk, invertebrate, animal&#10;&#10;Description automatically generated">
            <a:extLst>
              <a:ext uri="{FF2B5EF4-FFF2-40B4-BE49-F238E27FC236}">
                <a16:creationId xmlns:a16="http://schemas.microsoft.com/office/drawing/2014/main" id="{1D7DABF5-67E4-4278-AF2D-39C65F03D8B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761446" y="4473826"/>
            <a:ext cx="553755" cy="1107510"/>
          </a:xfrm>
          <a:prstGeom prst="rect">
            <a:avLst/>
          </a:prstGeom>
        </p:spPr>
      </p:pic>
    </p:spTree>
    <p:extLst>
      <p:ext uri="{BB962C8B-B14F-4D97-AF65-F5344CB8AC3E}">
        <p14:creationId xmlns:p14="http://schemas.microsoft.com/office/powerpoint/2010/main" val="14906354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1B2A784-4501-42A8-86DF-DB27DE3950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25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A60C22-3427-4F60-9FEC-2BFEC3434D59}"/>
              </a:ext>
            </a:extLst>
          </p:cNvPr>
          <p:cNvSpPr>
            <a:spLocks noGrp="1"/>
          </p:cNvSpPr>
          <p:nvPr>
            <p:ph type="title"/>
          </p:nvPr>
        </p:nvSpPr>
        <p:spPr>
          <a:xfrm>
            <a:off x="6476772" y="1144980"/>
            <a:ext cx="5063458" cy="1560716"/>
          </a:xfrm>
        </p:spPr>
        <p:txBody>
          <a:bodyPr>
            <a:normAutofit/>
          </a:bodyPr>
          <a:lstStyle/>
          <a:p>
            <a:r>
              <a:rPr lang="tr-CY" sz="4000" b="1" dirty="0">
                <a:effectLst>
                  <a:outerShdw blurRad="38100" dist="38100" dir="2700000" algn="tl">
                    <a:srgbClr val="000000">
                      <a:alpha val="43137"/>
                    </a:srgbClr>
                  </a:outerShdw>
                </a:effectLst>
              </a:rPr>
              <a:t>ÖNERİLER</a:t>
            </a:r>
            <a:endParaRPr lang="en-US" sz="4000" dirty="0"/>
          </a:p>
        </p:txBody>
      </p:sp>
      <p:sp>
        <p:nvSpPr>
          <p:cNvPr id="18" name="Rectangle 17">
            <a:extLst>
              <a:ext uri="{FF2B5EF4-FFF2-40B4-BE49-F238E27FC236}">
                <a16:creationId xmlns:a16="http://schemas.microsoft.com/office/drawing/2014/main" id="{8A330AB8-A767-46C8-ABEF-2477854EF6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5498" y="11446"/>
            <a:ext cx="4901184" cy="4021058"/>
          </a:xfrm>
          <a:prstGeom prst="rect">
            <a:avLst/>
          </a:prstGeom>
          <a:solidFill>
            <a:srgbClr val="3F5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person, indoor, wall&#10;&#10;Description automatically generated">
            <a:extLst>
              <a:ext uri="{FF2B5EF4-FFF2-40B4-BE49-F238E27FC236}">
                <a16:creationId xmlns:a16="http://schemas.microsoft.com/office/drawing/2014/main" id="{01983A78-0EA8-46E2-8F75-DF7857574BC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1226706" y="-345170"/>
            <a:ext cx="3858768" cy="4572000"/>
          </a:xfrm>
          <a:prstGeom prst="rect">
            <a:avLst/>
          </a:prstGeom>
        </p:spPr>
      </p:pic>
      <p:sp>
        <p:nvSpPr>
          <p:cNvPr id="20" name="Rectangle 19">
            <a:extLst>
              <a:ext uri="{FF2B5EF4-FFF2-40B4-BE49-F238E27FC236}">
                <a16:creationId xmlns:a16="http://schemas.microsoft.com/office/drawing/2014/main" id="{88E62604-C40E-4D56-9D66-FD94B0CA40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5498" y="4241249"/>
            <a:ext cx="4901184" cy="2616751"/>
          </a:xfrm>
          <a:prstGeom prst="rect">
            <a:avLst/>
          </a:prstGeom>
          <a:solidFill>
            <a:srgbClr val="3F5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vase of flowers on a table&#10;&#10;Description automatically generated">
            <a:extLst>
              <a:ext uri="{FF2B5EF4-FFF2-40B4-BE49-F238E27FC236}">
                <a16:creationId xmlns:a16="http://schemas.microsoft.com/office/drawing/2014/main" id="{0E42FE10-EDA7-4270-8A5B-B758FB02241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70090" y="4407408"/>
            <a:ext cx="4572000" cy="2450592"/>
          </a:xfrm>
          <a:prstGeom prst="rect">
            <a:avLst/>
          </a:prstGeom>
        </p:spPr>
      </p:pic>
      <p:sp>
        <p:nvSpPr>
          <p:cNvPr id="3" name="Content Placeholder 2">
            <a:extLst>
              <a:ext uri="{FF2B5EF4-FFF2-40B4-BE49-F238E27FC236}">
                <a16:creationId xmlns:a16="http://schemas.microsoft.com/office/drawing/2014/main" id="{9CABA673-A3CA-4977-8624-7E46A8BF8201}"/>
              </a:ext>
            </a:extLst>
          </p:cNvPr>
          <p:cNvSpPr>
            <a:spLocks noGrp="1"/>
          </p:cNvSpPr>
          <p:nvPr>
            <p:ph idx="1"/>
          </p:nvPr>
        </p:nvSpPr>
        <p:spPr>
          <a:xfrm>
            <a:off x="6312180" y="2978639"/>
            <a:ext cx="5228049" cy="2729196"/>
          </a:xfrm>
        </p:spPr>
        <p:txBody>
          <a:bodyPr>
            <a:noAutofit/>
          </a:bodyPr>
          <a:lstStyle/>
          <a:p>
            <a:r>
              <a:rPr lang="tr-TR" sz="2200" dirty="0"/>
              <a:t>Deneyimizde tüm bitkiler için eşit miktarda farklı tür sular kullandık. Ve en fazla verimin N-S kutuplarıyla manyetize edilen su ile beslenilen bitkide olduğunu gördük. Bu da demek oluyor ki hepsini aynı boya getirmek isteseydik N-S kutuplarını kullandığımız su ile büyüyen fasulyeye daha az su vermemiz gerekirdi. Yani suyun daha az olduğu kesimlerde bu yöntemin uygulanması önerilir.</a:t>
            </a:r>
          </a:p>
          <a:p>
            <a:endParaRPr lang="en-US" sz="2200" dirty="0"/>
          </a:p>
        </p:txBody>
      </p:sp>
    </p:spTree>
    <p:extLst>
      <p:ext uri="{BB962C8B-B14F-4D97-AF65-F5344CB8AC3E}">
        <p14:creationId xmlns:p14="http://schemas.microsoft.com/office/powerpoint/2010/main" val="2275069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B6824E-37E3-4037-B0AF-769BA927BE7B}"/>
              </a:ext>
            </a:extLst>
          </p:cNvPr>
          <p:cNvPicPr>
            <a:picLocks noChangeAspect="1"/>
          </p:cNvPicPr>
          <p:nvPr/>
        </p:nvPicPr>
        <p:blipFill rotWithShape="1">
          <a:blip r:embed="rId2" cstate="screen">
            <a:duotone>
              <a:prstClr val="black"/>
              <a:schemeClr val="tx2">
                <a:tint val="45000"/>
                <a:satMod val="400000"/>
              </a:schemeClr>
            </a:duotone>
            <a:alphaModFix amt="35000"/>
            <a:extLst>
              <a:ext uri="{28A0092B-C50C-407E-A947-70E740481C1C}">
                <a14:useLocalDpi xmlns:a14="http://schemas.microsoft.com/office/drawing/2010/main"/>
              </a:ext>
            </a:extLst>
          </a:blip>
          <a:srcRect/>
          <a:stretch/>
        </p:blipFill>
        <p:spPr>
          <a:xfrm>
            <a:off x="-7" y="-8"/>
            <a:ext cx="12192000" cy="6855958"/>
          </a:xfrm>
          <a:prstGeom prst="rect">
            <a:avLst/>
          </a:prstGeom>
        </p:spPr>
      </p:pic>
      <p:sp>
        <p:nvSpPr>
          <p:cNvPr id="2" name="Title 1">
            <a:extLst>
              <a:ext uri="{FF2B5EF4-FFF2-40B4-BE49-F238E27FC236}">
                <a16:creationId xmlns:a16="http://schemas.microsoft.com/office/drawing/2014/main" id="{D336D81B-39AC-4F97-BBAA-14E0023AF4A5}"/>
              </a:ext>
            </a:extLst>
          </p:cNvPr>
          <p:cNvSpPr>
            <a:spLocks noGrp="1"/>
          </p:cNvSpPr>
          <p:nvPr>
            <p:ph type="title"/>
          </p:nvPr>
        </p:nvSpPr>
        <p:spPr>
          <a:xfrm>
            <a:off x="801098" y="1396289"/>
            <a:ext cx="6387102" cy="1325563"/>
          </a:xfrm>
        </p:spPr>
        <p:txBody>
          <a:bodyPr>
            <a:normAutofit/>
          </a:bodyPr>
          <a:lstStyle/>
          <a:p>
            <a:r>
              <a:rPr lang="tr-CY" sz="4000" b="1" dirty="0">
                <a:effectLst>
                  <a:outerShdw blurRad="38100" dist="38100" dir="2700000" algn="tl">
                    <a:srgbClr val="000000">
                      <a:alpha val="43137"/>
                    </a:srgbClr>
                  </a:outerShdw>
                </a:effectLst>
              </a:rPr>
              <a:t>ÖNERİLER</a:t>
            </a:r>
            <a:endParaRPr lang="en-US" sz="4000"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9017D176-01DE-4CF4-9A54-806CA09633B5}"/>
              </a:ext>
            </a:extLst>
          </p:cNvPr>
          <p:cNvSpPr>
            <a:spLocks noGrp="1"/>
          </p:cNvSpPr>
          <p:nvPr>
            <p:ph idx="1"/>
          </p:nvPr>
        </p:nvSpPr>
        <p:spPr>
          <a:xfrm>
            <a:off x="801098" y="3065537"/>
            <a:ext cx="6382657" cy="3181684"/>
          </a:xfrm>
        </p:spPr>
        <p:txBody>
          <a:bodyPr anchor="t">
            <a:normAutofit/>
          </a:bodyPr>
          <a:lstStyle/>
          <a:p>
            <a:r>
              <a:rPr lang="tr-TR" sz="2200" dirty="0"/>
              <a:t>Ayrıca tarımla uğraşan kişilerin ekinlerinde bu yöntemi kullanması, ürünlerinin yapraklarının daha yeşil, gövdelerinin daha kalın ve boylarının daha uzun olmasını yani daha sağlıklı büyümesini sağlar.</a:t>
            </a:r>
          </a:p>
          <a:p>
            <a:endParaRPr lang="en-US" sz="1800" dirty="0"/>
          </a:p>
        </p:txBody>
      </p:sp>
      <p:sp>
        <p:nvSpPr>
          <p:cNvPr id="71" name="Freeform: Shape 70">
            <a:extLst>
              <a:ext uri="{FF2B5EF4-FFF2-40B4-BE49-F238E27FC236}">
                <a16:creationId xmlns:a16="http://schemas.microsoft.com/office/drawing/2014/main" id="{86B8807B-7828-4E42-86D6-939A5397D8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5108" y="-2055"/>
            <a:ext cx="4666892" cy="3481643"/>
          </a:xfrm>
          <a:custGeom>
            <a:avLst/>
            <a:gdLst>
              <a:gd name="connsiteX0" fmla="*/ 144173 w 4666892"/>
              <a:gd name="connsiteY0" fmla="*/ 0 h 3481643"/>
              <a:gd name="connsiteX1" fmla="*/ 4666892 w 4666892"/>
              <a:gd name="connsiteY1" fmla="*/ 0 h 3481643"/>
              <a:gd name="connsiteX2" fmla="*/ 4666892 w 4666892"/>
              <a:gd name="connsiteY2" fmla="*/ 2512390 h 3481643"/>
              <a:gd name="connsiteX3" fmla="*/ 4657487 w 4666892"/>
              <a:gd name="connsiteY3" fmla="*/ 2524968 h 3481643"/>
              <a:gd name="connsiteX4" fmla="*/ 2628900 w 4666892"/>
              <a:gd name="connsiteY4" fmla="*/ 3481643 h 3481643"/>
              <a:gd name="connsiteX5" fmla="*/ 0 w 4666892"/>
              <a:gd name="connsiteY5" fmla="*/ 852743 h 3481643"/>
              <a:gd name="connsiteX6" fmla="*/ 118190 w 4666892"/>
              <a:gd name="connsiteY6" fmla="*/ 70989 h 3481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6892" h="3481643">
                <a:moveTo>
                  <a:pt x="144173" y="0"/>
                </a:moveTo>
                <a:lnTo>
                  <a:pt x="4666892" y="0"/>
                </a:lnTo>
                <a:lnTo>
                  <a:pt x="4666892" y="2512390"/>
                </a:lnTo>
                <a:lnTo>
                  <a:pt x="4657487" y="2524968"/>
                </a:lnTo>
                <a:cubicBezTo>
                  <a:pt x="4175308" y="3109233"/>
                  <a:pt x="3445594" y="3481643"/>
                  <a:pt x="2628900" y="3481643"/>
                </a:cubicBezTo>
                <a:cubicBezTo>
                  <a:pt x="1176999" y="3481643"/>
                  <a:pt x="0" y="2304644"/>
                  <a:pt x="0" y="852743"/>
                </a:cubicBezTo>
                <a:cubicBezTo>
                  <a:pt x="0" y="580512"/>
                  <a:pt x="41379" y="317945"/>
                  <a:pt x="118190" y="70989"/>
                </a:cubicBezTo>
                <a:close/>
              </a:path>
            </a:pathLst>
          </a:cu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4" name="Picture 2" descr="Ä°lgili resim">
            <a:extLst>
              <a:ext uri="{FF2B5EF4-FFF2-40B4-BE49-F238E27FC236}">
                <a16:creationId xmlns:a16="http://schemas.microsoft.com/office/drawing/2014/main" id="{ECDB2AF6-B2AF-4D7D-894A-1F0185DE14C2}"/>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3"/>
          <a:stretch/>
        </p:blipFill>
        <p:spPr bwMode="auto">
          <a:xfrm>
            <a:off x="7689829" y="-2055"/>
            <a:ext cx="4502173" cy="3316924"/>
          </a:xfrm>
          <a:custGeom>
            <a:avLst/>
            <a:gdLst>
              <a:gd name="connsiteX0" fmla="*/ 154695 w 4502173"/>
              <a:gd name="connsiteY0" fmla="*/ 0 h 3316924"/>
              <a:gd name="connsiteX1" fmla="*/ 4502173 w 4502173"/>
              <a:gd name="connsiteY1" fmla="*/ 0 h 3316924"/>
              <a:gd name="connsiteX2" fmla="*/ 4502173 w 4502173"/>
              <a:gd name="connsiteY2" fmla="*/ 2237639 h 3316924"/>
              <a:gd name="connsiteX3" fmla="*/ 4365663 w 4502173"/>
              <a:gd name="connsiteY3" fmla="*/ 2420191 h 3316924"/>
              <a:gd name="connsiteX4" fmla="*/ 2464181 w 4502173"/>
              <a:gd name="connsiteY4" fmla="*/ 3316924 h 3316924"/>
              <a:gd name="connsiteX5" fmla="*/ 0 w 4502173"/>
              <a:gd name="connsiteY5" fmla="*/ 852743 h 3316924"/>
              <a:gd name="connsiteX6" fmla="*/ 110786 w 4502173"/>
              <a:gd name="connsiteY6" fmla="*/ 119971 h 331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2173" h="3316924">
                <a:moveTo>
                  <a:pt x="154695" y="0"/>
                </a:moveTo>
                <a:lnTo>
                  <a:pt x="4502173" y="0"/>
                </a:lnTo>
                <a:lnTo>
                  <a:pt x="4502173" y="2237639"/>
                </a:lnTo>
                <a:lnTo>
                  <a:pt x="4365663" y="2420191"/>
                </a:lnTo>
                <a:cubicBezTo>
                  <a:pt x="3913696" y="2967849"/>
                  <a:pt x="3229704" y="3316924"/>
                  <a:pt x="2464181" y="3316924"/>
                </a:cubicBezTo>
                <a:cubicBezTo>
                  <a:pt x="1103251" y="3316924"/>
                  <a:pt x="0" y="2213673"/>
                  <a:pt x="0" y="852743"/>
                </a:cubicBezTo>
                <a:cubicBezTo>
                  <a:pt x="0" y="597569"/>
                  <a:pt x="38787" y="351454"/>
                  <a:pt x="110786" y="119971"/>
                </a:cubicBezTo>
                <a:close/>
              </a:path>
            </a:pathLst>
          </a:custGeom>
          <a:noFill/>
          <a:extLst>
            <a:ext uri="{909E8E84-426E-40DD-AFC4-6F175D3DCCD1}">
              <a14:hiddenFill xmlns:a14="http://schemas.microsoft.com/office/drawing/2010/main">
                <a:solidFill>
                  <a:srgbClr val="FFFFFF"/>
                </a:solidFill>
              </a14:hiddenFill>
            </a:ext>
          </a:extLst>
        </p:spPr>
      </p:pic>
      <p:sp>
        <p:nvSpPr>
          <p:cNvPr id="73" name="Freeform: Shape 72">
            <a:extLst>
              <a:ext uri="{FF2B5EF4-FFF2-40B4-BE49-F238E27FC236}">
                <a16:creationId xmlns:a16="http://schemas.microsoft.com/office/drawing/2014/main" id="{648F5915-2CE1-4F74-88C5-D4366893D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4737" y="3918051"/>
            <a:ext cx="3587263" cy="2939948"/>
          </a:xfrm>
          <a:custGeom>
            <a:avLst/>
            <a:gdLst>
              <a:gd name="connsiteX0" fmla="*/ 2070613 w 3587263"/>
              <a:gd name="connsiteY0" fmla="*/ 0 h 2939948"/>
              <a:gd name="connsiteX1" fmla="*/ 3534758 w 3587263"/>
              <a:gd name="connsiteY1" fmla="*/ 606469 h 2939948"/>
              <a:gd name="connsiteX2" fmla="*/ 3587263 w 3587263"/>
              <a:gd name="connsiteY2" fmla="*/ 664240 h 2939948"/>
              <a:gd name="connsiteX3" fmla="*/ 3587263 w 3587263"/>
              <a:gd name="connsiteY3" fmla="*/ 2939948 h 2939948"/>
              <a:gd name="connsiteX4" fmla="*/ 193241 w 3587263"/>
              <a:gd name="connsiteY4" fmla="*/ 2939948 h 2939948"/>
              <a:gd name="connsiteX5" fmla="*/ 162719 w 3587263"/>
              <a:gd name="connsiteY5" fmla="*/ 2876589 h 2939948"/>
              <a:gd name="connsiteX6" fmla="*/ 0 w 3587263"/>
              <a:gd name="connsiteY6" fmla="*/ 2070613 h 2939948"/>
              <a:gd name="connsiteX7" fmla="*/ 2070613 w 3587263"/>
              <a:gd name="connsiteY7" fmla="*/ 0 h 293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7263" h="2939948">
                <a:moveTo>
                  <a:pt x="2070613" y="0"/>
                </a:moveTo>
                <a:cubicBezTo>
                  <a:pt x="2642397" y="0"/>
                  <a:pt x="3160050" y="231761"/>
                  <a:pt x="3534758" y="606469"/>
                </a:cubicBezTo>
                <a:lnTo>
                  <a:pt x="3587263" y="664240"/>
                </a:lnTo>
                <a:lnTo>
                  <a:pt x="3587263" y="2939948"/>
                </a:lnTo>
                <a:lnTo>
                  <a:pt x="193241" y="2939948"/>
                </a:lnTo>
                <a:lnTo>
                  <a:pt x="162719" y="2876589"/>
                </a:lnTo>
                <a:cubicBezTo>
                  <a:pt x="57940" y="2628865"/>
                  <a:pt x="0" y="2356505"/>
                  <a:pt x="0" y="2070613"/>
                </a:cubicBezTo>
                <a:cubicBezTo>
                  <a:pt x="0" y="927045"/>
                  <a:pt x="927045" y="0"/>
                  <a:pt x="2070613" y="0"/>
                </a:cubicBezTo>
                <a:close/>
              </a:path>
            </a:pathLst>
          </a:cu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5E3DD257-1804-4EEB-9BA2-27B2E05F7E9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768834" y="4082148"/>
            <a:ext cx="3423175" cy="2775859"/>
          </a:xfrm>
          <a:custGeom>
            <a:avLst/>
            <a:gdLst>
              <a:gd name="connsiteX0" fmla="*/ 1906524 w 3423175"/>
              <a:gd name="connsiteY0" fmla="*/ 0 h 2775859"/>
              <a:gd name="connsiteX1" fmla="*/ 3377691 w 3423175"/>
              <a:gd name="connsiteY1" fmla="*/ 693798 h 2775859"/>
              <a:gd name="connsiteX2" fmla="*/ 3423175 w 3423175"/>
              <a:gd name="connsiteY2" fmla="*/ 754624 h 2775859"/>
              <a:gd name="connsiteX3" fmla="*/ 3423175 w 3423175"/>
              <a:gd name="connsiteY3" fmla="*/ 2775859 h 2775859"/>
              <a:gd name="connsiteX4" fmla="*/ 211114 w 3423175"/>
              <a:gd name="connsiteY4" fmla="*/ 2775859 h 2775859"/>
              <a:gd name="connsiteX5" fmla="*/ 149824 w 3423175"/>
              <a:gd name="connsiteY5" fmla="*/ 2648629 h 2775859"/>
              <a:gd name="connsiteX6" fmla="*/ 0 w 3423175"/>
              <a:gd name="connsiteY6" fmla="*/ 1906524 h 2775859"/>
              <a:gd name="connsiteX7" fmla="*/ 1906524 w 3423175"/>
              <a:gd name="connsiteY7" fmla="*/ 0 h 277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3175" h="2775859">
                <a:moveTo>
                  <a:pt x="1906524" y="0"/>
                </a:moveTo>
                <a:cubicBezTo>
                  <a:pt x="2498805" y="0"/>
                  <a:pt x="3028006" y="270078"/>
                  <a:pt x="3377691" y="693798"/>
                </a:cubicBezTo>
                <a:lnTo>
                  <a:pt x="3423175" y="754624"/>
                </a:lnTo>
                <a:lnTo>
                  <a:pt x="3423175" y="2775859"/>
                </a:lnTo>
                <a:lnTo>
                  <a:pt x="211114" y="2775859"/>
                </a:lnTo>
                <a:lnTo>
                  <a:pt x="149824" y="2648629"/>
                </a:lnTo>
                <a:cubicBezTo>
                  <a:pt x="53349" y="2420536"/>
                  <a:pt x="0" y="2169760"/>
                  <a:pt x="0" y="1906524"/>
                </a:cubicBezTo>
                <a:cubicBezTo>
                  <a:pt x="0" y="853580"/>
                  <a:pt x="853580" y="0"/>
                  <a:pt x="1906524" y="0"/>
                </a:cubicBezTo>
                <a:close/>
              </a:path>
            </a:pathLst>
          </a:custGeom>
        </p:spPr>
      </p:pic>
    </p:spTree>
    <p:extLst>
      <p:ext uri="{BB962C8B-B14F-4D97-AF65-F5344CB8AC3E}">
        <p14:creationId xmlns:p14="http://schemas.microsoft.com/office/powerpoint/2010/main" val="3061547112"/>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2" name="Rectangle 72">
            <a:extLst>
              <a:ext uri="{FF2B5EF4-FFF2-40B4-BE49-F238E27FC236}">
                <a16:creationId xmlns:a16="http://schemas.microsoft.com/office/drawing/2014/main" id="{EB181E26-89C4-4A14-92DE-0F4C4B0E9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su iÃ§en insan ile ilgili gÃ¶rsel sonucu">
            <a:extLst>
              <a:ext uri="{FF2B5EF4-FFF2-40B4-BE49-F238E27FC236}">
                <a16:creationId xmlns:a16="http://schemas.microsoft.com/office/drawing/2014/main" id="{026892E1-AD0C-4329-8149-CEC63584A0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280" r="2" b="20004"/>
          <a:stretch/>
        </p:blipFill>
        <p:spPr bwMode="auto">
          <a:xfrm>
            <a:off x="6587330" y="1690689"/>
            <a:ext cx="5604670" cy="2501837"/>
          </a:xfrm>
          <a:custGeom>
            <a:avLst/>
            <a:gdLst>
              <a:gd name="connsiteX0" fmla="*/ 1159248 w 5604670"/>
              <a:gd name="connsiteY0" fmla="*/ 0 h 2501837"/>
              <a:gd name="connsiteX1" fmla="*/ 5604670 w 5604670"/>
              <a:gd name="connsiteY1" fmla="*/ 0 h 2501837"/>
              <a:gd name="connsiteX2" fmla="*/ 5604670 w 5604670"/>
              <a:gd name="connsiteY2" fmla="*/ 2501837 h 2501837"/>
              <a:gd name="connsiteX3" fmla="*/ 0 w 5604670"/>
              <a:gd name="connsiteY3" fmla="*/ 2501837 h 2501837"/>
            </a:gdLst>
            <a:ahLst/>
            <a:cxnLst>
              <a:cxn ang="0">
                <a:pos x="connsiteX0" y="connsiteY0"/>
              </a:cxn>
              <a:cxn ang="0">
                <a:pos x="connsiteX1" y="connsiteY1"/>
              </a:cxn>
              <a:cxn ang="0">
                <a:pos x="connsiteX2" y="connsiteY2"/>
              </a:cxn>
              <a:cxn ang="0">
                <a:pos x="connsiteX3" y="connsiteY3"/>
              </a:cxn>
            </a:cxnLst>
            <a:rect l="l" t="t" r="r" b="b"/>
            <a:pathLst>
              <a:path w="5604670" h="2501837">
                <a:moveTo>
                  <a:pt x="1159248" y="0"/>
                </a:moveTo>
                <a:lnTo>
                  <a:pt x="5604670" y="0"/>
                </a:lnTo>
                <a:lnTo>
                  <a:pt x="5604670" y="2501837"/>
                </a:lnTo>
                <a:lnTo>
                  <a:pt x="0" y="2501837"/>
                </a:lnTo>
                <a:close/>
              </a:path>
            </a:pathLst>
          </a:custGeom>
          <a:noFill/>
          <a:extLst>
            <a:ext uri="{909E8E84-426E-40DD-AFC4-6F175D3DCCD1}">
              <a14:hiddenFill xmlns:a14="http://schemas.microsoft.com/office/drawing/2010/main">
                <a:solidFill>
                  <a:srgbClr val="FFFFFF"/>
                </a:solidFill>
              </a14:hiddenFill>
            </a:ext>
          </a:extLst>
        </p:spPr>
      </p:pic>
      <p:pic>
        <p:nvPicPr>
          <p:cNvPr id="4100" name="Picture 4" descr="meyve aÄacÄ± ile ilgili gÃ¶rsel sonucu">
            <a:extLst>
              <a:ext uri="{FF2B5EF4-FFF2-40B4-BE49-F238E27FC236}">
                <a16:creationId xmlns:a16="http://schemas.microsoft.com/office/drawing/2014/main" id="{D6A891B0-D75D-4186-B8DF-C67A3594C7C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861" r="-2" b="26078"/>
          <a:stretch/>
        </p:blipFill>
        <p:spPr bwMode="auto">
          <a:xfrm>
            <a:off x="4791075" y="4357117"/>
            <a:ext cx="7400925" cy="2500884"/>
          </a:xfrm>
          <a:custGeom>
            <a:avLst/>
            <a:gdLst>
              <a:gd name="connsiteX0" fmla="*/ 1717230 w 7400925"/>
              <a:gd name="connsiteY0" fmla="*/ 0 h 2500884"/>
              <a:gd name="connsiteX1" fmla="*/ 7400925 w 7400925"/>
              <a:gd name="connsiteY1" fmla="*/ 0 h 2500884"/>
              <a:gd name="connsiteX2" fmla="*/ 7400925 w 7400925"/>
              <a:gd name="connsiteY2" fmla="*/ 2500884 h 2500884"/>
              <a:gd name="connsiteX3" fmla="*/ 0 w 7400925"/>
              <a:gd name="connsiteY3" fmla="*/ 2500884 h 2500884"/>
              <a:gd name="connsiteX4" fmla="*/ 0 w 7400925"/>
              <a:gd name="connsiteY4" fmla="*/ 2500883 h 2500884"/>
              <a:gd name="connsiteX5" fmla="*/ 552186 w 7400925"/>
              <a:gd name="connsiteY5" fmla="*/ 2500883 h 2500884"/>
              <a:gd name="connsiteX6" fmla="*/ 558423 w 7400925"/>
              <a:gd name="connsiteY6" fmla="*/ 2500883 h 250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0925" h="2500884">
                <a:moveTo>
                  <a:pt x="1717230" y="0"/>
                </a:moveTo>
                <a:lnTo>
                  <a:pt x="7400925" y="0"/>
                </a:lnTo>
                <a:lnTo>
                  <a:pt x="7400925" y="2500884"/>
                </a:lnTo>
                <a:lnTo>
                  <a:pt x="0" y="2500884"/>
                </a:lnTo>
                <a:lnTo>
                  <a:pt x="0" y="2500883"/>
                </a:lnTo>
                <a:lnTo>
                  <a:pt x="552186" y="2500883"/>
                </a:lnTo>
                <a:lnTo>
                  <a:pt x="558423" y="2500883"/>
                </a:lnTo>
                <a:close/>
              </a:path>
            </a:pathLst>
          </a:custGeom>
          <a:noFill/>
          <a:extLst>
            <a:ext uri="{909E8E84-426E-40DD-AFC4-6F175D3DCCD1}">
              <a14:hiddenFill xmlns:a14="http://schemas.microsoft.com/office/drawing/2010/main">
                <a:solidFill>
                  <a:srgbClr val="FFFFFF"/>
                </a:solidFill>
              </a14:hiddenFill>
            </a:ext>
          </a:extLst>
        </p:spPr>
      </p:pic>
      <p:sp>
        <p:nvSpPr>
          <p:cNvPr id="4103" name="Freeform 37">
            <a:extLst>
              <a:ext uri="{FF2B5EF4-FFF2-40B4-BE49-F238E27FC236}">
                <a16:creationId xmlns:a16="http://schemas.microsoft.com/office/drawing/2014/main" id="{13958066-7CBD-4B89-8F46-614C4F28BC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691641"/>
            <a:ext cx="7571262" cy="5166360"/>
          </a:xfrm>
          <a:custGeom>
            <a:avLst/>
            <a:gdLst>
              <a:gd name="connsiteX0" fmla="*/ 0 w 7571262"/>
              <a:gd name="connsiteY0" fmla="*/ 5166360 h 5166360"/>
              <a:gd name="connsiteX1" fmla="*/ 7571262 w 7571262"/>
              <a:gd name="connsiteY1" fmla="*/ 5166360 h 5166360"/>
              <a:gd name="connsiteX2" fmla="*/ 5177382 w 7571262"/>
              <a:gd name="connsiteY2" fmla="*/ 0 h 5166360"/>
              <a:gd name="connsiteX3" fmla="*/ 5171159 w 7571262"/>
              <a:gd name="connsiteY3" fmla="*/ 0 h 5166360"/>
              <a:gd name="connsiteX4" fmla="*/ 3981368 w 7571262"/>
              <a:gd name="connsiteY4" fmla="*/ 0 h 5166360"/>
              <a:gd name="connsiteX5" fmla="*/ 2331323 w 7571262"/>
              <a:gd name="connsiteY5" fmla="*/ 0 h 5166360"/>
              <a:gd name="connsiteX6" fmla="*/ 0 w 7571262"/>
              <a:gd name="connsiteY6" fmla="*/ 0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1262" h="5166360">
                <a:moveTo>
                  <a:pt x="0" y="5166360"/>
                </a:moveTo>
                <a:lnTo>
                  <a:pt x="7571262" y="5166360"/>
                </a:lnTo>
                <a:lnTo>
                  <a:pt x="5177382" y="0"/>
                </a:lnTo>
                <a:lnTo>
                  <a:pt x="5171159" y="0"/>
                </a:lnTo>
                <a:lnTo>
                  <a:pt x="3981368" y="0"/>
                </a:lnTo>
                <a:lnTo>
                  <a:pt x="2331323"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FB5A7E6-8A46-4411-B7CC-AF35F7AAEE0E}"/>
              </a:ext>
            </a:extLst>
          </p:cNvPr>
          <p:cNvSpPr>
            <a:spLocks noGrp="1"/>
          </p:cNvSpPr>
          <p:nvPr>
            <p:ph type="title"/>
          </p:nvPr>
        </p:nvSpPr>
        <p:spPr>
          <a:xfrm>
            <a:off x="838200" y="365125"/>
            <a:ext cx="10515600" cy="1325563"/>
          </a:xfrm>
        </p:spPr>
        <p:txBody>
          <a:bodyPr>
            <a:normAutofit/>
          </a:bodyPr>
          <a:lstStyle/>
          <a:p>
            <a:r>
              <a:rPr lang="tr-CY" sz="4000" b="1" dirty="0">
                <a:solidFill>
                  <a:schemeClr val="bg1"/>
                </a:solidFill>
                <a:effectLst>
                  <a:outerShdw blurRad="38100" dist="38100" dir="2700000" algn="tl">
                    <a:srgbClr val="000000">
                      <a:alpha val="43137"/>
                    </a:srgbClr>
                  </a:outerShdw>
                </a:effectLst>
              </a:rPr>
              <a:t>PROJE NASIL GELİŞTİRİLEBİLİR?</a:t>
            </a:r>
            <a:endParaRPr lang="en-US" sz="4000" b="1" dirty="0">
              <a:solidFill>
                <a:schemeClr val="bg1"/>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943ECFDF-FCDF-4CCB-A5B3-8D5612F9EE2C}"/>
              </a:ext>
            </a:extLst>
          </p:cNvPr>
          <p:cNvSpPr>
            <a:spLocks noGrp="1"/>
          </p:cNvSpPr>
          <p:nvPr>
            <p:ph idx="1"/>
          </p:nvPr>
        </p:nvSpPr>
        <p:spPr>
          <a:xfrm>
            <a:off x="410818" y="2241828"/>
            <a:ext cx="5405892" cy="4065986"/>
          </a:xfrm>
        </p:spPr>
        <p:txBody>
          <a:bodyPr anchor="t">
            <a:normAutofit/>
          </a:bodyPr>
          <a:lstStyle/>
          <a:p>
            <a:r>
              <a:rPr lang="tr-TR" sz="2200" dirty="0"/>
              <a:t>Gerekli koşullar sağlandığında manyetize edilmiş suyun insanlar üzerindeki etkileri de gözlemlenebilir ve faydaları doğrultusunda yeni ürünler ortaya çıkarılabilir. Kullanımı daha da yaygınlaştırılarak tarım alanında kullanılması ve bunun sonucunda bitkinin verdiği meyvelerin tadına olan etkisi de gözlemlenebilir.</a:t>
            </a:r>
          </a:p>
          <a:p>
            <a:endParaRPr lang="tr-CY" sz="2000" dirty="0"/>
          </a:p>
          <a:p>
            <a:endParaRPr lang="en-US" sz="2000" dirty="0"/>
          </a:p>
        </p:txBody>
      </p:sp>
    </p:spTree>
    <p:extLst>
      <p:ext uri="{BB962C8B-B14F-4D97-AF65-F5344CB8AC3E}">
        <p14:creationId xmlns:p14="http://schemas.microsoft.com/office/powerpoint/2010/main" val="3365203908"/>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AB8062-69C6-4197-855F-F5E4BCF651DF}"/>
              </a:ext>
            </a:extLst>
          </p:cNvPr>
          <p:cNvPicPr>
            <a:picLocks noChangeAspect="1"/>
          </p:cNvPicPr>
          <p:nvPr/>
        </p:nvPicPr>
        <p:blipFill rotWithShape="1">
          <a:blip r:embed="rId2">
            <a:duotone>
              <a:prstClr val="black"/>
              <a:schemeClr val="tx2">
                <a:tint val="45000"/>
                <a:satMod val="400000"/>
              </a:schemeClr>
            </a:duotone>
            <a:alphaModFix amt="35000"/>
            <a:extLst/>
          </a:blip>
          <a:srcRect t="30"/>
          <a:stretch/>
        </p:blipFill>
        <p:spPr>
          <a:xfrm>
            <a:off x="-17" y="10"/>
            <a:ext cx="12192000" cy="6855948"/>
          </a:xfrm>
          <a:prstGeom prst="rect">
            <a:avLst/>
          </a:prstGeom>
        </p:spPr>
      </p:pic>
      <p:sp>
        <p:nvSpPr>
          <p:cNvPr id="2" name="Title 1">
            <a:extLst>
              <a:ext uri="{FF2B5EF4-FFF2-40B4-BE49-F238E27FC236}">
                <a16:creationId xmlns:a16="http://schemas.microsoft.com/office/drawing/2014/main" id="{548099DF-3051-4F65-8B55-C9A464BB6492}"/>
              </a:ext>
            </a:extLst>
          </p:cNvPr>
          <p:cNvSpPr>
            <a:spLocks noGrp="1"/>
          </p:cNvSpPr>
          <p:nvPr>
            <p:ph type="title"/>
          </p:nvPr>
        </p:nvSpPr>
        <p:spPr>
          <a:xfrm>
            <a:off x="801098" y="1396289"/>
            <a:ext cx="5277333" cy="1325563"/>
          </a:xfrm>
        </p:spPr>
        <p:txBody>
          <a:bodyPr>
            <a:normAutofit/>
          </a:bodyPr>
          <a:lstStyle/>
          <a:p>
            <a:r>
              <a:rPr lang="tr-CY" b="1" dirty="0">
                <a:effectLst>
                  <a:outerShdw blurRad="38100" dist="38100" dir="2700000" algn="tl">
                    <a:srgbClr val="000000">
                      <a:alpha val="43137"/>
                    </a:srgbClr>
                  </a:outerShdw>
                </a:effectLst>
              </a:rPr>
              <a:t>PROJE NASIL GELİŞTİRİLEBİLİR?</a:t>
            </a:r>
            <a:endParaRPr lang="en-US" dirty="0"/>
          </a:p>
        </p:txBody>
      </p:sp>
      <p:sp>
        <p:nvSpPr>
          <p:cNvPr id="3" name="Content Placeholder 2">
            <a:extLst>
              <a:ext uri="{FF2B5EF4-FFF2-40B4-BE49-F238E27FC236}">
                <a16:creationId xmlns:a16="http://schemas.microsoft.com/office/drawing/2014/main" id="{FF49E52C-2EC0-444E-A5B2-D336ABE0A7EC}"/>
              </a:ext>
            </a:extLst>
          </p:cNvPr>
          <p:cNvSpPr>
            <a:spLocks noGrp="1"/>
          </p:cNvSpPr>
          <p:nvPr>
            <p:ph idx="1"/>
          </p:nvPr>
        </p:nvSpPr>
        <p:spPr>
          <a:xfrm>
            <a:off x="805543" y="2871982"/>
            <a:ext cx="5272888" cy="3181684"/>
          </a:xfrm>
        </p:spPr>
        <p:txBody>
          <a:bodyPr anchor="t">
            <a:normAutofit/>
          </a:bodyPr>
          <a:lstStyle/>
          <a:p>
            <a:r>
              <a:rPr lang="tr-TR" sz="2200" dirty="0"/>
              <a:t>Ayrıca manyetize edilmiş suyun insan sağlığı üzerinde de etkilerinin de olduğu öne sürülmektedir. Enerji eksikliği, baş ağrısı ve yorgunluk gibi semptomlar manyetik alanla azaltılabilir ve yaralar daha kısa sürede iyileşebilir.</a:t>
            </a:r>
          </a:p>
          <a:p>
            <a:endParaRPr lang="en-US" sz="1800" dirty="0"/>
          </a:p>
        </p:txBody>
      </p:sp>
      <p:sp>
        <p:nvSpPr>
          <p:cNvPr id="10" name="Freeform 49">
            <a:extLst>
              <a:ext uri="{FF2B5EF4-FFF2-40B4-BE49-F238E27FC236}">
                <a16:creationId xmlns:a16="http://schemas.microsoft.com/office/drawing/2014/main" id="{EF9B8DF2-C3F5-49A2-94D2-F7B65A0F1F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4" y="581159"/>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alpha val="80000"/>
            </a:srgb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6967C6AB-1134-4190-AD43-43A30529CC6A}"/>
              </a:ext>
            </a:extLst>
          </p:cNvPr>
          <p:cNvPicPr>
            <a:picLocks noChangeAspect="1"/>
          </p:cNvPicPr>
          <p:nvPr/>
        </p:nvPicPr>
        <p:blipFill rotWithShape="1">
          <a:blip r:embed="rId3"/>
          <a:srcRect l="23681" r="11145" b="1"/>
          <a:stretch/>
        </p:blipFill>
        <p:spPr>
          <a:xfrm>
            <a:off x="6893342" y="760562"/>
            <a:ext cx="5298683" cy="6097438"/>
          </a:xfrm>
          <a:custGeom>
            <a:avLst/>
            <a:gdLst>
              <a:gd name="connsiteX0" fmla="*/ 3120528 w 5298683"/>
              <a:gd name="connsiteY0" fmla="*/ 0 h 6097438"/>
              <a:gd name="connsiteX1" fmla="*/ 5105473 w 5298683"/>
              <a:gd name="connsiteY1" fmla="*/ 712577 h 6097438"/>
              <a:gd name="connsiteX2" fmla="*/ 5298683 w 5298683"/>
              <a:gd name="connsiteY2" fmla="*/ 888178 h 6097438"/>
              <a:gd name="connsiteX3" fmla="*/ 5298683 w 5298683"/>
              <a:gd name="connsiteY3" fmla="*/ 5352876 h 6097438"/>
              <a:gd name="connsiteX4" fmla="*/ 5105473 w 5298683"/>
              <a:gd name="connsiteY4" fmla="*/ 5528477 h 6097438"/>
              <a:gd name="connsiteX5" fmla="*/ 4335177 w 5298683"/>
              <a:gd name="connsiteY5" fmla="*/ 5995828 h 6097438"/>
              <a:gd name="connsiteX6" fmla="*/ 4057556 w 5298683"/>
              <a:gd name="connsiteY6" fmla="*/ 6097438 h 6097438"/>
              <a:gd name="connsiteX7" fmla="*/ 2183499 w 5298683"/>
              <a:gd name="connsiteY7" fmla="*/ 6097438 h 6097438"/>
              <a:gd name="connsiteX8" fmla="*/ 1905878 w 5298683"/>
              <a:gd name="connsiteY8" fmla="*/ 5995828 h 6097438"/>
              <a:gd name="connsiteX9" fmla="*/ 0 w 5298683"/>
              <a:gd name="connsiteY9" fmla="*/ 3120527 h 6097438"/>
              <a:gd name="connsiteX10" fmla="*/ 3120528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Tree>
    <p:extLst>
      <p:ext uri="{BB962C8B-B14F-4D97-AF65-F5344CB8AC3E}">
        <p14:creationId xmlns:p14="http://schemas.microsoft.com/office/powerpoint/2010/main" val="1479327608"/>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92637-FE44-482D-A360-6BFB0554C271}"/>
              </a:ext>
            </a:extLst>
          </p:cNvPr>
          <p:cNvSpPr>
            <a:spLocks noGrp="1"/>
          </p:cNvSpPr>
          <p:nvPr>
            <p:ph type="title"/>
          </p:nvPr>
        </p:nvSpPr>
        <p:spPr>
          <a:xfrm>
            <a:off x="838200" y="365125"/>
            <a:ext cx="10515600" cy="958513"/>
          </a:xfrm>
        </p:spPr>
        <p:txBody>
          <a:bodyPr>
            <a:normAutofit/>
          </a:bodyPr>
          <a:lstStyle/>
          <a:p>
            <a:r>
              <a:rPr lang="tr-CY" sz="4000" b="1" dirty="0">
                <a:effectLst>
                  <a:outerShdw blurRad="38100" dist="38100" dir="2700000" algn="tl">
                    <a:srgbClr val="000000">
                      <a:alpha val="43137"/>
                    </a:srgbClr>
                  </a:outerShdw>
                </a:effectLst>
              </a:rPr>
              <a:t>KAYNAKÇA</a:t>
            </a:r>
            <a:endParaRPr lang="en-US" sz="4000" b="1" dirty="0">
              <a:effectLst>
                <a:outerShdw blurRad="38100" dist="38100" dir="2700000" algn="tl">
                  <a:srgbClr val="000000">
                    <a:alpha val="43137"/>
                  </a:srgbClr>
                </a:outerShdw>
              </a:effectLst>
            </a:endParaRPr>
          </a:p>
        </p:txBody>
      </p:sp>
      <p:sp>
        <p:nvSpPr>
          <p:cNvPr id="4" name="Rectangle 1">
            <a:extLst>
              <a:ext uri="{FF2B5EF4-FFF2-40B4-BE49-F238E27FC236}">
                <a16:creationId xmlns:a16="http://schemas.microsoft.com/office/drawing/2014/main" id="{13A1AC05-49B7-49AA-BE5D-099FDD0C10F8}"/>
              </a:ext>
            </a:extLst>
          </p:cNvPr>
          <p:cNvSpPr>
            <a:spLocks noGrp="1" noChangeArrowheads="1"/>
          </p:cNvSpPr>
          <p:nvPr>
            <p:ph idx="1"/>
          </p:nvPr>
        </p:nvSpPr>
        <p:spPr bwMode="auto">
          <a:xfrm>
            <a:off x="838201" y="1323638"/>
            <a:ext cx="10515600" cy="535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00000"/>
              </a:lnSpc>
              <a:spcBef>
                <a:spcPct val="0"/>
              </a:spcBef>
              <a:spcAft>
                <a:spcPct val="0"/>
              </a:spcAft>
            </a:pPr>
            <a:r>
              <a:rPr kumimoji="0" lang="en-US" altLang="tr-T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Homeopathy And Magnet-Therapy. (2017). Kasım 10, 2018 tarihinde Homeopathy And Magnet-Therapy Web Sitesi: http://homeomagnet.com/process-of-magnet-therapy/ adresinden alındı</a:t>
            </a:r>
            <a:endParaRPr kumimoji="0" lang="tr-TR" altLang="tr-TR" sz="1800" b="0" i="0" u="none" strike="noStrike" cap="none" normalizeH="0" baseline="0">
              <a:ln>
                <a:noFill/>
              </a:ln>
              <a:solidFill>
                <a:schemeClr val="tx1"/>
              </a:solidFill>
              <a:effectLst/>
            </a:endParaRPr>
          </a:p>
          <a:p>
            <a:pPr eaLnBrk="0" fontAlgn="base" hangingPunct="0">
              <a:lnSpc>
                <a:spcPct val="100000"/>
              </a:lnSpc>
              <a:spcBef>
                <a:spcPct val="0"/>
              </a:spcBef>
              <a:spcAft>
                <a:spcPct val="0"/>
              </a:spcAft>
            </a:pPr>
            <a:r>
              <a:rPr kumimoji="0" lang="en-US" altLang="tr-T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Akın, H., &amp; Özdemir, A. K. (2012). Protetik Diş Tedavisinde Manyetik Ataşmanlar. </a:t>
            </a:r>
            <a:r>
              <a:rPr kumimoji="0" lang="en-US" altLang="tr-TR" sz="1800" b="0" i="1"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Atatürk Üniversitesi Diş Hekimliği Fakültesi Dergisi</a:t>
            </a:r>
            <a:r>
              <a:rPr kumimoji="0" lang="en-US" altLang="tr-T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 99-109.</a:t>
            </a:r>
            <a:endParaRPr kumimoji="0" lang="tr-TR" altLang="tr-TR" sz="1800" b="0" i="0" u="none" strike="noStrike" cap="none" normalizeH="0" baseline="0">
              <a:ln>
                <a:noFill/>
              </a:ln>
              <a:solidFill>
                <a:schemeClr val="tx1"/>
              </a:solidFill>
              <a:effectLst/>
            </a:endParaRPr>
          </a:p>
          <a:p>
            <a:pPr eaLnBrk="0" fontAlgn="base" hangingPunct="0">
              <a:lnSpc>
                <a:spcPct val="100000"/>
              </a:lnSpc>
              <a:spcBef>
                <a:spcPct val="0"/>
              </a:spcBef>
              <a:spcAft>
                <a:spcPct val="0"/>
              </a:spcAft>
            </a:pPr>
            <a:r>
              <a:rPr kumimoji="0" lang="en-US" altLang="tr-T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Barron, J. (2002, Nisan 11). </a:t>
            </a:r>
            <a:r>
              <a:rPr kumimoji="0" lang="en-US" altLang="tr-TR" sz="1800" b="0" i="1"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The Baseline of Health Foundation</a:t>
            </a:r>
            <a:r>
              <a:rPr kumimoji="0" lang="en-US" altLang="tr-T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Ağustos 9, 2018 tarihinde The Baseline of Health Foundation Web Sitesi: https://jonbarron.org/article/magnetizing-water adresinden alındı</a:t>
            </a:r>
            <a:endParaRPr kumimoji="0" lang="tr-TR" altLang="tr-TR" sz="1800" b="0" i="0" u="none" strike="noStrike" cap="none" normalizeH="0" baseline="0">
              <a:ln>
                <a:noFill/>
              </a:ln>
              <a:solidFill>
                <a:schemeClr val="tx1"/>
              </a:solidFill>
              <a:effectLst/>
            </a:endParaRPr>
          </a:p>
          <a:p>
            <a:pPr eaLnBrk="0" fontAlgn="base" hangingPunct="0">
              <a:lnSpc>
                <a:spcPct val="100000"/>
              </a:lnSpc>
              <a:spcBef>
                <a:spcPct val="0"/>
              </a:spcBef>
              <a:spcAft>
                <a:spcPct val="0"/>
              </a:spcAft>
            </a:pPr>
            <a:r>
              <a:rPr kumimoji="0" lang="en-US" altLang="tr-T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Can, T. (tarih yok). Buluş Atöylesi. </a:t>
            </a:r>
            <a:r>
              <a:rPr kumimoji="0" lang="de-CH" altLang="tr-TR" sz="1800" b="0" i="1"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TÜBİTAK Bilim Çocuk Dergisi</a:t>
            </a:r>
            <a:r>
              <a:rPr kumimoji="0" lang="de-CH" altLang="tr-T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 52-53.</a:t>
            </a:r>
            <a:endParaRPr kumimoji="0" lang="tr-TR" altLang="tr-TR" sz="1800" b="0" i="0" u="none" strike="noStrike" cap="none" normalizeH="0" baseline="0">
              <a:ln>
                <a:noFill/>
              </a:ln>
              <a:solidFill>
                <a:schemeClr val="tx1"/>
              </a:solidFill>
              <a:effectLst/>
            </a:endParaRPr>
          </a:p>
          <a:p>
            <a:pPr eaLnBrk="0" fontAlgn="base" hangingPunct="0">
              <a:lnSpc>
                <a:spcPct val="100000"/>
              </a:lnSpc>
              <a:spcBef>
                <a:spcPct val="0"/>
              </a:spcBef>
              <a:spcAft>
                <a:spcPct val="0"/>
              </a:spcAft>
            </a:pPr>
            <a:r>
              <a:rPr kumimoji="0" lang="en-US" altLang="tr-TR" sz="1800" b="0" i="1"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Fractal Water: Vortex Magnetic Structured Water Systems</a:t>
            </a:r>
            <a:r>
              <a:rPr kumimoji="0" lang="en-US" altLang="tr-T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(2017). Eylül 28, 2018 tarihinde Fractal Water: Vortex Magnetic Structured Water Systems Web Sitesi: https://www.fractalwater.com/magnetic-water/ adresinden alındı</a:t>
            </a:r>
            <a:endParaRPr kumimoji="0" lang="tr-TR" altLang="tr-TR" sz="1800" b="0" i="0" u="none" strike="noStrike" cap="none" normalizeH="0" baseline="0">
              <a:ln>
                <a:noFill/>
              </a:ln>
              <a:solidFill>
                <a:schemeClr val="tx1"/>
              </a:solidFill>
              <a:effectLst/>
            </a:endParaRPr>
          </a:p>
          <a:p>
            <a:pPr eaLnBrk="0" fontAlgn="base" hangingPunct="0">
              <a:lnSpc>
                <a:spcPct val="100000"/>
              </a:lnSpc>
              <a:spcBef>
                <a:spcPct val="0"/>
              </a:spcBef>
              <a:spcAft>
                <a:spcPct val="0"/>
              </a:spcAft>
            </a:pPr>
            <a:r>
              <a:rPr kumimoji="0" lang="en-US" altLang="tr-T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Lower, S. (2011, Ocak 25). </a:t>
            </a:r>
            <a:r>
              <a:rPr kumimoji="0" lang="en-US" altLang="tr-TR" sz="1800" b="0" i="1"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H2Odotcon</a:t>
            </a:r>
            <a:r>
              <a:rPr kumimoji="0" lang="en-US" altLang="tr-T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Eylül 2, 2018 tarihinde H2Odotcon Web Sitesi: http://www.chem1.com/CQ/magwatscams.html adresinden alındı</a:t>
            </a:r>
            <a:endParaRPr kumimoji="0" lang="tr-TR" altLang="tr-TR" sz="1800" b="0" i="0" u="none" strike="noStrike" cap="none" normalizeH="0" baseline="0">
              <a:ln>
                <a:noFill/>
              </a:ln>
              <a:solidFill>
                <a:schemeClr val="tx1"/>
              </a:solidFill>
              <a:effectLst/>
            </a:endParaRPr>
          </a:p>
          <a:p>
            <a:pPr eaLnBrk="0" fontAlgn="base" hangingPunct="0">
              <a:lnSpc>
                <a:spcPct val="100000"/>
              </a:lnSpc>
              <a:spcBef>
                <a:spcPct val="0"/>
              </a:spcBef>
              <a:spcAft>
                <a:spcPct val="0"/>
              </a:spcAft>
            </a:pPr>
            <a:r>
              <a:rPr kumimoji="0" lang="en-US" altLang="tr-T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Mıknatıslı Sıvılar. (1988, Şubat). </a:t>
            </a:r>
            <a:r>
              <a:rPr kumimoji="0" lang="en-US" altLang="tr-TR" sz="1800" b="0" i="1"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Bilim ve Teknik</a:t>
            </a:r>
            <a:r>
              <a:rPr kumimoji="0" lang="en-US" altLang="tr-T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 Türkiye: Tübitak.</a:t>
            </a:r>
            <a:endParaRPr kumimoji="0" lang="tr-TR" altLang="tr-TR" sz="1800" b="0" i="0" u="none" strike="noStrike" cap="none" normalizeH="0" baseline="0">
              <a:ln>
                <a:noFill/>
              </a:ln>
              <a:solidFill>
                <a:schemeClr val="tx1"/>
              </a:solidFill>
              <a:effectLst/>
            </a:endParaRPr>
          </a:p>
          <a:p>
            <a:pPr eaLnBrk="0" fontAlgn="base" hangingPunct="0">
              <a:lnSpc>
                <a:spcPct val="100000"/>
              </a:lnSpc>
              <a:spcBef>
                <a:spcPct val="0"/>
              </a:spcBef>
              <a:spcAft>
                <a:spcPct val="0"/>
              </a:spcAft>
            </a:pPr>
            <a:r>
              <a:rPr kumimoji="0" lang="en-US" altLang="tr-TR" sz="1800" b="0" i="1"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Omni Enviro Water Systems</a:t>
            </a:r>
            <a:r>
              <a:rPr kumimoji="0" lang="en-US" altLang="tr-T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(2018). Ekim 15, 2018 tarihinde Omni Enviro Water Systems Web Sitesi: https://www.omnienviro.com/magnetized-water/ adresinden alındı</a:t>
            </a:r>
            <a:endParaRPr kumimoji="0" lang="tr-TR" altLang="tr-TR" sz="1800" b="0" i="0" u="none" strike="noStrike" cap="none" normalizeH="0" baseline="0">
              <a:ln>
                <a:noFill/>
              </a:ln>
              <a:solidFill>
                <a:schemeClr val="tx1"/>
              </a:solidFill>
              <a:effectLst/>
            </a:endParaRPr>
          </a:p>
          <a:p>
            <a:pPr eaLnBrk="0" fontAlgn="base" hangingPunct="0">
              <a:lnSpc>
                <a:spcPct val="100000"/>
              </a:lnSpc>
              <a:spcBef>
                <a:spcPct val="0"/>
              </a:spcBef>
              <a:spcAft>
                <a:spcPct val="0"/>
              </a:spcAft>
            </a:pPr>
            <a:r>
              <a:rPr kumimoji="0" lang="en-US" altLang="tr-T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PangXiao-Feng. (2008). The changes of macroscopic features and microscopic structures of water under influence of magnetic field. </a:t>
            </a:r>
            <a:r>
              <a:rPr kumimoji="0" lang="en-US" altLang="tr-TR" sz="1800" b="0" i="1"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Physica B: Condensed Matter</a:t>
            </a:r>
            <a:r>
              <a:rPr kumimoji="0" lang="en-US" altLang="tr-T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 3571-3577.</a:t>
            </a:r>
            <a:endParaRPr kumimoji="0" lang="tr-TR" altLang="tr-TR" sz="1800" b="0" i="0" u="none" strike="noStrike" cap="none" normalizeH="0" baseline="0">
              <a:ln>
                <a:noFill/>
              </a:ln>
              <a:solidFill>
                <a:schemeClr val="tx1"/>
              </a:solidFill>
              <a:effectLst/>
            </a:endParaRPr>
          </a:p>
          <a:p>
            <a:pPr eaLnBrk="0" fontAlgn="base" hangingPunct="0">
              <a:lnSpc>
                <a:spcPct val="100000"/>
              </a:lnSpc>
              <a:spcBef>
                <a:spcPct val="0"/>
              </a:spcBef>
              <a:spcAft>
                <a:spcPct val="0"/>
              </a:spcAft>
            </a:pPr>
            <a:r>
              <a:rPr kumimoji="0" lang="en-US" altLang="tr-T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Saklar, S., &amp; Orhan, E. C. (2013). Manyetik Ayırma ve Sürekli Mıknatıslar. mta.</a:t>
            </a:r>
            <a:endParaRPr kumimoji="0" lang="tr-TR" altLang="tr-TR"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20689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5BBF4-6BBA-4728-9508-33AAE9AF3316}"/>
              </a:ext>
            </a:extLst>
          </p:cNvPr>
          <p:cNvSpPr>
            <a:spLocks noGrp="1"/>
          </p:cNvSpPr>
          <p:nvPr>
            <p:ph type="title"/>
          </p:nvPr>
        </p:nvSpPr>
        <p:spPr>
          <a:xfrm>
            <a:off x="5116878" y="629266"/>
            <a:ext cx="6422849" cy="1676603"/>
          </a:xfrm>
        </p:spPr>
        <p:txBody>
          <a:bodyPr>
            <a:normAutofit/>
          </a:bodyPr>
          <a:lstStyle/>
          <a:p>
            <a:r>
              <a:rPr lang="tr-CY" sz="4000" b="1" dirty="0">
                <a:effectLst>
                  <a:outerShdw blurRad="38100" dist="38100" dir="2700000" algn="tl">
                    <a:srgbClr val="000000">
                      <a:alpha val="43137"/>
                    </a:srgbClr>
                  </a:outerShdw>
                </a:effectLst>
              </a:rPr>
              <a:t>ÖZET</a:t>
            </a:r>
            <a:endParaRPr lang="en-US" sz="4000" b="1" dirty="0">
              <a:effectLst>
                <a:outerShdw blurRad="38100" dist="38100" dir="2700000" algn="tl">
                  <a:srgbClr val="000000">
                    <a:alpha val="43137"/>
                  </a:srgbClr>
                </a:outerShdw>
              </a:effectLst>
            </a:endParaRPr>
          </a:p>
        </p:txBody>
      </p:sp>
      <p:sp>
        <p:nvSpPr>
          <p:cNvPr id="24" name="Rectangle 17">
            <a:extLst>
              <a:ext uri="{FF2B5EF4-FFF2-40B4-BE49-F238E27FC236}">
                <a16:creationId xmlns:a16="http://schemas.microsoft.com/office/drawing/2014/main" id="{A98BC887-4916-4227-9F48-3B078D23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804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9">
            <a:extLst>
              <a:ext uri="{FF2B5EF4-FFF2-40B4-BE49-F238E27FC236}">
                <a16:creationId xmlns:a16="http://schemas.microsoft.com/office/drawing/2014/main" id="{1AD6DCFA-0E71-4650-A5E4-3C20E73EB6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395370D-9069-4448-96A5-06A84E6D116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949950" y="299638"/>
            <a:ext cx="2732000" cy="3346704"/>
          </a:xfrm>
          <a:prstGeom prst="rect">
            <a:avLst/>
          </a:prstGeom>
          <a:effectLst/>
        </p:spPr>
      </p:pic>
      <p:pic>
        <p:nvPicPr>
          <p:cNvPr id="6" name="Picture 5" descr="A bathroom with a sink and a vase of flowers on a table&#10;&#10;Description automatically generated">
            <a:extLst>
              <a:ext uri="{FF2B5EF4-FFF2-40B4-BE49-F238E27FC236}">
                <a16:creationId xmlns:a16="http://schemas.microsoft.com/office/drawing/2014/main" id="{934AE954-6A81-47B2-821A-4D110A87D5A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2272" y="3461347"/>
            <a:ext cx="3337030" cy="2688444"/>
          </a:xfrm>
          <a:prstGeom prst="rect">
            <a:avLst/>
          </a:prstGeom>
        </p:spPr>
      </p:pic>
      <p:sp>
        <p:nvSpPr>
          <p:cNvPr id="3" name="Content Placeholder 2">
            <a:extLst>
              <a:ext uri="{FF2B5EF4-FFF2-40B4-BE49-F238E27FC236}">
                <a16:creationId xmlns:a16="http://schemas.microsoft.com/office/drawing/2014/main" id="{B8606A87-45DF-4939-A6A7-A5D7B9FDEB50}"/>
              </a:ext>
            </a:extLst>
          </p:cNvPr>
          <p:cNvSpPr>
            <a:spLocks noGrp="1"/>
          </p:cNvSpPr>
          <p:nvPr>
            <p:ph idx="1"/>
          </p:nvPr>
        </p:nvSpPr>
        <p:spPr>
          <a:xfrm>
            <a:off x="5116880" y="2438400"/>
            <a:ext cx="6422848" cy="3785419"/>
          </a:xfrm>
        </p:spPr>
        <p:txBody>
          <a:bodyPr>
            <a:normAutofit/>
          </a:bodyPr>
          <a:lstStyle/>
          <a:p>
            <a:r>
              <a:rPr lang="tr-TR" sz="2200" dirty="0"/>
              <a:t>Manyetize edilmiş suyun canlılar üzerindeki etkisini gözlemleyebilmek adına yapılan deneyde fasulye bitkisi kullanılmıştır. Eşit miktarda, aynı çeşit toprakla büyütülmüş eşit boydaki fasulyeler oda sıcaklığında dikildi. Ancak farklı kutuplarla manyetize edilmiş su (N-N, N-S, S-S, musluk suyu ve arıtılmış su) ile sulandı. 2 günde bir sulanarak, belli aralıklarla boylarının ölçülerinden veriler alındı.</a:t>
            </a:r>
          </a:p>
          <a:p>
            <a:endParaRPr lang="en-US" sz="2200" dirty="0"/>
          </a:p>
        </p:txBody>
      </p:sp>
      <p:cxnSp>
        <p:nvCxnSpPr>
          <p:cNvPr id="8" name="Straight Connector 7">
            <a:extLst>
              <a:ext uri="{FF2B5EF4-FFF2-40B4-BE49-F238E27FC236}">
                <a16:creationId xmlns:a16="http://schemas.microsoft.com/office/drawing/2014/main" id="{7D536141-FD64-451A-A4BC-C77F55D6083A}"/>
              </a:ext>
            </a:extLst>
          </p:cNvPr>
          <p:cNvCxnSpPr>
            <a:cxnSpLocks/>
          </p:cNvCxnSpPr>
          <p:nvPr/>
        </p:nvCxnSpPr>
        <p:spPr>
          <a:xfrm>
            <a:off x="5234609" y="2067339"/>
            <a:ext cx="5062330" cy="0"/>
          </a:xfrm>
          <a:prstGeom prst="line">
            <a:avLst/>
          </a:prstGeom>
          <a:ln w="38100"/>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377551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064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2A7A228-30A2-4A91-B01E-FDC0ACE6E88B}"/>
              </a:ext>
            </a:extLst>
          </p:cNvPr>
          <p:cNvSpPr>
            <a:spLocks noGrp="1"/>
          </p:cNvSpPr>
          <p:nvPr>
            <p:ph type="title"/>
          </p:nvPr>
        </p:nvSpPr>
        <p:spPr>
          <a:xfrm>
            <a:off x="524256" y="4767072"/>
            <a:ext cx="6594189" cy="1625210"/>
          </a:xfrm>
        </p:spPr>
        <p:txBody>
          <a:bodyPr>
            <a:normAutofit/>
          </a:bodyPr>
          <a:lstStyle/>
          <a:p>
            <a:pPr algn="r"/>
            <a:r>
              <a:rPr lang="tr-CY" sz="4000" b="1" dirty="0">
                <a:solidFill>
                  <a:srgbClr val="FFFFFF"/>
                </a:solidFill>
                <a:effectLst>
                  <a:outerShdw blurRad="38100" dist="38100" dir="2700000" algn="tl">
                    <a:srgbClr val="000000">
                      <a:alpha val="43137"/>
                    </a:srgbClr>
                  </a:outerShdw>
                </a:effectLst>
              </a:rPr>
              <a:t>KISACA SONUÇ</a:t>
            </a:r>
            <a:endParaRPr lang="en-US" sz="4000" b="1" dirty="0">
              <a:solidFill>
                <a:srgbClr val="FFFFFF"/>
              </a:solidFill>
              <a:effectLst>
                <a:outerShdw blurRad="38100" dist="38100" dir="2700000" algn="tl">
                  <a:srgbClr val="000000">
                    <a:alpha val="43137"/>
                  </a:srgbClr>
                </a:outerShdw>
              </a:effectLst>
            </a:endParaRPr>
          </a:p>
        </p:txBody>
      </p:sp>
      <p:pic>
        <p:nvPicPr>
          <p:cNvPr id="7" name="Picture 6" descr="A vase of flowers on a table&#10;&#10;Description automatically generated">
            <a:extLst>
              <a:ext uri="{FF2B5EF4-FFF2-40B4-BE49-F238E27FC236}">
                <a16:creationId xmlns:a16="http://schemas.microsoft.com/office/drawing/2014/main" id="{7548B973-B792-482F-A817-DC7AA6CF02F0}"/>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27547" y="265462"/>
            <a:ext cx="7058306" cy="4107392"/>
          </a:xfrm>
          <a:prstGeom prst="rect">
            <a:avLst/>
          </a:prstGeom>
        </p:spPr>
      </p:pic>
      <p:sp>
        <p:nvSpPr>
          <p:cNvPr id="14"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C8E3C17-D19F-490F-AC3D-9EBF967036B7}"/>
              </a:ext>
            </a:extLst>
          </p:cNvPr>
          <p:cNvSpPr>
            <a:spLocks noGrp="1"/>
          </p:cNvSpPr>
          <p:nvPr>
            <p:ph idx="1"/>
          </p:nvPr>
        </p:nvSpPr>
        <p:spPr>
          <a:xfrm>
            <a:off x="7686261" y="917725"/>
            <a:ext cx="3981483" cy="4852362"/>
          </a:xfrm>
        </p:spPr>
        <p:txBody>
          <a:bodyPr anchor="ctr">
            <a:normAutofit/>
          </a:bodyPr>
          <a:lstStyle/>
          <a:p>
            <a:r>
              <a:rPr lang="tr-TR" sz="2200" dirty="0">
                <a:solidFill>
                  <a:srgbClr val="FFFFFF"/>
                </a:solidFill>
              </a:rPr>
              <a:t>Çalışma sonucunda, kutuplarına ayrılan bu suların canlılar üzerindeki etkilerinin daha olumlu ve verimli olduğunu gözlemledik. Musluk suyu veya arıtılmış su ile sulanan bitkilerin gövdeleri daha ince, yaprakları da sağlıksız ve renksiz idi. Aksine manyetize edilen sulardaki fasulyelerin gövdeleri kalın ve yaprakları sağlıklı olduğu gözlemlendi.</a:t>
            </a:r>
          </a:p>
          <a:p>
            <a:endParaRPr lang="en-US" sz="2200" dirty="0">
              <a:solidFill>
                <a:srgbClr val="FFFFFF"/>
              </a:solidFill>
            </a:endParaRPr>
          </a:p>
        </p:txBody>
      </p:sp>
    </p:spTree>
    <p:extLst>
      <p:ext uri="{BB962C8B-B14F-4D97-AF65-F5344CB8AC3E}">
        <p14:creationId xmlns:p14="http://schemas.microsoft.com/office/powerpoint/2010/main" val="4241288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person, wall, indoor, holding&#10;&#10;Description automatically generated">
            <a:extLst>
              <a:ext uri="{FF2B5EF4-FFF2-40B4-BE49-F238E27FC236}">
                <a16:creationId xmlns:a16="http://schemas.microsoft.com/office/drawing/2014/main" id="{49501087-0A41-4207-9438-8BD8241943B6}"/>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a:stretch/>
        </p:blipFill>
        <p:spPr>
          <a:xfrm rot="5400000">
            <a:off x="5565619" y="231924"/>
            <a:ext cx="6858000" cy="6394152"/>
          </a:xfrm>
          <a:prstGeom prst="rect">
            <a:avLst/>
          </a:prstGeom>
        </p:spPr>
      </p:pic>
      <p:pic>
        <p:nvPicPr>
          <p:cNvPr id="10" name="Picture 9">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459F066D-EAB8-450E-8849-4A466BE22082}"/>
              </a:ext>
            </a:extLst>
          </p:cNvPr>
          <p:cNvSpPr>
            <a:spLocks noGrp="1"/>
          </p:cNvSpPr>
          <p:nvPr>
            <p:ph type="title"/>
          </p:nvPr>
        </p:nvSpPr>
        <p:spPr>
          <a:xfrm>
            <a:off x="804998" y="798445"/>
            <a:ext cx="4803636" cy="1311664"/>
          </a:xfrm>
        </p:spPr>
        <p:txBody>
          <a:bodyPr>
            <a:normAutofit/>
          </a:bodyPr>
          <a:lstStyle/>
          <a:p>
            <a:r>
              <a:rPr lang="tr-CY" sz="4000" b="1" dirty="0">
                <a:solidFill>
                  <a:srgbClr val="000000"/>
                </a:solidFill>
                <a:effectLst>
                  <a:outerShdw blurRad="38100" dist="38100" dir="2700000" algn="tl">
                    <a:srgbClr val="000000">
                      <a:alpha val="43137"/>
                    </a:srgbClr>
                  </a:outerShdw>
                </a:effectLst>
              </a:rPr>
              <a:t>KISACA SONUÇ</a:t>
            </a:r>
            <a:endParaRPr lang="en-US" sz="4000" b="1" dirty="0">
              <a:solidFill>
                <a:srgbClr val="000000"/>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808131F8-699F-4616-92DF-9B6FAC89CCE7}"/>
              </a:ext>
            </a:extLst>
          </p:cNvPr>
          <p:cNvSpPr>
            <a:spLocks noGrp="1"/>
          </p:cNvSpPr>
          <p:nvPr>
            <p:ph idx="1"/>
          </p:nvPr>
        </p:nvSpPr>
        <p:spPr>
          <a:xfrm>
            <a:off x="804997" y="2272143"/>
            <a:ext cx="4706803" cy="3788830"/>
          </a:xfrm>
        </p:spPr>
        <p:txBody>
          <a:bodyPr anchor="ctr">
            <a:normAutofit/>
          </a:bodyPr>
          <a:lstStyle/>
          <a:p>
            <a:r>
              <a:rPr lang="tr-TR" sz="2200" dirty="0">
                <a:solidFill>
                  <a:srgbClr val="000000"/>
                </a:solidFill>
              </a:rPr>
              <a:t>Eş boyda bulunan fasulyelere manyetize edilmiş suyun etkisinin daha geç görüldüğü analiz edildi. Suyun manyetize edilmesi uzun sürdüğünden bu fasulyelerin büyümesi geç başladı a</a:t>
            </a:r>
            <a:r>
              <a:rPr lang="tr-CY" sz="2200" dirty="0">
                <a:solidFill>
                  <a:srgbClr val="000000"/>
                </a:solidFill>
              </a:rPr>
              <a:t>ncak</a:t>
            </a:r>
            <a:r>
              <a:rPr lang="tr-TR" sz="2200" dirty="0">
                <a:solidFill>
                  <a:srgbClr val="000000"/>
                </a:solidFill>
              </a:rPr>
              <a:t> hızlı ilerledi. Ayrıca kutuplaşmaların nasıl olduğu da değişkenlik göstermektedir. En fazla verim N-S kutuplaşmasında alınmıştır.</a:t>
            </a:r>
          </a:p>
          <a:p>
            <a:endParaRPr lang="en-US" sz="2200" dirty="0">
              <a:solidFill>
                <a:srgbClr val="000000"/>
              </a:solidFill>
            </a:endParaRPr>
          </a:p>
        </p:txBody>
      </p:sp>
    </p:spTree>
    <p:extLst>
      <p:ext uri="{BB962C8B-B14F-4D97-AF65-F5344CB8AC3E}">
        <p14:creationId xmlns:p14="http://schemas.microsoft.com/office/powerpoint/2010/main" val="602788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wall, indoor, table, bottle&#10;&#10;Description automatically generated">
            <a:extLst>
              <a:ext uri="{FF2B5EF4-FFF2-40B4-BE49-F238E27FC236}">
                <a16:creationId xmlns:a16="http://schemas.microsoft.com/office/drawing/2014/main" id="{BFFCE498-C9F2-4C9B-91A9-BE3C196B7A6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259499"/>
            <a:ext cx="12192001" cy="4666928"/>
          </a:xfrm>
          <a:prstGeom prst="rect">
            <a:avLst/>
          </a:prstGeom>
        </p:spPr>
      </p:pic>
      <p:pic>
        <p:nvPicPr>
          <p:cNvPr id="9" name="Picture 8">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Oval 10">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38813-6E5B-4BA8-8759-6B71B21B6AE0}"/>
              </a:ext>
            </a:extLst>
          </p:cNvPr>
          <p:cNvSpPr>
            <a:spLocks noGrp="1"/>
          </p:cNvSpPr>
          <p:nvPr>
            <p:ph type="title"/>
          </p:nvPr>
        </p:nvSpPr>
        <p:spPr>
          <a:xfrm>
            <a:off x="804998" y="4551037"/>
            <a:ext cx="5021782" cy="1509931"/>
          </a:xfrm>
        </p:spPr>
        <p:txBody>
          <a:bodyPr>
            <a:normAutofit/>
          </a:bodyPr>
          <a:lstStyle/>
          <a:p>
            <a:r>
              <a:rPr lang="tr-CY" sz="4000" b="1" dirty="0">
                <a:solidFill>
                  <a:srgbClr val="000000"/>
                </a:solidFill>
                <a:effectLst>
                  <a:outerShdw blurRad="38100" dist="38100" dir="2700000" algn="tl">
                    <a:srgbClr val="000000">
                      <a:alpha val="43137"/>
                    </a:srgbClr>
                  </a:outerShdw>
                </a:effectLst>
              </a:rPr>
              <a:t>GİRİŞ</a:t>
            </a:r>
            <a:endParaRPr lang="en-US" sz="4000" b="1" dirty="0">
              <a:solidFill>
                <a:srgbClr val="000000"/>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49B8CC0E-5E72-4895-82E7-6E1A36F35116}"/>
              </a:ext>
            </a:extLst>
          </p:cNvPr>
          <p:cNvSpPr>
            <a:spLocks noGrp="1"/>
          </p:cNvSpPr>
          <p:nvPr>
            <p:ph idx="1"/>
          </p:nvPr>
        </p:nvSpPr>
        <p:spPr>
          <a:xfrm>
            <a:off x="2931625" y="4147930"/>
            <a:ext cx="9141105" cy="2710059"/>
          </a:xfrm>
        </p:spPr>
        <p:txBody>
          <a:bodyPr anchor="ctr">
            <a:normAutofit lnSpcReduction="10000"/>
          </a:bodyPr>
          <a:lstStyle/>
          <a:p>
            <a:r>
              <a:rPr lang="tr-CY" sz="2200" dirty="0">
                <a:solidFill>
                  <a:srgbClr val="000000"/>
                </a:solidFill>
              </a:rPr>
              <a:t>Su </a:t>
            </a:r>
            <a:r>
              <a:rPr lang="tr-TR" sz="2200" dirty="0">
                <a:solidFill>
                  <a:srgbClr val="000000"/>
                </a:solidFill>
              </a:rPr>
              <a:t>, tüm canlı organizmaların hayatta kalabilmesi için büyük önem taşır. Dolaşım ve sindirim gibi sistemlerinin çalışmasında temel unsur olması, vücudumuzdan atık ve zehirli maddelerin atılmasında görev alması gibi önemli özellikleri olduğundan projemizde manyetik alan yaratarak (mıknatıslar yardımıyla) suyu en verimli ve sağlıklı hale getirmeyi amaçladık. Günlük kullandığımız musluk sularının yeterince verimli olmayışı, vücut tarafından emilmesi kolay olan suların marketlerde pahalıya satılması problemlerimiz arasındaydı. N-N (North-North), N-S (North-South), S-S (South-South)  kutuplarını erlenlerin yanlarına karşılıklı olarak yapıştırdık.</a:t>
            </a:r>
          </a:p>
          <a:p>
            <a:endParaRPr lang="en-US" sz="1100" dirty="0">
              <a:solidFill>
                <a:srgbClr val="000000"/>
              </a:solidFill>
            </a:endParaRPr>
          </a:p>
        </p:txBody>
      </p:sp>
    </p:spTree>
    <p:extLst>
      <p:ext uri="{BB962C8B-B14F-4D97-AF65-F5344CB8AC3E}">
        <p14:creationId xmlns:p14="http://schemas.microsoft.com/office/powerpoint/2010/main" val="1138140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9BE40-F24A-4DC2-A1AF-05CC50F79CFD}"/>
              </a:ext>
            </a:extLst>
          </p:cNvPr>
          <p:cNvSpPr>
            <a:spLocks noGrp="1"/>
          </p:cNvSpPr>
          <p:nvPr>
            <p:ph type="title"/>
          </p:nvPr>
        </p:nvSpPr>
        <p:spPr>
          <a:xfrm>
            <a:off x="838200" y="723578"/>
            <a:ext cx="4595071" cy="1645501"/>
          </a:xfrm>
        </p:spPr>
        <p:txBody>
          <a:bodyPr>
            <a:normAutofit/>
          </a:bodyPr>
          <a:lstStyle/>
          <a:p>
            <a:r>
              <a:rPr lang="tr-CY" sz="4000" b="1" dirty="0">
                <a:effectLst>
                  <a:outerShdw blurRad="38100" dist="38100" dir="2700000" algn="tl">
                    <a:srgbClr val="000000">
                      <a:alpha val="43137"/>
                    </a:srgbClr>
                  </a:outerShdw>
                </a:effectLst>
              </a:rPr>
              <a:t>GİRİŞ</a:t>
            </a:r>
            <a:endParaRPr lang="en-US" sz="4000"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B76D5D8B-B780-47A4-B912-D4AF0A75B5D5}"/>
              </a:ext>
            </a:extLst>
          </p:cNvPr>
          <p:cNvSpPr>
            <a:spLocks noGrp="1"/>
          </p:cNvSpPr>
          <p:nvPr>
            <p:ph idx="1"/>
          </p:nvPr>
        </p:nvSpPr>
        <p:spPr>
          <a:xfrm>
            <a:off x="814476" y="2369079"/>
            <a:ext cx="4595071" cy="3628495"/>
          </a:xfrm>
        </p:spPr>
        <p:txBody>
          <a:bodyPr>
            <a:noAutofit/>
          </a:bodyPr>
          <a:lstStyle/>
          <a:p>
            <a:r>
              <a:rPr lang="tr-TR" sz="2200" dirty="0"/>
              <a:t>Oluşan bu manyetik alanlar sayesinde su moleküllerinin daha küçük kümeler haline gelmesi ve bunun sonucunda suyun daha verimli olmasını bekledik. Deneyimizde fasulye bitkisi üzerinde manyetize edilmiş suların etkisini karşılaştırabilmek için arıtılmış su ve musluk suyunu da kullandık. Daha verimli olan manyetize edilmiş suyun kullanıldığı bitkilerin daha sağlıklı büyümesini bekledik. </a:t>
            </a:r>
            <a:endParaRPr lang="en-US" sz="2200" dirty="0"/>
          </a:p>
        </p:txBody>
      </p:sp>
      <p:sp>
        <p:nvSpPr>
          <p:cNvPr id="30" name="Rectangle 29">
            <a:extLst>
              <a:ext uri="{FF2B5EF4-FFF2-40B4-BE49-F238E27FC236}">
                <a16:creationId xmlns:a16="http://schemas.microsoft.com/office/drawing/2014/main" id="{003713C1-2FB2-413B-BF91-3AE41726F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0991" y="3474720"/>
            <a:ext cx="6100914"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90795B4D-5022-4A7F-A01D-8D880B7CD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9584" y="0"/>
            <a:ext cx="6192415" cy="6858000"/>
          </a:xfrm>
          <a:prstGeom prst="rect">
            <a:avLst/>
          </a:prstGeom>
          <a:solidFill>
            <a:schemeClr val="tx1">
              <a:lumMod val="85000"/>
              <a:lumOff val="1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AFD19018-DE7C-4796-ADF2-AD2EB0FC0D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300228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2" descr="A picture containing wall, indoor, object&#10;&#10;Description automatically generated">
            <a:extLst>
              <a:ext uri="{FF2B5EF4-FFF2-40B4-BE49-F238E27FC236}">
                <a16:creationId xmlns:a16="http://schemas.microsoft.com/office/drawing/2014/main" id="{1408CAC1-101C-4EA4-AB32-3D18260C42E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6105962" y="257993"/>
            <a:ext cx="2982351" cy="2832133"/>
          </a:xfrm>
          <a:prstGeom prst="rect">
            <a:avLst/>
          </a:prstGeom>
        </p:spPr>
      </p:pic>
      <p:sp>
        <p:nvSpPr>
          <p:cNvPr id="36" name="Rectangle 35">
            <a:extLst>
              <a:ext uri="{FF2B5EF4-FFF2-40B4-BE49-F238E27FC236}">
                <a16:creationId xmlns:a16="http://schemas.microsoft.com/office/drawing/2014/main" id="{B1A0A2C2-4F85-44AF-8708-8DCA4B550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9624" y="0"/>
            <a:ext cx="300228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Picture 18" descr="A reflection of a mirror&#10;&#10;Description automatically generated">
            <a:extLst>
              <a:ext uri="{FF2B5EF4-FFF2-40B4-BE49-F238E27FC236}">
                <a16:creationId xmlns:a16="http://schemas.microsoft.com/office/drawing/2014/main" id="{B42D2782-E315-48D0-BD51-44903C87645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9228441" y="250391"/>
            <a:ext cx="2982351" cy="2847338"/>
          </a:xfrm>
          <a:prstGeom prst="rect">
            <a:avLst/>
          </a:prstGeom>
        </p:spPr>
      </p:pic>
      <p:pic>
        <p:nvPicPr>
          <p:cNvPr id="25" name="Picture 24" descr="A close up of a logo&#10;&#10;Description automatically generated">
            <a:extLst>
              <a:ext uri="{FF2B5EF4-FFF2-40B4-BE49-F238E27FC236}">
                <a16:creationId xmlns:a16="http://schemas.microsoft.com/office/drawing/2014/main" id="{82A19F34-0840-4BB9-B042-D993923CF68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513343" y="3550620"/>
            <a:ext cx="5702380" cy="3307380"/>
          </a:xfrm>
          <a:prstGeom prst="rect">
            <a:avLst/>
          </a:prstGeom>
        </p:spPr>
      </p:pic>
    </p:spTree>
    <p:extLst>
      <p:ext uri="{BB962C8B-B14F-4D97-AF65-F5344CB8AC3E}">
        <p14:creationId xmlns:p14="http://schemas.microsoft.com/office/powerpoint/2010/main" val="2209126055"/>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A picture containing person, indoor, table, food&#10;&#10;Description automatically generated">
            <a:extLst>
              <a:ext uri="{FF2B5EF4-FFF2-40B4-BE49-F238E27FC236}">
                <a16:creationId xmlns:a16="http://schemas.microsoft.com/office/drawing/2014/main" id="{2CD38850-BAFB-488D-BE19-DD71625696C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278608" y="266699"/>
            <a:ext cx="6858000" cy="6324601"/>
          </a:xfrm>
          <a:prstGeom prst="rect">
            <a:avLst/>
          </a:prstGeom>
        </p:spPr>
      </p:pic>
      <p:pic>
        <p:nvPicPr>
          <p:cNvPr id="15" name="Picture 14">
            <a:extLst>
              <a:ext uri="{FF2B5EF4-FFF2-40B4-BE49-F238E27FC236}">
                <a16:creationId xmlns:a16="http://schemas.microsoft.com/office/drawing/2014/main" id="{19AE98B8-B73A-4724-B639-017087F923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843DE58-C16A-411F-A029-8AAB149E35EA}"/>
              </a:ext>
            </a:extLst>
          </p:cNvPr>
          <p:cNvSpPr>
            <a:spLocks noGrp="1"/>
          </p:cNvSpPr>
          <p:nvPr>
            <p:ph type="title"/>
          </p:nvPr>
        </p:nvSpPr>
        <p:spPr>
          <a:xfrm>
            <a:off x="6334043" y="4560914"/>
            <a:ext cx="4869179" cy="1325563"/>
          </a:xfrm>
        </p:spPr>
        <p:txBody>
          <a:bodyPr>
            <a:normAutofit/>
          </a:bodyPr>
          <a:lstStyle/>
          <a:p>
            <a:r>
              <a:rPr lang="tr-CY" sz="4000" b="1" dirty="0">
                <a:solidFill>
                  <a:srgbClr val="000000"/>
                </a:solidFill>
                <a:effectLst>
                  <a:outerShdw blurRad="38100" dist="38100" dir="2700000" algn="tl">
                    <a:srgbClr val="000000">
                      <a:alpha val="43137"/>
                    </a:srgbClr>
                  </a:outerShdw>
                </a:effectLst>
              </a:rPr>
              <a:t>GİRİŞ</a:t>
            </a:r>
            <a:endParaRPr lang="en-US" sz="4000" b="1" dirty="0">
              <a:solidFill>
                <a:srgbClr val="000000"/>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031B3548-911E-4E62-B87E-BF30EDDC58EA}"/>
              </a:ext>
            </a:extLst>
          </p:cNvPr>
          <p:cNvSpPr>
            <a:spLocks noGrp="1"/>
          </p:cNvSpPr>
          <p:nvPr>
            <p:ph idx="1"/>
          </p:nvPr>
        </p:nvSpPr>
        <p:spPr>
          <a:xfrm>
            <a:off x="6096000" y="971523"/>
            <a:ext cx="4869179" cy="3047946"/>
          </a:xfrm>
        </p:spPr>
        <p:txBody>
          <a:bodyPr anchor="b">
            <a:noAutofit/>
          </a:bodyPr>
          <a:lstStyle/>
          <a:p>
            <a:r>
              <a:rPr lang="tr-TR" sz="2200" dirty="0">
                <a:solidFill>
                  <a:srgbClr val="000000"/>
                </a:solidFill>
              </a:rPr>
              <a:t>Deneyimizi insanlar üzerinde yapamazdık. Çünkü gözlemlememiz zor olur ve süremiz uzardı. Ayrıca varsayımlarımız üzerinden ilerlediğimizden sağlıklarını riske atamadık. Bu nedenle deneyimizi fasulye bitkisi ile yaptık çünkü büyüme süresi daha az olduğundan sonuçları görmemiz daha hızlı oldu. </a:t>
            </a:r>
            <a:endParaRPr lang="en-US" sz="2200" dirty="0">
              <a:solidFill>
                <a:srgbClr val="000000"/>
              </a:solidFill>
            </a:endParaRPr>
          </a:p>
        </p:txBody>
      </p:sp>
      <p:pic>
        <p:nvPicPr>
          <p:cNvPr id="12" name="Picture 11">
            <a:extLst>
              <a:ext uri="{FF2B5EF4-FFF2-40B4-BE49-F238E27FC236}">
                <a16:creationId xmlns:a16="http://schemas.microsoft.com/office/drawing/2014/main" id="{E47C2AED-8DCD-4F9C-871C-56AD5590F95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2867"/>
          <a:stretch/>
        </p:blipFill>
        <p:spPr>
          <a:xfrm>
            <a:off x="11122236" y="0"/>
            <a:ext cx="1081673" cy="2255928"/>
          </a:xfrm>
          <a:prstGeom prst="rect">
            <a:avLst/>
          </a:prstGeom>
        </p:spPr>
      </p:pic>
    </p:spTree>
    <p:extLst>
      <p:ext uri="{BB962C8B-B14F-4D97-AF65-F5344CB8AC3E}">
        <p14:creationId xmlns:p14="http://schemas.microsoft.com/office/powerpoint/2010/main" val="1857513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Top Corners Rounded 29">
            <a:extLst>
              <a:ext uri="{FF2B5EF4-FFF2-40B4-BE49-F238E27FC236}">
                <a16:creationId xmlns:a16="http://schemas.microsoft.com/office/drawing/2014/main" id="{B1E3044D-AD17-4052-A453-8AA654EFAB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797978" y="996722"/>
            <a:ext cx="5923488" cy="4864556"/>
          </a:xfrm>
          <a:prstGeom prst="round2SameRect">
            <a:avLst>
              <a:gd name="adj1" fmla="val 3762"/>
              <a:gd name="adj2" fmla="val 0"/>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3212448-C711-42B9-95D5-CEDCC1A06FE3}"/>
              </a:ext>
            </a:extLst>
          </p:cNvPr>
          <p:cNvSpPr>
            <a:spLocks noGrp="1"/>
          </p:cNvSpPr>
          <p:nvPr>
            <p:ph type="title"/>
          </p:nvPr>
        </p:nvSpPr>
        <p:spPr>
          <a:xfrm>
            <a:off x="7856388" y="975365"/>
            <a:ext cx="3847882" cy="1691907"/>
          </a:xfrm>
        </p:spPr>
        <p:txBody>
          <a:bodyPr anchor="ctr">
            <a:normAutofit/>
          </a:bodyPr>
          <a:lstStyle/>
          <a:p>
            <a:r>
              <a:rPr lang="tr-CY" sz="4000" b="1" dirty="0">
                <a:solidFill>
                  <a:srgbClr val="FFFFFF"/>
                </a:solidFill>
                <a:effectLst>
                  <a:outerShdw blurRad="38100" dist="38100" dir="2700000" algn="tl">
                    <a:srgbClr val="000000">
                      <a:alpha val="43137"/>
                    </a:srgbClr>
                  </a:outerShdw>
                </a:effectLst>
              </a:rPr>
              <a:t>GİRİŞ</a:t>
            </a:r>
            <a:endParaRPr lang="en-US" sz="4000" b="1" dirty="0">
              <a:solidFill>
                <a:srgbClr val="FFFFFF"/>
              </a:solidFill>
              <a:effectLst>
                <a:outerShdw blurRad="38100" dist="38100" dir="2700000" algn="tl">
                  <a:srgbClr val="000000">
                    <a:alpha val="43137"/>
                  </a:srgbClr>
                </a:outerShdw>
              </a:effectLst>
            </a:endParaRPr>
          </a:p>
        </p:txBody>
      </p:sp>
      <p:sp>
        <p:nvSpPr>
          <p:cNvPr id="32" name="Round Single Corner Rectangle 24">
            <a:extLst>
              <a:ext uri="{FF2B5EF4-FFF2-40B4-BE49-F238E27FC236}">
                <a16:creationId xmlns:a16="http://schemas.microsoft.com/office/drawing/2014/main" id="{81289F98-975F-4EB2-9553-8E1A9946BA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911284" y="635058"/>
            <a:ext cx="2657864" cy="2657864"/>
          </a:xfrm>
          <a:prstGeom prst="round1Rect">
            <a:avLst>
              <a:gd name="adj" fmla="val 11295"/>
            </a:avLst>
          </a:prstGeom>
          <a:solidFill>
            <a:srgbClr val="FFFFFF"/>
          </a:solidFill>
          <a:ln w="57150">
            <a:solidFill>
              <a:srgbClr val="2B6EB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screen shot of a computer&#10;&#10;Description automatically generated">
            <a:extLst>
              <a:ext uri="{FF2B5EF4-FFF2-40B4-BE49-F238E27FC236}">
                <a16:creationId xmlns:a16="http://schemas.microsoft.com/office/drawing/2014/main" id="{48284BE1-9E86-451A-BA02-C4E8C32E60C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2598" y="803093"/>
            <a:ext cx="2375236" cy="2321793"/>
          </a:xfrm>
          <a:prstGeom prst="rect">
            <a:avLst/>
          </a:prstGeom>
        </p:spPr>
      </p:pic>
      <p:sp>
        <p:nvSpPr>
          <p:cNvPr id="34" name="Round Single Corner Rectangle 22">
            <a:extLst>
              <a:ext uri="{FF2B5EF4-FFF2-40B4-BE49-F238E27FC236}">
                <a16:creationId xmlns:a16="http://schemas.microsoft.com/office/drawing/2014/main" id="{1F564BCF-97B6-4D86-94EE-DD1B587F2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7533" y="1300271"/>
            <a:ext cx="1992651" cy="1992652"/>
          </a:xfrm>
          <a:prstGeom prst="round1Rect">
            <a:avLst>
              <a:gd name="adj" fmla="val 11295"/>
            </a:avLst>
          </a:prstGeom>
          <a:solidFill>
            <a:srgbClr val="2B6E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6" name="Round Single Corner Rectangle 23">
            <a:extLst>
              <a:ext uri="{FF2B5EF4-FFF2-40B4-BE49-F238E27FC236}">
                <a16:creationId xmlns:a16="http://schemas.microsoft.com/office/drawing/2014/main" id="{54600AC1-F146-4567-9C5E-A96D6D3492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287904" y="3438135"/>
            <a:ext cx="2281244" cy="2281245"/>
          </a:xfrm>
          <a:prstGeom prst="round1Rect">
            <a:avLst>
              <a:gd name="adj" fmla="val 11295"/>
            </a:avLst>
          </a:prstGeom>
          <a:solidFill>
            <a:srgbClr val="2B6E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8" name="Round Single Corner Rectangle 25">
            <a:extLst>
              <a:ext uri="{FF2B5EF4-FFF2-40B4-BE49-F238E27FC236}">
                <a16:creationId xmlns:a16="http://schemas.microsoft.com/office/drawing/2014/main" id="{EBA7E638-205A-4579-864F-125BAC629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17533" y="3438135"/>
            <a:ext cx="2657864" cy="2657864"/>
          </a:xfrm>
          <a:prstGeom prst="round1Rect">
            <a:avLst>
              <a:gd name="adj" fmla="val 11295"/>
            </a:avLst>
          </a:prstGeom>
          <a:solidFill>
            <a:srgbClr val="FFFFFF"/>
          </a:solidFill>
          <a:ln w="57150">
            <a:solidFill>
              <a:srgbClr val="2B6EB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descr="A picture containing text, map&#10;&#10;Description automatically generated">
            <a:extLst>
              <a:ext uri="{FF2B5EF4-FFF2-40B4-BE49-F238E27FC236}">
                <a16:creationId xmlns:a16="http://schemas.microsoft.com/office/drawing/2014/main" id="{4243EF67-9C82-40EA-9BBC-B7D6603846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58847" y="4219555"/>
            <a:ext cx="2375236" cy="1095024"/>
          </a:xfrm>
          <a:prstGeom prst="rect">
            <a:avLst/>
          </a:prstGeom>
        </p:spPr>
      </p:pic>
      <p:sp>
        <p:nvSpPr>
          <p:cNvPr id="3" name="Content Placeholder 2">
            <a:extLst>
              <a:ext uri="{FF2B5EF4-FFF2-40B4-BE49-F238E27FC236}">
                <a16:creationId xmlns:a16="http://schemas.microsoft.com/office/drawing/2014/main" id="{277C331C-B45D-4516-BC52-DC5645686BD5}"/>
              </a:ext>
            </a:extLst>
          </p:cNvPr>
          <p:cNvSpPr>
            <a:spLocks noGrp="1"/>
          </p:cNvSpPr>
          <p:nvPr>
            <p:ph idx="1"/>
          </p:nvPr>
        </p:nvSpPr>
        <p:spPr>
          <a:xfrm>
            <a:off x="7856388" y="3038478"/>
            <a:ext cx="4203089" cy="2843844"/>
          </a:xfrm>
        </p:spPr>
        <p:txBody>
          <a:bodyPr anchor="ctr">
            <a:noAutofit/>
          </a:bodyPr>
          <a:lstStyle/>
          <a:p>
            <a:r>
              <a:rPr lang="tr-TR" sz="2200" dirty="0">
                <a:solidFill>
                  <a:srgbClr val="FFFFFF"/>
                </a:solidFill>
              </a:rPr>
              <a:t>Ayrıca sağlıklı olduğunu da bitkinin gövdesine ve yapraklarına bakarak kolayca anlayabiliyoruz. Manyetize edilmiş su vücudun asidik özelliğini azaltıyor, PH değerini ve sinir, boşaltım, sindirim sistemini düzenliyor, yüzey gerilimini azalttığı için hücrelerin emmesini kolaylaştırıyor</a:t>
            </a:r>
            <a:r>
              <a:rPr lang="tr-CY" sz="2200" dirty="0">
                <a:solidFill>
                  <a:srgbClr val="FFFFFF"/>
                </a:solidFill>
              </a:rPr>
              <a:t>.</a:t>
            </a:r>
            <a:endParaRPr lang="en-US" sz="2200" dirty="0">
              <a:solidFill>
                <a:srgbClr val="FFFFFF"/>
              </a:solidFill>
            </a:endParaRPr>
          </a:p>
        </p:txBody>
      </p:sp>
      <p:sp>
        <p:nvSpPr>
          <p:cNvPr id="40" name="Rectangle: Top Corners Rounded 39">
            <a:extLst>
              <a:ext uri="{FF2B5EF4-FFF2-40B4-BE49-F238E27FC236}">
                <a16:creationId xmlns:a16="http://schemas.microsoft.com/office/drawing/2014/main" id="{2854001E-6E9D-464A-9B65-A4012F7B3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052315" y="1050468"/>
            <a:ext cx="5609397" cy="4757058"/>
          </a:xfrm>
          <a:prstGeom prst="round2SameRect">
            <a:avLst>
              <a:gd name="adj1" fmla="val 2061"/>
              <a:gd name="adj2" fmla="val 0"/>
            </a:avLst>
          </a:prstGeom>
          <a:noFill/>
          <a:ln w="508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2" name="Straight Connector 41">
            <a:extLst>
              <a:ext uri="{FF2B5EF4-FFF2-40B4-BE49-F238E27FC236}">
                <a16:creationId xmlns:a16="http://schemas.microsoft.com/office/drawing/2014/main" id="{62C9802A-EFBD-41D4-894F-AFD985DBA5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52907" y="2856601"/>
            <a:ext cx="1597456" cy="0"/>
          </a:xfrm>
          <a:prstGeom prst="line">
            <a:avLst/>
          </a:prstGeom>
          <a:ln w="50800">
            <a:solidFill>
              <a:srgbClr val="A6A6A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08372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TotalTime>
  <Words>1932</Words>
  <Application>Microsoft Office PowerPoint</Application>
  <PresentationFormat>Widescreen</PresentationFormat>
  <Paragraphs>83</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Calibri Light</vt:lpstr>
      <vt:lpstr>David</vt:lpstr>
      <vt:lpstr>Times New Roman</vt:lpstr>
      <vt:lpstr>Office Theme</vt:lpstr>
      <vt:lpstr>MANYETİZE EDİLMİŞ SU MUCİZESİ</vt:lpstr>
      <vt:lpstr>AMAÇ &amp; HİPOTEZ</vt:lpstr>
      <vt:lpstr>ÖZET</vt:lpstr>
      <vt:lpstr>KISACA SONUÇ</vt:lpstr>
      <vt:lpstr>KISACA SONUÇ</vt:lpstr>
      <vt:lpstr>GİRİŞ</vt:lpstr>
      <vt:lpstr>GİRİŞ</vt:lpstr>
      <vt:lpstr>GİRİŞ</vt:lpstr>
      <vt:lpstr>GİRİŞ</vt:lpstr>
      <vt:lpstr>PROJENİN AMACI </vt:lpstr>
      <vt:lpstr>2. Yöntem</vt:lpstr>
      <vt:lpstr>YÖNTEM</vt:lpstr>
      <vt:lpstr>YÖNTEM</vt:lpstr>
      <vt:lpstr>YÖNTEM</vt:lpstr>
      <vt:lpstr>BULGULAR</vt:lpstr>
      <vt:lpstr>PowerPoint Presentation</vt:lpstr>
      <vt:lpstr>PowerPoint Presentation</vt:lpstr>
      <vt:lpstr>PowerPoint Presentation</vt:lpstr>
      <vt:lpstr>PowerPoint Presentation</vt:lpstr>
      <vt:lpstr>SONUÇ VE TARIŞMA</vt:lpstr>
      <vt:lpstr>SONUÇ VE TARIŞMA</vt:lpstr>
      <vt:lpstr>SONUÇ VE TARIŞMA</vt:lpstr>
      <vt:lpstr>SONUÇ VE TARIŞMA</vt:lpstr>
      <vt:lpstr>SONUÇ VE TARIŞMA</vt:lpstr>
      <vt:lpstr>ÖNERİLER</vt:lpstr>
      <vt:lpstr>ÖNERİLER</vt:lpstr>
      <vt:lpstr>PROJE NASIL GELİŞTİRİLEBİLİR?</vt:lpstr>
      <vt:lpstr>PROJE NASIL GELİŞTİRİLEBİLİR?</vt:lpstr>
      <vt:lpstr>KAYNAKÇA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BEYZA BUSE AKDIN</dc:creator>
  <cp:lastModifiedBy>MURAT MENTESE</cp:lastModifiedBy>
  <cp:revision>14</cp:revision>
  <dcterms:created xsi:type="dcterms:W3CDTF">2019-03-14T20:45:19Z</dcterms:created>
  <dcterms:modified xsi:type="dcterms:W3CDTF">2019-03-16T22:09:47Z</dcterms:modified>
</cp:coreProperties>
</file>