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BE489C-E98E-4CD0-BF1E-6F9B25F113BC}" type="datetimeFigureOut">
              <a:rPr lang="tr-TR" smtClean="0"/>
              <a:t>13.12.2018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CF3D90-A445-42EA-B870-966EC661F03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ingturks.com/muze-saray-hizli-giris-bileti/vatikan-muzeleri-sistine-sapeli/" TargetMode="External"/><Relationship Id="rId2" Type="http://schemas.openxmlformats.org/officeDocument/2006/relationships/hyperlink" Target="http://www.forumgercek.com/muzeler/134640-dunyanin-en-unlu-muzeleri-4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wikizeroo.net/index.php?q=aHR0cHM6Ly90ci53aWtpcGVkaWEub3JnL3dpa2kvVmF0aWthbl9Nw7x6ZWxlcmk" TargetMode="External"/><Relationship Id="rId4" Type="http://schemas.openxmlformats.org/officeDocument/2006/relationships/hyperlink" Target="http://defterisk.blogspot.com/2013/08/apollo-belvedere-cesitli-notla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atikan mÃ¼zeleri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l="18936" t="19028" r="20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D49FE6D-E54D-4A15-9572-966ED42F81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82" y="4251490"/>
            <a:ext cx="9141618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EAFC8083-BBFA-464C-A805-4E844F66B23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CC752BC6-CDD2-4020-8DCF-B5E813CD3A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van 1">
            <a:extLst>
              <a:ext uri="{FF2B5EF4-FFF2-40B4-BE49-F238E27FC236}">
                <a16:creationId xmlns="" xmlns:a16="http://schemas.microsoft.com/office/drawing/2014/main" id="{3B7F1724-8FC8-4C7F-AE04-38339459B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16" y="4337523"/>
            <a:ext cx="8188542" cy="1327380"/>
          </a:xfrm>
        </p:spPr>
        <p:txBody>
          <a:bodyPr>
            <a:normAutofit/>
          </a:bodyPr>
          <a:lstStyle/>
          <a:p>
            <a:r>
              <a:rPr lang="tr-TR" b="1" dirty="0"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ABF73259-FF3D-46FA-9CBA-DD4AB9C6C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2853" y="5805264"/>
            <a:ext cx="1891147" cy="468888"/>
          </a:xfrm>
        </p:spPr>
        <p:txBody>
          <a:bodyPr>
            <a:noAutofit/>
          </a:bodyPr>
          <a:lstStyle/>
          <a:p>
            <a:r>
              <a:rPr lang="tr-TR" sz="2000" dirty="0" smtClean="0"/>
              <a:t>Elif Cansu </a:t>
            </a:r>
            <a:r>
              <a:rPr lang="tr-TR" sz="2000" dirty="0" err="1" smtClean="0"/>
              <a:t>Ipek</a:t>
            </a:r>
            <a:r>
              <a:rPr lang="tr-TR" sz="2000" dirty="0" smtClean="0"/>
              <a:t>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0" y="4509120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latin typeface="Amperzand" pitchFamily="2" charset="-94"/>
                <a:ea typeface="Amperzand" pitchFamily="2" charset="-94"/>
              </a:rPr>
              <a:t>Vatikan Müzeleri</a:t>
            </a:r>
            <a:endParaRPr lang="en-US" sz="8000" dirty="0">
              <a:latin typeface="Amperzand" pitchFamily="2" charset="-94"/>
              <a:ea typeface="Amperzand" pitchFamily="2" charset="-9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1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Müzler Salonu</a:t>
            </a:r>
            <a:r>
              <a:rPr lang="tr-TR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smtClean="0"/>
              <a:t>Sala </a:t>
            </a:r>
            <a:r>
              <a:rPr lang="tr-TR" dirty="0" err="1" smtClean="0"/>
              <a:t>delle</a:t>
            </a:r>
            <a:r>
              <a:rPr lang="tr-TR" dirty="0" smtClean="0"/>
              <a:t> </a:t>
            </a:r>
            <a:r>
              <a:rPr lang="tr-TR" dirty="0" err="1" smtClean="0"/>
              <a:t>Muse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Tanrı </a:t>
            </a:r>
            <a:r>
              <a:rPr lang="tr-TR" dirty="0" err="1" smtClean="0"/>
              <a:t>Apollo</a:t>
            </a:r>
            <a:r>
              <a:rPr lang="tr-TR" dirty="0" smtClean="0"/>
              <a:t> </a:t>
            </a:r>
            <a:r>
              <a:rPr lang="tr-TR" dirty="0" err="1" smtClean="0"/>
              <a:t>vevdokuz</a:t>
            </a:r>
            <a:r>
              <a:rPr lang="tr-TR" dirty="0" smtClean="0"/>
              <a:t> Müzler heykelleri bulunur. Bunlar yanında önemli antik Grek ve Romalı heykelleri de sergilenmektedir.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Belvedere</a:t>
            </a:r>
            <a:r>
              <a:rPr lang="tr-TR" dirty="0" smtClean="0"/>
              <a:t> Gövdesi (</a:t>
            </a:r>
            <a:r>
              <a:rPr lang="tr-TR" dirty="0" err="1" smtClean="0"/>
              <a:t>torso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pic>
        <p:nvPicPr>
          <p:cNvPr id="3074" name="Picture 2" descr="http://4.bp.blogspot.com/-vKYxwqWH3sk/UgP9qcxG2xI/AAAAAAAADUY/uedB0Gc8nes/s640/belvedere_apo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91050"/>
            <a:ext cx="2304256" cy="33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hlinkClick r:id="rId2"/>
              </a:rPr>
              <a:t>http://www.</a:t>
            </a:r>
            <a:r>
              <a:rPr lang="tr-TR" dirty="0" err="1" smtClean="0">
                <a:hlinkClick r:id="rId2"/>
              </a:rPr>
              <a:t>forumgercek</a:t>
            </a:r>
            <a:r>
              <a:rPr lang="tr-TR" dirty="0" smtClean="0">
                <a:hlinkClick r:id="rId2"/>
              </a:rPr>
              <a:t>.com/</a:t>
            </a:r>
            <a:r>
              <a:rPr lang="tr-TR" dirty="0" err="1" smtClean="0">
                <a:hlinkClick r:id="rId2"/>
              </a:rPr>
              <a:t>muzeler</a:t>
            </a:r>
            <a:r>
              <a:rPr lang="tr-TR" dirty="0" smtClean="0">
                <a:hlinkClick r:id="rId2"/>
              </a:rPr>
              <a:t>/134640-</a:t>
            </a:r>
            <a:r>
              <a:rPr lang="tr-TR" dirty="0" err="1" smtClean="0">
                <a:hlinkClick r:id="rId2"/>
              </a:rPr>
              <a:t>dunyanin</a:t>
            </a:r>
            <a:r>
              <a:rPr lang="tr-TR" dirty="0" smtClean="0">
                <a:hlinkClick r:id="rId2"/>
              </a:rPr>
              <a:t>-en-unlu-</a:t>
            </a:r>
            <a:r>
              <a:rPr lang="tr-TR" dirty="0" err="1" smtClean="0">
                <a:hlinkClick r:id="rId2"/>
              </a:rPr>
              <a:t>muzeleri</a:t>
            </a:r>
            <a:r>
              <a:rPr lang="tr-TR" dirty="0" smtClean="0">
                <a:hlinkClick r:id="rId2"/>
              </a:rPr>
              <a:t>-4.html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https://www.travelingturks.com/muze-saray-hizli-giris-bileti/vatikan-muzeleri-sistine-sapeli/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http://defterisk.blogspot.com/2013/08/apollo-belvedere-cesitli-notlar.html</a:t>
            </a:r>
            <a:endParaRPr lang="tr-TR" dirty="0" smtClean="0"/>
          </a:p>
          <a:p>
            <a:r>
              <a:rPr lang="tr-TR" dirty="0" smtClean="0">
                <a:hlinkClick r:id="rId5"/>
              </a:rPr>
              <a:t>http://www.</a:t>
            </a:r>
            <a:r>
              <a:rPr lang="tr-TR" dirty="0" err="1" smtClean="0">
                <a:hlinkClick r:id="rId5"/>
              </a:rPr>
              <a:t>wikizeroo</a:t>
            </a:r>
            <a:r>
              <a:rPr lang="tr-TR" dirty="0" smtClean="0">
                <a:hlinkClick r:id="rId5"/>
              </a:rPr>
              <a:t>.net/index.php?q=aHR0cHM6Ly90ci53aWtpcGVkaWEub3JnL3dpa2kvVmF0aWthbl9Nw7x6ZWxlcmk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ackground ile ilgili gÃ¶rsel sonucu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-457200"/>
            <a:ext cx="9758363" cy="7315200"/>
          </a:xfrm>
          <a:prstGeom prst="rect">
            <a:avLst/>
          </a:prstGeom>
          <a:noFill/>
        </p:spPr>
      </p:pic>
      <p:pic>
        <p:nvPicPr>
          <p:cNvPr id="26626" name="Picture 2" descr="Apollo Belvedere Heykeli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-918864"/>
            <a:ext cx="5184576" cy="7776864"/>
          </a:xfrm>
          <a:prstGeom prst="rect">
            <a:avLst/>
          </a:prstGeom>
          <a:noFill/>
        </p:spPr>
      </p:pic>
      <p:sp>
        <p:nvSpPr>
          <p:cNvPr id="4" name="3 Serbest Form"/>
          <p:cNvSpPr/>
          <p:nvPr/>
        </p:nvSpPr>
        <p:spPr>
          <a:xfrm rot="1190308">
            <a:off x="-1900416" y="-1804090"/>
            <a:ext cx="9121269" cy="9906874"/>
          </a:xfrm>
          <a:custGeom>
            <a:avLst/>
            <a:gdLst>
              <a:gd name="connsiteX0" fmla="*/ 0 w 10210800"/>
              <a:gd name="connsiteY0" fmla="*/ 4953437 h 9906874"/>
              <a:gd name="connsiteX1" fmla="*/ 1550287 w 10210800"/>
              <a:gd name="connsiteY1" fmla="*/ 1398319 h 9906874"/>
              <a:gd name="connsiteX2" fmla="*/ 5105409 w 10210800"/>
              <a:gd name="connsiteY2" fmla="*/ 6 h 9906874"/>
              <a:gd name="connsiteX3" fmla="*/ 8660527 w 10210800"/>
              <a:gd name="connsiteY3" fmla="*/ 1398329 h 9906874"/>
              <a:gd name="connsiteX4" fmla="*/ 10210803 w 10210800"/>
              <a:gd name="connsiteY4" fmla="*/ 4953451 h 9906874"/>
              <a:gd name="connsiteX5" fmla="*/ 8660521 w 10210800"/>
              <a:gd name="connsiteY5" fmla="*/ 8508571 h 9906874"/>
              <a:gd name="connsiteX6" fmla="*/ 5105401 w 10210800"/>
              <a:gd name="connsiteY6" fmla="*/ 9906888 h 9906874"/>
              <a:gd name="connsiteX7" fmla="*/ 1550282 w 10210800"/>
              <a:gd name="connsiteY7" fmla="*/ 8508567 h 9906874"/>
              <a:gd name="connsiteX8" fmla="*/ 4 w 10210800"/>
              <a:gd name="connsiteY8" fmla="*/ 4953445 h 9906874"/>
              <a:gd name="connsiteX9" fmla="*/ 0 w 10210800"/>
              <a:gd name="connsiteY9" fmla="*/ 4953437 h 990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10800" h="9906874">
                <a:moveTo>
                  <a:pt x="0" y="4953437"/>
                </a:moveTo>
                <a:cubicBezTo>
                  <a:pt x="2" y="3613754"/>
                  <a:pt x="559288" y="2331199"/>
                  <a:pt x="1550287" y="1398319"/>
                </a:cubicBezTo>
                <a:cubicBezTo>
                  <a:pt x="2502924" y="501551"/>
                  <a:pt x="3778077" y="3"/>
                  <a:pt x="5105409" y="6"/>
                </a:cubicBezTo>
                <a:cubicBezTo>
                  <a:pt x="6432741" y="7"/>
                  <a:pt x="7707893" y="501559"/>
                  <a:pt x="8660527" y="1398329"/>
                </a:cubicBezTo>
                <a:cubicBezTo>
                  <a:pt x="9651523" y="2331212"/>
                  <a:pt x="10210806" y="3613769"/>
                  <a:pt x="10210803" y="4953451"/>
                </a:cubicBezTo>
                <a:cubicBezTo>
                  <a:pt x="10210803" y="6293134"/>
                  <a:pt x="9651518" y="7575690"/>
                  <a:pt x="8660521" y="8508571"/>
                </a:cubicBezTo>
                <a:cubicBezTo>
                  <a:pt x="7707885" y="9405340"/>
                  <a:pt x="6432732" y="9906889"/>
                  <a:pt x="5105401" y="9906888"/>
                </a:cubicBezTo>
                <a:cubicBezTo>
                  <a:pt x="3778069" y="9906887"/>
                  <a:pt x="2502917" y="9405337"/>
                  <a:pt x="1550282" y="8508567"/>
                </a:cubicBezTo>
                <a:cubicBezTo>
                  <a:pt x="559285" y="7575685"/>
                  <a:pt x="2" y="6293128"/>
                  <a:pt x="4" y="4953445"/>
                </a:cubicBezTo>
                <a:cubicBezTo>
                  <a:pt x="3" y="4953442"/>
                  <a:pt x="1" y="4953440"/>
                  <a:pt x="0" y="49534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Düz Bağlayıcı"/>
          <p:cNvCxnSpPr/>
          <p:nvPr/>
        </p:nvCxnSpPr>
        <p:spPr>
          <a:xfrm flipV="1">
            <a:off x="1403648" y="1484784"/>
            <a:ext cx="3694506" cy="5589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187624" y="0"/>
            <a:ext cx="4513262" cy="1697037"/>
          </a:xfrm>
        </p:spPr>
        <p:txBody>
          <a:bodyPr/>
          <a:lstStyle/>
          <a:p>
            <a:r>
              <a:rPr lang="tr-TR" dirty="0"/>
              <a:t>N</a:t>
            </a:r>
            <a:r>
              <a:rPr lang="tr-TR" dirty="0" smtClean="0"/>
              <a:t>asıl kurulmuştur?</a:t>
            </a:r>
            <a:endParaRPr lang="tr-TR" dirty="0"/>
          </a:p>
        </p:txBody>
      </p:sp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23528" y="1916832"/>
            <a:ext cx="6408712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Aslında Vatikan Müzeleri </a:t>
            </a:r>
            <a:r>
              <a:rPr lang="tr-TR" dirty="0" err="1"/>
              <a:t>Papalar’ın</a:t>
            </a:r>
            <a:r>
              <a:rPr lang="tr-TR" dirty="0"/>
              <a:t> sanat düşkünlüklerinden </a:t>
            </a:r>
            <a:r>
              <a:rPr lang="tr-TR" dirty="0" smtClean="0"/>
              <a:t>doğmuştur. </a:t>
            </a:r>
            <a:r>
              <a:rPr lang="tr-TR" dirty="0"/>
              <a:t>Koleksiyonun temeli </a:t>
            </a:r>
            <a:r>
              <a:rPr lang="tr-TR" b="1" dirty="0"/>
              <a:t>Papa II. Julius</a:t>
            </a:r>
            <a:r>
              <a:rPr lang="tr-TR" dirty="0"/>
              <a:t>’un sanat eserlerini toplamaya </a:t>
            </a:r>
            <a:r>
              <a:rPr lang="tr-TR" b="1" dirty="0" err="1"/>
              <a:t>Apollo</a:t>
            </a:r>
            <a:r>
              <a:rPr lang="tr-TR" b="1" dirty="0"/>
              <a:t> </a:t>
            </a:r>
            <a:r>
              <a:rPr lang="tr-TR" b="1" dirty="0" err="1"/>
              <a:t>Belvedere</a:t>
            </a:r>
            <a:r>
              <a:rPr lang="tr-TR" b="1" dirty="0"/>
              <a:t> Heykeli</a:t>
            </a:r>
            <a:r>
              <a:rPr lang="tr-TR" dirty="0"/>
              <a:t> ile başlamasıyla atılmış ve ardından </a:t>
            </a:r>
            <a:r>
              <a:rPr lang="tr-TR" dirty="0" smtClean="0"/>
              <a:t>dünyanın </a:t>
            </a:r>
            <a:r>
              <a:rPr lang="tr-TR" dirty="0"/>
              <a:t>farklı yerlerinden sanat eserleri </a:t>
            </a:r>
            <a:r>
              <a:rPr lang="tr-TR" dirty="0" smtClean="0"/>
              <a:t>ve </a:t>
            </a:r>
            <a:r>
              <a:rPr lang="tr-TR" dirty="0"/>
              <a:t>antik kalıntılar </a:t>
            </a:r>
            <a:r>
              <a:rPr lang="tr-TR" dirty="0" smtClean="0"/>
              <a:t>toplanmıştır.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Vatikan </a:t>
            </a:r>
            <a:r>
              <a:rPr lang="tr-TR" dirty="0" err="1" smtClean="0"/>
              <a:t>Mzeleri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Bazı Papa’ların saraylarıyla avlular, galeriler ve koridorlarla birleştirilmesiyle elde edilen komplekste bu süreçte toplanan, bir kısmı ise Michelangelo gibi büyük sanatçılara sipariş üzerine yaptırılan eserler sergilenmeye başlamıştır.</a:t>
            </a:r>
            <a:endParaRPr lang="tr-TR" dirty="0"/>
          </a:p>
        </p:txBody>
      </p:sp>
      <p:pic>
        <p:nvPicPr>
          <p:cNvPr id="1028" name="Picture 4" descr="vatikan mÃ¼zeleri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28422"/>
            <a:ext cx="5038278" cy="282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tr-TR" dirty="0" smtClean="0"/>
              <a:t>Gezmek Ne </a:t>
            </a:r>
            <a:r>
              <a:rPr lang="tr-TR" dirty="0" err="1"/>
              <a:t>N</a:t>
            </a:r>
            <a:r>
              <a:rPr lang="tr-TR" dirty="0" err="1" smtClean="0"/>
              <a:t>adar</a:t>
            </a:r>
            <a:r>
              <a:rPr lang="tr-TR" dirty="0" smtClean="0"/>
              <a:t> Zaman Alıyor?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065315"/>
          </a:xfrm>
        </p:spPr>
        <p:txBody>
          <a:bodyPr/>
          <a:lstStyle/>
          <a:p>
            <a:r>
              <a:rPr lang="tr-TR" dirty="0"/>
              <a:t>Her biri farklı döneme ait veya farklı konseptlerde eserler içeren Vatikan Müzeleri </a:t>
            </a:r>
            <a:r>
              <a:rPr lang="tr-TR" dirty="0" smtClean="0"/>
              <a:t>ideal olarak</a:t>
            </a:r>
            <a:r>
              <a:rPr lang="tr-TR" dirty="0"/>
              <a:t> </a:t>
            </a:r>
            <a:r>
              <a:rPr lang="tr-TR" b="1" dirty="0"/>
              <a:t>1 tam </a:t>
            </a:r>
            <a:r>
              <a:rPr lang="tr-TR" b="1" dirty="0" smtClean="0"/>
              <a:t>gün </a:t>
            </a:r>
            <a:r>
              <a:rPr lang="tr-TR" dirty="0" smtClean="0"/>
              <a:t>ayırmanız </a:t>
            </a:r>
            <a:r>
              <a:rPr lang="tr-TR" dirty="0"/>
              <a:t>gereken bir yer. G</a:t>
            </a:r>
            <a:r>
              <a:rPr lang="tr-TR" dirty="0" smtClean="0"/>
              <a:t>irişte </a:t>
            </a:r>
            <a:r>
              <a:rPr lang="tr-TR" dirty="0"/>
              <a:t>4 farklı renkle işaretlenen 4 farklı turdan (yol) birini </a:t>
            </a:r>
            <a:r>
              <a:rPr lang="tr-TR" dirty="0" smtClean="0"/>
              <a:t>seçerek gezilmekte. </a:t>
            </a:r>
            <a:r>
              <a:rPr lang="tr-TR" dirty="0"/>
              <a:t>Bu rotaların farkı ise süresi. En kısası </a:t>
            </a:r>
            <a:r>
              <a:rPr lang="tr-TR" b="1" dirty="0"/>
              <a:t>1,5 saat</a:t>
            </a:r>
            <a:r>
              <a:rPr lang="tr-TR" dirty="0"/>
              <a:t> en uzunu </a:t>
            </a:r>
            <a:r>
              <a:rPr lang="tr-TR" b="1" dirty="0"/>
              <a:t>5 saat</a:t>
            </a:r>
            <a:r>
              <a:rPr lang="tr-TR" dirty="0"/>
              <a:t> kadar </a:t>
            </a:r>
            <a:r>
              <a:rPr lang="tr-TR" dirty="0" smtClean="0"/>
              <a:t>sürmekte.</a:t>
            </a:r>
            <a:endParaRPr lang="tr-TR" dirty="0"/>
          </a:p>
        </p:txBody>
      </p:sp>
      <p:pic>
        <p:nvPicPr>
          <p:cNvPr id="18434" name="Picture 2" descr="saat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628800"/>
            <a:ext cx="1475656" cy="14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788024" y="1700808"/>
            <a:ext cx="4355976" cy="5157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Yunan Haçı Galerisi</a:t>
            </a:r>
            <a:r>
              <a:rPr lang="tr-TR" dirty="0" smtClean="0"/>
              <a:t> </a:t>
            </a:r>
            <a:br>
              <a:rPr lang="tr-TR" dirty="0" smtClean="0"/>
            </a:br>
            <a:r>
              <a:rPr lang="tr-TR" dirty="0" smtClean="0"/>
              <a:t>(Sala </a:t>
            </a:r>
            <a:r>
              <a:rPr lang="tr-TR" dirty="0" err="1" smtClean="0"/>
              <a:t>Croce</a:t>
            </a:r>
            <a:r>
              <a:rPr lang="tr-TR" dirty="0" smtClean="0"/>
              <a:t> </a:t>
            </a:r>
            <a:r>
              <a:rPr lang="tr-TR" dirty="0" err="1" smtClean="0"/>
              <a:t>Greca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988840"/>
            <a:ext cx="36004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Roma </a:t>
            </a:r>
            <a:r>
              <a:rPr lang="tr-TR" dirty="0"/>
              <a:t>İmparatoru Büyük </a:t>
            </a:r>
            <a:r>
              <a:rPr lang="tr-TR" dirty="0" err="1"/>
              <a:t>Konstantin'in</a:t>
            </a:r>
            <a:r>
              <a:rPr lang="tr-TR" dirty="0"/>
              <a:t> annesi </a:t>
            </a:r>
            <a:r>
              <a:rPr lang="tr-TR" dirty="0" smtClean="0"/>
              <a:t>(</a:t>
            </a:r>
            <a:r>
              <a:rPr lang="tr-TR" dirty="0" err="1" smtClean="0"/>
              <a:t>Helena</a:t>
            </a:r>
            <a:r>
              <a:rPr lang="tr-TR" dirty="0" smtClean="0"/>
              <a:t>) </a:t>
            </a:r>
            <a:r>
              <a:rPr lang="tr-TR" dirty="0"/>
              <a:t>ve </a:t>
            </a:r>
            <a:r>
              <a:rPr lang="tr-TR" dirty="0" smtClean="0"/>
              <a:t>kızı</a:t>
            </a:r>
            <a:r>
              <a:rPr lang="tr-TR" dirty="0" smtClean="0"/>
              <a:t>nın</a:t>
            </a:r>
            <a:r>
              <a:rPr lang="tr-TR" dirty="0" smtClean="0"/>
              <a:t> (</a:t>
            </a:r>
            <a:r>
              <a:rPr lang="tr-TR" dirty="0" err="1" smtClean="0"/>
              <a:t>Constantina</a:t>
            </a:r>
            <a:r>
              <a:rPr lang="tr-TR" dirty="0" smtClean="0"/>
              <a:t>) </a:t>
            </a:r>
            <a:r>
              <a:rPr lang="tr-TR" dirty="0"/>
              <a:t>mezarları olan büyük porfir </a:t>
            </a:r>
            <a:r>
              <a:rPr lang="tr-TR" dirty="0" smtClean="0"/>
              <a:t>lahitler.</a:t>
            </a:r>
            <a:endParaRPr lang="tr-TR" dirty="0"/>
          </a:p>
        </p:txBody>
      </p:sp>
      <p:pic>
        <p:nvPicPr>
          <p:cNvPr id="17410" name="Picture 2" descr="https://imagizer.imageshack.com/v2/xq90/924/w6aUVL.jpg"/>
          <p:cNvPicPr>
            <a:picLocks noChangeAspect="1" noChangeArrowheads="1"/>
          </p:cNvPicPr>
          <p:nvPr/>
        </p:nvPicPr>
        <p:blipFill>
          <a:blip r:embed="rId2" cstate="print"/>
          <a:srcRect l="8621" r="22415"/>
          <a:stretch>
            <a:fillRect/>
          </a:stretch>
        </p:blipFill>
        <p:spPr bwMode="auto">
          <a:xfrm>
            <a:off x="5220072" y="2276872"/>
            <a:ext cx="345638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932040" y="3861048"/>
            <a:ext cx="4211960" cy="29969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Sala </a:t>
            </a:r>
            <a:r>
              <a:rPr lang="tr-TR" b="1" dirty="0" err="1" smtClean="0"/>
              <a:t>Rotonda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/>
          <a:lstStyle/>
          <a:p>
            <a:r>
              <a:rPr lang="tr-TR" dirty="0" smtClean="0"/>
              <a:t>Minyatür </a:t>
            </a:r>
            <a:r>
              <a:rPr lang="tr-TR" dirty="0"/>
              <a:t>Panteon şeklinde, galerinin </a:t>
            </a:r>
            <a:r>
              <a:rPr lang="tr-TR" dirty="0" err="1"/>
              <a:t>tabaninda</a:t>
            </a:r>
            <a:r>
              <a:rPr lang="tr-TR" dirty="0"/>
              <a:t> gayet etkileyici antik mozaikler ve </a:t>
            </a:r>
            <a:r>
              <a:rPr lang="tr-TR" dirty="0" err="1"/>
              <a:t>Herkül</a:t>
            </a:r>
            <a:r>
              <a:rPr lang="tr-TR" dirty="0"/>
              <a:t> altın </a:t>
            </a:r>
            <a:r>
              <a:rPr lang="tr-TR" dirty="0" err="1"/>
              <a:t>kapli</a:t>
            </a:r>
            <a:r>
              <a:rPr lang="tr-TR" dirty="0"/>
              <a:t> bronz heykeli de dahil olmak üzere duvarlarında galeriyi </a:t>
            </a:r>
            <a:r>
              <a:rPr lang="tr-TR" dirty="0" smtClean="0"/>
              <a:t>ç</a:t>
            </a:r>
            <a:r>
              <a:rPr lang="tr-TR" dirty="0" smtClean="0"/>
              <a:t>evreleyen </a:t>
            </a:r>
            <a:r>
              <a:rPr lang="tr-TR" dirty="0"/>
              <a:t>antik heykelleri vardır.</a:t>
            </a:r>
          </a:p>
        </p:txBody>
      </p:sp>
      <p:pic>
        <p:nvPicPr>
          <p:cNvPr id="7170" name="Picture 2" descr="https://imagizer.imageshack.com/v2/xq90/923/c9lp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66969"/>
            <a:ext cx="3672408" cy="279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Heykel Galerisi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(</a:t>
            </a:r>
            <a:r>
              <a:rPr lang="tr-TR" dirty="0" err="1" smtClean="0"/>
              <a:t>Galleria</a:t>
            </a:r>
            <a:r>
              <a:rPr lang="tr-TR" dirty="0" smtClean="0"/>
              <a:t> </a:t>
            </a:r>
            <a:r>
              <a:rPr lang="tr-TR" dirty="0" err="1" smtClean="0"/>
              <a:t>delle</a:t>
            </a:r>
            <a:r>
              <a:rPr lang="tr-TR" dirty="0" smtClean="0"/>
              <a:t> </a:t>
            </a:r>
            <a:r>
              <a:rPr lang="tr-TR" dirty="0" err="1" smtClean="0"/>
              <a:t>Statue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tr-TR" dirty="0" smtClean="0"/>
              <a:t>Adından </a:t>
            </a:r>
            <a:r>
              <a:rPr lang="tr-TR" dirty="0"/>
              <a:t>da anlaşılacağı gibi, bu galeride eşitli önemli heykeller sergilenir; bunlar </a:t>
            </a:r>
            <a:r>
              <a:rPr lang="tr-TR" dirty="0" err="1"/>
              <a:t>arasinda</a:t>
            </a:r>
            <a:r>
              <a:rPr lang="tr-TR" dirty="0"/>
              <a:t> "Uyuyan </a:t>
            </a:r>
            <a:r>
              <a:rPr lang="tr-TR" dirty="0" err="1"/>
              <a:t>Ariadne</a:t>
            </a:r>
            <a:r>
              <a:rPr lang="tr-TR" dirty="0"/>
              <a:t>" ve "</a:t>
            </a:r>
            <a:r>
              <a:rPr lang="tr-TR" dirty="0" err="1"/>
              <a:t>Menander</a:t>
            </a:r>
            <a:r>
              <a:rPr lang="tr-TR" dirty="0"/>
              <a:t>" büstü </a:t>
            </a:r>
            <a:r>
              <a:rPr lang="tr-TR" dirty="0" err="1"/>
              <a:t>vardir</a:t>
            </a:r>
            <a:r>
              <a:rPr lang="tr-TR" dirty="0"/>
              <a:t>. Aynı zamanda, ihtişamlı "</a:t>
            </a:r>
            <a:r>
              <a:rPr lang="tr-TR" dirty="0" err="1"/>
              <a:t>Barberini</a:t>
            </a:r>
            <a:r>
              <a:rPr lang="tr-TR" dirty="0"/>
              <a:t> </a:t>
            </a:r>
            <a:r>
              <a:rPr lang="tr-TR" dirty="0" err="1"/>
              <a:t>Candelabra</a:t>
            </a:r>
            <a:r>
              <a:rPr lang="tr-TR" dirty="0"/>
              <a:t>" adlı mumlar avizesini de içerir.</a:t>
            </a:r>
          </a:p>
        </p:txBody>
      </p:sp>
      <p:pic>
        <p:nvPicPr>
          <p:cNvPr id="6146" name="Picture 2" descr="https://imagizer.imageshack.com/v2/xq90/923/0cqv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02345"/>
            <a:ext cx="3888432" cy="265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izer.imageshack.com/v2/xq90/922/hUOjb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180528" y="-243408"/>
            <a:ext cx="9505056" cy="7237923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bg1"/>
                </a:solidFill>
                <a:latin typeface="Amperzand" pitchFamily="2" charset="-94"/>
                <a:ea typeface="Amperzand" pitchFamily="2" charset="-94"/>
              </a:rPr>
              <a:t>Büstler Galerisi</a:t>
            </a:r>
            <a:endParaRPr lang="tr-TR" sz="7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79712" y="1412776"/>
            <a:ext cx="5400600" cy="4525963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Amperzand" pitchFamily="2" charset="-94"/>
                <a:ea typeface="Amperzand" pitchFamily="2" charset="-94"/>
              </a:rPr>
              <a:t>(Galleria dei </a:t>
            </a:r>
            <a:r>
              <a:rPr lang="it-IT" sz="4400" dirty="0">
                <a:solidFill>
                  <a:schemeClr val="bg1"/>
                </a:solidFill>
                <a:latin typeface="Amperzand" pitchFamily="2" charset="-94"/>
                <a:ea typeface="Amperzand" pitchFamily="2" charset="-94"/>
              </a:rPr>
              <a:t>Busti</a:t>
            </a:r>
            <a:r>
              <a:rPr lang="it-IT" sz="4400" dirty="0" smtClean="0">
                <a:solidFill>
                  <a:schemeClr val="bg1"/>
                </a:solidFill>
                <a:latin typeface="Amperzand" pitchFamily="2" charset="-94"/>
                <a:ea typeface="Amperzand" pitchFamily="2" charset="-94"/>
              </a:rPr>
              <a:t>)</a:t>
            </a:r>
            <a:endParaRPr lang="tr-TR" sz="4400" dirty="0" smtClean="0">
              <a:solidFill>
                <a:schemeClr val="bg1"/>
              </a:solidFill>
              <a:latin typeface="Amperzand" pitchFamily="2" charset="-94"/>
              <a:ea typeface="Amperzand" pitchFamily="2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yvanlar salonu vatikan mÃ¼zeleri ile ilgili gÃ¶rsel sonucu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/>
          <a:stretch>
            <a:fillRect/>
          </a:stretch>
        </p:blipFill>
        <p:spPr bwMode="auto">
          <a:xfrm>
            <a:off x="-612576" y="0"/>
            <a:ext cx="10312778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Hayvanlar Salonu</a:t>
            </a:r>
            <a:r>
              <a:rPr lang="tr-TR" dirty="0" smtClean="0">
                <a:solidFill>
                  <a:schemeClr val="bg1"/>
                </a:solidFill>
              </a:rPr>
              <a:t> 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(Sala </a:t>
            </a:r>
            <a:r>
              <a:rPr lang="tr-TR" dirty="0" err="1" smtClean="0">
                <a:solidFill>
                  <a:schemeClr val="bg1"/>
                </a:solidFill>
              </a:rPr>
              <a:t>degli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Animali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Bu </a:t>
            </a:r>
            <a:r>
              <a:rPr lang="tr-TR" dirty="0">
                <a:solidFill>
                  <a:schemeClr val="bg1"/>
                </a:solidFill>
              </a:rPr>
              <a:t>salonda birçok antik çağlar hayvan heykelleri sergilenmektedir.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220</Words>
  <Application>Microsoft Office PowerPoint</Application>
  <PresentationFormat>Ekran Gösterisi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Ofis Teması</vt:lpstr>
      <vt:lpstr>Gündönümü</vt:lpstr>
      <vt:lpstr> </vt:lpstr>
      <vt:lpstr>Nasıl kurulmuştur?</vt:lpstr>
      <vt:lpstr>Vatikan Mzeleri</vt:lpstr>
      <vt:lpstr>Gezmek Ne Nadar Zaman Alıyor?</vt:lpstr>
      <vt:lpstr>Yunan Haçı Galerisi  (Sala Croce Greca)</vt:lpstr>
      <vt:lpstr>Sala Rotonda</vt:lpstr>
      <vt:lpstr>Heykel Galerisi (Galleria delle Statue)</vt:lpstr>
      <vt:lpstr>Büstler Galerisi</vt:lpstr>
      <vt:lpstr>Hayvanlar Salonu  (Sala degli Animali)</vt:lpstr>
      <vt:lpstr>Müzler Salonu  (Sala delle Muse)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casper_</dc:creator>
  <cp:lastModifiedBy>casper_</cp:lastModifiedBy>
  <cp:revision>8</cp:revision>
  <dcterms:created xsi:type="dcterms:W3CDTF">2018-12-13T20:02:30Z</dcterms:created>
  <dcterms:modified xsi:type="dcterms:W3CDTF">2018-12-13T20:57:17Z</dcterms:modified>
</cp:coreProperties>
</file>