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0"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6" autoAdjust="0"/>
    <p:restoredTop sz="94660"/>
  </p:normalViewPr>
  <p:slideViewPr>
    <p:cSldViewPr>
      <p:cViewPr varScale="1">
        <p:scale>
          <a:sx n="126" d="100"/>
          <a:sy n="126" d="100"/>
        </p:scale>
        <p:origin x="-5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7C9B81F-C347-4BEF-BFDF-29C42F48304A}" type="datetimeFigureOut">
              <a:rPr lang="en-US" smtClean="0"/>
              <a:pPr/>
              <a:t>3/20/2020</a:t>
            </a:fld>
            <a:endParaRPr lang="en-US"/>
          </a:p>
        </p:txBody>
      </p:sp>
      <p:sp>
        <p:nvSpPr>
          <p:cNvPr id="19" name="عنصر نائب للتذييل 18"/>
          <p:cNvSpPr>
            <a:spLocks noGrp="1"/>
          </p:cNvSpPr>
          <p:nvPr>
            <p:ph type="ftr" sz="quarter" idx="11"/>
          </p:nvPr>
        </p:nvSpPr>
        <p:spPr/>
        <p:txBody>
          <a:bodyPr/>
          <a:lstStyle/>
          <a:p>
            <a:endParaRPr kumimoji="0" lang="en-US"/>
          </a:p>
        </p:txBody>
      </p:sp>
      <p:sp>
        <p:nvSpPr>
          <p:cNvPr id="27" name="عنصر نائب لرقم الشريحة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3/20/2020</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3/20/2020</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3/20/2020</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3/20/2020</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3/20/2020</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7C9B81F-C347-4BEF-BFDF-29C42F48304A}" type="datetimeFigureOut">
              <a:rPr lang="en-US" smtClean="0"/>
              <a:pPr/>
              <a:t>3/20/2020</a:t>
            </a:fld>
            <a:endParaRPr lang="en-US"/>
          </a:p>
        </p:txBody>
      </p:sp>
      <p:sp>
        <p:nvSpPr>
          <p:cNvPr id="8" name="عنصر نائب للتذييل 7"/>
          <p:cNvSpPr>
            <a:spLocks noGrp="1"/>
          </p:cNvSpPr>
          <p:nvPr>
            <p:ph type="ftr" sz="quarter" idx="11"/>
          </p:nvPr>
        </p:nvSpPr>
        <p:spPr/>
        <p:txBody>
          <a:bodyPr/>
          <a:lstStyle/>
          <a:p>
            <a:endParaRPr kumimoji="0" lang="en-US" dirty="0"/>
          </a:p>
        </p:txBody>
      </p:sp>
      <p:sp>
        <p:nvSpPr>
          <p:cNvPr id="9" name="عنصر نائب لرقم الشريحة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7C9B81F-C347-4BEF-BFDF-29C42F48304A}" type="datetimeFigureOut">
              <a:rPr lang="en-US" smtClean="0"/>
              <a:pPr/>
              <a:t>3/20/2020</a:t>
            </a:fld>
            <a:endParaRPr lang="en-US"/>
          </a:p>
        </p:txBody>
      </p:sp>
      <p:sp>
        <p:nvSpPr>
          <p:cNvPr id="4" name="عنصر نائب للتذييل 3"/>
          <p:cNvSpPr>
            <a:spLocks noGrp="1"/>
          </p:cNvSpPr>
          <p:nvPr>
            <p:ph type="ftr" sz="quarter" idx="11"/>
          </p:nvPr>
        </p:nvSpPr>
        <p:spPr/>
        <p:txBody>
          <a:bodyPr/>
          <a:lstStyle/>
          <a:p>
            <a:endParaRPr kumimoji="0" lang="en-US"/>
          </a:p>
        </p:txBody>
      </p:sp>
      <p:sp>
        <p:nvSpPr>
          <p:cNvPr id="5" name="عنصر نائب لرقم الشريحة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C9B81F-C347-4BEF-BFDF-29C42F48304A}" type="datetimeFigureOut">
              <a:rPr lang="en-US" smtClean="0"/>
              <a:pPr/>
              <a:t>3/20/2020</a:t>
            </a:fld>
            <a:endParaRPr lang="en-US"/>
          </a:p>
        </p:txBody>
      </p:sp>
      <p:sp>
        <p:nvSpPr>
          <p:cNvPr id="3" name="عنصر نائب للتذييل 2"/>
          <p:cNvSpPr>
            <a:spLocks noGrp="1"/>
          </p:cNvSpPr>
          <p:nvPr>
            <p:ph type="ftr" sz="quarter" idx="11"/>
          </p:nvPr>
        </p:nvSpPr>
        <p:spPr/>
        <p:txBody>
          <a:bodyPr/>
          <a:lstStyle/>
          <a:p>
            <a:endParaRPr kumimoji="0" lang="en-US"/>
          </a:p>
        </p:txBody>
      </p:sp>
      <p:sp>
        <p:nvSpPr>
          <p:cNvPr id="4" name="عنصر نائب لرقم الشريحة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3/20/2020</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3/20/2020</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3/20/2020</a:t>
            </a:fld>
            <a:endParaRPr lang="en-US" dirty="0">
              <a:solidFill>
                <a:schemeClr val="tx2">
                  <a:shade val="90000"/>
                </a:scheme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65681" y="500042"/>
            <a:ext cx="4012638" cy="144655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8800" b="1" dirty="0" smtClean="0">
                <a:ln w="50800"/>
                <a:solidFill>
                  <a:schemeClr val="bg1">
                    <a:shade val="50000"/>
                  </a:schemeClr>
                </a:solidFill>
                <a:cs typeface="PT Bold Heading" pitchFamily="2" charset="-78"/>
              </a:rPr>
              <a:t>اختبار </a:t>
            </a:r>
            <a:r>
              <a:rPr lang="ar-EG" sz="8800" b="1" dirty="0" err="1" smtClean="0">
                <a:ln w="50800"/>
                <a:solidFill>
                  <a:schemeClr val="bg1">
                    <a:shade val="50000"/>
                  </a:schemeClr>
                </a:solidFill>
                <a:cs typeface="PT Bold Heading" pitchFamily="2" charset="-78"/>
              </a:rPr>
              <a:t>ت</a:t>
            </a:r>
            <a:endParaRPr lang="ar-SA" sz="8800" b="1" cap="none" spc="0" dirty="0">
              <a:ln w="50800"/>
              <a:solidFill>
                <a:schemeClr val="bg1">
                  <a:shade val="50000"/>
                </a:schemeClr>
              </a:solidFill>
              <a:effectLst/>
              <a:cs typeface="PT Bold Heading" pitchFamily="2" charset="-78"/>
            </a:endParaRPr>
          </a:p>
        </p:txBody>
      </p:sp>
      <p:sp>
        <p:nvSpPr>
          <p:cNvPr id="5" name="مستطيل 4"/>
          <p:cNvSpPr/>
          <p:nvPr/>
        </p:nvSpPr>
        <p:spPr>
          <a:xfrm>
            <a:off x="400826" y="2967335"/>
            <a:ext cx="8342348" cy="156966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9600" b="1" dirty="0" smtClean="0">
                <a:ln w="50800"/>
                <a:solidFill>
                  <a:srgbClr val="FF0066"/>
                </a:solidFill>
                <a:effectLst>
                  <a:outerShdw blurRad="38100" dist="38100" dir="2700000" algn="tl">
                    <a:srgbClr val="000000">
                      <a:alpha val="43137"/>
                    </a:srgbClr>
                  </a:outerShdw>
                </a:effectLst>
              </a:rPr>
              <a:t>الحالة الثانية والثالثة</a:t>
            </a:r>
            <a:endParaRPr lang="ar-SA" sz="9600" b="1" cap="none" spc="0" dirty="0">
              <a:ln w="50800"/>
              <a:solidFill>
                <a:srgbClr val="FF0066"/>
              </a:solidFill>
              <a:effectLst>
                <a:outerShdw blurRad="38100" dist="38100" dir="2700000" algn="tl">
                  <a:srgbClr val="000000">
                    <a:alpha val="43137"/>
                  </a:srgbClr>
                </a:outerShdw>
              </a:effectLst>
            </a:endParaRPr>
          </a:p>
        </p:txBody>
      </p:sp>
      <p:pic>
        <p:nvPicPr>
          <p:cNvPr id="7" name="صورة 6" descr="brownl.gif"/>
          <p:cNvPicPr>
            <a:picLocks noChangeAspect="1"/>
          </p:cNvPicPr>
          <p:nvPr/>
        </p:nvPicPr>
        <p:blipFill>
          <a:blip r:embed="rId2"/>
          <a:stretch>
            <a:fillRect/>
          </a:stretch>
        </p:blipFill>
        <p:spPr>
          <a:xfrm>
            <a:off x="7072330" y="857232"/>
            <a:ext cx="838200" cy="809625"/>
          </a:xfrm>
          <a:prstGeom prst="rect">
            <a:avLst/>
          </a:prstGeom>
        </p:spPr>
      </p:pic>
      <p:pic>
        <p:nvPicPr>
          <p:cNvPr id="8" name="صورة 7" descr="brownr.gif"/>
          <p:cNvPicPr>
            <a:picLocks noChangeAspect="1"/>
          </p:cNvPicPr>
          <p:nvPr/>
        </p:nvPicPr>
        <p:blipFill>
          <a:blip r:embed="rId3"/>
          <a:stretch>
            <a:fillRect/>
          </a:stretch>
        </p:blipFill>
        <p:spPr>
          <a:xfrm>
            <a:off x="1285852" y="857232"/>
            <a:ext cx="838200" cy="809625"/>
          </a:xfrm>
          <a:prstGeom prst="rect">
            <a:avLst/>
          </a:prstGeom>
        </p:spPr>
      </p:pic>
      <p:pic>
        <p:nvPicPr>
          <p:cNvPr id="9" name="صورة 8" descr="smile12.gif"/>
          <p:cNvPicPr>
            <a:picLocks noChangeAspect="1"/>
          </p:cNvPicPr>
          <p:nvPr/>
        </p:nvPicPr>
        <p:blipFill>
          <a:blip r:embed="rId4"/>
          <a:stretch>
            <a:fillRect/>
          </a:stretch>
        </p:blipFill>
        <p:spPr>
          <a:xfrm>
            <a:off x="8286750" y="2357430"/>
            <a:ext cx="857250" cy="857250"/>
          </a:xfrm>
          <a:prstGeom prst="rect">
            <a:avLst/>
          </a:prstGeom>
        </p:spPr>
      </p:pic>
      <p:sp>
        <p:nvSpPr>
          <p:cNvPr id="10" name="مستطيل 9"/>
          <p:cNvSpPr/>
          <p:nvPr/>
        </p:nvSpPr>
        <p:spPr>
          <a:xfrm>
            <a:off x="4857752" y="5286388"/>
            <a:ext cx="3858750" cy="923330"/>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ar-EG" sz="5400" b="1" dirty="0" smtClean="0">
                <a:ln w="1905"/>
                <a:solidFill>
                  <a:srgbClr val="0000CC"/>
                </a:solidFill>
                <a:effectLst>
                  <a:outerShdw blurRad="38100" dist="38100" dir="2700000" algn="tl">
                    <a:srgbClr val="000000">
                      <a:alpha val="43137"/>
                    </a:srgbClr>
                  </a:outerShdw>
                </a:effectLst>
              </a:rPr>
              <a:t>عينتان مستقلتان</a:t>
            </a:r>
            <a:endParaRPr lang="ar-SA" sz="5400" b="1" dirty="0">
              <a:ln w="1905"/>
              <a:solidFill>
                <a:srgbClr val="0000CC"/>
              </a:solidFill>
              <a:effectLst>
                <a:outerShdw blurRad="38100" dist="38100" dir="2700000" algn="tl">
                  <a:srgbClr val="000000">
                    <a:alpha val="43137"/>
                  </a:srgbClr>
                </a:outerShdw>
              </a:effectLst>
            </a:endParaRPr>
          </a:p>
        </p:txBody>
      </p:sp>
      <p:sp>
        <p:nvSpPr>
          <p:cNvPr id="11" name="مستطيل 10"/>
          <p:cNvSpPr/>
          <p:nvPr/>
        </p:nvSpPr>
        <p:spPr>
          <a:xfrm>
            <a:off x="457259" y="5291752"/>
            <a:ext cx="3900427" cy="923330"/>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ar-EG" sz="5400" b="1" dirty="0" smtClean="0">
                <a:ln w="1905"/>
                <a:solidFill>
                  <a:srgbClr val="0000CC"/>
                </a:solidFill>
                <a:effectLst>
                  <a:outerShdw blurRad="38100" dist="38100" dir="2700000" algn="tl">
                    <a:srgbClr val="000000">
                      <a:alpha val="43137"/>
                    </a:srgbClr>
                  </a:outerShdw>
                </a:effectLst>
              </a:rPr>
              <a:t>عينتان</a:t>
            </a:r>
            <a:r>
              <a:rPr lang="ar-EG"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ar-EG" sz="5400" b="1" dirty="0" smtClean="0">
                <a:ln w="1905"/>
                <a:solidFill>
                  <a:srgbClr val="0000CC"/>
                </a:solidFill>
                <a:effectLst>
                  <a:outerShdw blurRad="38100" dist="38100" dir="2700000" algn="tl">
                    <a:srgbClr val="000000">
                      <a:alpha val="43137"/>
                    </a:srgbClr>
                  </a:outerShdw>
                </a:effectLst>
              </a:rPr>
              <a:t>مرتبطتان</a:t>
            </a:r>
            <a:endParaRPr lang="ar-SA" sz="5400" b="1" dirty="0" smtClean="0">
              <a:ln w="1905"/>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mph" presetSubtype="0" fill="hold" grpId="1" nodeType="clickEffect">
                                  <p:stCondLst>
                                    <p:cond delay="0"/>
                                  </p:stCondLst>
                                  <p:iterate type="lt">
                                    <p:tmPct val="0"/>
                                  </p:iterate>
                                  <p:childTnLst>
                                    <p:animClr clrSpc="hsl" dir="cw">
                                      <p:cBhvr override="childStyle">
                                        <p:cTn id="24" dur="500" fill="hold"/>
                                        <p:tgtEl>
                                          <p:spTgt spid="10"/>
                                        </p:tgtEl>
                                        <p:attrNameLst>
                                          <p:attrName>style.color</p:attrName>
                                        </p:attrNameLst>
                                      </p:cBhvr>
                                      <p:by>
                                        <p:hsl h="0" s="12549" l="25098"/>
                                      </p:by>
                                    </p:animClr>
                                    <p:animClr clrSpc="hsl" dir="cw">
                                      <p:cBhvr>
                                        <p:cTn id="25" dur="500" fill="hold"/>
                                        <p:tgtEl>
                                          <p:spTgt spid="10"/>
                                        </p:tgtEl>
                                        <p:attrNameLst>
                                          <p:attrName>fillcolor</p:attrName>
                                        </p:attrNameLst>
                                      </p:cBhvr>
                                      <p:by>
                                        <p:hsl h="0" s="12549" l="25098"/>
                                      </p:by>
                                    </p:animClr>
                                    <p:animClr clrSpc="hsl" dir="cw">
                                      <p:cBhvr>
                                        <p:cTn id="26" dur="500" fill="hold"/>
                                        <p:tgtEl>
                                          <p:spTgt spid="10"/>
                                        </p:tgtEl>
                                        <p:attrNameLst>
                                          <p:attrName>stroke.color</p:attrName>
                                        </p:attrNameLst>
                                      </p:cBhvr>
                                      <p:by>
                                        <p:hsl h="0" s="12549" l="25098"/>
                                      </p:by>
                                    </p:animClr>
                                    <p:set>
                                      <p:cBhvr>
                                        <p:cTn id="27" dur="500" fill="hold"/>
                                        <p:tgtEl>
                                          <p:spTgt spid="10"/>
                                        </p:tgtEl>
                                        <p:attrNameLst>
                                          <p:attrName>fill.type</p:attrName>
                                        </p:attrNameLst>
                                      </p:cBhvr>
                                      <p:to>
                                        <p:strVal val="solid"/>
                                      </p:to>
                                    </p:set>
                                  </p:childTnLst>
                                </p:cTn>
                              </p:par>
                            </p:childTnLst>
                          </p:cTn>
                        </p:par>
                        <p:par>
                          <p:cTn id="28" fill="hold">
                            <p:stCondLst>
                              <p:cond delay="500"/>
                            </p:stCondLst>
                            <p:childTnLst>
                              <p:par>
                                <p:cTn id="29" presetID="30" presetClass="emph" presetSubtype="0" fill="hold" grpId="1" nodeType="afterEffect">
                                  <p:stCondLst>
                                    <p:cond delay="0"/>
                                  </p:stCondLst>
                                  <p:iterate type="lt">
                                    <p:tmPct val="0"/>
                                  </p:iterate>
                                  <p:childTnLst>
                                    <p:animClr clrSpc="hsl" dir="cw">
                                      <p:cBhvr override="childStyle">
                                        <p:cTn id="30" dur="500" fill="hold"/>
                                        <p:tgtEl>
                                          <p:spTgt spid="11"/>
                                        </p:tgtEl>
                                        <p:attrNameLst>
                                          <p:attrName>style.color</p:attrName>
                                        </p:attrNameLst>
                                      </p:cBhvr>
                                      <p:by>
                                        <p:hsl h="0" s="12549" l="25098"/>
                                      </p:by>
                                    </p:animClr>
                                    <p:animClr clrSpc="hsl" dir="cw">
                                      <p:cBhvr>
                                        <p:cTn id="31" dur="500" fill="hold"/>
                                        <p:tgtEl>
                                          <p:spTgt spid="11"/>
                                        </p:tgtEl>
                                        <p:attrNameLst>
                                          <p:attrName>fillcolor</p:attrName>
                                        </p:attrNameLst>
                                      </p:cBhvr>
                                      <p:by>
                                        <p:hsl h="0" s="12549" l="25098"/>
                                      </p:by>
                                    </p:animClr>
                                    <p:animClr clrSpc="hsl" dir="cw">
                                      <p:cBhvr>
                                        <p:cTn id="32" dur="500" fill="hold"/>
                                        <p:tgtEl>
                                          <p:spTgt spid="11"/>
                                        </p:tgtEl>
                                        <p:attrNameLst>
                                          <p:attrName>stroke.color</p:attrName>
                                        </p:attrNameLst>
                                      </p:cBhvr>
                                      <p:by>
                                        <p:hsl h="0" s="12549" l="25098"/>
                                      </p:by>
                                    </p:animClr>
                                    <p:set>
                                      <p:cBhvr>
                                        <p:cTn id="33"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0001" y="2067761"/>
            <a:ext cx="8643998" cy="4524315"/>
          </a:xfrm>
          <a:prstGeom prst="rect">
            <a:avLst/>
          </a:prstGeom>
          <a:ln>
            <a:noFill/>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indent="715963" algn="justLow" rtl="1">
              <a:lnSpc>
                <a:spcPct val="150000"/>
              </a:lnSpc>
            </a:pP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قام أستاذ مادة الإحصاء بتطبيق أسلوب جديد في تدريس المادة واختار عينة مكونة من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6</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أشخاص واختبرهم في الإحصاء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قبل</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تطبيق هذا الأسلوب واختبرهم مرة أخرى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بعد</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تطبيقه</a:t>
            </a:r>
            <a:r>
              <a:rPr lang="ar-EG"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p>
          <a:p>
            <a:pPr indent="715963" algn="justLow" rtl="1">
              <a:lnSpc>
                <a:spcPct val="150000"/>
              </a:lnSpc>
            </a:pP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هل </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هناك فرق دال إحصائيًا بين مستوى الطلاب في مادة الإحصاء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قبل تطبيق </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الأسلوب الجديد في التدريس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وبعده</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مع العلم بأن نتائج التطبيقين الأول والثاني على كما بالجدول التالي</a:t>
            </a: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endParaRPr lang="en-US"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3" name="شكل بيضاوي 2"/>
          <p:cNvSpPr/>
          <p:nvPr/>
        </p:nvSpPr>
        <p:spPr>
          <a:xfrm>
            <a:off x="3000364" y="285752"/>
            <a:ext cx="3143272" cy="1428736"/>
          </a:xfrm>
          <a:prstGeom prst="ellipse">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1" anchor="ctr"/>
          <a:lstStyle/>
          <a:p>
            <a:pPr algn="ctr"/>
            <a:r>
              <a:rPr lang="ar-EG" sz="7200" b="1" dirty="0" smtClean="0">
                <a:effectLst>
                  <a:outerShdw blurRad="38100" dist="38100" dir="2700000" algn="tl">
                    <a:srgbClr val="000000">
                      <a:alpha val="43137"/>
                    </a:srgbClr>
                  </a:outerShdw>
                </a:effectLst>
              </a:rPr>
              <a:t>مثال</a:t>
            </a:r>
            <a:endParaRPr lang="ar-EG"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59"/>
          <p:cNvGraphicFramePr>
            <a:graphicFrameLocks noGrp="1"/>
          </p:cNvGraphicFramePr>
          <p:nvPr/>
        </p:nvGraphicFramePr>
        <p:xfrm>
          <a:off x="446456" y="428604"/>
          <a:ext cx="8251088" cy="4400550"/>
        </p:xfrm>
        <a:graphic>
          <a:graphicData uri="http://schemas.openxmlformats.org/drawingml/2006/table">
            <a:tbl>
              <a:tblPr rtl="1">
                <a:tableStyleId>{08FB837D-C827-4EFA-A057-4D05807E0F7C}</a:tableStyleId>
              </a:tblPr>
              <a:tblGrid>
                <a:gridCol w="1049217"/>
                <a:gridCol w="1082972"/>
                <a:gridCol w="1071870"/>
                <a:gridCol w="1768282"/>
                <a:gridCol w="1863999"/>
                <a:gridCol w="1414748"/>
              </a:tblGrid>
              <a:tr h="6937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الأفراد</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التطبيق القبلي</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التطبيق </a:t>
                      </a:r>
                      <a:r>
                        <a:rPr kumimoji="0" lang="ar-SA" sz="2000" b="1" u="none" strike="noStrike" cap="none" normalizeH="0" baseline="0" dirty="0" err="1" smtClean="0">
                          <a:ln>
                            <a:noFill/>
                          </a:ln>
                          <a:effectLst/>
                          <a:latin typeface="Arial" pitchFamily="34" charset="0"/>
                          <a:cs typeface="Arial" pitchFamily="34" charset="0"/>
                        </a:rPr>
                        <a:t>البعدي</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الفرق = </a:t>
                      </a:r>
                      <a:r>
                        <a:rPr kumimoji="0" lang="ar-SA" sz="2000" b="1" u="none" strike="noStrike" cap="none" normalizeH="0" baseline="0" dirty="0" err="1" smtClean="0">
                          <a:ln>
                            <a:noFill/>
                          </a:ln>
                          <a:effectLst/>
                          <a:latin typeface="Arial" pitchFamily="34" charset="0"/>
                          <a:cs typeface="Arial" pitchFamily="34" charset="0"/>
                        </a:rPr>
                        <a:t>ف</a:t>
                      </a:r>
                      <a:r>
                        <a:rPr kumimoji="0" lang="ar-SA" sz="2000" b="1" u="none" strike="noStrike" cap="none" normalizeH="0" baseline="0" dirty="0" smtClean="0">
                          <a:ln>
                            <a:noFill/>
                          </a:ln>
                          <a:effectLst/>
                          <a:latin typeface="Arial" pitchFamily="34" charset="0"/>
                          <a:cs typeface="Arial" pitchFamily="34" charset="0"/>
                        </a:rPr>
                        <a:t/>
                      </a:r>
                      <a:br>
                        <a:rPr kumimoji="0" lang="ar-SA" sz="2000" b="1" u="none" strike="noStrike" cap="none" normalizeH="0" baseline="0" dirty="0" smtClean="0">
                          <a:ln>
                            <a:noFill/>
                          </a:ln>
                          <a:effectLst/>
                          <a:latin typeface="Arial" pitchFamily="34" charset="0"/>
                          <a:cs typeface="Arial" pitchFamily="34" charset="0"/>
                        </a:rPr>
                      </a:br>
                      <a:r>
                        <a:rPr kumimoji="0" lang="ar-SA" sz="2000" b="1" u="none" strike="noStrike" cap="none" normalizeH="0" baseline="0" dirty="0" smtClean="0">
                          <a:ln>
                            <a:noFill/>
                          </a:ln>
                          <a:effectLst/>
                          <a:latin typeface="Arial" pitchFamily="34" charset="0"/>
                          <a:cs typeface="Arial" pitchFamily="34" charset="0"/>
                        </a:rPr>
                        <a:t>(</a:t>
                      </a:r>
                      <a:r>
                        <a:rPr kumimoji="0" lang="ar-EG" sz="2000" b="1" u="none" strike="noStrike" cap="none" normalizeH="0" baseline="0" dirty="0" err="1" smtClean="0">
                          <a:ln>
                            <a:noFill/>
                          </a:ln>
                          <a:effectLst/>
                          <a:latin typeface="Arial" pitchFamily="34" charset="0"/>
                          <a:cs typeface="Arial" pitchFamily="34" charset="0"/>
                        </a:rPr>
                        <a:t>البعدى</a:t>
                      </a:r>
                      <a:r>
                        <a:rPr kumimoji="0" lang="ar-EG" sz="2000" b="1" u="none" strike="noStrike" cap="none" normalizeH="0" baseline="0" dirty="0" smtClean="0">
                          <a:ln>
                            <a:noFill/>
                          </a:ln>
                          <a:effectLst/>
                          <a:latin typeface="Arial" pitchFamily="34" charset="0"/>
                          <a:cs typeface="Arial" pitchFamily="34" charset="0"/>
                        </a:rPr>
                        <a:t> - </a:t>
                      </a:r>
                      <a:r>
                        <a:rPr kumimoji="0" lang="ar-EG" sz="2000" b="1" u="none" strike="noStrike" cap="none" normalizeH="0" baseline="0" dirty="0" err="1" smtClean="0">
                          <a:ln>
                            <a:noFill/>
                          </a:ln>
                          <a:effectLst/>
                          <a:latin typeface="Arial" pitchFamily="34" charset="0"/>
                          <a:cs typeface="Arial" pitchFamily="34" charset="0"/>
                        </a:rPr>
                        <a:t>القبلى</a:t>
                      </a:r>
                      <a:r>
                        <a:rPr kumimoji="0" lang="ar-SA" sz="2000" b="1" u="none" strike="noStrike" cap="none" normalizeH="0" baseline="0" dirty="0" smtClean="0">
                          <a:ln>
                            <a:noFill/>
                          </a:ln>
                          <a:effectLst/>
                          <a:latin typeface="Arial" pitchFamily="34" charset="0"/>
                          <a:cs typeface="Arial" pitchFamily="34" charset="0"/>
                        </a:rPr>
                        <a:t>)</a:t>
                      </a:r>
                      <a:endParaRPr kumimoji="0" lang="ar-SA" sz="20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ح = </a:t>
                      </a:r>
                      <a:r>
                        <a:rPr kumimoji="0" lang="ar-SA" sz="2000" b="1" u="none" strike="noStrike" kern="1200" cap="none" normalizeH="0" baseline="0" dirty="0" err="1" smtClean="0">
                          <a:ln>
                            <a:noFill/>
                          </a:ln>
                          <a:solidFill>
                            <a:schemeClr val="dk1"/>
                          </a:solidFill>
                          <a:effectLst/>
                          <a:latin typeface="Arial" pitchFamily="34" charset="0"/>
                          <a:ea typeface="+mn-ea"/>
                          <a:cs typeface="Arial" pitchFamily="34" charset="0"/>
                        </a:rPr>
                        <a:t>ف</a:t>
                      </a: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 – </a:t>
                      </a:r>
                      <a:r>
                        <a:rPr kumimoji="0" lang="ar-SA" sz="2000" b="1" u="none" strike="noStrike" kern="1200" cap="none" normalizeH="0" baseline="0" dirty="0" err="1" smtClean="0">
                          <a:ln>
                            <a:noFill/>
                          </a:ln>
                          <a:solidFill>
                            <a:schemeClr val="dk1"/>
                          </a:solidFill>
                          <a:effectLst/>
                          <a:latin typeface="Arial" pitchFamily="34" charset="0"/>
                          <a:ea typeface="+mn-ea"/>
                          <a:cs typeface="Arial" pitchFamily="34" charset="0"/>
                        </a:rPr>
                        <a:t>م</a:t>
                      </a:r>
                      <a:r>
                        <a:rPr kumimoji="0" lang="ar-EG" sz="2000" b="1" u="none" strike="noStrike" kern="1200" cap="none" normalizeH="0" baseline="0" dirty="0" smtClean="0">
                          <a:ln>
                            <a:noFill/>
                          </a:ln>
                          <a:solidFill>
                            <a:schemeClr val="dk1"/>
                          </a:solidFill>
                          <a:effectLst/>
                          <a:latin typeface="Arial" pitchFamily="34" charset="0"/>
                          <a:ea typeface="+mn-ea"/>
                          <a:cs typeface="Arial" pitchFamily="34" charset="0"/>
                        </a:rPr>
                        <a:t> </a:t>
                      </a: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ف </a:t>
                      </a: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ح</a:t>
                      </a:r>
                      <a:r>
                        <a:rPr kumimoji="0" lang="ar-SA" sz="2000" b="1" u="none" strike="noStrike" cap="none" normalizeH="0" baseline="30000" dirty="0" smtClean="0">
                          <a:ln>
                            <a:noFill/>
                          </a:ln>
                          <a:effectLst/>
                          <a:latin typeface="Arial" pitchFamily="34" charset="0"/>
                          <a:cs typeface="Arial" pitchFamily="34" charset="0"/>
                        </a:rPr>
                        <a:t>2</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3</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10</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7</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7 – 5 = </a:t>
                      </a: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4</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8</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6</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6 – 5 = 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3</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5</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7</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2</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2 – 5 = -3</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9</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9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4</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6 – 5 = </a:t>
                      </a: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5</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9</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9</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0</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0 – 5 = </a:t>
                      </a:r>
                      <a:r>
                        <a:rPr kumimoji="0" lang="ar-SA" sz="2800" u="none" strike="noStrike" cap="none" normalizeH="0" baseline="0" dirty="0" smtClean="0">
                          <a:ln>
                            <a:noFill/>
                          </a:ln>
                          <a:effectLst/>
                        </a:rPr>
                        <a:t>-5</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25</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10</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19</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9</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9 – 5 = </a:t>
                      </a:r>
                      <a:r>
                        <a:rPr kumimoji="0" lang="ar-SA" sz="2800" u="none" strike="noStrike" cap="none" normalizeH="0" baseline="0" dirty="0" smtClean="0">
                          <a:ln>
                            <a:noFill/>
                          </a:ln>
                          <a:effectLst/>
                        </a:rPr>
                        <a:t>4</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16</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u="none" strike="noStrike" kern="1200" cap="none" normalizeH="0" baseline="0" dirty="0" smtClean="0">
                          <a:ln>
                            <a:noFill/>
                          </a:ln>
                          <a:solidFill>
                            <a:schemeClr val="dk1"/>
                          </a:solidFill>
                          <a:effectLst>
                            <a:outerShdw blurRad="38100" dist="38100" dir="2700000" algn="tl">
                              <a:srgbClr val="000000">
                                <a:alpha val="43137"/>
                              </a:srgbClr>
                            </a:outerShdw>
                          </a:effectLst>
                          <a:latin typeface="+mn-lt"/>
                          <a:ea typeface="+mn-ea"/>
                          <a:cs typeface="+mn-cs"/>
                        </a:rPr>
                        <a:t>المجموع</a:t>
                      </a: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EG"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EG"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u="none" strike="noStrike" cap="none" normalizeH="0" baseline="0" dirty="0" smtClean="0">
                          <a:ln>
                            <a:noFill/>
                          </a:ln>
                          <a:effectLst>
                            <a:outerShdw blurRad="38100" dist="38100" dir="2700000" algn="tl">
                              <a:srgbClr val="000000">
                                <a:alpha val="43137"/>
                              </a:srgbClr>
                            </a:outerShdw>
                          </a:effectLst>
                        </a:rPr>
                        <a:t>30</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u="none" strike="noStrike" cap="none" normalizeH="0" baseline="0" dirty="0" smtClean="0">
                          <a:ln>
                            <a:noFill/>
                          </a:ln>
                          <a:effectLst>
                            <a:outerShdw blurRad="38100" dist="38100" dir="2700000" algn="tl">
                              <a:srgbClr val="000000">
                                <a:alpha val="43137"/>
                              </a:srgbClr>
                            </a:outerShdw>
                          </a:effectLst>
                        </a:rPr>
                        <a:t>صفر</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u="none" strike="noStrike" cap="none" normalizeH="0" baseline="0" dirty="0" smtClean="0">
                          <a:ln>
                            <a:noFill/>
                          </a:ln>
                          <a:effectLst>
                            <a:outerShdw blurRad="38100" dist="38100" dir="2700000" algn="tl">
                              <a:srgbClr val="000000">
                                <a:alpha val="43137"/>
                              </a:srgbClr>
                            </a:outerShdw>
                          </a:effectLst>
                        </a:rPr>
                        <a:t>56</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r>
            </a:tbl>
          </a:graphicData>
        </a:graphic>
      </p:graphicFrame>
      <p:grpSp>
        <p:nvGrpSpPr>
          <p:cNvPr id="13" name="مجموعة 12"/>
          <p:cNvGrpSpPr/>
          <p:nvPr/>
        </p:nvGrpSpPr>
        <p:grpSpPr>
          <a:xfrm>
            <a:off x="1486687" y="5415993"/>
            <a:ext cx="6170627" cy="1169550"/>
            <a:chOff x="2500298" y="5415993"/>
            <a:chExt cx="6170627" cy="1169550"/>
          </a:xfrm>
        </p:grpSpPr>
        <p:sp>
          <p:nvSpPr>
            <p:cNvPr id="7" name="مستطيل 6"/>
            <p:cNvSpPr/>
            <p:nvPr/>
          </p:nvSpPr>
          <p:spPr>
            <a:xfrm>
              <a:off x="3857620" y="6000768"/>
              <a:ext cx="669901" cy="584775"/>
            </a:xfrm>
            <a:prstGeom prst="rect">
              <a:avLst/>
            </a:prstGeom>
          </p:spPr>
          <p:txBody>
            <a:bodyPr wrap="square">
              <a:spAutoFit/>
            </a:bodyPr>
            <a:lstStyle/>
            <a:p>
              <a:pPr lvl="0" algn="ctr" rtl="1" fontAlgn="base">
                <a:spcBef>
                  <a:spcPct val="0"/>
                </a:spcBef>
                <a:spcAft>
                  <a:spcPct val="0"/>
                </a:spcAft>
              </a:pPr>
              <a:r>
                <a:rPr lang="ar-EG" sz="3200" b="1" dirty="0" smtClean="0">
                  <a:solidFill>
                    <a:prstClr val="black"/>
                  </a:solidFill>
                </a:rPr>
                <a:t>6</a:t>
              </a:r>
              <a:endParaRPr lang="ar-SA" sz="4000" dirty="0" smtClean="0">
                <a:solidFill>
                  <a:srgbClr val="CC3300"/>
                </a:solidFill>
                <a:latin typeface="Times New Roman" pitchFamily="18" charset="0"/>
                <a:cs typeface="PT Bold Heading" pitchFamily="2" charset="-78"/>
              </a:endParaRPr>
            </a:p>
          </p:txBody>
        </p:sp>
        <p:grpSp>
          <p:nvGrpSpPr>
            <p:cNvPr id="12" name="مجموعة 11"/>
            <p:cNvGrpSpPr/>
            <p:nvPr/>
          </p:nvGrpSpPr>
          <p:grpSpPr>
            <a:xfrm>
              <a:off x="2500298" y="5415993"/>
              <a:ext cx="6170627" cy="870527"/>
              <a:chOff x="2500298" y="5415993"/>
              <a:chExt cx="6170627" cy="870527"/>
            </a:xfrm>
          </p:grpSpPr>
          <p:sp>
            <p:nvSpPr>
              <p:cNvPr id="3" name="مستطيل 2"/>
              <p:cNvSpPr/>
              <p:nvPr/>
            </p:nvSpPr>
            <p:spPr>
              <a:xfrm>
                <a:off x="4357686" y="5500702"/>
                <a:ext cx="4313239" cy="769441"/>
              </a:xfrm>
              <a:prstGeom prst="rect">
                <a:avLst/>
              </a:prstGeom>
            </p:spPr>
            <p:txBody>
              <a:bodyPr wrap="square">
                <a:spAutoFit/>
              </a:bodyPr>
              <a:lstStyle/>
              <a:p>
                <a:pPr lvl="0" algn="r" rtl="1" fontAlgn="base">
                  <a:spcBef>
                    <a:spcPct val="0"/>
                  </a:spcBef>
                  <a:spcAft>
                    <a:spcPct val="0"/>
                  </a:spcAft>
                </a:pPr>
                <a:r>
                  <a:rPr lang="ar-SA" sz="3600" b="1" dirty="0" smtClean="0">
                    <a:solidFill>
                      <a:prstClr val="black"/>
                    </a:solidFill>
                    <a:cs typeface="PT Bold Heading" pitchFamily="2" charset="-78"/>
                  </a:rPr>
                  <a:t>متوسط الفرق </a:t>
                </a:r>
                <a:r>
                  <a:rPr lang="ar-SA" sz="4400" dirty="0" err="1" smtClean="0">
                    <a:solidFill>
                      <a:prstClr val="black"/>
                    </a:solidFill>
                    <a:cs typeface="PT Bold Heading" pitchFamily="2" charset="-78"/>
                  </a:rPr>
                  <a:t>م</a:t>
                </a:r>
                <a:r>
                  <a:rPr lang="ar-SA" sz="4400" baseline="-30000" dirty="0" err="1" smtClean="0">
                    <a:solidFill>
                      <a:prstClr val="black"/>
                    </a:solidFill>
                    <a:cs typeface="PT Bold Heading" pitchFamily="2" charset="-78"/>
                  </a:rPr>
                  <a:t>ف</a:t>
                </a:r>
                <a:r>
                  <a:rPr lang="ar-SA" sz="4400" baseline="-30000" dirty="0" smtClean="0">
                    <a:solidFill>
                      <a:prstClr val="black"/>
                    </a:solidFill>
                    <a:cs typeface="PT Bold Heading" pitchFamily="2" charset="-78"/>
                  </a:rPr>
                  <a:t> </a:t>
                </a:r>
                <a:r>
                  <a:rPr lang="ar-SA" sz="4000" dirty="0" smtClean="0">
                    <a:solidFill>
                      <a:prstClr val="black"/>
                    </a:solidFill>
                    <a:latin typeface="Arial" pitchFamily="34" charset="0"/>
                    <a:cs typeface="Arial" pitchFamily="34" charset="0"/>
                  </a:rPr>
                  <a:t>=</a:t>
                </a:r>
                <a:endParaRPr lang="ar-SA" sz="4400" dirty="0" smtClean="0">
                  <a:solidFill>
                    <a:srgbClr val="CC3300"/>
                  </a:solidFill>
                  <a:latin typeface="Arial" pitchFamily="34" charset="0"/>
                  <a:cs typeface="Arial" pitchFamily="34" charset="0"/>
                </a:endParaRPr>
              </a:p>
            </p:txBody>
          </p:sp>
          <p:cxnSp>
            <p:nvCxnSpPr>
              <p:cNvPr id="5" name="رابط مستقيم 4"/>
              <p:cNvCxnSpPr/>
              <p:nvPr/>
            </p:nvCxnSpPr>
            <p:spPr>
              <a:xfrm rot="10800000">
                <a:off x="3643306" y="5929330"/>
                <a:ext cx="1071570" cy="1588"/>
              </a:xfrm>
              <a:prstGeom prst="line">
                <a:avLst/>
              </a:prstGeom>
            </p:spPr>
            <p:style>
              <a:lnRef idx="2">
                <a:schemeClr val="dk1"/>
              </a:lnRef>
              <a:fillRef idx="0">
                <a:schemeClr val="dk1"/>
              </a:fillRef>
              <a:effectRef idx="1">
                <a:schemeClr val="dk1"/>
              </a:effectRef>
              <a:fontRef idx="minor">
                <a:schemeClr val="tx1"/>
              </a:fontRef>
            </p:style>
          </p:cxnSp>
          <p:sp>
            <p:nvSpPr>
              <p:cNvPr id="6" name="مستطيل 5"/>
              <p:cNvSpPr/>
              <p:nvPr/>
            </p:nvSpPr>
            <p:spPr>
              <a:xfrm>
                <a:off x="3857620" y="5415993"/>
                <a:ext cx="669901" cy="584775"/>
              </a:xfrm>
              <a:prstGeom prst="rect">
                <a:avLst/>
              </a:prstGeom>
            </p:spPr>
            <p:txBody>
              <a:bodyPr wrap="square">
                <a:spAutoFit/>
              </a:bodyPr>
              <a:lstStyle/>
              <a:p>
                <a:pPr lvl="0" algn="r" rtl="1" fontAlgn="base">
                  <a:spcBef>
                    <a:spcPct val="0"/>
                  </a:spcBef>
                  <a:spcAft>
                    <a:spcPct val="0"/>
                  </a:spcAft>
                </a:pPr>
                <a:r>
                  <a:rPr lang="ar-EG" sz="3200" b="1" dirty="0" smtClean="0">
                    <a:solidFill>
                      <a:prstClr val="black"/>
                    </a:solidFill>
                  </a:rPr>
                  <a:t>30</a:t>
                </a:r>
                <a:endParaRPr lang="ar-SA" sz="4000" dirty="0" smtClean="0">
                  <a:solidFill>
                    <a:srgbClr val="CC3300"/>
                  </a:solidFill>
                  <a:latin typeface="Times New Roman" pitchFamily="18" charset="0"/>
                  <a:cs typeface="PT Bold Heading" pitchFamily="2" charset="-78"/>
                </a:endParaRPr>
              </a:p>
            </p:txBody>
          </p:sp>
          <p:sp>
            <p:nvSpPr>
              <p:cNvPr id="10" name="مستطيل 9"/>
              <p:cNvSpPr/>
              <p:nvPr/>
            </p:nvSpPr>
            <p:spPr>
              <a:xfrm>
                <a:off x="3143240" y="5578634"/>
                <a:ext cx="484428" cy="707886"/>
              </a:xfrm>
              <a:prstGeom prst="rect">
                <a:avLst/>
              </a:prstGeom>
            </p:spPr>
            <p:txBody>
              <a:bodyPr wrap="none">
                <a:spAutoFit/>
              </a:bodyPr>
              <a:lstStyle/>
              <a:p>
                <a:r>
                  <a:rPr lang="ar-SA" sz="4000" dirty="0" smtClean="0">
                    <a:solidFill>
                      <a:prstClr val="black"/>
                    </a:solidFill>
                    <a:latin typeface="Arial" pitchFamily="34" charset="0"/>
                    <a:cs typeface="Arial" pitchFamily="34" charset="0"/>
                  </a:rPr>
                  <a:t>=</a:t>
                </a:r>
                <a:endParaRPr lang="ar-EG" dirty="0"/>
              </a:p>
            </p:txBody>
          </p:sp>
          <p:sp>
            <p:nvSpPr>
              <p:cNvPr id="11" name="مستطيل 10"/>
              <p:cNvSpPr/>
              <p:nvPr/>
            </p:nvSpPr>
            <p:spPr>
              <a:xfrm>
                <a:off x="2500298" y="5572140"/>
                <a:ext cx="453970" cy="707886"/>
              </a:xfrm>
              <a:prstGeom prst="rect">
                <a:avLst/>
              </a:prstGeom>
            </p:spPr>
            <p:txBody>
              <a:bodyPr wrap="none">
                <a:spAutoFit/>
              </a:bodyPr>
              <a:lstStyle/>
              <a:p>
                <a:r>
                  <a:rPr lang="ar-EG" sz="4000" dirty="0" smtClean="0">
                    <a:solidFill>
                      <a:prstClr val="black"/>
                    </a:solidFill>
                    <a:latin typeface="Arial" pitchFamily="34" charset="0"/>
                    <a:cs typeface="Arial" pitchFamily="34" charset="0"/>
                  </a:rPr>
                  <a:t>5</a:t>
                </a:r>
                <a:endParaRPr lang="ar-EG"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694" y="35764"/>
            <a:ext cx="8964612" cy="678647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تحديد </a:t>
            </a:r>
            <a:r>
              <a:rPr lang="ar-SA" sz="3000" b="1" dirty="0">
                <a:solidFill>
                  <a:srgbClr val="FF0000"/>
                </a:solidFill>
                <a:effectLst>
                  <a:outerShdw blurRad="38100" dist="38100" dir="2700000" algn="tl">
                    <a:srgbClr val="000000">
                      <a:alpha val="43137"/>
                    </a:srgbClr>
                  </a:outerShdw>
                </a:effectLst>
                <a:latin typeface="Arial" pitchFamily="34" charset="0"/>
                <a:cs typeface="Arial" pitchFamily="34" charset="0"/>
              </a:rPr>
              <a:t>الفروض:</a:t>
            </a:r>
            <a:endParaRPr lang="en-US" sz="3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Low" rtl="1"/>
            <a:r>
              <a:rPr lang="en-US" sz="3000" b="1" dirty="0">
                <a:solidFill>
                  <a:srgbClr val="006600"/>
                </a:solidFill>
                <a:latin typeface="Arial" pitchFamily="34" charset="0"/>
                <a:cs typeface="Arial" pitchFamily="34" charset="0"/>
              </a:rPr>
              <a:t>H0</a:t>
            </a:r>
            <a:r>
              <a:rPr lang="ar-SA" sz="3000" dirty="0">
                <a:latin typeface="Arial" pitchFamily="34" charset="0"/>
                <a:cs typeface="Arial" pitchFamily="34" charset="0"/>
              </a:rPr>
              <a:t> :  لا يوجد فرق دال إحصائيًا بين متوسط درجات الطلاب في التطبيق القبلي ومتوسط درجاتهم في التطبيق </a:t>
            </a:r>
            <a:r>
              <a:rPr lang="ar-SA" sz="3000" dirty="0" err="1">
                <a:latin typeface="Arial" pitchFamily="34" charset="0"/>
                <a:cs typeface="Arial" pitchFamily="34" charset="0"/>
              </a:rPr>
              <a:t>البعدي</a:t>
            </a:r>
            <a:r>
              <a:rPr lang="ar-SA" sz="3000" dirty="0">
                <a:latin typeface="Arial" pitchFamily="34" charset="0"/>
                <a:cs typeface="Arial" pitchFamily="34" charset="0"/>
              </a:rPr>
              <a:t> لاختبار الإحصاء</a:t>
            </a:r>
            <a:r>
              <a:rPr lang="en-US" sz="3000" dirty="0">
                <a:latin typeface="Arial" pitchFamily="34" charset="0"/>
                <a:cs typeface="Arial" pitchFamily="34" charset="0"/>
              </a:rPr>
              <a:t> </a:t>
            </a:r>
            <a:r>
              <a:rPr lang="ar-EG" sz="3000" dirty="0">
                <a:latin typeface="Arial" pitchFamily="34" charset="0"/>
                <a:cs typeface="Arial" pitchFamily="34" charset="0"/>
              </a:rPr>
              <a:t>.</a:t>
            </a:r>
            <a:endParaRPr lang="en-US" sz="3000" dirty="0">
              <a:latin typeface="Arial" pitchFamily="34" charset="0"/>
              <a:cs typeface="Arial" pitchFamily="34" charset="0"/>
            </a:endParaRPr>
          </a:p>
          <a:p>
            <a:pPr algn="justLow" rtl="1"/>
            <a:r>
              <a:rPr lang="en-US" sz="3000" b="1" dirty="0">
                <a:solidFill>
                  <a:srgbClr val="006600"/>
                </a:solidFill>
                <a:latin typeface="Arial" pitchFamily="34" charset="0"/>
                <a:cs typeface="Arial" pitchFamily="34" charset="0"/>
              </a:rPr>
              <a:t>H1</a:t>
            </a:r>
            <a:r>
              <a:rPr lang="ar-SA" sz="3000" dirty="0">
                <a:latin typeface="Arial" pitchFamily="34" charset="0"/>
                <a:cs typeface="Arial" pitchFamily="34" charset="0"/>
              </a:rPr>
              <a:t> : يوجد فرق دال إحصائيًا بين متوسط درجات الطلاب في التطبيق القبلي ومتوسط درجاتهم في التطبيق </a:t>
            </a:r>
            <a:r>
              <a:rPr lang="ar-SA" sz="3000" dirty="0" err="1">
                <a:latin typeface="Arial" pitchFamily="34" charset="0"/>
                <a:cs typeface="Arial" pitchFamily="34" charset="0"/>
              </a:rPr>
              <a:t>البعدي</a:t>
            </a:r>
            <a:r>
              <a:rPr lang="ar-SA" sz="3000" dirty="0">
                <a:latin typeface="Arial" pitchFamily="34" charset="0"/>
                <a:cs typeface="Arial" pitchFamily="34" charset="0"/>
              </a:rPr>
              <a:t> لاختبار الإحصاء</a:t>
            </a:r>
            <a:r>
              <a:rPr lang="ar-EG" sz="3000" dirty="0">
                <a:latin typeface="Arial" pitchFamily="34" charset="0"/>
                <a:cs typeface="Arial" pitchFamily="34" charset="0"/>
              </a:rPr>
              <a:t> </a:t>
            </a:r>
            <a:r>
              <a:rPr lang="ar-SA" sz="3000" dirty="0">
                <a:latin typeface="Arial" pitchFamily="34" charset="0"/>
                <a:cs typeface="Arial" pitchFamily="34" charset="0"/>
              </a:rPr>
              <a:t>لصالح متوسط درجات التطبيق </a:t>
            </a:r>
            <a:r>
              <a:rPr lang="ar-SA" sz="3000" dirty="0" err="1">
                <a:latin typeface="Arial" pitchFamily="34" charset="0"/>
                <a:cs typeface="Arial" pitchFamily="34" charset="0"/>
              </a:rPr>
              <a:t>البعدي</a:t>
            </a:r>
            <a:r>
              <a:rPr lang="ar-EG" sz="3000" dirty="0">
                <a:latin typeface="Arial" pitchFamily="34" charset="0"/>
                <a:cs typeface="Arial" pitchFamily="34" charset="0"/>
              </a:rPr>
              <a:t>.</a:t>
            </a:r>
            <a:endParaRPr lang="en-US" sz="3000" dirty="0">
              <a:latin typeface="Arial" pitchFamily="34" charset="0"/>
              <a:cs typeface="Arial" pitchFamily="34" charset="0"/>
            </a:endParaRPr>
          </a:p>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الاختبار المناسب</a:t>
            </a:r>
            <a:r>
              <a:rPr lang="ar-SA" sz="3000" dirty="0">
                <a:solidFill>
                  <a:srgbClr val="000099"/>
                </a:solidFill>
                <a:latin typeface="Arial" pitchFamily="34" charset="0"/>
                <a:cs typeface="Arial" pitchFamily="34" charset="0"/>
              </a:rPr>
              <a:t>:</a:t>
            </a:r>
            <a:r>
              <a:rPr lang="ar-SA" sz="3000" dirty="0">
                <a:latin typeface="Arial" pitchFamily="34" charset="0"/>
                <a:cs typeface="Arial" pitchFamily="34" charset="0"/>
              </a:rPr>
              <a:t>  اختبار (ت) للعين</a:t>
            </a:r>
            <a:r>
              <a:rPr lang="ar-EG" sz="3000" dirty="0">
                <a:latin typeface="Arial" pitchFamily="34" charset="0"/>
                <a:cs typeface="Arial" pitchFamily="34" charset="0"/>
              </a:rPr>
              <a:t>تين</a:t>
            </a:r>
            <a:r>
              <a:rPr lang="ar-SA" sz="3000" dirty="0">
                <a:latin typeface="Arial" pitchFamily="34" charset="0"/>
                <a:cs typeface="Arial" pitchFamily="34" charset="0"/>
              </a:rPr>
              <a:t> </a:t>
            </a:r>
            <a:r>
              <a:rPr lang="ar-EG" sz="3000" dirty="0">
                <a:latin typeface="Arial" pitchFamily="34" charset="0"/>
                <a:cs typeface="Arial" pitchFamily="34" charset="0"/>
              </a:rPr>
              <a:t>المرتبطتين</a:t>
            </a:r>
            <a:r>
              <a:rPr lang="ar-SA" sz="3000" dirty="0">
                <a:latin typeface="Arial" pitchFamily="34" charset="0"/>
                <a:cs typeface="Arial" pitchFamily="34" charset="0"/>
              </a:rPr>
              <a:t> (الحالة </a:t>
            </a:r>
            <a:r>
              <a:rPr lang="ar-SA" sz="3000" dirty="0" err="1">
                <a:latin typeface="Arial" pitchFamily="34" charset="0"/>
                <a:cs typeface="Arial" pitchFamily="34" charset="0"/>
              </a:rPr>
              <a:t>ال</a:t>
            </a:r>
            <a:r>
              <a:rPr lang="ar-EG" sz="3000" dirty="0">
                <a:latin typeface="Arial" pitchFamily="34" charset="0"/>
                <a:cs typeface="Arial" pitchFamily="34" charset="0"/>
              </a:rPr>
              <a:t>ثالثة</a:t>
            </a:r>
            <a:r>
              <a:rPr lang="ar-SA" sz="3000" dirty="0">
                <a:latin typeface="Arial" pitchFamily="34" charset="0"/>
                <a:cs typeface="Arial" pitchFamily="34" charset="0"/>
              </a:rPr>
              <a:t>) </a:t>
            </a:r>
            <a:endParaRPr lang="ar-EG" sz="3000" dirty="0">
              <a:latin typeface="Arial" pitchFamily="34" charset="0"/>
              <a:cs typeface="Arial" pitchFamily="34" charset="0"/>
            </a:endParaRPr>
          </a:p>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درجات الحرية :  </a:t>
            </a:r>
            <a:r>
              <a:rPr lang="ar-EG" sz="3000" dirty="0">
                <a:latin typeface="Arial" pitchFamily="34" charset="0"/>
                <a:cs typeface="Arial" pitchFamily="34" charset="0"/>
              </a:rPr>
              <a:t>ن </a:t>
            </a:r>
            <a:r>
              <a:rPr lang="ar-SA" sz="3000" dirty="0">
                <a:latin typeface="Arial" pitchFamily="34" charset="0"/>
                <a:cs typeface="Arial" pitchFamily="34" charset="0"/>
              </a:rPr>
              <a:t>- </a:t>
            </a:r>
            <a:r>
              <a:rPr lang="ar-EG" sz="3000" dirty="0">
                <a:latin typeface="Arial" pitchFamily="34" charset="0"/>
                <a:cs typeface="Arial" pitchFamily="34" charset="0"/>
              </a:rPr>
              <a:t>1</a:t>
            </a:r>
            <a:r>
              <a:rPr lang="ar-SA" sz="3000" dirty="0">
                <a:latin typeface="Arial" pitchFamily="34" charset="0"/>
                <a:cs typeface="Arial" pitchFamily="34" charset="0"/>
              </a:rPr>
              <a:t> = </a:t>
            </a:r>
            <a:r>
              <a:rPr lang="ar-EG" sz="3000" dirty="0">
                <a:latin typeface="Arial" pitchFamily="34" charset="0"/>
                <a:cs typeface="Arial" pitchFamily="34" charset="0"/>
              </a:rPr>
              <a:t>6</a:t>
            </a:r>
            <a:r>
              <a:rPr lang="ar-SA" sz="3000" dirty="0">
                <a:latin typeface="Arial" pitchFamily="34" charset="0"/>
                <a:cs typeface="Arial" pitchFamily="34" charset="0"/>
              </a:rPr>
              <a:t> - </a:t>
            </a:r>
            <a:r>
              <a:rPr lang="ar-EG" sz="3000" dirty="0">
                <a:latin typeface="Arial" pitchFamily="34" charset="0"/>
                <a:cs typeface="Arial" pitchFamily="34" charset="0"/>
              </a:rPr>
              <a:t>1</a:t>
            </a:r>
            <a:r>
              <a:rPr lang="ar-SA" sz="3000" dirty="0">
                <a:latin typeface="Arial" pitchFamily="34" charset="0"/>
                <a:cs typeface="Arial" pitchFamily="34" charset="0"/>
              </a:rPr>
              <a:t> = </a:t>
            </a:r>
            <a:r>
              <a:rPr lang="ar-EG" sz="3000" dirty="0">
                <a:latin typeface="Arial" pitchFamily="34" charset="0"/>
                <a:cs typeface="Arial" pitchFamily="34" charset="0"/>
              </a:rPr>
              <a:t>5</a:t>
            </a:r>
            <a:endParaRPr lang="en-US" sz="3000" dirty="0">
              <a:latin typeface="Arial" pitchFamily="34" charset="0"/>
              <a:cs typeface="Arial" pitchFamily="34" charset="0"/>
            </a:endParaRPr>
          </a:p>
          <a:p>
            <a:pPr algn="justLow" rtl="1"/>
            <a:r>
              <a:rPr lang="ar-SA" sz="3000" dirty="0">
                <a:solidFill>
                  <a:srgbClr val="000099"/>
                </a:solidFill>
                <a:latin typeface="Arial" pitchFamily="34" charset="0"/>
                <a:cs typeface="Arial" pitchFamily="34" charset="0"/>
              </a:rPr>
              <a:t>درجة الاحتمالية (أو </a:t>
            </a:r>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مستوى الدلالة</a:t>
            </a:r>
            <a:r>
              <a:rPr lang="ar-SA" sz="3000" dirty="0">
                <a:solidFill>
                  <a:srgbClr val="000099"/>
                </a:solidFill>
                <a:latin typeface="Arial" pitchFamily="34" charset="0"/>
                <a:cs typeface="Arial" pitchFamily="34" charset="0"/>
              </a:rPr>
              <a:t>)</a:t>
            </a:r>
            <a:r>
              <a:rPr lang="ar-SA" sz="3000" dirty="0">
                <a:latin typeface="Arial" pitchFamily="34" charset="0"/>
                <a:cs typeface="Arial" pitchFamily="34" charset="0"/>
              </a:rPr>
              <a:t> = 0.0</a:t>
            </a:r>
            <a:r>
              <a:rPr lang="ar-EG" sz="3000" dirty="0">
                <a:latin typeface="Arial" pitchFamily="34" charset="0"/>
                <a:cs typeface="Arial" pitchFamily="34" charset="0"/>
              </a:rPr>
              <a:t>25 لأن الفرض البديل موجه</a:t>
            </a:r>
            <a:endParaRPr lang="en-US" sz="3000" dirty="0">
              <a:latin typeface="Arial" pitchFamily="34" charset="0"/>
              <a:cs typeface="Arial" pitchFamily="34" charset="0"/>
            </a:endParaRPr>
          </a:p>
          <a:p>
            <a:pPr algn="justLow" rtl="1">
              <a:lnSpc>
                <a:spcPct val="150000"/>
              </a:lnSpc>
            </a:pPr>
            <a:r>
              <a:rPr lang="ar-SA" sz="3000" dirty="0">
                <a:solidFill>
                  <a:srgbClr val="000099"/>
                </a:solidFill>
                <a:latin typeface="Arial" pitchFamily="34" charset="0"/>
                <a:cs typeface="Arial" pitchFamily="34" charset="0"/>
              </a:rPr>
              <a:t>تحديد درجة  الاختبار المقابلة لدرجة الحرية  والاحتمالية  (0.0</a:t>
            </a:r>
            <a:r>
              <a:rPr lang="ar-EG" sz="3000" dirty="0">
                <a:solidFill>
                  <a:srgbClr val="000099"/>
                </a:solidFill>
                <a:latin typeface="Arial" pitchFamily="34" charset="0"/>
                <a:cs typeface="Arial" pitchFamily="34" charset="0"/>
              </a:rPr>
              <a:t>2</a:t>
            </a:r>
            <a:r>
              <a:rPr lang="ar-SA" sz="3000" dirty="0">
                <a:solidFill>
                  <a:srgbClr val="000099"/>
                </a:solidFill>
                <a:latin typeface="Arial" pitchFamily="34" charset="0"/>
                <a:cs typeface="Arial" pitchFamily="34" charset="0"/>
              </a:rPr>
              <a:t>5):</a:t>
            </a:r>
            <a:r>
              <a:rPr lang="ar-SA" sz="3000" dirty="0">
                <a:latin typeface="Arial" pitchFamily="34" charset="0"/>
                <a:cs typeface="Arial" pitchFamily="34" charset="0"/>
              </a:rPr>
              <a:t> </a:t>
            </a:r>
            <a:r>
              <a:rPr lang="ar-EG" sz="3000" dirty="0">
                <a:latin typeface="Arial" pitchFamily="34" charset="0"/>
                <a:cs typeface="Arial" pitchFamily="34" charset="0"/>
              </a:rPr>
              <a:t>أي </a:t>
            </a:r>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قيمة (ت) </a:t>
            </a:r>
            <a:r>
              <a:rPr lang="ar-SA" sz="3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الجدولية</a:t>
            </a:r>
            <a:r>
              <a:rPr lang="ar-EG" sz="3000" dirty="0">
                <a:latin typeface="Arial" pitchFamily="34" charset="0"/>
                <a:cs typeface="Arial" pitchFamily="34" charset="0"/>
              </a:rPr>
              <a:t>: </a:t>
            </a:r>
            <a:r>
              <a:rPr lang="ar-SA" sz="3000" dirty="0">
                <a:latin typeface="Arial" pitchFamily="34" charset="0"/>
                <a:cs typeface="Arial" pitchFamily="34" charset="0"/>
              </a:rPr>
              <a:t>قيمة اختبار (ت) المقابلة لدرجات حرية </a:t>
            </a:r>
            <a:r>
              <a:rPr lang="ar-EG" sz="3000" dirty="0">
                <a:latin typeface="Arial" pitchFamily="34" charset="0"/>
                <a:cs typeface="Arial" pitchFamily="34" charset="0"/>
              </a:rPr>
              <a:t>5</a:t>
            </a:r>
            <a:r>
              <a:rPr lang="ar-SA" sz="3000" dirty="0">
                <a:latin typeface="Arial" pitchFamily="34" charset="0"/>
                <a:cs typeface="Arial" pitchFamily="34" charset="0"/>
              </a:rPr>
              <a:t>، ومستوى دلالة 0.0</a:t>
            </a:r>
            <a:r>
              <a:rPr lang="ar-EG" sz="3000" dirty="0">
                <a:latin typeface="Arial" pitchFamily="34" charset="0"/>
                <a:cs typeface="Arial" pitchFamily="34" charset="0"/>
              </a:rPr>
              <a:t>25</a:t>
            </a:r>
            <a:r>
              <a:rPr lang="ar-SA" sz="3000" dirty="0">
                <a:latin typeface="Arial" pitchFamily="34" charset="0"/>
                <a:cs typeface="Arial" pitchFamily="34" charset="0"/>
              </a:rPr>
              <a:t> للطرف</a:t>
            </a:r>
            <a:r>
              <a:rPr lang="ar-EG" sz="3000" dirty="0">
                <a:latin typeface="Arial" pitchFamily="34" charset="0"/>
                <a:cs typeface="Arial" pitchFamily="34" charset="0"/>
              </a:rPr>
              <a:t> الواحد</a:t>
            </a:r>
            <a:r>
              <a:rPr lang="ar-SA" sz="3000" dirty="0">
                <a:latin typeface="Arial" pitchFamily="34" charset="0"/>
                <a:cs typeface="Arial" pitchFamily="34" charset="0"/>
              </a:rPr>
              <a:t> =</a:t>
            </a:r>
            <a:r>
              <a:rPr lang="ar-EG" sz="3000" dirty="0">
                <a:latin typeface="Arial" pitchFamily="34" charset="0"/>
                <a:cs typeface="Arial" pitchFamily="34" charset="0"/>
              </a:rPr>
              <a:t> 2.57</a:t>
            </a:r>
            <a:r>
              <a:rPr lang="ar-SA" sz="3000" dirty="0">
                <a:latin typeface="Arial" pitchFamily="34" charset="0"/>
                <a:cs typeface="Arial" pitchFamily="34" charset="0"/>
              </a:rPr>
              <a:t> </a:t>
            </a:r>
            <a:r>
              <a:rPr lang="ar-EG" sz="3000" dirty="0">
                <a:latin typeface="Arial" pitchFamily="34" charset="0"/>
                <a:cs typeface="Arial" pitchFamily="34" charset="0"/>
              </a:rPr>
              <a:t> </a:t>
            </a:r>
            <a:r>
              <a:rPr lang="ar-SA" sz="3000" dirty="0">
                <a:solidFill>
                  <a:srgbClr val="000099"/>
                </a:solidFill>
                <a:latin typeface="Arial" pitchFamily="34" charset="0"/>
                <a:cs typeface="Arial" pitchFamily="34" charset="0"/>
              </a:rPr>
              <a:t>(لأن الفرض البديل </a:t>
            </a:r>
            <a:r>
              <a:rPr lang="ar-EG" sz="3000" dirty="0">
                <a:solidFill>
                  <a:srgbClr val="000099"/>
                </a:solidFill>
                <a:latin typeface="Arial" pitchFamily="34" charset="0"/>
                <a:cs typeface="Arial" pitchFamily="34" charset="0"/>
              </a:rPr>
              <a:t>موجه</a:t>
            </a:r>
            <a:r>
              <a:rPr lang="ar-SA" sz="3000" dirty="0">
                <a:solidFill>
                  <a:srgbClr val="000099"/>
                </a:solidFill>
                <a:latin typeface="Arial" pitchFamily="34" charset="0"/>
                <a:cs typeface="Arial" pitchFamily="34" charset="0"/>
              </a:rPr>
              <a:t>)</a:t>
            </a:r>
            <a:r>
              <a:rPr lang="ar-EG" sz="3000" dirty="0">
                <a:solidFill>
                  <a:srgbClr val="000099"/>
                </a:solidFill>
                <a:latin typeface="Arial" pitchFamily="34" charset="0"/>
                <a:cs typeface="Arial" pitchFamily="34" charset="0"/>
              </a:rPr>
              <a:t> </a:t>
            </a:r>
          </a:p>
          <a:p>
            <a:pPr algn="justLow" rtl="1"/>
            <a:r>
              <a:rPr lang="ar-EG" sz="3000" dirty="0">
                <a:latin typeface="Arial" pitchFamily="34" charset="0"/>
                <a:cs typeface="Arial" pitchFamily="34" charset="0"/>
              </a:rPr>
              <a:t>وتكتب:</a:t>
            </a:r>
            <a:r>
              <a:rPr lang="ar-EG" sz="3000" dirty="0">
                <a:solidFill>
                  <a:srgbClr val="CC3300"/>
                </a:solidFill>
                <a:latin typeface="Arial" pitchFamily="34" charset="0"/>
                <a:cs typeface="Arial" pitchFamily="34" charset="0"/>
              </a:rPr>
              <a:t> </a:t>
            </a:r>
            <a:r>
              <a:rPr lang="ar-EG" sz="3000" dirty="0" err="1">
                <a:solidFill>
                  <a:srgbClr val="CC3300"/>
                </a:solidFill>
                <a:latin typeface="Arial" pitchFamily="34" charset="0"/>
                <a:cs typeface="Arial" pitchFamily="34" charset="0"/>
              </a:rPr>
              <a:t>ت</a:t>
            </a:r>
            <a:r>
              <a:rPr lang="ar-EG" sz="3000" dirty="0">
                <a:solidFill>
                  <a:srgbClr val="CC3300"/>
                </a:solidFill>
                <a:latin typeface="Arial" pitchFamily="34" charset="0"/>
                <a:cs typeface="Arial" pitchFamily="34" charset="0"/>
              </a:rPr>
              <a:t> </a:t>
            </a:r>
            <a:r>
              <a:rPr lang="ar-EG" sz="3000" baseline="-25000" dirty="0">
                <a:solidFill>
                  <a:srgbClr val="CC3300"/>
                </a:solidFill>
                <a:latin typeface="Arial" pitchFamily="34" charset="0"/>
                <a:cs typeface="Arial" pitchFamily="34" charset="0"/>
              </a:rPr>
              <a:t>ج</a:t>
            </a:r>
            <a:r>
              <a:rPr lang="ar-EG" sz="3000" dirty="0">
                <a:solidFill>
                  <a:srgbClr val="CC3300"/>
                </a:solidFill>
                <a:latin typeface="Arial" pitchFamily="34" charset="0"/>
                <a:cs typeface="Arial" pitchFamily="34" charset="0"/>
              </a:rPr>
              <a:t> (5، 0.025) =</a:t>
            </a:r>
            <a:r>
              <a:rPr lang="ar-EG" sz="3000" dirty="0">
                <a:solidFill>
                  <a:srgbClr val="000099"/>
                </a:solidFill>
                <a:latin typeface="Arial" pitchFamily="34" charset="0"/>
                <a:cs typeface="Arial" pitchFamily="34" charset="0"/>
              </a:rPr>
              <a:t> 2.57</a:t>
            </a:r>
            <a:endParaRPr lang="ar-SA" sz="300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71414"/>
            <a:ext cx="8316912" cy="584775"/>
          </a:xfrm>
          <a:prstGeom prst="rect">
            <a:avLst/>
          </a:prstGeom>
          <a:noFill/>
          <a:ln w="9525">
            <a:noFill/>
            <a:miter lim="800000"/>
            <a:headEnd/>
            <a:tailEnd/>
          </a:ln>
        </p:spPr>
        <p:txBody>
          <a:bodyPr anchor="ctr">
            <a:spAutoFit/>
          </a:bodyPr>
          <a:lstStyle/>
          <a:p>
            <a:pPr algn="justLow" rtl="1"/>
            <a:r>
              <a:rPr lang="ar-SA"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إجراء </a:t>
            </a:r>
            <a:r>
              <a:rPr lang="ar-SA" sz="3200" dirty="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الاختبــار:</a:t>
            </a:r>
            <a:endParaRPr lang="en-US" sz="3600" dirty="0">
              <a:solidFill>
                <a:srgbClr val="FF0000"/>
              </a:solidFill>
              <a:effectLst>
                <a:outerShdw blurRad="38100" dist="38100" dir="2700000" algn="tl">
                  <a:srgbClr val="000000">
                    <a:alpha val="43137"/>
                  </a:srgbClr>
                </a:outerShdw>
              </a:effectLst>
              <a:ea typeface="Times New Roman" pitchFamily="18" charset="0"/>
              <a:cs typeface="AL-Mateen" pitchFamily="2" charset="-78"/>
            </a:endParaRPr>
          </a:p>
        </p:txBody>
      </p:sp>
      <p:sp>
        <p:nvSpPr>
          <p:cNvPr id="3" name="Rectangle 43"/>
          <p:cNvSpPr>
            <a:spLocks noChangeArrowheads="1"/>
          </p:cNvSpPr>
          <p:nvPr/>
        </p:nvSpPr>
        <p:spPr bwMode="auto">
          <a:xfrm>
            <a:off x="571472" y="765175"/>
            <a:ext cx="8316912" cy="646331"/>
          </a:xfrm>
          <a:prstGeom prst="rect">
            <a:avLst/>
          </a:prstGeom>
          <a:noFill/>
          <a:ln w="9525">
            <a:noFill/>
            <a:miter lim="800000"/>
            <a:headEnd/>
            <a:tailEnd/>
          </a:ln>
        </p:spPr>
        <p:txBody>
          <a:bodyPr anchor="ctr">
            <a:spAutoFit/>
          </a:bodyPr>
          <a:lstStyle/>
          <a:p>
            <a:pPr algn="justLow" rtl="1" eaLnBrk="0" hangingPunct="0"/>
            <a:r>
              <a:rPr lang="ar-EG" sz="2800" b="1" dirty="0">
                <a:solidFill>
                  <a:schemeClr val="bg1"/>
                </a:solidFill>
                <a:latin typeface="Arial" pitchFamily="34" charset="0"/>
                <a:ea typeface="Times New Roman" pitchFamily="18" charset="0"/>
                <a:cs typeface="Arial" pitchFamily="34" charset="0"/>
              </a:rPr>
              <a:t>من بيانات </a:t>
            </a:r>
            <a:r>
              <a:rPr lang="ar-SA" sz="2800" b="1" dirty="0">
                <a:solidFill>
                  <a:schemeClr val="bg1"/>
                </a:solidFill>
                <a:latin typeface="Arial" pitchFamily="34" charset="0"/>
                <a:ea typeface="Times New Roman" pitchFamily="18" charset="0"/>
                <a:cs typeface="Arial" pitchFamily="34" charset="0"/>
              </a:rPr>
              <a:t>الجدول </a:t>
            </a:r>
            <a:r>
              <a:rPr lang="ar-EG" sz="2800" b="1" dirty="0">
                <a:solidFill>
                  <a:schemeClr val="bg1"/>
                </a:solidFill>
                <a:latin typeface="Arial" pitchFamily="34" charset="0"/>
                <a:ea typeface="Times New Roman" pitchFamily="18" charset="0"/>
                <a:cs typeface="Arial" pitchFamily="34" charset="0"/>
              </a:rPr>
              <a:t> السابق نحسب الانحراف المعياري للفرق   </a:t>
            </a:r>
            <a:r>
              <a:rPr lang="ar-EG" sz="3600" b="1" dirty="0" err="1">
                <a:solidFill>
                  <a:schemeClr val="bg1"/>
                </a:solidFill>
                <a:latin typeface="Arial" pitchFamily="34" charset="0"/>
                <a:ea typeface="Times New Roman" pitchFamily="18" charset="0"/>
                <a:cs typeface="Arial" pitchFamily="34" charset="0"/>
              </a:rPr>
              <a:t>ع</a:t>
            </a:r>
            <a:r>
              <a:rPr lang="ar-EG" sz="3600" b="1" dirty="0">
                <a:solidFill>
                  <a:schemeClr val="bg1"/>
                </a:solidFill>
                <a:latin typeface="Arial" pitchFamily="34" charset="0"/>
                <a:ea typeface="Times New Roman" pitchFamily="18" charset="0"/>
                <a:cs typeface="Arial" pitchFamily="34" charset="0"/>
              </a:rPr>
              <a:t> </a:t>
            </a:r>
            <a:r>
              <a:rPr lang="ar-EG" sz="3600" b="1" baseline="-25000" dirty="0">
                <a:solidFill>
                  <a:schemeClr val="bg1"/>
                </a:solidFill>
                <a:latin typeface="Arial" pitchFamily="34" charset="0"/>
                <a:ea typeface="Times New Roman" pitchFamily="18" charset="0"/>
                <a:cs typeface="Arial" pitchFamily="34" charset="0"/>
              </a:rPr>
              <a:t>ف</a:t>
            </a:r>
            <a:endParaRPr lang="en-US" sz="2800" b="1" baseline="-25000" dirty="0">
              <a:solidFill>
                <a:schemeClr val="bg1"/>
              </a:solidFill>
              <a:latin typeface="Arial" pitchFamily="34" charset="0"/>
              <a:ea typeface="Times New Roman" pitchFamily="18" charset="0"/>
              <a:cs typeface="Arial" pitchFamily="34" charset="0"/>
            </a:endParaRPr>
          </a:p>
        </p:txBody>
      </p:sp>
      <p:sp>
        <p:nvSpPr>
          <p:cNvPr id="10" name="Rectangle 51"/>
          <p:cNvSpPr>
            <a:spLocks noChangeArrowheads="1"/>
          </p:cNvSpPr>
          <p:nvPr/>
        </p:nvSpPr>
        <p:spPr bwMode="auto">
          <a:xfrm>
            <a:off x="357158" y="4410085"/>
            <a:ext cx="8316912" cy="519113"/>
          </a:xfrm>
          <a:prstGeom prst="rect">
            <a:avLst/>
          </a:prstGeom>
          <a:noFill/>
          <a:ln w="9525">
            <a:noFill/>
            <a:miter lim="800000"/>
            <a:headEnd/>
            <a:tailEnd/>
          </a:ln>
        </p:spPr>
        <p:txBody>
          <a:bodyPr anchor="ctr">
            <a:spAutoFit/>
          </a:bodyPr>
          <a:lstStyle/>
          <a:p>
            <a:pPr algn="justLow" rtl="1" eaLnBrk="0" hangingPunct="0"/>
            <a:r>
              <a:rPr lang="ar-EG" sz="2800" b="1" dirty="0">
                <a:solidFill>
                  <a:schemeClr val="bg1"/>
                </a:solidFill>
                <a:latin typeface="Arial" pitchFamily="34" charset="0"/>
                <a:ea typeface="Times New Roman" pitchFamily="18" charset="0"/>
                <a:cs typeface="Arial" pitchFamily="34" charset="0"/>
              </a:rPr>
              <a:t>ثم نعوض في معادلة اختبار (ت)  </a:t>
            </a:r>
            <a:r>
              <a:rPr lang="ar-SA" sz="2800" b="1" dirty="0">
                <a:solidFill>
                  <a:schemeClr val="bg1"/>
                </a:solidFill>
                <a:latin typeface="Arial" pitchFamily="34" charset="0"/>
                <a:ea typeface="Times New Roman" pitchFamily="18" charset="0"/>
                <a:cs typeface="Arial" pitchFamily="34" charset="0"/>
              </a:rPr>
              <a:t>التالي</a:t>
            </a:r>
            <a:r>
              <a:rPr lang="ar-EG" sz="2800" b="1" dirty="0">
                <a:solidFill>
                  <a:schemeClr val="bg1"/>
                </a:solidFill>
                <a:latin typeface="Arial" pitchFamily="34" charset="0"/>
                <a:ea typeface="Times New Roman" pitchFamily="18" charset="0"/>
                <a:cs typeface="Arial" pitchFamily="34" charset="0"/>
              </a:rPr>
              <a:t>ة</a:t>
            </a:r>
            <a:r>
              <a:rPr lang="ar-SA" sz="2800" b="1" dirty="0">
                <a:solidFill>
                  <a:schemeClr val="bg1"/>
                </a:solidFill>
                <a:latin typeface="Arial" pitchFamily="34" charset="0"/>
                <a:ea typeface="Times New Roman" pitchFamily="18" charset="0"/>
                <a:cs typeface="Arial" pitchFamily="34" charset="0"/>
              </a:rPr>
              <a:t>:</a:t>
            </a:r>
            <a:endParaRPr lang="en-US" sz="2800" b="1" dirty="0">
              <a:solidFill>
                <a:schemeClr val="bg1"/>
              </a:solidFill>
              <a:latin typeface="Arial" pitchFamily="34" charset="0"/>
              <a:ea typeface="Times New Roman" pitchFamily="18" charset="0"/>
              <a:cs typeface="Arial" pitchFamily="34" charset="0"/>
            </a:endParaRPr>
          </a:p>
        </p:txBody>
      </p:sp>
      <p:grpSp>
        <p:nvGrpSpPr>
          <p:cNvPr id="11" name="Group 77"/>
          <p:cNvGrpSpPr>
            <a:grpSpLocks/>
          </p:cNvGrpSpPr>
          <p:nvPr/>
        </p:nvGrpSpPr>
        <p:grpSpPr bwMode="auto">
          <a:xfrm>
            <a:off x="1214439" y="1844675"/>
            <a:ext cx="7643841" cy="808038"/>
            <a:chOff x="766" y="1162"/>
            <a:chExt cx="4564" cy="509"/>
          </a:xfrm>
        </p:grpSpPr>
        <p:sp>
          <p:nvSpPr>
            <p:cNvPr id="12" name="Text Box 57"/>
            <p:cNvSpPr txBox="1">
              <a:spLocks noChangeArrowheads="1"/>
            </p:cNvSpPr>
            <p:nvPr/>
          </p:nvSpPr>
          <p:spPr bwMode="auto">
            <a:xfrm>
              <a:off x="3107" y="1207"/>
              <a:ext cx="2223" cy="363"/>
            </a:xfrm>
            <a:prstGeom prst="rect">
              <a:avLst/>
            </a:prstGeom>
            <a:noFill/>
            <a:ln w="19050" algn="ctr">
              <a:noFill/>
              <a:miter lim="800000"/>
              <a:headEnd/>
              <a:tailEnd/>
            </a:ln>
          </p:spPr>
          <p:txBody>
            <a:bodyPr/>
            <a:lstStyle/>
            <a:p>
              <a:pPr algn="justLow" rtl="1"/>
              <a:r>
                <a:rPr lang="ar-EG" sz="2400" dirty="0">
                  <a:solidFill>
                    <a:schemeClr val="bg1"/>
                  </a:solidFill>
                  <a:cs typeface="PT Bold Heading" pitchFamily="2" charset="-78"/>
                </a:rPr>
                <a:t>الانحراف </a:t>
              </a:r>
              <a:r>
                <a:rPr lang="ar-EG" sz="2400" dirty="0" smtClean="0">
                  <a:solidFill>
                    <a:schemeClr val="bg1"/>
                  </a:solidFill>
                  <a:cs typeface="PT Bold Heading" pitchFamily="2" charset="-78"/>
                </a:rPr>
                <a:t>المعياري </a:t>
              </a:r>
              <a:r>
                <a:rPr lang="ar-EG" sz="2400" dirty="0">
                  <a:solidFill>
                    <a:schemeClr val="bg1"/>
                  </a:solidFill>
                  <a:cs typeface="PT Bold Heading" pitchFamily="2" charset="-78"/>
                </a:rPr>
                <a:t>للفرق</a:t>
              </a:r>
              <a:r>
                <a:rPr lang="ar-SA" sz="2400" dirty="0">
                  <a:solidFill>
                    <a:schemeClr val="bg1"/>
                  </a:solidFill>
                  <a:cs typeface="PT Bold Heading" pitchFamily="2" charset="-78"/>
                </a:rPr>
                <a:t> ( </a:t>
              </a:r>
              <a:r>
                <a:rPr lang="ar-EG" sz="2400" dirty="0">
                  <a:solidFill>
                    <a:schemeClr val="bg1"/>
                  </a:solidFill>
                  <a:cs typeface="PT Bold Heading" pitchFamily="2" charset="-78"/>
                </a:rPr>
                <a:t>ع</a:t>
              </a:r>
              <a:r>
                <a:rPr lang="ar-EG" sz="2400" baseline="-25000" dirty="0">
                  <a:solidFill>
                    <a:schemeClr val="bg1"/>
                  </a:solidFill>
                  <a:cs typeface="PT Bold Heading" pitchFamily="2" charset="-78"/>
                </a:rPr>
                <a:t>ف</a:t>
              </a:r>
              <a:r>
                <a:rPr lang="ar-EG" sz="2400" dirty="0">
                  <a:solidFill>
                    <a:schemeClr val="bg1"/>
                  </a:solidFill>
                  <a:cs typeface="PT Bold Heading" pitchFamily="2" charset="-78"/>
                </a:rPr>
                <a:t> </a:t>
              </a:r>
              <a:r>
                <a:rPr lang="ar-SA" sz="2400" dirty="0">
                  <a:solidFill>
                    <a:schemeClr val="bg1"/>
                  </a:solidFill>
                  <a:cs typeface="PT Bold Heading" pitchFamily="2" charset="-78"/>
                </a:rPr>
                <a:t> )</a:t>
              </a:r>
              <a:r>
                <a:rPr lang="ar-SA" dirty="0">
                  <a:solidFill>
                    <a:schemeClr val="bg1"/>
                  </a:solidFill>
                  <a:cs typeface="PT Bold Heading" pitchFamily="2" charset="-78"/>
                </a:rPr>
                <a:t> </a:t>
              </a:r>
              <a:endParaRPr lang="en-US" dirty="0">
                <a:solidFill>
                  <a:schemeClr val="bg1"/>
                </a:solidFill>
                <a:cs typeface="PT Bold Heading" pitchFamily="2" charset="-78"/>
              </a:endParaRPr>
            </a:p>
          </p:txBody>
        </p:sp>
        <p:grpSp>
          <p:nvGrpSpPr>
            <p:cNvPr id="13" name="Group 66"/>
            <p:cNvGrpSpPr>
              <a:grpSpLocks/>
            </p:cNvGrpSpPr>
            <p:nvPr/>
          </p:nvGrpSpPr>
          <p:grpSpPr bwMode="auto">
            <a:xfrm>
              <a:off x="1746" y="1162"/>
              <a:ext cx="1525" cy="503"/>
              <a:chOff x="2064" y="1162"/>
              <a:chExt cx="1525" cy="503"/>
            </a:xfrm>
          </p:grpSpPr>
          <p:sp>
            <p:nvSpPr>
              <p:cNvPr id="23" name="Text Box 58"/>
              <p:cNvSpPr txBox="1">
                <a:spLocks noChangeArrowheads="1"/>
              </p:cNvSpPr>
              <p:nvPr/>
            </p:nvSpPr>
            <p:spPr bwMode="auto">
              <a:xfrm>
                <a:off x="2064" y="1217"/>
                <a:ext cx="1066" cy="184"/>
              </a:xfrm>
              <a:prstGeom prst="rect">
                <a:avLst/>
              </a:prstGeom>
              <a:noFill/>
              <a:ln w="19050" algn="ctr">
                <a:noFill/>
                <a:miter lim="800000"/>
                <a:headEnd/>
                <a:tailEnd/>
              </a:ln>
            </p:spPr>
            <p:txBody>
              <a:bodyPr lIns="0" tIns="0" rIns="0" bIns="0"/>
              <a:lstStyle/>
              <a:p>
                <a:pPr algn="justLow" rtl="1"/>
                <a:r>
                  <a:rPr lang="ar-EG" sz="2400">
                    <a:solidFill>
                      <a:schemeClr val="bg1"/>
                    </a:solidFill>
                    <a:latin typeface="Times New Roman" pitchFamily="18" charset="0"/>
                    <a:cs typeface="PT Bold Heading" pitchFamily="2" charset="-78"/>
                  </a:rPr>
                  <a:t>مج ح</a:t>
                </a:r>
                <a:r>
                  <a:rPr lang="ar-EG" sz="2400" baseline="30000">
                    <a:solidFill>
                      <a:schemeClr val="bg1"/>
                    </a:solidFill>
                    <a:latin typeface="Times New Roman" pitchFamily="18" charset="0"/>
                    <a:cs typeface="PT Bold Heading" pitchFamily="2" charset="-78"/>
                  </a:rPr>
                  <a:t>2</a:t>
                </a:r>
                <a:endParaRPr lang="ar-SA" sz="2400" baseline="30000">
                  <a:solidFill>
                    <a:schemeClr val="bg1"/>
                  </a:solidFill>
                  <a:latin typeface="Times New Roman" pitchFamily="18" charset="0"/>
                  <a:cs typeface="PT Bold Heading" pitchFamily="2" charset="-78"/>
                </a:endParaRPr>
              </a:p>
              <a:p>
                <a:pPr algn="justLow" rtl="1"/>
                <a:endParaRPr lang="en-US" b="1">
                  <a:solidFill>
                    <a:schemeClr val="bg1"/>
                  </a:solidFill>
                </a:endParaRPr>
              </a:p>
            </p:txBody>
          </p:sp>
          <p:sp>
            <p:nvSpPr>
              <p:cNvPr id="24" name="Text Box 59"/>
              <p:cNvSpPr txBox="1">
                <a:spLocks noChangeArrowheads="1"/>
              </p:cNvSpPr>
              <p:nvPr/>
            </p:nvSpPr>
            <p:spPr bwMode="auto">
              <a:xfrm>
                <a:off x="2569" y="1488"/>
                <a:ext cx="825" cy="177"/>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ن - 1  </a:t>
                </a:r>
                <a:endParaRPr lang="ar-SA" sz="2000" dirty="0">
                  <a:solidFill>
                    <a:schemeClr val="bg1"/>
                  </a:solidFill>
                  <a:latin typeface="Times New Roman" pitchFamily="18" charset="0"/>
                  <a:cs typeface="PT Bold Heading" pitchFamily="2" charset="-78"/>
                </a:endParaRPr>
              </a:p>
              <a:p>
                <a:pPr algn="justLow" rtl="1"/>
                <a:endParaRPr lang="en-US" b="1" dirty="0">
                  <a:solidFill>
                    <a:schemeClr val="bg1"/>
                  </a:solidFill>
                </a:endParaRPr>
              </a:p>
            </p:txBody>
          </p:sp>
          <p:sp>
            <p:nvSpPr>
              <p:cNvPr id="25" name="Line 60"/>
              <p:cNvSpPr>
                <a:spLocks noChangeShapeType="1"/>
              </p:cNvSpPr>
              <p:nvPr/>
            </p:nvSpPr>
            <p:spPr bwMode="auto">
              <a:xfrm flipH="1">
                <a:off x="2763" y="1471"/>
                <a:ext cx="37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6" name="Text Box 61"/>
              <p:cNvSpPr txBox="1">
                <a:spLocks noChangeArrowheads="1"/>
              </p:cNvSpPr>
              <p:nvPr/>
            </p:nvSpPr>
            <p:spPr bwMode="auto">
              <a:xfrm>
                <a:off x="3334" y="1253"/>
                <a:ext cx="255"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27" name="Line 63"/>
              <p:cNvSpPr>
                <a:spLocks noChangeShapeType="1"/>
              </p:cNvSpPr>
              <p:nvPr/>
            </p:nvSpPr>
            <p:spPr bwMode="auto">
              <a:xfrm flipH="1" flipV="1">
                <a:off x="3243" y="1162"/>
                <a:ext cx="91" cy="4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8" name="Line 64"/>
              <p:cNvSpPr>
                <a:spLocks noChangeShapeType="1"/>
              </p:cNvSpPr>
              <p:nvPr/>
            </p:nvSpPr>
            <p:spPr bwMode="auto">
              <a:xfrm flipV="1">
                <a:off x="3326" y="1344"/>
                <a:ext cx="0" cy="22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9" name="Line 65"/>
              <p:cNvSpPr>
                <a:spLocks noChangeShapeType="1"/>
              </p:cNvSpPr>
              <p:nvPr/>
            </p:nvSpPr>
            <p:spPr bwMode="auto">
              <a:xfrm flipH="1">
                <a:off x="2600" y="1162"/>
                <a:ext cx="63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sp>
          <p:nvSpPr>
            <p:cNvPr id="14" name="Text Box 68"/>
            <p:cNvSpPr txBox="1">
              <a:spLocks noChangeArrowheads="1"/>
            </p:cNvSpPr>
            <p:nvPr/>
          </p:nvSpPr>
          <p:spPr bwMode="auto">
            <a:xfrm>
              <a:off x="766" y="1253"/>
              <a:ext cx="680" cy="330"/>
            </a:xfrm>
            <a:prstGeom prst="rect">
              <a:avLst/>
            </a:prstGeom>
            <a:noFill/>
            <a:ln w="9525">
              <a:noFill/>
              <a:miter lim="800000"/>
              <a:headEnd/>
              <a:tailEnd/>
            </a:ln>
          </p:spPr>
          <p:txBody>
            <a:bodyPr>
              <a:spAutoFit/>
            </a:bodyPr>
            <a:lstStyle/>
            <a:p>
              <a:pPr algn="justLow" rtl="1">
                <a:spcBef>
                  <a:spcPct val="50000"/>
                </a:spcBef>
              </a:pPr>
              <a:r>
                <a:rPr lang="ar-EG" sz="2800" dirty="0">
                  <a:solidFill>
                    <a:schemeClr val="bg1"/>
                  </a:solidFill>
                  <a:cs typeface="AL-Mateen" pitchFamily="2" charset="-78"/>
                </a:rPr>
                <a:t>=   3.35                  </a:t>
              </a:r>
              <a:endParaRPr lang="en-US" sz="2800" dirty="0">
                <a:solidFill>
                  <a:schemeClr val="bg1"/>
                </a:solidFill>
                <a:cs typeface="AL-Mateen" pitchFamily="2" charset="-78"/>
              </a:endParaRPr>
            </a:p>
          </p:txBody>
        </p:sp>
        <p:grpSp>
          <p:nvGrpSpPr>
            <p:cNvPr id="15" name="Group 69"/>
            <p:cNvGrpSpPr>
              <a:grpSpLocks/>
            </p:cNvGrpSpPr>
            <p:nvPr/>
          </p:nvGrpSpPr>
          <p:grpSpPr bwMode="auto">
            <a:xfrm>
              <a:off x="793" y="1162"/>
              <a:ext cx="1525" cy="509"/>
              <a:chOff x="2064" y="1162"/>
              <a:chExt cx="1525" cy="509"/>
            </a:xfrm>
          </p:grpSpPr>
          <p:sp>
            <p:nvSpPr>
              <p:cNvPr id="16" name="Text Box 70"/>
              <p:cNvSpPr txBox="1">
                <a:spLocks noChangeArrowheads="1"/>
              </p:cNvSpPr>
              <p:nvPr/>
            </p:nvSpPr>
            <p:spPr bwMode="auto">
              <a:xfrm>
                <a:off x="2064" y="1217"/>
                <a:ext cx="1066" cy="184"/>
              </a:xfrm>
              <a:prstGeom prst="rect">
                <a:avLst/>
              </a:prstGeom>
              <a:noFill/>
              <a:ln w="19050" algn="ctr">
                <a:noFill/>
                <a:miter lim="800000"/>
                <a:headEnd/>
                <a:tailEnd/>
              </a:ln>
            </p:spPr>
            <p:txBody>
              <a:bodyPr lIns="0" tIns="0" rIns="0" bIns="0"/>
              <a:lstStyle/>
              <a:p>
                <a:pPr algn="justLow" rtl="1"/>
                <a:r>
                  <a:rPr lang="ar-EG" sz="2400">
                    <a:solidFill>
                      <a:schemeClr val="bg1"/>
                    </a:solidFill>
                    <a:latin typeface="Times New Roman" pitchFamily="18" charset="0"/>
                    <a:cs typeface="PT Bold Heading" pitchFamily="2" charset="-78"/>
                  </a:rPr>
                  <a:t>56</a:t>
                </a:r>
                <a:endParaRPr lang="ar-SA" sz="2400" baseline="30000">
                  <a:solidFill>
                    <a:schemeClr val="bg1"/>
                  </a:solidFill>
                  <a:latin typeface="Times New Roman" pitchFamily="18" charset="0"/>
                  <a:cs typeface="PT Bold Heading" pitchFamily="2" charset="-78"/>
                </a:endParaRPr>
              </a:p>
              <a:p>
                <a:pPr algn="justLow" rtl="1"/>
                <a:endParaRPr lang="en-US" b="1">
                  <a:solidFill>
                    <a:schemeClr val="bg1"/>
                  </a:solidFill>
                </a:endParaRPr>
              </a:p>
            </p:txBody>
          </p:sp>
          <p:sp>
            <p:nvSpPr>
              <p:cNvPr id="17" name="Text Box 71"/>
              <p:cNvSpPr txBox="1">
                <a:spLocks noChangeArrowheads="1"/>
              </p:cNvSpPr>
              <p:nvPr/>
            </p:nvSpPr>
            <p:spPr bwMode="auto">
              <a:xfrm>
                <a:off x="2501" y="1488"/>
                <a:ext cx="1066" cy="183"/>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5  </a:t>
                </a:r>
                <a:endParaRPr lang="ar-SA" sz="2000" dirty="0">
                  <a:solidFill>
                    <a:schemeClr val="bg1"/>
                  </a:solidFill>
                  <a:latin typeface="Times New Roman" pitchFamily="18" charset="0"/>
                  <a:cs typeface="PT Bold Heading" pitchFamily="2" charset="-78"/>
                </a:endParaRPr>
              </a:p>
              <a:p>
                <a:pPr algn="justLow" rtl="1"/>
                <a:endParaRPr lang="en-US" b="1" dirty="0">
                  <a:solidFill>
                    <a:schemeClr val="bg1"/>
                  </a:solidFill>
                </a:endParaRPr>
              </a:p>
            </p:txBody>
          </p:sp>
          <p:sp>
            <p:nvSpPr>
              <p:cNvPr id="18" name="Line 72"/>
              <p:cNvSpPr>
                <a:spLocks noChangeShapeType="1"/>
              </p:cNvSpPr>
              <p:nvPr/>
            </p:nvSpPr>
            <p:spPr bwMode="auto">
              <a:xfrm flipH="1">
                <a:off x="2877" y="1471"/>
                <a:ext cx="37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19" name="Text Box 73"/>
              <p:cNvSpPr txBox="1">
                <a:spLocks noChangeArrowheads="1"/>
              </p:cNvSpPr>
              <p:nvPr/>
            </p:nvSpPr>
            <p:spPr bwMode="auto">
              <a:xfrm>
                <a:off x="3334" y="1253"/>
                <a:ext cx="255"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20" name="Line 74"/>
              <p:cNvSpPr>
                <a:spLocks noChangeShapeType="1"/>
              </p:cNvSpPr>
              <p:nvPr/>
            </p:nvSpPr>
            <p:spPr bwMode="auto">
              <a:xfrm flipH="1" flipV="1">
                <a:off x="3243" y="1162"/>
                <a:ext cx="91" cy="4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1" name="Line 75"/>
              <p:cNvSpPr>
                <a:spLocks noChangeShapeType="1"/>
              </p:cNvSpPr>
              <p:nvPr/>
            </p:nvSpPr>
            <p:spPr bwMode="auto">
              <a:xfrm flipV="1">
                <a:off x="3326" y="1344"/>
                <a:ext cx="0" cy="22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2" name="Line 76"/>
              <p:cNvSpPr>
                <a:spLocks noChangeShapeType="1"/>
              </p:cNvSpPr>
              <p:nvPr/>
            </p:nvSpPr>
            <p:spPr bwMode="auto">
              <a:xfrm flipH="1">
                <a:off x="2847" y="1162"/>
                <a:ext cx="388" cy="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grpSp>
      <p:grpSp>
        <p:nvGrpSpPr>
          <p:cNvPr id="52" name="مجموعة 51"/>
          <p:cNvGrpSpPr/>
          <p:nvPr/>
        </p:nvGrpSpPr>
        <p:grpSpPr>
          <a:xfrm>
            <a:off x="1223328" y="2852738"/>
            <a:ext cx="7596824" cy="1023937"/>
            <a:chOff x="1223328" y="2852738"/>
            <a:chExt cx="7596824" cy="1023937"/>
          </a:xfrm>
        </p:grpSpPr>
        <p:sp>
          <p:nvSpPr>
            <p:cNvPr id="30" name="Text Box 79"/>
            <p:cNvSpPr txBox="1">
              <a:spLocks noChangeArrowheads="1"/>
            </p:cNvSpPr>
            <p:nvPr/>
          </p:nvSpPr>
          <p:spPr bwMode="auto">
            <a:xfrm>
              <a:off x="4786314" y="3067052"/>
              <a:ext cx="4033838" cy="576262"/>
            </a:xfrm>
            <a:prstGeom prst="rect">
              <a:avLst/>
            </a:prstGeom>
            <a:noFill/>
            <a:ln w="19050" algn="ctr">
              <a:noFill/>
              <a:miter lim="800000"/>
              <a:headEnd/>
              <a:tailEnd/>
            </a:ln>
          </p:spPr>
          <p:txBody>
            <a:bodyPr/>
            <a:lstStyle/>
            <a:p>
              <a:pPr algn="justLow" rtl="1"/>
              <a:r>
                <a:rPr lang="ar-EG" sz="2400" dirty="0">
                  <a:solidFill>
                    <a:schemeClr val="bg1"/>
                  </a:solidFill>
                  <a:cs typeface="PT Bold Heading" pitchFamily="2" charset="-78"/>
                </a:rPr>
                <a:t>الخطأ </a:t>
              </a:r>
              <a:r>
                <a:rPr lang="ar-EG" sz="2400" dirty="0" smtClean="0">
                  <a:solidFill>
                    <a:schemeClr val="bg1"/>
                  </a:solidFill>
                  <a:cs typeface="PT Bold Heading" pitchFamily="2" charset="-78"/>
                </a:rPr>
                <a:t>المعياري </a:t>
              </a:r>
              <a:r>
                <a:rPr lang="ar-EG" sz="2400" dirty="0">
                  <a:solidFill>
                    <a:schemeClr val="bg1"/>
                  </a:solidFill>
                  <a:cs typeface="PT Bold Heading" pitchFamily="2" charset="-78"/>
                </a:rPr>
                <a:t>لمتوسط </a:t>
              </a:r>
              <a:r>
                <a:rPr lang="ar-EG" sz="2400" dirty="0" smtClean="0">
                  <a:solidFill>
                    <a:schemeClr val="bg1"/>
                  </a:solidFill>
                  <a:cs typeface="PT Bold Heading" pitchFamily="2" charset="-78"/>
                </a:rPr>
                <a:t>الفرق</a:t>
              </a:r>
              <a:r>
                <a:rPr lang="ar-SA" sz="2400" dirty="0" smtClean="0">
                  <a:solidFill>
                    <a:schemeClr val="bg1"/>
                  </a:solidFill>
                  <a:cs typeface="PT Bold Heading" pitchFamily="2" charset="-78"/>
                </a:rPr>
                <a:t> (</a:t>
              </a:r>
              <a:r>
                <a:rPr lang="ar-EG" sz="2400" dirty="0" smtClean="0">
                  <a:solidFill>
                    <a:schemeClr val="bg1"/>
                  </a:solidFill>
                  <a:cs typeface="PT Bold Heading" pitchFamily="2" charset="-78"/>
                </a:rPr>
                <a:t>ع</a:t>
              </a:r>
              <a:r>
                <a:rPr lang="ar-EG" sz="2400" baseline="-25000" dirty="0" smtClean="0">
                  <a:solidFill>
                    <a:schemeClr val="bg1"/>
                  </a:solidFill>
                  <a:cs typeface="PT Bold Heading" pitchFamily="2" charset="-78"/>
                </a:rPr>
                <a:t>م</a:t>
              </a:r>
              <a:r>
                <a:rPr lang="ar-EG" sz="2400" dirty="0" smtClean="0">
                  <a:solidFill>
                    <a:schemeClr val="bg1"/>
                  </a:solidFill>
                  <a:cs typeface="PT Bold Heading" pitchFamily="2" charset="-78"/>
                </a:rPr>
                <a:t> </a:t>
              </a:r>
              <a:r>
                <a:rPr lang="ar-SA" sz="2400" dirty="0" smtClean="0">
                  <a:solidFill>
                    <a:schemeClr val="bg1"/>
                  </a:solidFill>
                  <a:cs typeface="PT Bold Heading" pitchFamily="2" charset="-78"/>
                </a:rPr>
                <a:t>)</a:t>
              </a:r>
              <a:r>
                <a:rPr lang="ar-SA" dirty="0" smtClean="0">
                  <a:solidFill>
                    <a:schemeClr val="bg1"/>
                  </a:solidFill>
                  <a:cs typeface="PT Bold Heading" pitchFamily="2" charset="-78"/>
                </a:rPr>
                <a:t> </a:t>
              </a:r>
              <a:endParaRPr lang="en-US" dirty="0">
                <a:solidFill>
                  <a:schemeClr val="bg1"/>
                </a:solidFill>
                <a:cs typeface="PT Bold Heading" pitchFamily="2" charset="-78"/>
              </a:endParaRPr>
            </a:p>
          </p:txBody>
        </p:sp>
        <p:sp>
          <p:nvSpPr>
            <p:cNvPr id="31" name="Text Box 88"/>
            <p:cNvSpPr txBox="1">
              <a:spLocks noChangeArrowheads="1"/>
            </p:cNvSpPr>
            <p:nvPr/>
          </p:nvSpPr>
          <p:spPr bwMode="auto">
            <a:xfrm>
              <a:off x="1223328" y="3022918"/>
              <a:ext cx="1079500" cy="523220"/>
            </a:xfrm>
            <a:prstGeom prst="rect">
              <a:avLst/>
            </a:prstGeom>
            <a:noFill/>
            <a:ln w="9525">
              <a:noFill/>
              <a:miter lim="800000"/>
              <a:headEnd/>
              <a:tailEnd/>
            </a:ln>
          </p:spPr>
          <p:txBody>
            <a:bodyPr>
              <a:spAutoFit/>
            </a:bodyPr>
            <a:lstStyle/>
            <a:p>
              <a:pPr algn="justLow" rtl="1">
                <a:spcBef>
                  <a:spcPct val="50000"/>
                </a:spcBef>
              </a:pPr>
              <a:r>
                <a:rPr lang="ar-EG" sz="2800" dirty="0">
                  <a:solidFill>
                    <a:schemeClr val="bg1"/>
                  </a:solidFill>
                  <a:cs typeface="AL-Mateen" pitchFamily="2" charset="-78"/>
                </a:rPr>
                <a:t>=   1.37                  </a:t>
              </a:r>
              <a:endParaRPr lang="en-US" sz="2800" dirty="0">
                <a:solidFill>
                  <a:schemeClr val="bg1"/>
                </a:solidFill>
                <a:cs typeface="AL-Mateen" pitchFamily="2" charset="-78"/>
              </a:endParaRPr>
            </a:p>
          </p:txBody>
        </p:sp>
        <p:grpSp>
          <p:nvGrpSpPr>
            <p:cNvPr id="32" name="Group 105"/>
            <p:cNvGrpSpPr>
              <a:grpSpLocks/>
            </p:cNvGrpSpPr>
            <p:nvPr/>
          </p:nvGrpSpPr>
          <p:grpSpPr bwMode="auto">
            <a:xfrm>
              <a:off x="3779838" y="2924175"/>
              <a:ext cx="1271587" cy="952500"/>
              <a:chOff x="2336" y="1344"/>
              <a:chExt cx="801" cy="600"/>
            </a:xfrm>
          </p:grpSpPr>
          <p:sp>
            <p:nvSpPr>
              <p:cNvPr id="33" name="Text Box 106"/>
              <p:cNvSpPr txBox="1">
                <a:spLocks noChangeArrowheads="1"/>
              </p:cNvSpPr>
              <p:nvPr/>
            </p:nvSpPr>
            <p:spPr bwMode="auto">
              <a:xfrm>
                <a:off x="2472" y="1344"/>
                <a:ext cx="330" cy="184"/>
              </a:xfrm>
              <a:prstGeom prst="rect">
                <a:avLst/>
              </a:prstGeom>
              <a:noFill/>
              <a:ln w="19050" algn="ctr">
                <a:noFill/>
                <a:miter lim="800000"/>
                <a:headEnd/>
                <a:tailEnd/>
              </a:ln>
            </p:spPr>
            <p:txBody>
              <a:bodyPr lIns="0" tIns="0" rIns="0" bIns="0"/>
              <a:lstStyle/>
              <a:p>
                <a:pPr algn="ctr" rtl="1"/>
                <a:r>
                  <a:rPr lang="ar-EG" sz="2400" dirty="0">
                    <a:solidFill>
                      <a:schemeClr val="bg1"/>
                    </a:solidFill>
                    <a:latin typeface="Times New Roman" pitchFamily="18" charset="0"/>
                    <a:cs typeface="PT Bold Heading" pitchFamily="2" charset="-78"/>
                  </a:rPr>
                  <a:t>ع</a:t>
                </a:r>
                <a:r>
                  <a:rPr lang="ar-EG" sz="2400" baseline="-25000" dirty="0">
                    <a:solidFill>
                      <a:schemeClr val="bg1"/>
                    </a:solidFill>
                    <a:latin typeface="Times New Roman" pitchFamily="18" charset="0"/>
                    <a:cs typeface="PT Bold Heading" pitchFamily="2" charset="-78"/>
                  </a:rPr>
                  <a:t>ف</a:t>
                </a:r>
                <a:endParaRPr lang="ar-SA" sz="2400" baseline="-25000" dirty="0">
                  <a:solidFill>
                    <a:schemeClr val="bg1"/>
                  </a:solidFill>
                  <a:latin typeface="Times New Roman" pitchFamily="18" charset="0"/>
                  <a:cs typeface="PT Bold Heading" pitchFamily="2" charset="-78"/>
                </a:endParaRPr>
              </a:p>
              <a:p>
                <a:pPr algn="ctr" rtl="1"/>
                <a:endParaRPr lang="en-US" sz="2400" baseline="-25000" dirty="0">
                  <a:solidFill>
                    <a:schemeClr val="bg1"/>
                  </a:solidFill>
                  <a:latin typeface="Times New Roman" pitchFamily="18" charset="0"/>
                  <a:cs typeface="PT Bold Heading" pitchFamily="2" charset="-78"/>
                </a:endParaRPr>
              </a:p>
            </p:txBody>
          </p:sp>
          <p:sp>
            <p:nvSpPr>
              <p:cNvPr id="34" name="Text Box 107"/>
              <p:cNvSpPr txBox="1">
                <a:spLocks noChangeArrowheads="1"/>
              </p:cNvSpPr>
              <p:nvPr/>
            </p:nvSpPr>
            <p:spPr bwMode="auto">
              <a:xfrm>
                <a:off x="2336" y="1752"/>
                <a:ext cx="378" cy="192"/>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ن </a:t>
                </a:r>
                <a:endParaRPr lang="en-US" b="1" dirty="0">
                  <a:solidFill>
                    <a:schemeClr val="bg1"/>
                  </a:solidFill>
                </a:endParaRPr>
              </a:p>
            </p:txBody>
          </p:sp>
          <p:sp>
            <p:nvSpPr>
              <p:cNvPr id="35" name="Line 108"/>
              <p:cNvSpPr>
                <a:spLocks noChangeShapeType="1"/>
              </p:cNvSpPr>
              <p:nvPr/>
            </p:nvSpPr>
            <p:spPr bwMode="auto">
              <a:xfrm flipH="1">
                <a:off x="2336" y="1616"/>
                <a:ext cx="579"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6" name="Text Box 109"/>
              <p:cNvSpPr txBox="1">
                <a:spLocks noChangeArrowheads="1"/>
              </p:cNvSpPr>
              <p:nvPr/>
            </p:nvSpPr>
            <p:spPr bwMode="auto">
              <a:xfrm>
                <a:off x="2925" y="1480"/>
                <a:ext cx="212"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37" name="Line 110"/>
              <p:cNvSpPr>
                <a:spLocks noChangeShapeType="1"/>
              </p:cNvSpPr>
              <p:nvPr/>
            </p:nvSpPr>
            <p:spPr bwMode="auto">
              <a:xfrm flipH="1" flipV="1">
                <a:off x="2681" y="1706"/>
                <a:ext cx="91" cy="1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8" name="Line 111"/>
              <p:cNvSpPr>
                <a:spLocks noChangeShapeType="1"/>
              </p:cNvSpPr>
              <p:nvPr/>
            </p:nvSpPr>
            <p:spPr bwMode="auto">
              <a:xfrm flipV="1">
                <a:off x="2771" y="1734"/>
                <a:ext cx="46" cy="18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9" name="Line 112"/>
              <p:cNvSpPr>
                <a:spLocks noChangeShapeType="1"/>
              </p:cNvSpPr>
              <p:nvPr/>
            </p:nvSpPr>
            <p:spPr bwMode="auto">
              <a:xfrm flipH="1">
                <a:off x="2381" y="1706"/>
                <a:ext cx="3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sp>
          <p:nvSpPr>
            <p:cNvPr id="40" name="Text Box 114"/>
            <p:cNvSpPr txBox="1">
              <a:spLocks noChangeArrowheads="1"/>
            </p:cNvSpPr>
            <p:nvPr/>
          </p:nvSpPr>
          <p:spPr bwMode="auto">
            <a:xfrm>
              <a:off x="2051050" y="2852738"/>
              <a:ext cx="1100138" cy="292100"/>
            </a:xfrm>
            <a:prstGeom prst="rect">
              <a:avLst/>
            </a:prstGeom>
            <a:noFill/>
            <a:ln w="19050" algn="ctr">
              <a:noFill/>
              <a:miter lim="800000"/>
              <a:headEnd/>
              <a:tailEnd/>
            </a:ln>
          </p:spPr>
          <p:txBody>
            <a:bodyPr lIns="0" tIns="0" rIns="0" bIns="0"/>
            <a:lstStyle/>
            <a:p>
              <a:pPr algn="justLow" rtl="1"/>
              <a:r>
                <a:rPr lang="ar-EG" sz="2800">
                  <a:solidFill>
                    <a:schemeClr val="bg1"/>
                  </a:solidFill>
                  <a:cs typeface="AL-Mateen" pitchFamily="2" charset="-78"/>
                </a:rPr>
                <a:t>3.35</a:t>
              </a:r>
              <a:endParaRPr lang="ar-SA" sz="2800">
                <a:solidFill>
                  <a:schemeClr val="bg1"/>
                </a:solidFill>
                <a:cs typeface="AL-Mateen" pitchFamily="2" charset="-78"/>
              </a:endParaRPr>
            </a:p>
            <a:p>
              <a:pPr algn="justLow" rtl="1"/>
              <a:endParaRPr lang="en-US" sz="2400" baseline="-25000">
                <a:solidFill>
                  <a:schemeClr val="bg1"/>
                </a:solidFill>
                <a:latin typeface="Times New Roman" pitchFamily="18" charset="0"/>
                <a:cs typeface="PT Bold Heading" pitchFamily="2" charset="-78"/>
              </a:endParaRPr>
            </a:p>
          </p:txBody>
        </p:sp>
        <p:sp>
          <p:nvSpPr>
            <p:cNvPr id="41" name="Text Box 115"/>
            <p:cNvSpPr txBox="1">
              <a:spLocks noChangeArrowheads="1"/>
            </p:cNvSpPr>
            <p:nvPr/>
          </p:nvSpPr>
          <p:spPr bwMode="auto">
            <a:xfrm>
              <a:off x="2522529" y="3500438"/>
              <a:ext cx="600075" cy="304800"/>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6 </a:t>
              </a:r>
              <a:endParaRPr lang="en-US" b="1" dirty="0">
                <a:solidFill>
                  <a:schemeClr val="bg1"/>
                </a:solidFill>
              </a:endParaRPr>
            </a:p>
          </p:txBody>
        </p:sp>
        <p:sp>
          <p:nvSpPr>
            <p:cNvPr id="42" name="Line 116"/>
            <p:cNvSpPr>
              <a:spLocks noChangeShapeType="1"/>
            </p:cNvSpPr>
            <p:nvPr/>
          </p:nvSpPr>
          <p:spPr bwMode="auto">
            <a:xfrm flipH="1">
              <a:off x="2411413" y="3284538"/>
              <a:ext cx="919162" cy="15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3" name="Text Box 117"/>
            <p:cNvSpPr txBox="1">
              <a:spLocks noChangeArrowheads="1"/>
            </p:cNvSpPr>
            <p:nvPr/>
          </p:nvSpPr>
          <p:spPr bwMode="auto">
            <a:xfrm>
              <a:off x="3346450" y="3114359"/>
              <a:ext cx="368294" cy="360362"/>
            </a:xfrm>
            <a:prstGeom prst="rect">
              <a:avLst/>
            </a:prstGeom>
            <a:noFill/>
            <a:ln w="9525">
              <a:noFill/>
              <a:miter lim="800000"/>
              <a:headEnd/>
              <a:tailEnd/>
            </a:ln>
          </p:spPr>
          <p:txBody>
            <a:bodyPr/>
            <a:lstStyle/>
            <a:p>
              <a:pPr algn="justLow" rtl="1"/>
              <a:r>
                <a:rPr lang="en-US" b="1" dirty="0">
                  <a:solidFill>
                    <a:schemeClr val="bg1"/>
                  </a:solidFill>
                  <a:latin typeface="Times New Roman" pitchFamily="18" charset="0"/>
                  <a:cs typeface="PT Bold Heading" pitchFamily="2" charset="-78"/>
                </a:rPr>
                <a:t>=</a:t>
              </a:r>
              <a:endParaRPr lang="en-US" b="1" dirty="0">
                <a:solidFill>
                  <a:schemeClr val="bg1"/>
                </a:solidFill>
                <a:cs typeface="PT Bold Heading" pitchFamily="2" charset="-78"/>
              </a:endParaRPr>
            </a:p>
          </p:txBody>
        </p:sp>
        <p:sp>
          <p:nvSpPr>
            <p:cNvPr id="44" name="Line 118"/>
            <p:cNvSpPr>
              <a:spLocks noChangeShapeType="1"/>
            </p:cNvSpPr>
            <p:nvPr/>
          </p:nvSpPr>
          <p:spPr bwMode="auto">
            <a:xfrm flipH="1" flipV="1">
              <a:off x="3070216" y="3427413"/>
              <a:ext cx="144463" cy="28892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5" name="Line 119"/>
            <p:cNvSpPr>
              <a:spLocks noChangeShapeType="1"/>
            </p:cNvSpPr>
            <p:nvPr/>
          </p:nvSpPr>
          <p:spPr bwMode="auto">
            <a:xfrm flipV="1">
              <a:off x="3213091" y="3471863"/>
              <a:ext cx="73025" cy="28733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6" name="Line 120"/>
            <p:cNvSpPr>
              <a:spLocks noChangeShapeType="1"/>
            </p:cNvSpPr>
            <p:nvPr/>
          </p:nvSpPr>
          <p:spPr bwMode="auto">
            <a:xfrm flipH="1">
              <a:off x="2593966" y="3427413"/>
              <a:ext cx="476250" cy="15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grpSp>
        <p:nvGrpSpPr>
          <p:cNvPr id="53" name="مجموعة 52"/>
          <p:cNvGrpSpPr/>
          <p:nvPr/>
        </p:nvGrpSpPr>
        <p:grpSpPr>
          <a:xfrm>
            <a:off x="1619250" y="5173682"/>
            <a:ext cx="6121401" cy="1112838"/>
            <a:chOff x="1619250" y="5084765"/>
            <a:chExt cx="6121401" cy="1112838"/>
          </a:xfrm>
        </p:grpSpPr>
        <p:sp>
          <p:nvSpPr>
            <p:cNvPr id="4" name="Text Box 44"/>
            <p:cNvSpPr txBox="1">
              <a:spLocks noChangeArrowheads="1"/>
            </p:cNvSpPr>
            <p:nvPr/>
          </p:nvSpPr>
          <p:spPr bwMode="auto">
            <a:xfrm>
              <a:off x="1619250" y="5229225"/>
              <a:ext cx="3168650" cy="519113"/>
            </a:xfrm>
            <a:prstGeom prst="rect">
              <a:avLst/>
            </a:prstGeom>
            <a:noFill/>
            <a:ln w="9525">
              <a:noFill/>
              <a:miter lim="800000"/>
              <a:headEnd/>
              <a:tailEnd/>
            </a:ln>
          </p:spPr>
          <p:txBody>
            <a:bodyPr>
              <a:spAutoFit/>
            </a:bodyPr>
            <a:lstStyle/>
            <a:p>
              <a:pPr algn="justLow" rtl="1">
                <a:spcBef>
                  <a:spcPct val="50000"/>
                </a:spcBef>
              </a:pPr>
              <a:r>
                <a:rPr lang="ar-EG" sz="2800">
                  <a:solidFill>
                    <a:schemeClr val="bg1"/>
                  </a:solidFill>
                  <a:cs typeface="AL-Mateen" pitchFamily="2" charset="-78"/>
                </a:rPr>
                <a:t>=   3.65                  </a:t>
              </a:r>
              <a:endParaRPr lang="en-US" sz="2800">
                <a:solidFill>
                  <a:schemeClr val="bg1"/>
                </a:solidFill>
                <a:cs typeface="AL-Mateen" pitchFamily="2" charset="-78"/>
              </a:endParaRPr>
            </a:p>
          </p:txBody>
        </p:sp>
        <p:grpSp>
          <p:nvGrpSpPr>
            <p:cNvPr id="5" name="Group 45"/>
            <p:cNvGrpSpPr>
              <a:grpSpLocks/>
            </p:cNvGrpSpPr>
            <p:nvPr/>
          </p:nvGrpSpPr>
          <p:grpSpPr bwMode="auto">
            <a:xfrm>
              <a:off x="6072213" y="5084765"/>
              <a:ext cx="1668438" cy="1112838"/>
              <a:chOff x="2645" y="3339"/>
              <a:chExt cx="1053" cy="701"/>
            </a:xfrm>
          </p:grpSpPr>
          <p:sp>
            <p:nvSpPr>
              <p:cNvPr id="6" name="Text Box 46" descr="ورق معاد تصنيعه"/>
              <p:cNvSpPr txBox="1">
                <a:spLocks noChangeArrowheads="1"/>
              </p:cNvSpPr>
              <p:nvPr/>
            </p:nvSpPr>
            <p:spPr bwMode="auto">
              <a:xfrm>
                <a:off x="2645" y="3601"/>
                <a:ext cx="499" cy="439"/>
              </a:xfrm>
              <a:prstGeom prst="rect">
                <a:avLst/>
              </a:prstGeom>
              <a:noFill/>
              <a:ln w="19050">
                <a:noFill/>
                <a:miter lim="800000"/>
                <a:headEnd/>
                <a:tailEnd/>
              </a:ln>
            </p:spPr>
            <p:txBody>
              <a:bodyPr/>
              <a:lstStyle/>
              <a:p>
                <a:pPr algn="justLow" rtl="1"/>
                <a:r>
                  <a:rPr lang="ar-EG" sz="4000" dirty="0">
                    <a:solidFill>
                      <a:schemeClr val="bg1"/>
                    </a:solidFill>
                    <a:latin typeface="Times New Roman" pitchFamily="18" charset="0"/>
                    <a:cs typeface="AL-Mateen" pitchFamily="2" charset="-78"/>
                  </a:rPr>
                  <a:t>ع </a:t>
                </a:r>
                <a:r>
                  <a:rPr lang="ar-EG" sz="4000" baseline="-25000" dirty="0" err="1">
                    <a:solidFill>
                      <a:schemeClr val="bg1"/>
                    </a:solidFill>
                    <a:latin typeface="Times New Roman" pitchFamily="18" charset="0"/>
                    <a:cs typeface="AL-Mateen" pitchFamily="2" charset="-78"/>
                  </a:rPr>
                  <a:t>م</a:t>
                </a:r>
                <a:endParaRPr lang="en-US" sz="4000" baseline="-25000" dirty="0">
                  <a:solidFill>
                    <a:schemeClr val="bg1"/>
                  </a:solidFill>
                  <a:latin typeface="Times New Roman" pitchFamily="18" charset="0"/>
                  <a:cs typeface="AL-Mateen" pitchFamily="2" charset="-78"/>
                </a:endParaRPr>
              </a:p>
              <a:p>
                <a:pPr algn="justLow" rtl="1">
                  <a:spcAft>
                    <a:spcPts val="1200"/>
                  </a:spcAft>
                </a:pPr>
                <a:endParaRPr lang="en-US" sz="2000" dirty="0">
                  <a:solidFill>
                    <a:schemeClr val="bg1"/>
                  </a:solidFill>
                  <a:latin typeface="Times New Roman" pitchFamily="18" charset="0"/>
                  <a:cs typeface="PT Bold Heading" pitchFamily="2" charset="-78"/>
                </a:endParaRPr>
              </a:p>
            </p:txBody>
          </p:sp>
          <p:sp>
            <p:nvSpPr>
              <p:cNvPr id="7" name="Line 47"/>
              <p:cNvSpPr>
                <a:spLocks noChangeShapeType="1"/>
              </p:cNvSpPr>
              <p:nvPr/>
            </p:nvSpPr>
            <p:spPr bwMode="auto">
              <a:xfrm flipH="1">
                <a:off x="2835" y="3684"/>
                <a:ext cx="315" cy="0"/>
              </a:xfrm>
              <a:prstGeom prst="line">
                <a:avLst/>
              </a:prstGeom>
              <a:noFill/>
              <a:ln w="28575">
                <a:solidFill>
                  <a:srgbClr val="000000"/>
                </a:solidFill>
                <a:round/>
                <a:headEnd/>
                <a:tailEnd/>
              </a:ln>
            </p:spPr>
            <p:txBody>
              <a:bodyPr/>
              <a:lstStyle/>
              <a:p>
                <a:pPr algn="justLow" rtl="1"/>
                <a:endParaRPr lang="ar-EG">
                  <a:solidFill>
                    <a:schemeClr val="bg1"/>
                  </a:solidFill>
                </a:endParaRPr>
              </a:p>
            </p:txBody>
          </p:sp>
          <p:sp>
            <p:nvSpPr>
              <p:cNvPr id="8" name="Text Box 48"/>
              <p:cNvSpPr txBox="1">
                <a:spLocks noChangeArrowheads="1"/>
              </p:cNvSpPr>
              <p:nvPr/>
            </p:nvSpPr>
            <p:spPr bwMode="auto">
              <a:xfrm>
                <a:off x="3334" y="3494"/>
                <a:ext cx="364" cy="352"/>
              </a:xfrm>
              <a:prstGeom prst="rect">
                <a:avLst/>
              </a:prstGeom>
              <a:noFill/>
              <a:ln w="19050">
                <a:noFill/>
                <a:miter lim="800000"/>
                <a:headEnd/>
                <a:tailEnd/>
              </a:ln>
            </p:spPr>
            <p:txBody>
              <a:bodyPr lIns="0" tIns="0" rIns="0" bIns="0"/>
              <a:lstStyle/>
              <a:p>
                <a:pPr algn="justLow" rtl="1"/>
                <a:r>
                  <a:rPr lang="ar-SA" sz="3200" dirty="0">
                    <a:solidFill>
                      <a:schemeClr val="bg1"/>
                    </a:solidFill>
                    <a:latin typeface="Times New Roman" pitchFamily="18" charset="0"/>
                    <a:cs typeface="PT Bold Heading" pitchFamily="2" charset="-78"/>
                  </a:rPr>
                  <a:t>ت</a:t>
                </a:r>
                <a:r>
                  <a:rPr lang="ar-SA" sz="2000" dirty="0">
                    <a:solidFill>
                      <a:schemeClr val="bg1"/>
                    </a:solidFill>
                    <a:latin typeface="Times New Roman" pitchFamily="18" charset="0"/>
                    <a:cs typeface="PT Bold Heading" pitchFamily="2" charset="-78"/>
                  </a:rPr>
                  <a:t> </a:t>
                </a:r>
                <a:r>
                  <a:rPr lang="ar-SA" sz="3200" dirty="0">
                    <a:solidFill>
                      <a:schemeClr val="bg1"/>
                    </a:solidFill>
                    <a:latin typeface="Times New Roman" pitchFamily="18" charset="0"/>
                    <a:cs typeface="Traditional Arabic" pitchFamily="18" charset="-78"/>
                  </a:rPr>
                  <a:t>=</a:t>
                </a:r>
                <a:endParaRPr lang="en-US" sz="3200" dirty="0">
                  <a:solidFill>
                    <a:schemeClr val="bg1"/>
                  </a:solidFill>
                  <a:cs typeface="Traditional Arabic" pitchFamily="18" charset="-78"/>
                </a:endParaRPr>
              </a:p>
            </p:txBody>
          </p:sp>
          <p:sp>
            <p:nvSpPr>
              <p:cNvPr id="9" name="Text Box 49"/>
              <p:cNvSpPr txBox="1">
                <a:spLocks noChangeArrowheads="1"/>
              </p:cNvSpPr>
              <p:nvPr/>
            </p:nvSpPr>
            <p:spPr bwMode="auto">
              <a:xfrm>
                <a:off x="2653" y="3339"/>
                <a:ext cx="464" cy="211"/>
              </a:xfrm>
              <a:prstGeom prst="rect">
                <a:avLst/>
              </a:prstGeom>
              <a:noFill/>
              <a:ln w="19050">
                <a:noFill/>
                <a:miter lim="800000"/>
                <a:headEnd/>
                <a:tailEnd/>
              </a:ln>
            </p:spPr>
            <p:txBody>
              <a:bodyPr lIns="0" tIns="0" rIns="0" bIns="0"/>
              <a:lstStyle/>
              <a:p>
                <a:pPr algn="justLow" rtl="1"/>
                <a:r>
                  <a:rPr lang="ar-EG" sz="2800">
                    <a:solidFill>
                      <a:schemeClr val="bg1"/>
                    </a:solidFill>
                    <a:latin typeface="Times New Roman" pitchFamily="18" charset="0"/>
                    <a:cs typeface="PT Bold Heading" pitchFamily="2" charset="-78"/>
                  </a:rPr>
                  <a:t>م</a:t>
                </a:r>
                <a:r>
                  <a:rPr lang="ar-EG" sz="2800" baseline="-25000">
                    <a:solidFill>
                      <a:schemeClr val="bg1"/>
                    </a:solidFill>
                    <a:latin typeface="Times New Roman" pitchFamily="18" charset="0"/>
                    <a:cs typeface="PT Bold Heading" pitchFamily="2" charset="-78"/>
                  </a:rPr>
                  <a:t> ف</a:t>
                </a:r>
                <a:endParaRPr lang="en-US" sz="2800" baseline="-25000">
                  <a:solidFill>
                    <a:schemeClr val="bg1"/>
                  </a:solidFill>
                  <a:latin typeface="Times New Roman" pitchFamily="18" charset="0"/>
                  <a:cs typeface="PT Bold Heading" pitchFamily="2" charset="-78"/>
                </a:endParaRPr>
              </a:p>
            </p:txBody>
          </p:sp>
        </p:grpSp>
        <p:grpSp>
          <p:nvGrpSpPr>
            <p:cNvPr id="47" name="Group 121"/>
            <p:cNvGrpSpPr>
              <a:grpSpLocks/>
            </p:cNvGrpSpPr>
            <p:nvPr/>
          </p:nvGrpSpPr>
          <p:grpSpPr bwMode="auto">
            <a:xfrm>
              <a:off x="4908182" y="5214944"/>
              <a:ext cx="1464042" cy="806451"/>
              <a:chOff x="2774" y="3421"/>
              <a:chExt cx="924" cy="508"/>
            </a:xfrm>
          </p:grpSpPr>
          <p:sp>
            <p:nvSpPr>
              <p:cNvPr id="48" name="Text Box 122" descr="ورق معاد تصنيعه"/>
              <p:cNvSpPr txBox="1">
                <a:spLocks noChangeArrowheads="1"/>
              </p:cNvSpPr>
              <p:nvPr/>
            </p:nvSpPr>
            <p:spPr bwMode="auto">
              <a:xfrm>
                <a:off x="2789" y="3702"/>
                <a:ext cx="499" cy="227"/>
              </a:xfrm>
              <a:prstGeom prst="rect">
                <a:avLst/>
              </a:prstGeom>
              <a:noFill/>
              <a:ln w="19050">
                <a:noFill/>
                <a:miter lim="800000"/>
                <a:headEnd/>
                <a:tailEnd/>
              </a:ln>
            </p:spPr>
            <p:txBody>
              <a:bodyPr/>
              <a:lstStyle/>
              <a:p>
                <a:pPr algn="ctr" rtl="1"/>
                <a:r>
                  <a:rPr lang="ar-EG" sz="3200" dirty="0">
                    <a:solidFill>
                      <a:schemeClr val="bg1"/>
                    </a:solidFill>
                    <a:latin typeface="Times New Roman" pitchFamily="18" charset="0"/>
                    <a:cs typeface="AL-Mateen" pitchFamily="2" charset="-78"/>
                  </a:rPr>
                  <a:t>1.37</a:t>
                </a:r>
                <a:endParaRPr lang="en-US" sz="1900" b="1" dirty="0">
                  <a:solidFill>
                    <a:schemeClr val="bg1"/>
                  </a:solidFill>
                  <a:latin typeface="Times New Roman" pitchFamily="18" charset="0"/>
                  <a:cs typeface="AL-Mateen" pitchFamily="2" charset="-78"/>
                </a:endParaRPr>
              </a:p>
              <a:p>
                <a:pPr algn="justLow" rtl="1">
                  <a:spcAft>
                    <a:spcPts val="1200"/>
                  </a:spcAft>
                </a:pPr>
                <a:endParaRPr lang="en-US" sz="2000" dirty="0">
                  <a:solidFill>
                    <a:schemeClr val="bg1"/>
                  </a:solidFill>
                  <a:latin typeface="Times New Roman" pitchFamily="18" charset="0"/>
                  <a:cs typeface="PT Bold Heading" pitchFamily="2" charset="-78"/>
                </a:endParaRPr>
              </a:p>
            </p:txBody>
          </p:sp>
          <p:sp>
            <p:nvSpPr>
              <p:cNvPr id="49" name="Line 123"/>
              <p:cNvSpPr>
                <a:spLocks noChangeShapeType="1"/>
              </p:cNvSpPr>
              <p:nvPr/>
            </p:nvSpPr>
            <p:spPr bwMode="auto">
              <a:xfrm flipH="1">
                <a:off x="2835" y="3684"/>
                <a:ext cx="315" cy="0"/>
              </a:xfrm>
              <a:prstGeom prst="line">
                <a:avLst/>
              </a:prstGeom>
              <a:noFill/>
              <a:ln w="28575">
                <a:solidFill>
                  <a:srgbClr val="000000"/>
                </a:solidFill>
                <a:round/>
                <a:headEnd/>
                <a:tailEnd/>
              </a:ln>
            </p:spPr>
            <p:txBody>
              <a:bodyPr/>
              <a:lstStyle/>
              <a:p>
                <a:pPr algn="justLow" rtl="1"/>
                <a:endParaRPr lang="ar-EG">
                  <a:solidFill>
                    <a:schemeClr val="bg1"/>
                  </a:solidFill>
                </a:endParaRPr>
              </a:p>
            </p:txBody>
          </p:sp>
          <p:sp>
            <p:nvSpPr>
              <p:cNvPr id="50" name="Text Box 124"/>
              <p:cNvSpPr txBox="1">
                <a:spLocks noChangeArrowheads="1"/>
              </p:cNvSpPr>
              <p:nvPr/>
            </p:nvSpPr>
            <p:spPr bwMode="auto">
              <a:xfrm>
                <a:off x="3334" y="3494"/>
                <a:ext cx="364" cy="352"/>
              </a:xfrm>
              <a:prstGeom prst="rect">
                <a:avLst/>
              </a:prstGeom>
              <a:noFill/>
              <a:ln w="19050">
                <a:noFill/>
                <a:miter lim="800000"/>
                <a:headEnd/>
                <a:tailEnd/>
              </a:ln>
            </p:spPr>
            <p:txBody>
              <a:bodyPr lIns="0" tIns="0" rIns="0" bIns="0"/>
              <a:lstStyle/>
              <a:p>
                <a:pPr algn="justLow" rtl="1"/>
                <a:r>
                  <a:rPr lang="ar-EG" sz="3200">
                    <a:solidFill>
                      <a:schemeClr val="bg1"/>
                    </a:solidFill>
                    <a:latin typeface="Times New Roman" pitchFamily="18" charset="0"/>
                    <a:cs typeface="Traditional Arabic" pitchFamily="18" charset="-78"/>
                  </a:rPr>
                  <a:t>   </a:t>
                </a:r>
                <a:r>
                  <a:rPr lang="ar-SA" sz="3200">
                    <a:solidFill>
                      <a:schemeClr val="bg1"/>
                    </a:solidFill>
                    <a:latin typeface="Times New Roman" pitchFamily="18" charset="0"/>
                    <a:cs typeface="Traditional Arabic" pitchFamily="18" charset="-78"/>
                  </a:rPr>
                  <a:t>=</a:t>
                </a:r>
                <a:endParaRPr lang="en-US" sz="3200">
                  <a:solidFill>
                    <a:schemeClr val="bg1"/>
                  </a:solidFill>
                  <a:cs typeface="Traditional Arabic" pitchFamily="18" charset="-78"/>
                </a:endParaRPr>
              </a:p>
            </p:txBody>
          </p:sp>
          <p:sp>
            <p:nvSpPr>
              <p:cNvPr id="51" name="Text Box 125"/>
              <p:cNvSpPr txBox="1">
                <a:spLocks noChangeArrowheads="1"/>
              </p:cNvSpPr>
              <p:nvPr/>
            </p:nvSpPr>
            <p:spPr bwMode="auto">
              <a:xfrm>
                <a:off x="2774" y="3421"/>
                <a:ext cx="464" cy="211"/>
              </a:xfrm>
              <a:prstGeom prst="rect">
                <a:avLst/>
              </a:prstGeom>
              <a:noFill/>
              <a:ln w="19050">
                <a:noFill/>
                <a:miter lim="800000"/>
                <a:headEnd/>
                <a:tailEnd/>
              </a:ln>
            </p:spPr>
            <p:txBody>
              <a:bodyPr lIns="0" tIns="0" rIns="0" bIns="0"/>
              <a:lstStyle/>
              <a:p>
                <a:pPr algn="ctr" rtl="1"/>
                <a:r>
                  <a:rPr lang="ar-EG" sz="2800" dirty="0">
                    <a:solidFill>
                      <a:schemeClr val="bg1"/>
                    </a:solidFill>
                    <a:latin typeface="Times New Roman" pitchFamily="18" charset="0"/>
                    <a:cs typeface="PT Bold Heading" pitchFamily="2" charset="-78"/>
                  </a:rPr>
                  <a:t>5</a:t>
                </a:r>
                <a:endParaRPr lang="en-US" sz="2800" baseline="-25000" dirty="0">
                  <a:solidFill>
                    <a:schemeClr val="bg1"/>
                  </a:solidFill>
                  <a:latin typeface="Times New Roman" pitchFamily="18" charset="0"/>
                  <a:cs typeface="PT Bold Heading" pitchFamily="2" charset="-7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1000" fill="hold"/>
                                        <p:tgtEl>
                                          <p:spTgt spid="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53"/>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53"/>
                                        </p:tgtEl>
                                        <p:attrNameLst>
                                          <p:attrName>ppt_y</p:attrName>
                                        </p:attrNameLst>
                                      </p:cBhvr>
                                      <p:tavLst>
                                        <p:tav tm="0">
                                          <p:val>
                                            <p:strVal val="#ppt_y"/>
                                          </p:val>
                                        </p:tav>
                                        <p:tav tm="100000">
                                          <p:val>
                                            <p:strVal val="#ppt_y"/>
                                          </p:val>
                                        </p:tav>
                                      </p:tavLst>
                                    </p:anim>
                                    <p:animEffect transition="in" filter="fade">
                                      <p:cBhvr>
                                        <p:cTn id="3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76" y="191414"/>
            <a:ext cx="8858280" cy="6555641"/>
          </a:xfrm>
          <a:prstGeom prst="rect">
            <a:avLst/>
          </a:prstGeom>
          <a:ln>
            <a:headEnd/>
            <a:tailEnd/>
          </a:ln>
          <a:effectLst>
            <a:innerShdw blurRad="63500" dist="50800" dir="108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r" rtl="1"/>
            <a:r>
              <a:rPr lang="ar-EG" sz="3200" dirty="0" smtClean="0">
                <a:solidFill>
                  <a:srgbClr val="FF0000"/>
                </a:solidFill>
                <a:ea typeface="Times New Roman" pitchFamily="18" charset="0"/>
                <a:cs typeface="PT Bold Heading" pitchFamily="2" charset="-78"/>
              </a:rPr>
              <a:t>تفسير </a:t>
            </a:r>
            <a:r>
              <a:rPr lang="ar-EG" sz="3200" dirty="0">
                <a:solidFill>
                  <a:srgbClr val="FF0000"/>
                </a:solidFill>
                <a:ea typeface="Times New Roman" pitchFamily="18" charset="0"/>
                <a:cs typeface="PT Bold Heading" pitchFamily="2" charset="-78"/>
              </a:rPr>
              <a:t>النتائج</a:t>
            </a:r>
            <a:r>
              <a:rPr lang="ar-SA" sz="3200" dirty="0">
                <a:solidFill>
                  <a:srgbClr val="FF0000"/>
                </a:solidFill>
                <a:ea typeface="Times New Roman" pitchFamily="18" charset="0"/>
                <a:cs typeface="PT Bold Heading" pitchFamily="2" charset="-78"/>
              </a:rPr>
              <a:t>:</a:t>
            </a:r>
            <a:endParaRPr lang="en-US" sz="3200" dirty="0">
              <a:solidFill>
                <a:srgbClr val="FF0000"/>
              </a:solidFill>
              <a:ea typeface="Times New Roman" pitchFamily="18" charset="0"/>
              <a:cs typeface="PT Bold Heading" pitchFamily="2" charset="-78"/>
            </a:endParaRPr>
          </a:p>
          <a:p>
            <a:pPr algn="just" rtl="1">
              <a:spcBef>
                <a:spcPts val="1200"/>
              </a:spcBef>
            </a:pPr>
            <a:r>
              <a:rPr lang="ar-SA" sz="2800" b="1" dirty="0" smtClean="0">
                <a:solidFill>
                  <a:srgbClr val="000099"/>
                </a:solidFill>
                <a:latin typeface="Arial" pitchFamily="34" charset="0"/>
                <a:ea typeface="Times New Roman" pitchFamily="18" charset="0"/>
                <a:cs typeface="Arial" pitchFamily="34" charset="0"/>
              </a:rPr>
              <a:t>بما </a:t>
            </a:r>
            <a:r>
              <a:rPr lang="ar-SA" sz="2800" b="1" dirty="0">
                <a:solidFill>
                  <a:srgbClr val="000099"/>
                </a:solidFill>
                <a:latin typeface="Arial" pitchFamily="34" charset="0"/>
                <a:ea typeface="Times New Roman" pitchFamily="18" charset="0"/>
                <a:cs typeface="Arial" pitchFamily="34" charset="0"/>
              </a:rPr>
              <a:t>أن قيمة (ت) المحسوبة = </a:t>
            </a:r>
            <a:r>
              <a:rPr lang="ar-EG" sz="2800" b="1" dirty="0">
                <a:solidFill>
                  <a:srgbClr val="000099"/>
                </a:solidFill>
                <a:latin typeface="Arial" pitchFamily="34" charset="0"/>
                <a:ea typeface="Times New Roman" pitchFamily="18" charset="0"/>
                <a:cs typeface="Arial" pitchFamily="34" charset="0"/>
              </a:rPr>
              <a:t>3.65</a:t>
            </a:r>
            <a:r>
              <a:rPr lang="ar-SA" sz="2800" b="1" dirty="0">
                <a:solidFill>
                  <a:srgbClr val="000099"/>
                </a:solidFill>
                <a:latin typeface="Arial" pitchFamily="34" charset="0"/>
                <a:ea typeface="Times New Roman" pitchFamily="18" charset="0"/>
                <a:cs typeface="Arial" pitchFamily="34" charset="0"/>
              </a:rPr>
              <a:t>  </a:t>
            </a:r>
            <a:r>
              <a:rPr lang="en-US" sz="2800" b="1" dirty="0">
                <a:solidFill>
                  <a:srgbClr val="000099"/>
                </a:solidFill>
                <a:latin typeface="Arial" pitchFamily="34" charset="0"/>
                <a:ea typeface="Times New Roman" pitchFamily="18" charset="0"/>
                <a:cs typeface="Arial" pitchFamily="34" charset="0"/>
              </a:rPr>
              <a:t> &lt;</a:t>
            </a:r>
            <a:r>
              <a:rPr lang="ar-SA" sz="2800" b="1" dirty="0">
                <a:solidFill>
                  <a:srgbClr val="000099"/>
                </a:solidFill>
                <a:latin typeface="Arial" pitchFamily="34" charset="0"/>
                <a:cs typeface="Arial" pitchFamily="34" charset="0"/>
              </a:rPr>
              <a:t>(أ</a:t>
            </a:r>
            <a:r>
              <a:rPr lang="ar-EG" sz="2800" b="1" dirty="0">
                <a:solidFill>
                  <a:srgbClr val="000099"/>
                </a:solidFill>
                <a:latin typeface="Arial" pitchFamily="34" charset="0"/>
                <a:cs typeface="Arial" pitchFamily="34" charset="0"/>
              </a:rPr>
              <a:t>كبر</a:t>
            </a:r>
            <a:r>
              <a:rPr lang="ar-SA" sz="2800" b="1" dirty="0">
                <a:solidFill>
                  <a:srgbClr val="000099"/>
                </a:solidFill>
                <a:latin typeface="Arial" pitchFamily="34" charset="0"/>
                <a:cs typeface="Arial" pitchFamily="34" charset="0"/>
              </a:rPr>
              <a:t> من) قيمة (ت) </a:t>
            </a:r>
            <a:r>
              <a:rPr lang="ar-SA" sz="2800" b="1" dirty="0" err="1">
                <a:solidFill>
                  <a:srgbClr val="000099"/>
                </a:solidFill>
                <a:latin typeface="Arial" pitchFamily="34" charset="0"/>
                <a:cs typeface="Arial" pitchFamily="34" charset="0"/>
              </a:rPr>
              <a:t>الجدولية</a:t>
            </a:r>
            <a:r>
              <a:rPr lang="ar-SA" sz="2800" b="1" dirty="0">
                <a:solidFill>
                  <a:srgbClr val="000099"/>
                </a:solidFill>
                <a:latin typeface="Arial" pitchFamily="34" charset="0"/>
                <a:cs typeface="Arial" pitchFamily="34" charset="0"/>
              </a:rPr>
              <a:t> </a:t>
            </a:r>
            <a:r>
              <a:rPr lang="ar-SA"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التي تساوي </a:t>
            </a:r>
            <a:r>
              <a:rPr lang="ar-EG"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2.57</a:t>
            </a:r>
            <a:r>
              <a:rPr lang="ar-SA" sz="2800" b="1" dirty="0" smtClean="0">
                <a:solidFill>
                  <a:srgbClr val="000099"/>
                </a:solidFill>
                <a:latin typeface="Arial" pitchFamily="34" charset="0"/>
                <a:cs typeface="Arial" pitchFamily="34" charset="0"/>
              </a:rPr>
              <a:t> بدرجات </a:t>
            </a:r>
            <a:r>
              <a:rPr lang="ar-SA" sz="2800" b="1" dirty="0">
                <a:solidFill>
                  <a:srgbClr val="000099"/>
                </a:solidFill>
                <a:latin typeface="Arial" pitchFamily="34" charset="0"/>
                <a:cs typeface="Arial" pitchFamily="34" charset="0"/>
              </a:rPr>
              <a:t>حرية </a:t>
            </a:r>
            <a:r>
              <a:rPr lang="ar-EG" sz="2800" b="1" dirty="0">
                <a:solidFill>
                  <a:srgbClr val="000099"/>
                </a:solidFill>
                <a:latin typeface="Arial" pitchFamily="34" charset="0"/>
                <a:cs typeface="Arial" pitchFamily="34" charset="0"/>
              </a:rPr>
              <a:t>5</a:t>
            </a:r>
            <a:r>
              <a:rPr lang="ar-SA" sz="2800" b="1" dirty="0">
                <a:solidFill>
                  <a:srgbClr val="000099"/>
                </a:solidFill>
                <a:latin typeface="Arial" pitchFamily="34" charset="0"/>
                <a:cs typeface="Arial" pitchFamily="34" charset="0"/>
              </a:rPr>
              <a:t> ومستوى دلالة (0.0</a:t>
            </a:r>
            <a:r>
              <a:rPr lang="ar-EG" sz="2800" b="1" dirty="0">
                <a:solidFill>
                  <a:srgbClr val="000099"/>
                </a:solidFill>
                <a:latin typeface="Arial" pitchFamily="34" charset="0"/>
                <a:cs typeface="Arial" pitchFamily="34" charset="0"/>
              </a:rPr>
              <a:t>2</a:t>
            </a:r>
            <a:r>
              <a:rPr lang="ar-SA" sz="2800" b="1" dirty="0">
                <a:solidFill>
                  <a:srgbClr val="000099"/>
                </a:solidFill>
                <a:latin typeface="Arial" pitchFamily="34" charset="0"/>
                <a:cs typeface="Arial" pitchFamily="34" charset="0"/>
              </a:rPr>
              <a:t>5) للطرف</a:t>
            </a:r>
            <a:r>
              <a:rPr lang="ar-EG" sz="2800" b="1" dirty="0">
                <a:solidFill>
                  <a:srgbClr val="000099"/>
                </a:solidFill>
                <a:latin typeface="Arial" pitchFamily="34" charset="0"/>
                <a:cs typeface="Arial" pitchFamily="34" charset="0"/>
              </a:rPr>
              <a:t> </a:t>
            </a:r>
            <a:r>
              <a:rPr lang="ar-EG" sz="2800" b="1" dirty="0" smtClean="0">
                <a:solidFill>
                  <a:srgbClr val="000099"/>
                </a:solidFill>
                <a:latin typeface="Arial" pitchFamily="34" charset="0"/>
                <a:cs typeface="Arial" pitchFamily="34" charset="0"/>
              </a:rPr>
              <a:t>الواحد فإننا :</a:t>
            </a:r>
            <a:endParaRPr lang="ar-EG" sz="2800" b="1" dirty="0">
              <a:solidFill>
                <a:srgbClr val="000099"/>
              </a:solidFill>
              <a:latin typeface="Arial" pitchFamily="34" charset="0"/>
              <a:cs typeface="Arial" pitchFamily="34" charset="0"/>
            </a:endParaRPr>
          </a:p>
          <a:p>
            <a:pPr algn="just" rtl="1">
              <a:spcBef>
                <a:spcPts val="600"/>
              </a:spcBef>
            </a:pPr>
            <a:r>
              <a:rPr lang="ar-SA" sz="3200" dirty="0" smtClean="0">
                <a:solidFill>
                  <a:srgbClr val="FF0000"/>
                </a:solidFill>
                <a:ea typeface="Times New Roman" pitchFamily="18" charset="0"/>
                <a:cs typeface="PT Bold Heading" pitchFamily="2" charset="-78"/>
              </a:rPr>
              <a:t>ن</a:t>
            </a:r>
            <a:r>
              <a:rPr lang="ar-EG"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رفض</a:t>
            </a:r>
            <a:r>
              <a:rPr lang="ar-EG" sz="3200" dirty="0" smtClean="0">
                <a:solidFill>
                  <a:srgbClr val="FF0000"/>
                </a:solidFill>
                <a:ea typeface="Times New Roman" pitchFamily="18" charset="0"/>
                <a:cs typeface="PT Bold Heading" pitchFamily="2" charset="-78"/>
              </a:rPr>
              <a:t> </a:t>
            </a:r>
            <a:r>
              <a:rPr lang="ar-SA" sz="2800" b="1" dirty="0" smtClean="0">
                <a:solidFill>
                  <a:srgbClr val="000099"/>
                </a:solidFill>
                <a:latin typeface="Arial" pitchFamily="34" charset="0"/>
                <a:ea typeface="Times New Roman" pitchFamily="18" charset="0"/>
                <a:cs typeface="Arial" pitchFamily="34" charset="0"/>
              </a:rPr>
              <a:t>الفرض الصفري القائل (لا يوجد فرق دال إحصائيًا بين متوسط درجات الطلاب في التطبيق القبلي ومتوسط درجاتهم في التطبيق </a:t>
            </a:r>
            <a:r>
              <a:rPr lang="ar-SA" sz="2800" b="1" dirty="0" err="1" smtClean="0">
                <a:solidFill>
                  <a:srgbClr val="000099"/>
                </a:solidFill>
                <a:latin typeface="Arial" pitchFamily="34" charset="0"/>
                <a:ea typeface="Times New Roman" pitchFamily="18" charset="0"/>
                <a:cs typeface="Arial" pitchFamily="34" charset="0"/>
              </a:rPr>
              <a:t>البعدي</a:t>
            </a:r>
            <a:r>
              <a:rPr lang="ar-SA" sz="2800" b="1" dirty="0" smtClean="0">
                <a:solidFill>
                  <a:srgbClr val="000099"/>
                </a:solidFill>
                <a:latin typeface="Arial" pitchFamily="34" charset="0"/>
                <a:ea typeface="Times New Roman" pitchFamily="18" charset="0"/>
                <a:cs typeface="Arial" pitchFamily="34" charset="0"/>
              </a:rPr>
              <a:t> لاختبار الإحصاء</a:t>
            </a:r>
            <a:r>
              <a:rPr lang="en-US" sz="2800" b="1" dirty="0" smtClean="0">
                <a:solidFill>
                  <a:srgbClr val="000099"/>
                </a:solidFill>
                <a:latin typeface="Arial" pitchFamily="34" charset="0"/>
                <a:ea typeface="Times New Roman" pitchFamily="18" charset="0"/>
                <a:cs typeface="Arial" pitchFamily="34" charset="0"/>
              </a:rPr>
              <a:t>(</a:t>
            </a:r>
            <a:r>
              <a:rPr lang="ar-SA" sz="2800" b="1" dirty="0" smtClean="0">
                <a:solidFill>
                  <a:srgbClr val="000099"/>
                </a:solidFill>
                <a:latin typeface="Arial" pitchFamily="34" charset="0"/>
                <a:ea typeface="Times New Roman" pitchFamily="18" charset="0"/>
                <a:cs typeface="Arial" pitchFamily="34" charset="0"/>
              </a:rPr>
              <a:t>.</a:t>
            </a:r>
          </a:p>
          <a:p>
            <a:pPr algn="just" rtl="1">
              <a:spcBef>
                <a:spcPts val="600"/>
              </a:spcBef>
            </a:pPr>
            <a:r>
              <a:rPr lang="ar-SA" sz="3200" dirty="0" smtClean="0">
                <a:solidFill>
                  <a:srgbClr val="FF0000"/>
                </a:solidFill>
                <a:ea typeface="Times New Roman" pitchFamily="18" charset="0"/>
                <a:cs typeface="PT Bold Heading" pitchFamily="2" charset="-78"/>
              </a:rPr>
              <a:t>ون</a:t>
            </a:r>
            <a:r>
              <a:rPr lang="ar-EG" sz="3200" dirty="0" smtClean="0">
                <a:solidFill>
                  <a:srgbClr val="FF0000"/>
                </a:solidFill>
                <a:ea typeface="Times New Roman" pitchFamily="18" charset="0"/>
                <a:cs typeface="PT Bold Heading" pitchFamily="2" charset="-78"/>
              </a:rPr>
              <a:t>قبل </a:t>
            </a:r>
            <a:r>
              <a:rPr lang="ar-SA" sz="2800" b="1" dirty="0" smtClean="0">
                <a:solidFill>
                  <a:srgbClr val="000099"/>
                </a:solidFill>
                <a:latin typeface="Arial" pitchFamily="34" charset="0"/>
                <a:ea typeface="Times New Roman" pitchFamily="18" charset="0"/>
                <a:cs typeface="Arial" pitchFamily="34" charset="0"/>
              </a:rPr>
              <a:t>الفرض </a:t>
            </a:r>
            <a:r>
              <a:rPr lang="ar-SA" sz="2800" b="1" dirty="0">
                <a:solidFill>
                  <a:srgbClr val="000099"/>
                </a:solidFill>
                <a:latin typeface="Arial" pitchFamily="34" charset="0"/>
                <a:ea typeface="Times New Roman" pitchFamily="18" charset="0"/>
                <a:cs typeface="Arial" pitchFamily="34" charset="0"/>
              </a:rPr>
              <a:t>البديل القائل (يوجد فرق دال إحصائيًا بين متوسط درجات الطلاب في التطبيق القبلي ومتوسط درجاتهم في التطبيق </a:t>
            </a:r>
            <a:r>
              <a:rPr lang="ar-SA" sz="2800" b="1" dirty="0" err="1">
                <a:solidFill>
                  <a:srgbClr val="000099"/>
                </a:solidFill>
                <a:latin typeface="Arial" pitchFamily="34" charset="0"/>
                <a:ea typeface="Times New Roman" pitchFamily="18" charset="0"/>
                <a:cs typeface="Arial" pitchFamily="34" charset="0"/>
              </a:rPr>
              <a:t>البعدي</a:t>
            </a:r>
            <a:r>
              <a:rPr lang="ar-SA" sz="2800" b="1" dirty="0">
                <a:solidFill>
                  <a:srgbClr val="000099"/>
                </a:solidFill>
                <a:latin typeface="Arial" pitchFamily="34" charset="0"/>
                <a:ea typeface="Times New Roman" pitchFamily="18" charset="0"/>
                <a:cs typeface="Arial" pitchFamily="34" charset="0"/>
              </a:rPr>
              <a:t> لاختبار الإحصاء، لصالح متوسط درجات التطبيق </a:t>
            </a:r>
            <a:r>
              <a:rPr lang="ar-SA" sz="2800" b="1" dirty="0" err="1" smtClean="0">
                <a:solidFill>
                  <a:srgbClr val="000099"/>
                </a:solidFill>
                <a:latin typeface="Arial" pitchFamily="34" charset="0"/>
                <a:ea typeface="Times New Roman" pitchFamily="18" charset="0"/>
                <a:cs typeface="Arial" pitchFamily="34" charset="0"/>
              </a:rPr>
              <a:t>البعدي</a:t>
            </a:r>
            <a:r>
              <a:rPr lang="ar-SA" sz="2800" b="1" dirty="0" smtClean="0">
                <a:solidFill>
                  <a:srgbClr val="000099"/>
                </a:solidFill>
                <a:latin typeface="Arial" pitchFamily="34" charset="0"/>
                <a:ea typeface="Times New Roman" pitchFamily="18" charset="0"/>
                <a:cs typeface="Arial" pitchFamily="34" charset="0"/>
              </a:rPr>
              <a:t>).</a:t>
            </a:r>
            <a:endParaRPr lang="ar-SA" sz="2800" b="1" dirty="0">
              <a:solidFill>
                <a:srgbClr val="000099"/>
              </a:solidFill>
              <a:latin typeface="Arial" pitchFamily="34" charset="0"/>
              <a:ea typeface="Times New Roman" pitchFamily="18" charset="0"/>
              <a:cs typeface="Arial" pitchFamily="34" charset="0"/>
            </a:endParaRPr>
          </a:p>
          <a:p>
            <a:pPr algn="just" rtl="1">
              <a:spcBef>
                <a:spcPts val="1200"/>
              </a:spcBef>
            </a:pPr>
            <a:r>
              <a:rPr lang="ar-SA"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ومن هنا </a:t>
            </a:r>
            <a:endParaRPr lang="ar-EG"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endParaRPr>
          </a:p>
          <a:p>
            <a:pPr algn="just" rtl="1">
              <a:spcBef>
                <a:spcPts val="1200"/>
              </a:spcBef>
            </a:pPr>
            <a:r>
              <a:rPr lang="ar-SA" sz="2800" b="1" dirty="0">
                <a:solidFill>
                  <a:srgbClr val="000099"/>
                </a:solidFill>
                <a:latin typeface="Arial" pitchFamily="34" charset="0"/>
                <a:ea typeface="Times New Roman" pitchFamily="18" charset="0"/>
                <a:cs typeface="Arial" pitchFamily="34" charset="0"/>
              </a:rPr>
              <a:t>نستنتج أن الأسلوب الجديد في تدريس مادة الإحصاء فعَّال في تحسين ورفع مستوى التحصيل الدراسي للطلاب في هذه </a:t>
            </a:r>
            <a:r>
              <a:rPr lang="ar-SA" sz="2800" b="1" dirty="0" smtClean="0">
                <a:solidFill>
                  <a:srgbClr val="000099"/>
                </a:solidFill>
                <a:latin typeface="Arial" pitchFamily="34" charset="0"/>
                <a:ea typeface="Times New Roman" pitchFamily="18" charset="0"/>
                <a:cs typeface="Arial" pitchFamily="34" charset="0"/>
              </a:rPr>
              <a:t>المادة</a:t>
            </a:r>
            <a:endParaRPr lang="en-US" sz="2800" b="1" dirty="0">
              <a:solidFill>
                <a:srgbClr val="000099"/>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4" end="4"/>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صورة 5" descr="132.gif"/>
          <p:cNvPicPr>
            <a:picLocks noChangeAspect="1"/>
          </p:cNvPicPr>
          <p:nvPr/>
        </p:nvPicPr>
        <p:blipFill>
          <a:blip r:embed="rId2"/>
          <a:stretch>
            <a:fillRect/>
          </a:stretch>
        </p:blipFill>
        <p:spPr>
          <a:xfrm>
            <a:off x="1142976" y="-24"/>
            <a:ext cx="6858048" cy="6858048"/>
          </a:xfrm>
          <a:prstGeom prst="rect">
            <a:avLst/>
          </a:prstGeom>
        </p:spPr>
      </p:pic>
      <p:sp>
        <p:nvSpPr>
          <p:cNvPr id="4" name="مستطيل 3"/>
          <p:cNvSpPr/>
          <p:nvPr/>
        </p:nvSpPr>
        <p:spPr>
          <a:xfrm>
            <a:off x="2531217" y="1357298"/>
            <a:ext cx="40815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المحاضرة القادمة</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ستطيل 4"/>
          <p:cNvSpPr/>
          <p:nvPr/>
        </p:nvSpPr>
        <p:spPr>
          <a:xfrm>
            <a:off x="1664794" y="4214818"/>
            <a:ext cx="5814413" cy="1446550"/>
          </a:xfrm>
          <a:prstGeom prst="rect">
            <a:avLst/>
          </a:prstGeom>
          <a:noFill/>
          <a:effectLst>
            <a:glow rad="1397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8800" b="1" cap="none" spc="0" dirty="0" smtClean="0">
                <a:ln w="11430"/>
                <a:solidFill>
                  <a:srgbClr val="FF0000"/>
                </a:solidFill>
                <a:effectLst>
                  <a:outerShdw blurRad="50800" dist="39000" dir="5460000" algn="tl">
                    <a:srgbClr val="000000">
                      <a:alpha val="38000"/>
                    </a:srgbClr>
                  </a:outerShdw>
                </a:effectLst>
                <a:cs typeface="PT Bold Heading" pitchFamily="2" charset="-78"/>
              </a:rPr>
              <a:t>تحليل التباين</a:t>
            </a:r>
            <a:endParaRPr lang="ar-SA" sz="8800" b="1" cap="none" spc="0" dirty="0">
              <a:ln w="11430"/>
              <a:solidFill>
                <a:srgbClr val="FF0000"/>
              </a:solidFill>
              <a:effectLst>
                <a:outerShdw blurRad="50800" dist="39000" dir="5460000" algn="tl">
                  <a:srgbClr val="000000">
                    <a:alpha val="38000"/>
                  </a:srgbClr>
                </a:outerShdw>
              </a:effectLst>
              <a:cs typeface="PT Bold Heading"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502089" y="1174537"/>
            <a:ext cx="6755375" cy="450892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28700" b="1" cap="none" spc="0" dirty="0" smtClean="0">
                <a:ln w="50800"/>
                <a:solidFill>
                  <a:srgbClr val="FF0000"/>
                </a:solidFill>
                <a:effectLst>
                  <a:outerShdw blurRad="38100" dist="38100" dir="2700000" algn="tl">
                    <a:srgbClr val="000000">
                      <a:alpha val="43137"/>
                    </a:srgbClr>
                  </a:outerShdw>
                </a:effectLst>
                <a:cs typeface="PT Bold Heading" pitchFamily="2" charset="-78"/>
              </a:rPr>
              <a:t>شكرا</a:t>
            </a:r>
            <a:endParaRPr lang="ar-SA" sz="28700" b="1" cap="none" spc="0" dirty="0">
              <a:ln w="50800"/>
              <a:solidFill>
                <a:srgbClr val="FF0000"/>
              </a:solidFill>
              <a:effectLst>
                <a:outerShdw blurRad="38100" dist="38100" dir="2700000" algn="tl">
                  <a:srgbClr val="000000">
                    <a:alpha val="43137"/>
                  </a:srgbClr>
                </a:outerShdw>
              </a:effectLst>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mph" presetSubtype="0" fill="hold" grpId="1" nodeType="afterEffect">
                                  <p:stCondLst>
                                    <p:cond delay="0"/>
                                  </p:stCondLst>
                                  <p:iterate type="lt">
                                    <p:tmPct val="0"/>
                                  </p:iterate>
                                  <p:childTnLst>
                                    <p:animRot by="21600000">
                                      <p:cBhvr>
                                        <p:cTn id="15" dur="2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8" presetClass="exit" presetSubtype="0" accel="50000" fill="hold" grpId="2" nodeType="clickEffect">
                                  <p:stCondLst>
                                    <p:cond delay="0"/>
                                  </p:stCondLst>
                                  <p:iterate type="lt">
                                    <p:tmPct val="50000"/>
                                  </p:iterate>
                                  <p:childTnLst>
                                    <p:anim calcmode="lin" valueType="num">
                                      <p:cBhvr>
                                        <p:cTn id="19"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20" dur="1000">
                                          <p:stCondLst>
                                            <p:cond delay="0"/>
                                          </p:stCondLst>
                                        </p:cTn>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7631" y="142852"/>
            <a:ext cx="6628739" cy="584775"/>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ar-EG" sz="3200" dirty="0" smtClean="0">
                <a:solidFill>
                  <a:schemeClr val="bg1"/>
                </a:solidFill>
                <a:cs typeface="PT Bold Heading" pitchFamily="2" charset="-78"/>
              </a:rPr>
              <a:t>ثانيًا:    اختبار (ت) لدى عينتين مستقلتين</a:t>
            </a:r>
            <a:r>
              <a:rPr lang="ar-EG" sz="2400" dirty="0" smtClean="0">
                <a:solidFill>
                  <a:schemeClr val="bg1"/>
                </a:solidFill>
                <a:cs typeface="PT Bold Heading" pitchFamily="2" charset="-78"/>
              </a:rPr>
              <a:t> </a:t>
            </a:r>
            <a:endParaRPr lang="en-US" sz="2400" dirty="0">
              <a:solidFill>
                <a:schemeClr val="bg1"/>
              </a:solidFill>
              <a:cs typeface="PT Bold Heading" pitchFamily="2" charset="-78"/>
            </a:endParaRPr>
          </a:p>
        </p:txBody>
      </p:sp>
      <p:sp>
        <p:nvSpPr>
          <p:cNvPr id="3" name="Text Box 2"/>
          <p:cNvSpPr txBox="1">
            <a:spLocks noChangeArrowheads="1"/>
          </p:cNvSpPr>
          <p:nvPr/>
        </p:nvSpPr>
        <p:spPr bwMode="auto">
          <a:xfrm>
            <a:off x="214282" y="928670"/>
            <a:ext cx="8715436" cy="2308324"/>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wrap="square">
            <a:spAutoFit/>
          </a:bodyPr>
          <a:lstStyle/>
          <a:p>
            <a:pPr indent="625475" algn="justLow" rtl="1">
              <a:lnSpc>
                <a:spcPct val="150000"/>
              </a:lnSpc>
            </a:pPr>
            <a:r>
              <a:rPr lang="ar-SA" sz="3200" b="1" dirty="0">
                <a:solidFill>
                  <a:schemeClr val="bg1"/>
                </a:solidFill>
                <a:latin typeface="Arial" pitchFamily="34" charset="0"/>
                <a:cs typeface="Arial" pitchFamily="34" charset="0"/>
              </a:rPr>
              <a:t>يستخدم اختبار (ت) لدى </a:t>
            </a:r>
            <a:r>
              <a:rPr lang="ar-EG" sz="3200" b="1" dirty="0">
                <a:solidFill>
                  <a:schemeClr val="bg1"/>
                </a:solidFill>
                <a:latin typeface="Arial" pitchFamily="34" charset="0"/>
                <a:cs typeface="Arial" pitchFamily="34" charset="0"/>
              </a:rPr>
              <a:t>عينتين مستقلتين </a:t>
            </a:r>
            <a:r>
              <a:rPr lang="ar-SA" sz="3200" b="1" dirty="0">
                <a:solidFill>
                  <a:schemeClr val="bg1"/>
                </a:solidFill>
                <a:latin typeface="Arial" pitchFamily="34" charset="0"/>
                <a:cs typeface="Arial" pitchFamily="34" charset="0"/>
              </a:rPr>
              <a:t>للمقارنة بين </a:t>
            </a:r>
            <a:r>
              <a:rPr lang="ar-SA" sz="3200" b="1" dirty="0" smtClean="0">
                <a:solidFill>
                  <a:schemeClr val="bg1"/>
                </a:solidFill>
                <a:latin typeface="Arial" pitchFamily="34" charset="0"/>
                <a:cs typeface="Arial" pitchFamily="34" charset="0"/>
              </a:rPr>
              <a:t>متوسط</a:t>
            </a:r>
            <a:r>
              <a:rPr lang="ar-EG" sz="3200" b="1" dirty="0" smtClean="0">
                <a:solidFill>
                  <a:schemeClr val="bg1"/>
                </a:solidFill>
                <a:latin typeface="Arial" pitchFamily="34" charset="0"/>
                <a:cs typeface="Arial" pitchFamily="34" charset="0"/>
              </a:rPr>
              <a:t> </a:t>
            </a:r>
            <a:r>
              <a:rPr lang="ar-SA" sz="3200" b="1" dirty="0" smtClean="0">
                <a:solidFill>
                  <a:schemeClr val="bg1"/>
                </a:solidFill>
                <a:latin typeface="Arial" pitchFamily="34" charset="0"/>
                <a:cs typeface="Arial" pitchFamily="34" charset="0"/>
              </a:rPr>
              <a:t>أداء </a:t>
            </a:r>
            <a:r>
              <a:rPr lang="ar-SA" sz="3200" b="1" dirty="0">
                <a:solidFill>
                  <a:schemeClr val="bg1"/>
                </a:solidFill>
                <a:latin typeface="Arial" pitchFamily="34" charset="0"/>
                <a:cs typeface="Arial" pitchFamily="34" charset="0"/>
              </a:rPr>
              <a:t>مجموع</a:t>
            </a:r>
            <a:r>
              <a:rPr lang="ar-EG" sz="3200" b="1" dirty="0">
                <a:solidFill>
                  <a:schemeClr val="bg1"/>
                </a:solidFill>
                <a:latin typeface="Arial" pitchFamily="34" charset="0"/>
                <a:cs typeface="Arial" pitchFamily="34" charset="0"/>
              </a:rPr>
              <a:t>تين</a:t>
            </a:r>
            <a:r>
              <a:rPr lang="ar-SA" sz="3200" b="1" dirty="0">
                <a:solidFill>
                  <a:schemeClr val="bg1"/>
                </a:solidFill>
                <a:latin typeface="Arial" pitchFamily="34" charset="0"/>
                <a:cs typeface="Arial" pitchFamily="34" charset="0"/>
              </a:rPr>
              <a:t> </a:t>
            </a:r>
            <a:r>
              <a:rPr lang="ar-EG" sz="3200" b="1" dirty="0">
                <a:solidFill>
                  <a:schemeClr val="bg1"/>
                </a:solidFill>
                <a:latin typeface="Arial" pitchFamily="34" charset="0"/>
                <a:cs typeface="Arial" pitchFamily="34" charset="0"/>
              </a:rPr>
              <a:t>مستقلتين </a:t>
            </a:r>
            <a:r>
              <a:rPr lang="ar-SA" sz="3200" b="1" dirty="0">
                <a:solidFill>
                  <a:schemeClr val="bg1"/>
                </a:solidFill>
                <a:latin typeface="Arial" pitchFamily="34" charset="0"/>
                <a:cs typeface="Arial" pitchFamily="34" charset="0"/>
              </a:rPr>
              <a:t>من الأفراد في شيء </a:t>
            </a:r>
            <a:r>
              <a:rPr lang="ar-SA" sz="3200" b="1" dirty="0" err="1">
                <a:solidFill>
                  <a:schemeClr val="bg1"/>
                </a:solidFill>
                <a:latin typeface="Arial" pitchFamily="34" charset="0"/>
                <a:cs typeface="Arial" pitchFamily="34" charset="0"/>
              </a:rPr>
              <a:t>م</a:t>
            </a:r>
            <a:r>
              <a:rPr lang="ar-EG" sz="3200" b="1" dirty="0">
                <a:solidFill>
                  <a:schemeClr val="bg1"/>
                </a:solidFill>
                <a:latin typeface="Arial" pitchFamily="34" charset="0"/>
                <a:cs typeface="Arial" pitchFamily="34" charset="0"/>
              </a:rPr>
              <a:t>ا</a:t>
            </a:r>
            <a:r>
              <a:rPr lang="ar-SA" sz="3200" b="1" dirty="0">
                <a:solidFill>
                  <a:schemeClr val="bg1"/>
                </a:solidFill>
                <a:latin typeface="Arial" pitchFamily="34" charset="0"/>
                <a:cs typeface="Arial" pitchFamily="34" charset="0"/>
              </a:rPr>
              <a:t>. </a:t>
            </a:r>
            <a:endParaRPr lang="en-US" sz="3200" b="1" dirty="0">
              <a:solidFill>
                <a:schemeClr val="bg1"/>
              </a:solidFill>
              <a:latin typeface="Arial" pitchFamily="34" charset="0"/>
              <a:cs typeface="Arial" pitchFamily="34" charset="0"/>
            </a:endParaRPr>
          </a:p>
          <a:p>
            <a:pPr marL="342900" indent="-342900" algn="justLow" rtl="1">
              <a:lnSpc>
                <a:spcPct val="150000"/>
              </a:lnSpc>
            </a:pPr>
            <a:r>
              <a:rPr lang="ar-EG"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و</a:t>
            </a:r>
            <a:r>
              <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معادلة اختبار (ت) لدى </a:t>
            </a:r>
            <a:r>
              <a:rPr lang="ar-EG" sz="3200" b="1" dirty="0">
                <a:solidFill>
                  <a:schemeClr val="bg1"/>
                </a:solidFill>
                <a:effectLst>
                  <a:outerShdw blurRad="38100" dist="38100" dir="2700000" algn="tl">
                    <a:srgbClr val="000000">
                      <a:alpha val="43137"/>
                    </a:srgbClr>
                  </a:outerShdw>
                </a:effectLst>
                <a:latin typeface="Arial" pitchFamily="34" charset="0"/>
                <a:cs typeface="Arial" pitchFamily="34" charset="0"/>
              </a:rPr>
              <a:t>عينتين مستقلتين </a:t>
            </a:r>
            <a:r>
              <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في </a:t>
            </a:r>
            <a:r>
              <a:rPr lang="ar-S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الصورة</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ar-EG"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التالية :</a:t>
            </a:r>
            <a:endPar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6" name="مجموعة 35"/>
          <p:cNvGrpSpPr/>
          <p:nvPr/>
        </p:nvGrpSpPr>
        <p:grpSpPr>
          <a:xfrm>
            <a:off x="892943" y="3857628"/>
            <a:ext cx="7358114" cy="2786082"/>
            <a:chOff x="892943" y="3857628"/>
            <a:chExt cx="7358114" cy="2786082"/>
          </a:xfrm>
        </p:grpSpPr>
        <p:sp>
          <p:nvSpPr>
            <p:cNvPr id="44" name="مستطيل 43"/>
            <p:cNvSpPr/>
            <p:nvPr/>
          </p:nvSpPr>
          <p:spPr>
            <a:xfrm>
              <a:off x="892943" y="3857628"/>
              <a:ext cx="7358114" cy="278608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2" name="مجموعة 41"/>
            <p:cNvGrpSpPr/>
            <p:nvPr/>
          </p:nvGrpSpPr>
          <p:grpSpPr>
            <a:xfrm>
              <a:off x="1142976" y="4000504"/>
              <a:ext cx="6715172" cy="2428892"/>
              <a:chOff x="1214414" y="4143380"/>
              <a:chExt cx="6715172" cy="2428892"/>
            </a:xfrm>
          </p:grpSpPr>
          <p:sp>
            <p:nvSpPr>
              <p:cNvPr id="22" name="مربع نص 21"/>
              <p:cNvSpPr txBox="1"/>
              <p:nvPr/>
            </p:nvSpPr>
            <p:spPr>
              <a:xfrm>
                <a:off x="6429388" y="4572008"/>
                <a:ext cx="1500198"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ت </a:t>
                </a:r>
                <a:r>
                  <a:rPr lang="ar-EG" sz="4400" dirty="0" smtClean="0">
                    <a:solidFill>
                      <a:schemeClr val="bg1"/>
                    </a:solidFill>
                    <a:latin typeface="Arial" pitchFamily="34" charset="0"/>
                    <a:cs typeface="Arial" pitchFamily="34" charset="0"/>
                  </a:rPr>
                  <a:t>=</a:t>
                </a:r>
                <a:endParaRPr lang="ar-EG" sz="4400" dirty="0">
                  <a:solidFill>
                    <a:schemeClr val="bg1"/>
                  </a:solidFill>
                  <a:latin typeface="Arial" pitchFamily="34" charset="0"/>
                  <a:cs typeface="Arial" pitchFamily="34" charset="0"/>
                </a:endParaRPr>
              </a:p>
            </p:txBody>
          </p:sp>
          <p:cxnSp>
            <p:nvCxnSpPr>
              <p:cNvPr id="26" name="رابط مستقيم 25"/>
              <p:cNvCxnSpPr/>
              <p:nvPr/>
            </p:nvCxnSpPr>
            <p:spPr>
              <a:xfrm rot="10800000" flipV="1">
                <a:off x="1214414" y="4956728"/>
                <a:ext cx="5286412" cy="43907"/>
              </a:xfrm>
              <a:prstGeom prst="line">
                <a:avLst/>
              </a:prstGeom>
            </p:spPr>
            <p:style>
              <a:lnRef idx="3">
                <a:schemeClr val="dk1"/>
              </a:lnRef>
              <a:fillRef idx="0">
                <a:schemeClr val="dk1"/>
              </a:fillRef>
              <a:effectRef idx="2">
                <a:schemeClr val="dk1"/>
              </a:effectRef>
              <a:fontRef idx="minor">
                <a:schemeClr val="tx1"/>
              </a:fontRef>
            </p:style>
          </p:cxnSp>
          <p:sp>
            <p:nvSpPr>
              <p:cNvPr id="27" name="مربع نص 26"/>
              <p:cNvSpPr txBox="1"/>
              <p:nvPr/>
            </p:nvSpPr>
            <p:spPr>
              <a:xfrm>
                <a:off x="2143108" y="4143380"/>
                <a:ext cx="3714776"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م</a:t>
                </a:r>
                <a:r>
                  <a:rPr lang="ar-EG" sz="4400" baseline="-25000" dirty="0" smtClean="0">
                    <a:solidFill>
                      <a:schemeClr val="bg1"/>
                    </a:solidFill>
                    <a:cs typeface="PT Bold Heading" pitchFamily="2" charset="-78"/>
                  </a:rPr>
                  <a:t>1</a:t>
                </a:r>
                <a:r>
                  <a:rPr lang="ar-EG" sz="4400" dirty="0" smtClean="0">
                    <a:solidFill>
                      <a:schemeClr val="bg1"/>
                    </a:solidFill>
                    <a:cs typeface="PT Bold Heading" pitchFamily="2" charset="-78"/>
                  </a:rPr>
                  <a:t> – م</a:t>
                </a:r>
                <a:r>
                  <a:rPr lang="ar-EG" sz="4400" baseline="-25000" dirty="0" smtClean="0">
                    <a:solidFill>
                      <a:schemeClr val="bg1"/>
                    </a:solidFill>
                    <a:cs typeface="PT Bold Heading" pitchFamily="2" charset="-78"/>
                  </a:rPr>
                  <a:t>2</a:t>
                </a:r>
              </a:p>
            </p:txBody>
          </p:sp>
          <p:sp>
            <p:nvSpPr>
              <p:cNvPr id="28" name="Text Box 17" descr="ورق معاد تصنيعه"/>
              <p:cNvSpPr txBox="1">
                <a:spLocks noChangeArrowheads="1"/>
              </p:cNvSpPr>
              <p:nvPr/>
            </p:nvSpPr>
            <p:spPr bwMode="auto">
              <a:xfrm>
                <a:off x="3286116" y="5143512"/>
                <a:ext cx="3143272" cy="1285884"/>
              </a:xfrm>
              <a:prstGeom prst="rect">
                <a:avLst/>
              </a:prstGeom>
              <a:noFill/>
              <a:ln w="19050">
                <a:noFill/>
                <a:miter lim="800000"/>
                <a:headEnd/>
                <a:tailEnd/>
              </a:ln>
            </p:spPr>
            <p:txBody>
              <a:bodyPr/>
              <a:lstStyle/>
              <a:p>
                <a:pPr algn="ctr"/>
                <a:r>
                  <a:rPr lang="ar-SA" sz="3200" dirty="0">
                    <a:solidFill>
                      <a:schemeClr val="bg1"/>
                    </a:solidFill>
                    <a:latin typeface="Times New Roman" pitchFamily="18" charset="0"/>
                    <a:cs typeface="PT Bold Heading" pitchFamily="2" charset="-78"/>
                  </a:rPr>
                  <a:t>ن</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 (ع</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a:t>
                </a:r>
                <a:r>
                  <a:rPr lang="ar-SA" sz="3200" baseline="30000" dirty="0">
                    <a:solidFill>
                      <a:schemeClr val="bg1"/>
                    </a:solidFill>
                    <a:latin typeface="Times New Roman" pitchFamily="18" charset="0"/>
                    <a:cs typeface="PT Bold Heading" pitchFamily="2" charset="-78"/>
                  </a:rPr>
                  <a:t>2</a:t>
                </a:r>
                <a:r>
                  <a:rPr lang="ar-EG" sz="3200" dirty="0">
                    <a:solidFill>
                      <a:schemeClr val="bg1"/>
                    </a:solidFill>
                    <a:latin typeface="Times New Roman" pitchFamily="18" charset="0"/>
                    <a:cs typeface="PT Bold Heading" pitchFamily="2" charset="-78"/>
                  </a:rPr>
                  <a:t> </a:t>
                </a:r>
                <a:r>
                  <a:rPr lang="ar-EG" sz="3600" b="1" dirty="0">
                    <a:solidFill>
                      <a:schemeClr val="bg1"/>
                    </a:solidFill>
                    <a:cs typeface="PT Bold Heading" pitchFamily="2" charset="-78"/>
                  </a:rPr>
                  <a:t>+</a:t>
                </a:r>
                <a:r>
                  <a:rPr lang="ar-SA" sz="3200" dirty="0">
                    <a:solidFill>
                      <a:schemeClr val="bg1"/>
                    </a:solidFill>
                    <a:latin typeface="Times New Roman" pitchFamily="18" charset="0"/>
                    <a:cs typeface="PT Bold Heading" pitchFamily="2" charset="-78"/>
                  </a:rPr>
                  <a:t> ن</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 (ع</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a:t>
                </a:r>
                <a:r>
                  <a:rPr lang="ar-SA" sz="3200" baseline="30000" dirty="0">
                    <a:solidFill>
                      <a:schemeClr val="bg1"/>
                    </a:solidFill>
                    <a:latin typeface="Times New Roman" pitchFamily="18" charset="0"/>
                    <a:cs typeface="PT Bold Heading" pitchFamily="2" charset="-78"/>
                  </a:rPr>
                  <a:t>2</a:t>
                </a:r>
                <a:endParaRPr lang="en-US" sz="3200" baseline="30000" dirty="0">
                  <a:solidFill>
                    <a:schemeClr val="bg1"/>
                  </a:solidFill>
                  <a:latin typeface="Times New Roman" pitchFamily="18" charset="0"/>
                  <a:cs typeface="PT Bold Heading" pitchFamily="2" charset="-78"/>
                </a:endParaRPr>
              </a:p>
              <a:p>
                <a:pPr algn="ctr"/>
                <a:r>
                  <a:rPr lang="en-US" b="1" dirty="0">
                    <a:solidFill>
                      <a:schemeClr val="bg1"/>
                    </a:solidFill>
                    <a:latin typeface="Times New Roman" pitchFamily="18" charset="0"/>
                    <a:cs typeface="PT Bold Heading" pitchFamily="2" charset="-78"/>
                  </a:rPr>
                  <a:t> </a:t>
                </a:r>
              </a:p>
              <a:p>
                <a:pPr algn="ctr" rtl="0">
                  <a:spcAft>
                    <a:spcPts val="1200"/>
                  </a:spcAft>
                </a:pPr>
                <a:r>
                  <a:rPr lang="ar-SA" sz="3200" dirty="0">
                    <a:solidFill>
                      <a:schemeClr val="bg1"/>
                    </a:solidFill>
                    <a:latin typeface="Times New Roman" pitchFamily="18" charset="0"/>
                    <a:cs typeface="PT Bold Heading" pitchFamily="2" charset="-78"/>
                  </a:rPr>
                  <a:t>ن</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 </a:t>
                </a:r>
                <a:r>
                  <a:rPr lang="ar-EG" sz="3600" b="1" dirty="0">
                    <a:solidFill>
                      <a:schemeClr val="bg1"/>
                    </a:solidFill>
                    <a:cs typeface="PT Bold Heading" pitchFamily="2" charset="-78"/>
                  </a:rPr>
                  <a:t>+</a:t>
                </a:r>
                <a:r>
                  <a:rPr lang="ar-SA" sz="3200" dirty="0">
                    <a:solidFill>
                      <a:schemeClr val="bg1"/>
                    </a:solidFill>
                    <a:latin typeface="Times New Roman" pitchFamily="18" charset="0"/>
                    <a:cs typeface="PT Bold Heading" pitchFamily="2" charset="-78"/>
                  </a:rPr>
                  <a:t> ن</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 - 2</a:t>
                </a:r>
                <a:endParaRPr lang="en-US" sz="3200" dirty="0">
                  <a:solidFill>
                    <a:schemeClr val="bg1"/>
                  </a:solidFill>
                  <a:latin typeface="Times New Roman" pitchFamily="18" charset="0"/>
                  <a:cs typeface="PT Bold Heading" pitchFamily="2" charset="-78"/>
                </a:endParaRPr>
              </a:p>
            </p:txBody>
          </p:sp>
          <p:sp>
            <p:nvSpPr>
              <p:cNvPr id="29" name="Text Box 22" descr="ورق معاد تصنيعه"/>
              <p:cNvSpPr txBox="1">
                <a:spLocks noChangeArrowheads="1"/>
              </p:cNvSpPr>
              <p:nvPr/>
            </p:nvSpPr>
            <p:spPr bwMode="auto">
              <a:xfrm>
                <a:off x="2285984" y="5214950"/>
                <a:ext cx="753647" cy="952161"/>
              </a:xfrm>
              <a:prstGeom prst="rect">
                <a:avLst/>
              </a:prstGeom>
              <a:noFill/>
              <a:ln w="19050">
                <a:noFill/>
                <a:miter lim="800000"/>
                <a:headEnd/>
                <a:tailEnd/>
              </a:ln>
            </p:spPr>
            <p:txBody>
              <a:bodyPr/>
              <a:lstStyle/>
              <a:p>
                <a:pPr algn="ctr"/>
                <a:r>
                  <a:rPr lang="ar-EG" sz="3600" dirty="0">
                    <a:solidFill>
                      <a:schemeClr val="bg1"/>
                    </a:solidFill>
                    <a:latin typeface="Times New Roman" pitchFamily="18" charset="0"/>
                    <a:cs typeface="PT Bold Heading" pitchFamily="2" charset="-78"/>
                  </a:rPr>
                  <a:t>1</a:t>
                </a:r>
              </a:p>
              <a:p>
                <a:pPr algn="ctr"/>
                <a:r>
                  <a:rPr lang="ar-SA" sz="3600" dirty="0">
                    <a:solidFill>
                      <a:schemeClr val="bg1"/>
                    </a:solidFill>
                    <a:latin typeface="Times New Roman" pitchFamily="18" charset="0"/>
                    <a:cs typeface="PT Bold Heading" pitchFamily="2" charset="-78"/>
                  </a:rPr>
                  <a:t>ن</a:t>
                </a:r>
                <a:r>
                  <a:rPr lang="ar-SA" sz="3600" baseline="-25000" dirty="0">
                    <a:solidFill>
                      <a:schemeClr val="bg1"/>
                    </a:solidFill>
                    <a:latin typeface="Times New Roman" pitchFamily="18" charset="0"/>
                    <a:cs typeface="PT Bold Heading" pitchFamily="2" charset="-78"/>
                  </a:rPr>
                  <a:t>1</a:t>
                </a:r>
                <a:r>
                  <a:rPr lang="en-US" sz="2000" b="1" baseline="-25000" dirty="0">
                    <a:solidFill>
                      <a:schemeClr val="bg1"/>
                    </a:solidFill>
                    <a:latin typeface="Times New Roman" pitchFamily="18" charset="0"/>
                    <a:cs typeface="Traditional Arabic" pitchFamily="18" charset="-78"/>
                  </a:rPr>
                  <a:t> </a:t>
                </a:r>
                <a:endParaRPr lang="en-US" sz="3200" dirty="0">
                  <a:solidFill>
                    <a:schemeClr val="bg1"/>
                  </a:solidFill>
                </a:endParaRPr>
              </a:p>
            </p:txBody>
          </p:sp>
          <p:sp>
            <p:nvSpPr>
              <p:cNvPr id="30" name="Text Box 31" descr="ورق معاد تصنيعه"/>
              <p:cNvSpPr txBox="1">
                <a:spLocks noChangeArrowheads="1"/>
              </p:cNvSpPr>
              <p:nvPr/>
            </p:nvSpPr>
            <p:spPr bwMode="auto">
              <a:xfrm>
                <a:off x="1285852" y="5214950"/>
                <a:ext cx="753647" cy="952161"/>
              </a:xfrm>
              <a:prstGeom prst="rect">
                <a:avLst/>
              </a:prstGeom>
              <a:noFill/>
              <a:ln w="19050">
                <a:noFill/>
                <a:miter lim="800000"/>
                <a:headEnd/>
                <a:tailEnd/>
              </a:ln>
            </p:spPr>
            <p:txBody>
              <a:bodyPr/>
              <a:lstStyle/>
              <a:p>
                <a:pPr algn="ctr"/>
                <a:r>
                  <a:rPr lang="ar-EG" sz="3600" dirty="0">
                    <a:solidFill>
                      <a:schemeClr val="bg1"/>
                    </a:solidFill>
                    <a:latin typeface="Times New Roman" pitchFamily="18" charset="0"/>
                    <a:cs typeface="PT Bold Heading" pitchFamily="2" charset="-78"/>
                  </a:rPr>
                  <a:t>1</a:t>
                </a:r>
              </a:p>
              <a:p>
                <a:pPr algn="ctr"/>
                <a:r>
                  <a:rPr lang="ar-SA" sz="3600" dirty="0">
                    <a:solidFill>
                      <a:schemeClr val="bg1"/>
                    </a:solidFill>
                    <a:latin typeface="Times New Roman" pitchFamily="18" charset="0"/>
                    <a:cs typeface="PT Bold Heading" pitchFamily="2" charset="-78"/>
                  </a:rPr>
                  <a:t>ن</a:t>
                </a:r>
                <a:r>
                  <a:rPr lang="ar-EG" sz="3600" baseline="-25000" dirty="0">
                    <a:solidFill>
                      <a:schemeClr val="bg1"/>
                    </a:solidFill>
                    <a:latin typeface="Times New Roman" pitchFamily="18" charset="0"/>
                    <a:cs typeface="PT Bold Heading" pitchFamily="2" charset="-78"/>
                  </a:rPr>
                  <a:t>2</a:t>
                </a:r>
                <a:r>
                  <a:rPr lang="en-US" sz="2000" b="1" baseline="-25000" dirty="0">
                    <a:solidFill>
                      <a:schemeClr val="bg1"/>
                    </a:solidFill>
                    <a:latin typeface="Times New Roman" pitchFamily="18" charset="0"/>
                    <a:cs typeface="Traditional Arabic" pitchFamily="18" charset="-78"/>
                  </a:rPr>
                  <a:t> </a:t>
                </a:r>
                <a:endParaRPr lang="en-US" sz="3200" dirty="0">
                  <a:solidFill>
                    <a:schemeClr val="bg1"/>
                  </a:solidFill>
                </a:endParaRPr>
              </a:p>
            </p:txBody>
          </p:sp>
          <p:sp>
            <p:nvSpPr>
              <p:cNvPr id="31" name="مربع نص 30"/>
              <p:cNvSpPr txBox="1"/>
              <p:nvPr/>
            </p:nvSpPr>
            <p:spPr>
              <a:xfrm>
                <a:off x="1428728" y="5449266"/>
                <a:ext cx="1500198"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a:t>
                </a:r>
                <a:endParaRPr lang="ar-EG" sz="4400" dirty="0">
                  <a:solidFill>
                    <a:schemeClr val="bg1"/>
                  </a:solidFill>
                  <a:latin typeface="Arial" pitchFamily="34" charset="0"/>
                  <a:cs typeface="Arial" pitchFamily="34" charset="0"/>
                </a:endParaRPr>
              </a:p>
            </p:txBody>
          </p:sp>
          <p:cxnSp>
            <p:nvCxnSpPr>
              <p:cNvPr id="32" name="رابط مستقيم 31"/>
              <p:cNvCxnSpPr/>
              <p:nvPr/>
            </p:nvCxnSpPr>
            <p:spPr>
              <a:xfrm rot="10800000">
                <a:off x="3357555" y="5857892"/>
                <a:ext cx="3000396" cy="1588"/>
              </a:xfrm>
              <a:prstGeom prst="line">
                <a:avLst/>
              </a:prstGeom>
            </p:spPr>
            <p:style>
              <a:lnRef idx="3">
                <a:schemeClr val="dk1"/>
              </a:lnRef>
              <a:fillRef idx="0">
                <a:schemeClr val="dk1"/>
              </a:fillRef>
              <a:effectRef idx="2">
                <a:schemeClr val="dk1"/>
              </a:effectRef>
              <a:fontRef idx="minor">
                <a:schemeClr val="tx1"/>
              </a:fontRef>
            </p:style>
          </p:cxnSp>
          <p:cxnSp>
            <p:nvCxnSpPr>
              <p:cNvPr id="35" name="رابط مستقيم 34"/>
              <p:cNvCxnSpPr/>
              <p:nvPr/>
            </p:nvCxnSpPr>
            <p:spPr>
              <a:xfrm rot="10800000">
                <a:off x="2357422" y="5857892"/>
                <a:ext cx="714380" cy="1588"/>
              </a:xfrm>
              <a:prstGeom prst="line">
                <a:avLst/>
              </a:prstGeom>
            </p:spPr>
            <p:style>
              <a:lnRef idx="3">
                <a:schemeClr val="dk1"/>
              </a:lnRef>
              <a:fillRef idx="0">
                <a:schemeClr val="dk1"/>
              </a:fillRef>
              <a:effectRef idx="2">
                <a:schemeClr val="dk1"/>
              </a:effectRef>
              <a:fontRef idx="minor">
                <a:schemeClr val="tx1"/>
              </a:fontRef>
            </p:style>
          </p:cxnSp>
          <p:sp>
            <p:nvSpPr>
              <p:cNvPr id="39" name="قوس متوسط مزدوج 38"/>
              <p:cNvSpPr/>
              <p:nvPr/>
            </p:nvSpPr>
            <p:spPr>
              <a:xfrm>
                <a:off x="3214678" y="5214950"/>
                <a:ext cx="3357586" cy="1357322"/>
              </a:xfrm>
              <a:prstGeom prst="bracketPair">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EG"/>
              </a:p>
            </p:txBody>
          </p:sp>
          <p:sp>
            <p:nvSpPr>
              <p:cNvPr id="40" name="قوس متوسط مزدوج 39"/>
              <p:cNvSpPr/>
              <p:nvPr/>
            </p:nvSpPr>
            <p:spPr>
              <a:xfrm>
                <a:off x="1214414" y="5214950"/>
                <a:ext cx="1928826" cy="1357322"/>
              </a:xfrm>
              <a:prstGeom prst="bracketPair">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EG"/>
              </a:p>
            </p:txBody>
          </p:sp>
          <p:cxnSp>
            <p:nvCxnSpPr>
              <p:cNvPr id="41" name="رابط مستقيم 40"/>
              <p:cNvCxnSpPr/>
              <p:nvPr/>
            </p:nvCxnSpPr>
            <p:spPr>
              <a:xfrm rot="10800000">
                <a:off x="1285852" y="5857892"/>
                <a:ext cx="714380" cy="1588"/>
              </a:xfrm>
              <a:prstGeom prst="line">
                <a:avLst/>
              </a:prstGeom>
            </p:spPr>
            <p:style>
              <a:lnRef idx="3">
                <a:schemeClr val="dk1"/>
              </a:lnRef>
              <a:fillRef idx="0">
                <a:schemeClr val="dk1"/>
              </a:fillRef>
              <a:effectRef idx="2">
                <a:schemeClr val="dk1"/>
              </a:effectRef>
              <a:fontRef idx="minor">
                <a:schemeClr val="tx1"/>
              </a:fontRef>
            </p:style>
          </p:cxnSp>
        </p:grpSp>
        <p:cxnSp>
          <p:nvCxnSpPr>
            <p:cNvPr id="20" name="رابط مستقيم 19"/>
            <p:cNvCxnSpPr/>
            <p:nvPr/>
          </p:nvCxnSpPr>
          <p:spPr>
            <a:xfrm rot="10800000" flipV="1">
              <a:off x="1142976" y="4929198"/>
              <a:ext cx="5429288" cy="71438"/>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rot="16200000" flipH="1">
              <a:off x="6000760" y="5500702"/>
              <a:ext cx="1428760" cy="285752"/>
            </a:xfrm>
            <a:prstGeom prst="line">
              <a:avLst/>
            </a:prstGeom>
          </p:spPr>
          <p:style>
            <a:lnRef idx="3">
              <a:schemeClr val="dk1"/>
            </a:lnRef>
            <a:fillRef idx="0">
              <a:schemeClr val="dk1"/>
            </a:fillRef>
            <a:effectRef idx="2">
              <a:schemeClr val="dk1"/>
            </a:effectRef>
            <a:fontRef idx="minor">
              <a:schemeClr val="tx1"/>
            </a:fontRef>
          </p:style>
        </p:cxnSp>
        <p:cxnSp>
          <p:nvCxnSpPr>
            <p:cNvPr id="25" name="رابط مستقيم 24"/>
            <p:cNvCxnSpPr/>
            <p:nvPr/>
          </p:nvCxnSpPr>
          <p:spPr>
            <a:xfrm rot="5400000" flipH="1" flipV="1">
              <a:off x="6607983" y="6036487"/>
              <a:ext cx="571504" cy="71438"/>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4283" y="1418144"/>
            <a:ext cx="8643998" cy="4939814"/>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wrap="square" anchor="ctr">
            <a:spAutoFit/>
          </a:bodyPr>
          <a:lstStyle/>
          <a:p>
            <a:pPr algn="justLow" rtl="1">
              <a:lnSpc>
                <a:spcPct val="150000"/>
              </a:lnSpc>
            </a:pPr>
            <a:r>
              <a:rPr lang="ar-SA" sz="3000" dirty="0">
                <a:solidFill>
                  <a:schemeClr val="bg1"/>
                </a:solidFill>
                <a:cs typeface="PT Bold Heading" pitchFamily="2" charset="-78"/>
              </a:rPr>
              <a:t>طُبق اختبار لقياس السلوك العدواني لدى الأطفال، فكانت درجات البنين كما </a:t>
            </a:r>
            <a:r>
              <a:rPr lang="ar-SA" sz="3000" dirty="0" smtClean="0">
                <a:solidFill>
                  <a:schemeClr val="bg1"/>
                </a:solidFill>
                <a:cs typeface="PT Bold Heading" pitchFamily="2" charset="-78"/>
              </a:rPr>
              <a:t>يلي</a:t>
            </a:r>
            <a:r>
              <a:rPr lang="ar-EG" sz="3000" dirty="0" smtClean="0">
                <a:solidFill>
                  <a:schemeClr val="bg1"/>
                </a:solidFill>
                <a:cs typeface="PT Bold Heading" pitchFamily="2" charset="-78"/>
              </a:rPr>
              <a:t>:</a:t>
            </a:r>
          </a:p>
          <a:p>
            <a:pPr algn="ctr" rtl="1">
              <a:lnSpc>
                <a:spcPct val="150000"/>
              </a:lnSpc>
            </a:pPr>
            <a:r>
              <a:rPr lang="ar-SA" sz="3000" dirty="0" smtClean="0">
                <a:solidFill>
                  <a:srgbClr val="FF0000"/>
                </a:solidFill>
                <a:effectLst>
                  <a:outerShdw blurRad="38100" dist="38100" dir="2700000" algn="tl">
                    <a:srgbClr val="000000">
                      <a:alpha val="43137"/>
                    </a:srgbClr>
                  </a:outerShdw>
                </a:effectLst>
                <a:cs typeface="PT Bold Heading" pitchFamily="2" charset="-78"/>
              </a:rPr>
              <a:t>(</a:t>
            </a:r>
            <a:r>
              <a:rPr lang="ar-SA" sz="3000" dirty="0">
                <a:solidFill>
                  <a:srgbClr val="FF0000"/>
                </a:solidFill>
                <a:effectLst>
                  <a:outerShdw blurRad="38100" dist="38100" dir="2700000" algn="tl">
                    <a:srgbClr val="000000">
                      <a:alpha val="43137"/>
                    </a:srgbClr>
                  </a:outerShdw>
                </a:effectLst>
                <a:cs typeface="PT Bold Heading" pitchFamily="2" charset="-78"/>
              </a:rPr>
              <a:t>12، 17، 25، 19، 15، 20، 28، 10، 14، 16</a:t>
            </a:r>
            <a:r>
              <a:rPr lang="ar-SA" sz="3000" dirty="0" smtClean="0">
                <a:solidFill>
                  <a:srgbClr val="FF0000"/>
                </a:solidFill>
                <a:cs typeface="PT Bold Heading" pitchFamily="2" charset="-78"/>
              </a:rPr>
              <a:t>)</a:t>
            </a:r>
            <a:endParaRPr lang="ar-EG" sz="3000" dirty="0" smtClean="0">
              <a:solidFill>
                <a:schemeClr val="bg1"/>
              </a:solidFill>
              <a:cs typeface="PT Bold Heading" pitchFamily="2" charset="-78"/>
            </a:endParaRPr>
          </a:p>
          <a:p>
            <a:pPr algn="justLow" rtl="1">
              <a:lnSpc>
                <a:spcPct val="150000"/>
              </a:lnSpc>
            </a:pPr>
            <a:r>
              <a:rPr lang="ar-SA" sz="3000" dirty="0" smtClean="0">
                <a:solidFill>
                  <a:schemeClr val="bg1"/>
                </a:solidFill>
                <a:cs typeface="PT Bold Heading" pitchFamily="2" charset="-78"/>
              </a:rPr>
              <a:t>ودرجات </a:t>
            </a:r>
            <a:r>
              <a:rPr lang="ar-SA" sz="3000" dirty="0">
                <a:solidFill>
                  <a:schemeClr val="bg1"/>
                </a:solidFill>
                <a:cs typeface="PT Bold Heading" pitchFamily="2" charset="-78"/>
              </a:rPr>
              <a:t>البنات كما يلي</a:t>
            </a:r>
            <a:r>
              <a:rPr lang="ar-SA" sz="3000" dirty="0" smtClean="0">
                <a:solidFill>
                  <a:srgbClr val="FF0000"/>
                </a:solidFill>
                <a:effectLst>
                  <a:outerShdw blurRad="38100" dist="38100" dir="2700000" algn="tl">
                    <a:srgbClr val="000000">
                      <a:alpha val="43137"/>
                    </a:srgbClr>
                  </a:outerShdw>
                </a:effectLst>
                <a:cs typeface="PT Bold Heading" pitchFamily="2" charset="-78"/>
              </a:rPr>
              <a:t>:</a:t>
            </a:r>
            <a:endParaRPr lang="ar-EG" sz="3000" dirty="0" smtClean="0">
              <a:solidFill>
                <a:srgbClr val="FF0000"/>
              </a:solidFill>
              <a:effectLst>
                <a:outerShdw blurRad="38100" dist="38100" dir="2700000" algn="tl">
                  <a:srgbClr val="000000">
                    <a:alpha val="43137"/>
                  </a:srgbClr>
                </a:outerShdw>
              </a:effectLst>
              <a:cs typeface="PT Bold Heading" pitchFamily="2" charset="-78"/>
            </a:endParaRPr>
          </a:p>
          <a:p>
            <a:pPr algn="ctr" rtl="1">
              <a:lnSpc>
                <a:spcPct val="150000"/>
              </a:lnSpc>
            </a:pPr>
            <a:r>
              <a:rPr lang="ar-SA" sz="3000" dirty="0" smtClean="0">
                <a:solidFill>
                  <a:srgbClr val="FF0000"/>
                </a:solidFill>
                <a:effectLst>
                  <a:outerShdw blurRad="38100" dist="38100" dir="2700000" algn="tl">
                    <a:srgbClr val="000000">
                      <a:alpha val="43137"/>
                    </a:srgbClr>
                  </a:outerShdw>
                </a:effectLst>
                <a:cs typeface="PT Bold Heading" pitchFamily="2" charset="-78"/>
              </a:rPr>
              <a:t> </a:t>
            </a:r>
            <a:r>
              <a:rPr lang="ar-SA" sz="3000" dirty="0">
                <a:solidFill>
                  <a:srgbClr val="FF0000"/>
                </a:solidFill>
                <a:effectLst>
                  <a:outerShdw blurRad="38100" dist="38100" dir="2700000" algn="tl">
                    <a:srgbClr val="000000">
                      <a:alpha val="43137"/>
                    </a:srgbClr>
                  </a:outerShdw>
                </a:effectLst>
                <a:cs typeface="PT Bold Heading" pitchFamily="2" charset="-78"/>
              </a:rPr>
              <a:t>(14، 16، 18، 20، 14، 7، 9، 10</a:t>
            </a:r>
            <a:r>
              <a:rPr lang="ar-SA" sz="3000" dirty="0" smtClean="0">
                <a:solidFill>
                  <a:srgbClr val="FF0000"/>
                </a:solidFill>
                <a:effectLst>
                  <a:outerShdw blurRad="38100" dist="38100" dir="2700000" algn="tl">
                    <a:srgbClr val="000000">
                      <a:alpha val="43137"/>
                    </a:srgbClr>
                  </a:outerShdw>
                </a:effectLst>
                <a:cs typeface="PT Bold Heading" pitchFamily="2" charset="-78"/>
              </a:rPr>
              <a:t>)</a:t>
            </a:r>
            <a:endParaRPr lang="ar-EG" sz="3000" dirty="0" smtClean="0">
              <a:solidFill>
                <a:schemeClr val="bg1"/>
              </a:solidFill>
              <a:cs typeface="PT Bold Heading" pitchFamily="2" charset="-78"/>
            </a:endParaRPr>
          </a:p>
          <a:p>
            <a:pPr algn="justLow" rtl="1">
              <a:lnSpc>
                <a:spcPct val="150000"/>
              </a:lnSpc>
            </a:pPr>
            <a:r>
              <a:rPr lang="ar-SA" sz="3000" dirty="0" smtClean="0">
                <a:solidFill>
                  <a:schemeClr val="bg1"/>
                </a:solidFill>
                <a:cs typeface="PT Bold Heading" pitchFamily="2" charset="-78"/>
              </a:rPr>
              <a:t>والمطلوب </a:t>
            </a:r>
            <a:r>
              <a:rPr lang="ar-SA" sz="3000" dirty="0">
                <a:solidFill>
                  <a:schemeClr val="bg1"/>
                </a:solidFill>
                <a:cs typeface="PT Bold Heading" pitchFamily="2" charset="-78"/>
              </a:rPr>
              <a:t>التعرف على إذا ما كان هناك فرق دال إحصائيًا بين متوسطي درجات البنين والبنات في السلوك العدواني أم لا.</a:t>
            </a:r>
            <a:r>
              <a:rPr lang="en-US" sz="3000" dirty="0">
                <a:solidFill>
                  <a:schemeClr val="bg1"/>
                </a:solidFill>
                <a:cs typeface="PT Bold Heading" pitchFamily="2" charset="-78"/>
              </a:rPr>
              <a:t> </a:t>
            </a:r>
          </a:p>
        </p:txBody>
      </p:sp>
      <p:sp>
        <p:nvSpPr>
          <p:cNvPr id="3" name="AutoShape 2"/>
          <p:cNvSpPr>
            <a:spLocks noChangeArrowheads="1"/>
          </p:cNvSpPr>
          <p:nvPr/>
        </p:nvSpPr>
        <p:spPr bwMode="auto">
          <a:xfrm>
            <a:off x="7215206" y="71414"/>
            <a:ext cx="1804969" cy="995422"/>
          </a:xfrm>
          <a:prstGeom prst="roundRect">
            <a:avLst>
              <a:gd name="adj" fmla="val 50000"/>
            </a:avLst>
          </a:prstGeom>
          <a:gradFill rotWithShape="1">
            <a:gsLst>
              <a:gs pos="0">
                <a:srgbClr val="CCFF99"/>
              </a:gs>
              <a:gs pos="100000">
                <a:srgbClr val="FFFF00"/>
              </a:gs>
            </a:gsLst>
            <a:lin ang="54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square">
            <a:spAutoFit/>
            <a:flatTx/>
          </a:bodyPr>
          <a:lstStyle/>
          <a:p>
            <a:pPr algn="ctr">
              <a:defRPr/>
            </a:pPr>
            <a:r>
              <a:rPr lang="ar-EG" sz="4000" dirty="0" smtClean="0">
                <a:solidFill>
                  <a:srgbClr val="CC0000"/>
                </a:solidFill>
                <a:effectLst>
                  <a:outerShdw blurRad="38100" dist="38100" dir="2700000" algn="tl">
                    <a:srgbClr val="000000"/>
                  </a:outerShdw>
                </a:effectLst>
                <a:cs typeface="PT Bold Heading" pitchFamily="2" charset="-78"/>
              </a:rPr>
              <a:t>مثال</a:t>
            </a:r>
            <a:endParaRPr lang="en-US" sz="3200" dirty="0">
              <a:solidFill>
                <a:srgbClr val="000099"/>
              </a:solidFill>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41" y="71414"/>
            <a:ext cx="8929718" cy="6740307"/>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justLow" rtl="1">
              <a:lnSpc>
                <a:spcPct val="150000"/>
              </a:lnSpc>
            </a:pPr>
            <a:r>
              <a:rPr lang="ar-SA" sz="2800" dirty="0" smtClean="0">
                <a:solidFill>
                  <a:srgbClr val="FF0000"/>
                </a:solidFill>
                <a:cs typeface="PT Bold Heading" pitchFamily="2" charset="-78"/>
              </a:rPr>
              <a:t>تحديد الفروض:</a:t>
            </a:r>
            <a:endParaRPr lang="en-US" sz="2800" dirty="0" smtClean="0">
              <a:solidFill>
                <a:srgbClr val="FF0000"/>
              </a:solidFill>
              <a:cs typeface="PT Bold Heading" pitchFamily="2" charset="-78"/>
            </a:endParaRPr>
          </a:p>
          <a:p>
            <a:pPr algn="justLow" rtl="1">
              <a:lnSpc>
                <a:spcPct val="150000"/>
              </a:lnSpc>
            </a:pPr>
            <a:r>
              <a:rPr lang="en-US" sz="2800" dirty="0" smtClean="0">
                <a:solidFill>
                  <a:srgbClr val="FF0000"/>
                </a:solidFill>
                <a:cs typeface="PT Bold Heading" pitchFamily="2" charset="-78"/>
              </a:rPr>
              <a:t>H0</a:t>
            </a:r>
            <a:r>
              <a:rPr lang="ar-SA" sz="2800" dirty="0" smtClean="0">
                <a:solidFill>
                  <a:srgbClr val="FF0000"/>
                </a:solidFill>
                <a:cs typeface="PT Bold Heading" pitchFamily="2" charset="-78"/>
              </a:rPr>
              <a:t> </a:t>
            </a:r>
            <a:r>
              <a:rPr lang="ar-SA"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لا يوجد فرق دال إحصائيًا بين متوسط البنين ومتوسط البنات في السلوك العدواني</a:t>
            </a:r>
            <a:r>
              <a:rPr lang="ar-EG" sz="2400" b="1" dirty="0" smtClean="0">
                <a:solidFill>
                  <a:schemeClr val="bg1"/>
                </a:solidFill>
                <a:latin typeface="Arial" pitchFamily="34" charset="0"/>
                <a:cs typeface="Arial" pitchFamily="34" charset="0"/>
              </a:rPr>
              <a:t>.</a:t>
            </a:r>
            <a:endParaRPr lang="en-US" sz="2400" b="1" dirty="0" smtClean="0">
              <a:solidFill>
                <a:schemeClr val="bg1"/>
              </a:solidFill>
              <a:latin typeface="Arial" pitchFamily="34" charset="0"/>
              <a:cs typeface="Arial" pitchFamily="34" charset="0"/>
            </a:endParaRPr>
          </a:p>
          <a:p>
            <a:pPr algn="justLow" rtl="1">
              <a:lnSpc>
                <a:spcPct val="150000"/>
              </a:lnSpc>
            </a:pPr>
            <a:r>
              <a:rPr lang="en-US" sz="2800" dirty="0" smtClean="0">
                <a:solidFill>
                  <a:srgbClr val="FF0000"/>
                </a:solidFill>
                <a:cs typeface="PT Bold Heading" pitchFamily="2" charset="-78"/>
              </a:rPr>
              <a:t>H1</a:t>
            </a:r>
            <a:r>
              <a:rPr lang="ar-SA" sz="2800" dirty="0" smtClean="0">
                <a:solidFill>
                  <a:srgbClr val="FF0000"/>
                </a:solidFill>
                <a:cs typeface="PT Bold Heading" pitchFamily="2" charset="-78"/>
              </a:rPr>
              <a:t> : </a:t>
            </a:r>
            <a:r>
              <a:rPr lang="ar-SA" sz="2400" b="1" dirty="0" smtClean="0">
                <a:solidFill>
                  <a:schemeClr val="bg1"/>
                </a:solidFill>
                <a:latin typeface="Arial" pitchFamily="34" charset="0"/>
                <a:cs typeface="Arial" pitchFamily="34" charset="0"/>
              </a:rPr>
              <a:t>يوجد فرق دال إحصائيًا بين متوسط البنين ومتوسط البنات في السلوك العدواني.</a:t>
            </a:r>
            <a:endParaRPr lang="en-US" sz="2400" b="1" dirty="0" smtClean="0">
              <a:solidFill>
                <a:schemeClr val="bg1"/>
              </a:solidFill>
              <a:latin typeface="Arial" pitchFamily="34" charset="0"/>
              <a:cs typeface="Arial" pitchFamily="34" charset="0"/>
            </a:endParaRPr>
          </a:p>
          <a:p>
            <a:pPr algn="justLow" rtl="1">
              <a:lnSpc>
                <a:spcPct val="150000"/>
              </a:lnSpc>
            </a:pPr>
            <a:r>
              <a:rPr lang="ar-SA" sz="2000" dirty="0" smtClean="0">
                <a:solidFill>
                  <a:schemeClr val="bg1"/>
                </a:solidFill>
                <a:cs typeface="PT Bold Heading" pitchFamily="2" charset="-78"/>
              </a:rPr>
              <a:t>(2)  تحديد منطقة القبول والرفض:</a:t>
            </a:r>
            <a:endParaRPr lang="en-US" sz="2000" dirty="0" smtClean="0">
              <a:solidFill>
                <a:schemeClr val="bg1"/>
              </a:solidFill>
              <a:cs typeface="PT Bold Heading" pitchFamily="2" charset="-78"/>
            </a:endParaRPr>
          </a:p>
          <a:p>
            <a:pPr algn="justLow" rtl="1">
              <a:lnSpc>
                <a:spcPct val="150000"/>
              </a:lnSpc>
            </a:pPr>
            <a:r>
              <a:rPr lang="ar-SA" sz="2800" dirty="0" smtClean="0">
                <a:solidFill>
                  <a:srgbClr val="FF0000"/>
                </a:solidFill>
                <a:cs typeface="PT Bold Heading" pitchFamily="2" charset="-78"/>
              </a:rPr>
              <a:t>الاختبار المناسب</a:t>
            </a:r>
            <a:r>
              <a:rPr lang="ar-SA"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اختبار (ت) للعين</a:t>
            </a:r>
            <a:r>
              <a:rPr lang="ar-EG" sz="2400" b="1" dirty="0" smtClean="0">
                <a:solidFill>
                  <a:schemeClr val="bg1"/>
                </a:solidFill>
                <a:latin typeface="Arial" pitchFamily="34" charset="0"/>
                <a:cs typeface="Arial" pitchFamily="34" charset="0"/>
              </a:rPr>
              <a:t>تين</a:t>
            </a:r>
            <a:r>
              <a:rPr lang="ar-SA" sz="2400" b="1" dirty="0" smtClean="0">
                <a:solidFill>
                  <a:schemeClr val="bg1"/>
                </a:solidFill>
                <a:latin typeface="Arial" pitchFamily="34" charset="0"/>
                <a:cs typeface="Arial" pitchFamily="34" charset="0"/>
              </a:rPr>
              <a:t> </a:t>
            </a:r>
            <a:r>
              <a:rPr lang="ar-SA" sz="2400" b="1" dirty="0" err="1" smtClean="0">
                <a:solidFill>
                  <a:schemeClr val="bg1"/>
                </a:solidFill>
                <a:latin typeface="Arial" pitchFamily="34" charset="0"/>
                <a:cs typeface="Arial" pitchFamily="34" charset="0"/>
              </a:rPr>
              <a:t>ال</a:t>
            </a:r>
            <a:r>
              <a:rPr lang="ar-EG" sz="2400" b="1" dirty="0" smtClean="0">
                <a:solidFill>
                  <a:schemeClr val="bg1"/>
                </a:solidFill>
                <a:latin typeface="Arial" pitchFamily="34" charset="0"/>
                <a:cs typeface="Arial" pitchFamily="34" charset="0"/>
              </a:rPr>
              <a:t>مستقلتين</a:t>
            </a:r>
            <a:r>
              <a:rPr lang="ar-SA" sz="2400" b="1" dirty="0" smtClean="0">
                <a:solidFill>
                  <a:schemeClr val="bg1"/>
                </a:solidFill>
                <a:latin typeface="Arial" pitchFamily="34" charset="0"/>
                <a:cs typeface="Arial" pitchFamily="34" charset="0"/>
              </a:rPr>
              <a:t> (الحالة </a:t>
            </a:r>
            <a:r>
              <a:rPr lang="ar-SA" sz="2400" b="1" dirty="0" err="1" smtClean="0">
                <a:solidFill>
                  <a:schemeClr val="bg1"/>
                </a:solidFill>
                <a:latin typeface="Arial" pitchFamily="34" charset="0"/>
                <a:cs typeface="Arial" pitchFamily="34" charset="0"/>
              </a:rPr>
              <a:t>ال</a:t>
            </a:r>
            <a:r>
              <a:rPr lang="ar-EG" sz="2400" b="1" dirty="0" smtClean="0">
                <a:solidFill>
                  <a:schemeClr val="bg1"/>
                </a:solidFill>
                <a:latin typeface="Arial" pitchFamily="34" charset="0"/>
                <a:cs typeface="Arial" pitchFamily="34" charset="0"/>
              </a:rPr>
              <a:t>ثانية</a:t>
            </a:r>
            <a:r>
              <a:rPr lang="ar-SA" sz="2400" b="1" dirty="0" smtClean="0">
                <a:solidFill>
                  <a:schemeClr val="bg1"/>
                </a:solidFill>
                <a:latin typeface="Arial" pitchFamily="34" charset="0"/>
                <a:cs typeface="Arial" pitchFamily="34" charset="0"/>
              </a:rPr>
              <a:t>) </a:t>
            </a:r>
            <a:endParaRPr lang="ar-EG" sz="2400" b="1" dirty="0" smtClean="0">
              <a:solidFill>
                <a:schemeClr val="bg1"/>
              </a:solidFill>
              <a:latin typeface="Arial" pitchFamily="34" charset="0"/>
              <a:cs typeface="Arial" pitchFamily="34" charset="0"/>
            </a:endParaRPr>
          </a:p>
          <a:p>
            <a:pPr algn="justLow" rtl="1">
              <a:lnSpc>
                <a:spcPct val="150000"/>
              </a:lnSpc>
            </a:pPr>
            <a:r>
              <a:rPr lang="ar-SA" sz="2800" dirty="0" smtClean="0">
                <a:solidFill>
                  <a:srgbClr val="FF0000"/>
                </a:solidFill>
                <a:cs typeface="PT Bold Heading" pitchFamily="2" charset="-78"/>
              </a:rPr>
              <a:t>درجات الحرية </a:t>
            </a:r>
            <a:r>
              <a:rPr lang="ar-SA" sz="2800" dirty="0" smtClean="0">
                <a:solidFill>
                  <a:schemeClr val="bg1"/>
                </a:solidFill>
                <a:cs typeface="AL-Mateen" pitchFamily="2" charset="-78"/>
              </a:rPr>
              <a:t>:  </a:t>
            </a:r>
            <a:r>
              <a:rPr lang="ar-EG" sz="2400" b="1" dirty="0" smtClean="0">
                <a:solidFill>
                  <a:schemeClr val="bg1"/>
                </a:solidFill>
                <a:latin typeface="Arial" pitchFamily="34" charset="0"/>
                <a:cs typeface="Arial" pitchFamily="34" charset="0"/>
              </a:rPr>
              <a:t>ن1 + ن2</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2</a:t>
            </a:r>
            <a:r>
              <a:rPr lang="ar-SA" sz="2400" b="1" dirty="0" smtClean="0">
                <a:solidFill>
                  <a:schemeClr val="bg1"/>
                </a:solidFill>
                <a:latin typeface="Arial" pitchFamily="34" charset="0"/>
                <a:cs typeface="Arial" pitchFamily="34" charset="0"/>
              </a:rPr>
              <a:t> = 10</a:t>
            </a:r>
            <a:r>
              <a:rPr lang="ar-EG" sz="2400" b="1" dirty="0" smtClean="0">
                <a:solidFill>
                  <a:schemeClr val="bg1"/>
                </a:solidFill>
                <a:latin typeface="Arial" pitchFamily="34" charset="0"/>
                <a:cs typeface="Arial" pitchFamily="34" charset="0"/>
              </a:rPr>
              <a:t> + 8</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2</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16</a:t>
            </a:r>
            <a:r>
              <a:rPr lang="ar-SA" sz="2400" b="1" dirty="0" smtClean="0">
                <a:solidFill>
                  <a:schemeClr val="bg1"/>
                </a:solidFill>
                <a:latin typeface="Arial" pitchFamily="34" charset="0"/>
                <a:cs typeface="Arial" pitchFamily="34" charset="0"/>
              </a:rPr>
              <a:t>.</a:t>
            </a:r>
            <a:endParaRPr lang="en-US" sz="2400" b="1" dirty="0" smtClean="0">
              <a:solidFill>
                <a:schemeClr val="bg1"/>
              </a:solidFill>
              <a:latin typeface="Arial" pitchFamily="34" charset="0"/>
              <a:cs typeface="Arial" pitchFamily="34" charset="0"/>
            </a:endParaRPr>
          </a:p>
          <a:p>
            <a:pPr algn="justLow" rtl="1">
              <a:lnSpc>
                <a:spcPct val="150000"/>
              </a:lnSpc>
            </a:pPr>
            <a:r>
              <a:rPr lang="ar-SA" sz="2800" dirty="0" smtClean="0">
                <a:solidFill>
                  <a:srgbClr val="FF0000"/>
                </a:solidFill>
                <a:cs typeface="PT Bold Heading" pitchFamily="2" charset="-78"/>
              </a:rPr>
              <a:t>درجة الاحتمالية (أو مستوى الدلالة) </a:t>
            </a:r>
            <a:r>
              <a:rPr lang="ar-SA" sz="2800" dirty="0" smtClean="0">
                <a:solidFill>
                  <a:schemeClr val="bg1"/>
                </a:solidFill>
                <a:cs typeface="AL-Mateen" pitchFamily="2" charset="-78"/>
              </a:rPr>
              <a:t>= 0.05</a:t>
            </a:r>
            <a:endParaRPr lang="en-US" sz="2800" dirty="0" smtClean="0">
              <a:solidFill>
                <a:schemeClr val="bg1"/>
              </a:solidFill>
              <a:cs typeface="AL-Mateen" pitchFamily="2" charset="-78"/>
            </a:endParaRPr>
          </a:p>
          <a:p>
            <a:pPr algn="justLow" rtl="1">
              <a:lnSpc>
                <a:spcPct val="150000"/>
              </a:lnSpc>
            </a:pPr>
            <a:r>
              <a:rPr lang="ar-SA" sz="2800" dirty="0" smtClean="0">
                <a:solidFill>
                  <a:srgbClr val="FF0000"/>
                </a:solidFill>
                <a:cs typeface="PT Bold Heading" pitchFamily="2" charset="-78"/>
              </a:rPr>
              <a:t>قيمة (ت) </a:t>
            </a:r>
            <a:r>
              <a:rPr lang="ar-SA" sz="2800" dirty="0" err="1" smtClean="0">
                <a:solidFill>
                  <a:srgbClr val="FF0000"/>
                </a:solidFill>
                <a:cs typeface="PT Bold Heading" pitchFamily="2" charset="-78"/>
              </a:rPr>
              <a:t>الجدولية</a:t>
            </a:r>
            <a:r>
              <a:rPr lang="ar-EG"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قيمة اختبار (ت) المقابلة لدرجات حرية </a:t>
            </a:r>
            <a:r>
              <a:rPr lang="ar-EG" sz="2400" b="1" dirty="0" smtClean="0">
                <a:solidFill>
                  <a:schemeClr val="bg1"/>
                </a:solidFill>
                <a:latin typeface="Arial" pitchFamily="34" charset="0"/>
                <a:cs typeface="Arial" pitchFamily="34" charset="0"/>
              </a:rPr>
              <a:t>16</a:t>
            </a:r>
            <a:r>
              <a:rPr lang="ar-SA" sz="2400" b="1" dirty="0" smtClean="0">
                <a:solidFill>
                  <a:schemeClr val="bg1"/>
                </a:solidFill>
                <a:latin typeface="Arial" pitchFamily="34" charset="0"/>
                <a:cs typeface="Arial" pitchFamily="34" charset="0"/>
              </a:rPr>
              <a:t>، ومستوى دلالة 0.05 للطرفين =</a:t>
            </a:r>
            <a:r>
              <a:rPr lang="ar-EG" sz="2400" b="1" dirty="0" smtClean="0">
                <a:solidFill>
                  <a:schemeClr val="bg1"/>
                </a:solidFill>
                <a:latin typeface="Arial" pitchFamily="34" charset="0"/>
                <a:cs typeface="Arial" pitchFamily="34" charset="0"/>
              </a:rPr>
              <a:t> 2.12</a:t>
            </a:r>
            <a:r>
              <a:rPr lang="ar-SA" sz="2400" b="1" dirty="0" smtClean="0">
                <a:solidFill>
                  <a:schemeClr val="bg1"/>
                </a:solidFill>
                <a:latin typeface="Arial" pitchFamily="34" charset="0"/>
                <a:cs typeface="Arial" pitchFamily="34" charset="0"/>
              </a:rPr>
              <a:t>. (لأن الفرض البديل غير </a:t>
            </a:r>
            <a:r>
              <a:rPr lang="ar-EG" sz="2400" b="1" dirty="0" smtClean="0">
                <a:solidFill>
                  <a:schemeClr val="bg1"/>
                </a:solidFill>
                <a:latin typeface="Arial" pitchFamily="34" charset="0"/>
                <a:cs typeface="Arial" pitchFamily="34" charset="0"/>
              </a:rPr>
              <a:t>موجه</a:t>
            </a:r>
            <a:r>
              <a:rPr lang="ar-SA" sz="2400" b="1" dirty="0" smtClean="0">
                <a:solidFill>
                  <a:schemeClr val="bg1"/>
                </a:solidFill>
                <a:latin typeface="Arial" pitchFamily="34" charset="0"/>
                <a:cs typeface="Arial" pitchFamily="34" charset="0"/>
              </a:rPr>
              <a:t>)</a:t>
            </a:r>
            <a:r>
              <a:rPr lang="ar-EG" sz="2400" b="1" dirty="0" smtClean="0">
                <a:solidFill>
                  <a:schemeClr val="bg1"/>
                </a:solidFill>
                <a:latin typeface="Arial" pitchFamily="34" charset="0"/>
                <a:cs typeface="Arial" pitchFamily="34" charset="0"/>
              </a:rPr>
              <a:t> </a:t>
            </a:r>
          </a:p>
          <a:p>
            <a:pPr algn="justLow" rtl="1">
              <a:lnSpc>
                <a:spcPct val="150000"/>
              </a:lnSpc>
            </a:pPr>
            <a:r>
              <a:rPr lang="ar-EG" sz="2400" b="1" dirty="0" smtClean="0">
                <a:solidFill>
                  <a:schemeClr val="bg1"/>
                </a:solidFill>
                <a:latin typeface="Arial" pitchFamily="34" charset="0"/>
                <a:cs typeface="Arial" pitchFamily="34" charset="0"/>
              </a:rPr>
              <a:t>وتكتب: </a:t>
            </a:r>
            <a:r>
              <a:rPr lang="ar-EG" sz="2400" b="1" dirty="0" err="1" smtClean="0">
                <a:solidFill>
                  <a:schemeClr val="bg1"/>
                </a:solidFill>
                <a:latin typeface="Arial" pitchFamily="34" charset="0"/>
                <a:cs typeface="Arial" pitchFamily="34" charset="0"/>
              </a:rPr>
              <a:t>ت</a:t>
            </a:r>
            <a:r>
              <a:rPr lang="ar-EG" sz="2400" b="1" dirty="0" smtClean="0">
                <a:solidFill>
                  <a:schemeClr val="bg1"/>
                </a:solidFill>
                <a:latin typeface="Arial" pitchFamily="34" charset="0"/>
                <a:cs typeface="Arial" pitchFamily="34" charset="0"/>
              </a:rPr>
              <a:t> ج (16، 0.05) </a:t>
            </a:r>
            <a:r>
              <a:rPr lang="ar-SA" sz="2400" b="1" dirty="0" smtClean="0">
                <a:solidFill>
                  <a:schemeClr val="bg1"/>
                </a:solidFill>
                <a:latin typeface="Arial" pitchFamily="34" charset="0"/>
                <a:cs typeface="Arial" pitchFamily="34" charset="0"/>
              </a:rPr>
              <a:t>للطرفين</a:t>
            </a:r>
            <a:r>
              <a:rPr lang="ar-EG" sz="2400" b="1" dirty="0" smtClean="0">
                <a:solidFill>
                  <a:schemeClr val="bg1"/>
                </a:solidFill>
                <a:latin typeface="Arial" pitchFamily="34" charset="0"/>
                <a:cs typeface="Arial" pitchFamily="34" charset="0"/>
              </a:rPr>
              <a:t> = 2.12</a:t>
            </a:r>
            <a:endParaRPr lang="ar-SA" sz="2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5720" y="101600"/>
            <a:ext cx="8572560" cy="12926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Low" rtl="1">
              <a:lnSpc>
                <a:spcPct val="150000"/>
              </a:lnSpc>
            </a:pPr>
            <a:r>
              <a:rPr lang="ar-SA" sz="2400" b="1" dirty="0">
                <a:solidFill>
                  <a:schemeClr val="bg1"/>
                </a:solidFill>
                <a:effectLst>
                  <a:outerShdw blurRad="38100" dist="38100" dir="2700000" algn="tl">
                    <a:srgbClr val="000000">
                      <a:alpha val="43137"/>
                    </a:srgbClr>
                  </a:outerShdw>
                </a:effectLst>
                <a:ea typeface="Times New Roman" pitchFamily="18" charset="0"/>
                <a:cs typeface="PT Bold Heading" pitchFamily="2" charset="-78"/>
              </a:rPr>
              <a:t>(3)  إجراء الاختبــار:</a:t>
            </a:r>
            <a:endParaRPr lang="en-US" sz="2400" b="1" dirty="0">
              <a:solidFill>
                <a:schemeClr val="bg1"/>
              </a:solidFill>
              <a:effectLst>
                <a:outerShdw blurRad="38100" dist="38100" dir="2700000" algn="tl">
                  <a:srgbClr val="000000">
                    <a:alpha val="43137"/>
                  </a:srgbClr>
                </a:outerShdw>
              </a:effectLst>
              <a:ea typeface="Times New Roman" pitchFamily="18" charset="0"/>
              <a:cs typeface="PT Bold Heading" pitchFamily="2" charset="-78"/>
            </a:endParaRPr>
          </a:p>
          <a:p>
            <a:pPr algn="justLow" rtl="1" eaLnBrk="0" hangingPunct="0">
              <a:lnSpc>
                <a:spcPct val="150000"/>
              </a:lnSpc>
            </a:pPr>
            <a:r>
              <a:rPr lang="ar-SA" sz="2800" b="1" dirty="0">
                <a:latin typeface="Arial" pitchFamily="34" charset="0"/>
                <a:ea typeface="Times New Roman" pitchFamily="18" charset="0"/>
                <a:cs typeface="Arial" pitchFamily="34" charset="0"/>
              </a:rPr>
              <a:t>من الدرجات الخام بالسؤال تم حساب البيانات الموضحة بالجدول التالي</a:t>
            </a:r>
            <a:r>
              <a:rPr lang="ar-SA" sz="2800" b="1" dirty="0" smtClean="0">
                <a:latin typeface="Arial" pitchFamily="34" charset="0"/>
                <a:ea typeface="Times New Roman" pitchFamily="18" charset="0"/>
                <a:cs typeface="Arial" pitchFamily="34" charset="0"/>
              </a:rPr>
              <a:t>:</a:t>
            </a:r>
            <a:endParaRPr lang="en-US" sz="2800" dirty="0">
              <a:cs typeface="AL-Mateen" pitchFamily="2" charset="-78"/>
            </a:endParaRPr>
          </a:p>
        </p:txBody>
      </p:sp>
      <p:graphicFrame>
        <p:nvGraphicFramePr>
          <p:cNvPr id="3" name="Group 74"/>
          <p:cNvGraphicFramePr>
            <a:graphicFrameLocks noGrp="1"/>
          </p:cNvGraphicFramePr>
          <p:nvPr/>
        </p:nvGraphicFramePr>
        <p:xfrm>
          <a:off x="1142977" y="1885952"/>
          <a:ext cx="6858046" cy="3048000"/>
        </p:xfrm>
        <a:graphic>
          <a:graphicData uri="http://schemas.openxmlformats.org/drawingml/2006/table">
            <a:tbl>
              <a:tblPr rtl="1">
                <a:tableStyleId>{284E427A-3D55-4303-BF80-6455036E1DE7}</a:tableStyleId>
              </a:tblPr>
              <a:tblGrid>
                <a:gridCol w="2285306"/>
                <a:gridCol w="2287435"/>
                <a:gridCol w="2285305"/>
              </a:tblGrid>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البيان</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بنون</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بنات</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العدد</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10</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8</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المتوسط</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17.6</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13.5</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الانحراف المعياري</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5.6</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4.5</a:t>
                      </a:r>
                      <a:endParaRPr kumimoji="0" lang="ar-SA" sz="4000" b="0" i="0" u="none" strike="noStrike" cap="none" normalizeH="0" baseline="0" dirty="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bl>
          </a:graphicData>
        </a:graphic>
      </p:graphicFrame>
      <p:sp>
        <p:nvSpPr>
          <p:cNvPr id="4" name="Rectangle 93"/>
          <p:cNvSpPr>
            <a:spLocks noChangeArrowheads="1"/>
          </p:cNvSpPr>
          <p:nvPr/>
        </p:nvSpPr>
        <p:spPr bwMode="auto">
          <a:xfrm>
            <a:off x="214282" y="5601717"/>
            <a:ext cx="8713818" cy="621324"/>
          </a:xfrm>
          <a:prstGeom prst="rect">
            <a:avLst/>
          </a:prstGeom>
          <a:noFill/>
          <a:ln w="9525">
            <a:noFill/>
            <a:miter lim="800000"/>
            <a:headEnd/>
            <a:tailEnd/>
          </a:ln>
        </p:spPr>
        <p:txBody>
          <a:bodyPr wrap="square" anchor="ctr">
            <a:spAutoFit/>
          </a:bodyPr>
          <a:lstStyle/>
          <a:p>
            <a:pPr algn="justLow" rtl="1" eaLnBrk="0" hangingPunct="0">
              <a:lnSpc>
                <a:spcPct val="150000"/>
              </a:lnSpc>
            </a:pP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ثم نعوض من بيانات </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الجدول </a:t>
            </a: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 السابق في معادلة اختبار (ت)  </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التالي</a:t>
            </a: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ة</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a:t>
            </a:r>
            <a:endParaRPr lang="en-US"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21" name="مجموعة 20"/>
          <p:cNvGrpSpPr/>
          <p:nvPr/>
        </p:nvGrpSpPr>
        <p:grpSpPr>
          <a:xfrm>
            <a:off x="1903416" y="2273304"/>
            <a:ext cx="5668980" cy="1655762"/>
            <a:chOff x="1903416" y="2273304"/>
            <a:chExt cx="5668980" cy="1655762"/>
          </a:xfrm>
        </p:grpSpPr>
        <p:sp>
          <p:nvSpPr>
            <p:cNvPr id="3" name="Text Box 76" descr="ورق معاد تصنيعه"/>
            <p:cNvSpPr txBox="1">
              <a:spLocks noChangeArrowheads="1"/>
            </p:cNvSpPr>
            <p:nvPr/>
          </p:nvSpPr>
          <p:spPr bwMode="auto">
            <a:xfrm>
              <a:off x="4340150" y="2836604"/>
              <a:ext cx="2403101" cy="670374"/>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10</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5.6</a:t>
              </a:r>
              <a:r>
                <a:rPr lang="ar-SA" sz="2000">
                  <a:solidFill>
                    <a:schemeClr val="bg1"/>
                  </a:solidFill>
                  <a:latin typeface="Times New Roman" pitchFamily="18" charset="0"/>
                  <a:cs typeface="PT Bold Heading" pitchFamily="2" charset="-78"/>
                </a:rPr>
                <a:t>)</a:t>
              </a:r>
              <a:r>
                <a:rPr lang="ar-SA" sz="2000" baseline="30000">
                  <a:solidFill>
                    <a:schemeClr val="bg1"/>
                  </a:solidFill>
                  <a:latin typeface="Times New Roman" pitchFamily="18" charset="0"/>
                  <a:cs typeface="PT Bold Heading" pitchFamily="2" charset="-78"/>
                </a:rPr>
                <a:t>2</a:t>
              </a:r>
              <a:r>
                <a:rPr lang="ar-EG" sz="2000">
                  <a:solidFill>
                    <a:schemeClr val="bg1"/>
                  </a:solidFill>
                  <a:latin typeface="Times New Roman" pitchFamily="18" charset="0"/>
                  <a:cs typeface="PT Bold Heading" pitchFamily="2" charset="-78"/>
                </a:rPr>
                <a:t> </a:t>
              </a:r>
              <a:r>
                <a:rPr lang="ar-EG" sz="2400" b="1">
                  <a:solidFill>
                    <a:schemeClr val="bg1"/>
                  </a:solidFill>
                </a:rPr>
                <a:t>+</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8</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4.5</a:t>
              </a:r>
              <a:r>
                <a:rPr lang="ar-SA" sz="2000">
                  <a:solidFill>
                    <a:schemeClr val="bg1"/>
                  </a:solidFill>
                  <a:latin typeface="Times New Roman" pitchFamily="18" charset="0"/>
                  <a:cs typeface="PT Bold Heading" pitchFamily="2" charset="-78"/>
                </a:rPr>
                <a:t>)</a:t>
              </a:r>
              <a:r>
                <a:rPr lang="ar-SA" sz="2000" baseline="30000">
                  <a:solidFill>
                    <a:schemeClr val="bg1"/>
                  </a:solidFill>
                  <a:latin typeface="Times New Roman" pitchFamily="18" charset="0"/>
                  <a:cs typeface="PT Bold Heading" pitchFamily="2" charset="-78"/>
                </a:rPr>
                <a:t>2</a:t>
              </a:r>
              <a:endParaRPr lang="en-US" sz="2000" baseline="30000">
                <a:solidFill>
                  <a:schemeClr val="bg1"/>
                </a:solidFill>
                <a:latin typeface="Times New Roman" pitchFamily="18" charset="0"/>
                <a:cs typeface="PT Bold Heading" pitchFamily="2" charset="-78"/>
              </a:endParaRPr>
            </a:p>
            <a:p>
              <a:pPr algn="ctr"/>
              <a:r>
                <a:rPr lang="en-US" sz="1300" b="1">
                  <a:solidFill>
                    <a:schemeClr val="bg1"/>
                  </a:solidFill>
                  <a:latin typeface="Times New Roman" pitchFamily="18" charset="0"/>
                </a:rPr>
                <a:t> </a:t>
              </a:r>
            </a:p>
            <a:p>
              <a:pPr algn="ctr" rtl="0">
                <a:spcAft>
                  <a:spcPts val="1200"/>
                </a:spcAft>
              </a:pPr>
              <a:r>
                <a:rPr lang="ar-EG" sz="2000">
                  <a:solidFill>
                    <a:schemeClr val="bg1"/>
                  </a:solidFill>
                  <a:latin typeface="Times New Roman" pitchFamily="18" charset="0"/>
                  <a:cs typeface="PT Bold Heading" pitchFamily="2" charset="-78"/>
                </a:rPr>
                <a:t>10</a:t>
              </a:r>
              <a:r>
                <a:rPr lang="ar-SA" sz="2000">
                  <a:solidFill>
                    <a:schemeClr val="bg1"/>
                  </a:solidFill>
                  <a:latin typeface="Times New Roman" pitchFamily="18" charset="0"/>
                  <a:cs typeface="PT Bold Heading" pitchFamily="2" charset="-78"/>
                </a:rPr>
                <a:t> </a:t>
              </a:r>
              <a:r>
                <a:rPr lang="ar-EG" sz="2400" b="1">
                  <a:solidFill>
                    <a:schemeClr val="bg1"/>
                  </a:solidFill>
                </a:rPr>
                <a:t>+</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8</a:t>
              </a:r>
              <a:r>
                <a:rPr lang="ar-SA" sz="2000">
                  <a:solidFill>
                    <a:schemeClr val="bg1"/>
                  </a:solidFill>
                  <a:latin typeface="Times New Roman" pitchFamily="18" charset="0"/>
                  <a:cs typeface="PT Bold Heading" pitchFamily="2" charset="-78"/>
                </a:rPr>
                <a:t> - 2</a:t>
              </a:r>
              <a:endParaRPr lang="en-US" sz="2000">
                <a:solidFill>
                  <a:schemeClr val="bg1"/>
                </a:solidFill>
                <a:latin typeface="Times New Roman" pitchFamily="18" charset="0"/>
                <a:cs typeface="PT Bold Heading" pitchFamily="2" charset="-78"/>
              </a:endParaRPr>
            </a:p>
          </p:txBody>
        </p:sp>
        <p:sp>
          <p:nvSpPr>
            <p:cNvPr id="4" name="Line 77"/>
            <p:cNvSpPr>
              <a:spLocks noChangeShapeType="1"/>
            </p:cNvSpPr>
            <p:nvPr/>
          </p:nvSpPr>
          <p:spPr bwMode="auto">
            <a:xfrm flipV="1">
              <a:off x="6743252" y="2766774"/>
              <a:ext cx="0" cy="84727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5" name="Line 78"/>
            <p:cNvSpPr>
              <a:spLocks noChangeShapeType="1"/>
            </p:cNvSpPr>
            <p:nvPr/>
          </p:nvSpPr>
          <p:spPr bwMode="auto">
            <a:xfrm flipV="1">
              <a:off x="6743252" y="3258692"/>
              <a:ext cx="115657" cy="2234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6" name="Line 79"/>
            <p:cNvSpPr>
              <a:spLocks noChangeShapeType="1"/>
            </p:cNvSpPr>
            <p:nvPr/>
          </p:nvSpPr>
          <p:spPr bwMode="auto">
            <a:xfrm flipH="1">
              <a:off x="2974752" y="2766774"/>
              <a:ext cx="3763681" cy="1862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7" name="Line 80"/>
            <p:cNvSpPr>
              <a:spLocks noChangeShapeType="1"/>
            </p:cNvSpPr>
            <p:nvPr/>
          </p:nvSpPr>
          <p:spPr bwMode="auto">
            <a:xfrm flipH="1">
              <a:off x="3047037" y="2625561"/>
              <a:ext cx="3583770" cy="17070"/>
            </a:xfrm>
            <a:prstGeom prst="line">
              <a:avLst/>
            </a:prstGeom>
            <a:noFill/>
            <a:ln w="28575">
              <a:solidFill>
                <a:srgbClr val="000000"/>
              </a:solidFill>
              <a:round/>
              <a:headEnd/>
              <a:tailEnd/>
            </a:ln>
          </p:spPr>
          <p:txBody>
            <a:bodyPr/>
            <a:lstStyle/>
            <a:p>
              <a:endParaRPr lang="ar-EG">
                <a:solidFill>
                  <a:schemeClr val="bg1"/>
                </a:solidFill>
              </a:endParaRPr>
            </a:p>
          </p:txBody>
        </p:sp>
        <p:sp>
          <p:nvSpPr>
            <p:cNvPr id="8" name="Text Box 81"/>
            <p:cNvSpPr txBox="1">
              <a:spLocks noChangeArrowheads="1"/>
            </p:cNvSpPr>
            <p:nvPr/>
          </p:nvSpPr>
          <p:spPr bwMode="auto">
            <a:xfrm>
              <a:off x="6994110" y="2441727"/>
              <a:ext cx="578286" cy="558645"/>
            </a:xfrm>
            <a:prstGeom prst="rect">
              <a:avLst/>
            </a:prstGeom>
            <a:noFill/>
            <a:ln w="19050">
              <a:noFill/>
              <a:miter lim="800000"/>
              <a:headEnd/>
              <a:tailEnd/>
            </a:ln>
          </p:spPr>
          <p:txBody>
            <a:bodyPr lIns="0" tIns="0" rIns="0" bIns="0"/>
            <a:lstStyle/>
            <a:p>
              <a:r>
                <a:rPr lang="ar-SA" sz="2400" dirty="0">
                  <a:solidFill>
                    <a:schemeClr val="bg1"/>
                  </a:solidFill>
                  <a:latin typeface="Times New Roman" pitchFamily="18" charset="0"/>
                  <a:cs typeface="PT Bold Heading" pitchFamily="2" charset="-78"/>
                </a:rPr>
                <a:t>ت</a:t>
              </a:r>
              <a:r>
                <a:rPr lang="ar-SA" sz="2000" dirty="0">
                  <a:solidFill>
                    <a:schemeClr val="bg1"/>
                  </a:solidFill>
                  <a:latin typeface="Times New Roman" pitchFamily="18" charset="0"/>
                  <a:cs typeface="PT Bold Heading" pitchFamily="2" charset="-78"/>
                </a:rPr>
                <a:t> </a:t>
              </a:r>
              <a:r>
                <a:rPr lang="ar-SA" sz="3200" dirty="0">
                  <a:solidFill>
                    <a:schemeClr val="bg1"/>
                  </a:solidFill>
                  <a:latin typeface="Times New Roman" pitchFamily="18" charset="0"/>
                  <a:cs typeface="Traditional Arabic" pitchFamily="18" charset="-78"/>
                </a:rPr>
                <a:t>=</a:t>
              </a:r>
              <a:endParaRPr lang="en-US" sz="3200" dirty="0">
                <a:solidFill>
                  <a:schemeClr val="bg1"/>
                </a:solidFill>
                <a:cs typeface="Traditional Arabic" pitchFamily="18" charset="-78"/>
              </a:endParaRPr>
            </a:p>
          </p:txBody>
        </p:sp>
        <p:sp>
          <p:nvSpPr>
            <p:cNvPr id="9" name="Text Box 82"/>
            <p:cNvSpPr txBox="1">
              <a:spLocks noChangeArrowheads="1"/>
            </p:cNvSpPr>
            <p:nvPr/>
          </p:nvSpPr>
          <p:spPr bwMode="auto">
            <a:xfrm>
              <a:off x="4340150" y="2273304"/>
              <a:ext cx="1383068" cy="335187"/>
            </a:xfrm>
            <a:prstGeom prst="rect">
              <a:avLst/>
            </a:prstGeom>
            <a:noFill/>
            <a:ln w="19050">
              <a:noFill/>
              <a:miter lim="800000"/>
              <a:headEnd/>
              <a:tailEnd/>
            </a:ln>
          </p:spPr>
          <p:txBody>
            <a:bodyPr lIns="0" tIns="0" rIns="0" bIns="0"/>
            <a:lstStyle/>
            <a:p>
              <a:r>
                <a:rPr lang="ar-EG" sz="2400">
                  <a:solidFill>
                    <a:schemeClr val="bg1"/>
                  </a:solidFill>
                  <a:latin typeface="Times New Roman" pitchFamily="18" charset="0"/>
                  <a:cs typeface="AL-Mateen" pitchFamily="2" charset="-78"/>
                </a:rPr>
                <a:t>17.6</a:t>
              </a:r>
              <a:r>
                <a:rPr lang="ar-EG" sz="2000">
                  <a:solidFill>
                    <a:schemeClr val="bg1"/>
                  </a:solidFill>
                  <a:latin typeface="Times New Roman" pitchFamily="18" charset="0"/>
                  <a:cs typeface="PT Bold Heading" pitchFamily="2" charset="-78"/>
                </a:rPr>
                <a:t> </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  </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13.5</a:t>
              </a:r>
              <a:endParaRPr lang="en-US" sz="2400">
                <a:solidFill>
                  <a:schemeClr val="bg1"/>
                </a:solidFill>
                <a:latin typeface="Times New Roman" pitchFamily="18" charset="0"/>
                <a:cs typeface="AL-Mateen" pitchFamily="2" charset="-78"/>
              </a:endParaRPr>
            </a:p>
          </p:txBody>
        </p:sp>
        <p:sp>
          <p:nvSpPr>
            <p:cNvPr id="10" name="AutoShape 83"/>
            <p:cNvSpPr>
              <a:spLocks noChangeArrowheads="1"/>
            </p:cNvSpPr>
            <p:nvPr/>
          </p:nvSpPr>
          <p:spPr bwMode="auto">
            <a:xfrm>
              <a:off x="4412436" y="2907987"/>
              <a:ext cx="2258530" cy="772792"/>
            </a:xfrm>
            <a:prstGeom prst="bracketPair">
              <a:avLst>
                <a:gd name="adj" fmla="val 16667"/>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ar-EG">
                <a:solidFill>
                  <a:schemeClr val="bg1"/>
                </a:solidFill>
              </a:endParaRPr>
            </a:p>
          </p:txBody>
        </p:sp>
        <p:sp>
          <p:nvSpPr>
            <p:cNvPr id="11" name="Line 84"/>
            <p:cNvSpPr>
              <a:spLocks noChangeShapeType="1"/>
            </p:cNvSpPr>
            <p:nvPr/>
          </p:nvSpPr>
          <p:spPr bwMode="auto">
            <a:xfrm flipH="1">
              <a:off x="4777078" y="3328523"/>
              <a:ext cx="174931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nvGrpSpPr>
            <p:cNvPr id="12" name="Group 85"/>
            <p:cNvGrpSpPr>
              <a:grpSpLocks/>
            </p:cNvGrpSpPr>
            <p:nvPr/>
          </p:nvGrpSpPr>
          <p:grpSpPr bwMode="auto">
            <a:xfrm>
              <a:off x="3610867" y="2977818"/>
              <a:ext cx="753379" cy="951248"/>
              <a:chOff x="1837" y="3158"/>
              <a:chExt cx="469" cy="613"/>
            </a:xfrm>
          </p:grpSpPr>
          <p:sp>
            <p:nvSpPr>
              <p:cNvPr id="18" name="Text Box 86" descr="ورق معاد تصنيعه"/>
              <p:cNvSpPr txBox="1">
                <a:spLocks noChangeArrowheads="1"/>
              </p:cNvSpPr>
              <p:nvPr/>
            </p:nvSpPr>
            <p:spPr bwMode="auto">
              <a:xfrm>
                <a:off x="1837" y="3158"/>
                <a:ext cx="469" cy="613"/>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a:t>
                </a:r>
              </a:p>
              <a:p>
                <a:pPr algn="ctr"/>
                <a:r>
                  <a:rPr lang="ar-EG" sz="2000">
                    <a:solidFill>
                      <a:schemeClr val="bg1"/>
                    </a:solidFill>
                    <a:latin typeface="Times New Roman" pitchFamily="18" charset="0"/>
                    <a:cs typeface="PT Bold Heading" pitchFamily="2" charset="-78"/>
                  </a:rPr>
                  <a:t>10</a:t>
                </a:r>
                <a:endParaRPr lang="en-US">
                  <a:solidFill>
                    <a:schemeClr val="bg1"/>
                  </a:solidFill>
                </a:endParaRPr>
              </a:p>
            </p:txBody>
          </p:sp>
          <p:sp>
            <p:nvSpPr>
              <p:cNvPr id="19" name="Line 87"/>
              <p:cNvSpPr>
                <a:spLocks noChangeShapeType="1"/>
              </p:cNvSpPr>
              <p:nvPr/>
            </p:nvSpPr>
            <p:spPr bwMode="auto">
              <a:xfrm flipH="1">
                <a:off x="1973" y="3385"/>
                <a:ext cx="227"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grpSp>
          <p:nvGrpSpPr>
            <p:cNvPr id="13" name="Group 88"/>
            <p:cNvGrpSpPr>
              <a:grpSpLocks/>
            </p:cNvGrpSpPr>
            <p:nvPr/>
          </p:nvGrpSpPr>
          <p:grpSpPr bwMode="auto">
            <a:xfrm>
              <a:off x="2857488" y="2977818"/>
              <a:ext cx="753379" cy="951248"/>
              <a:chOff x="1837" y="3158"/>
              <a:chExt cx="469" cy="613"/>
            </a:xfrm>
          </p:grpSpPr>
          <p:sp>
            <p:nvSpPr>
              <p:cNvPr id="16" name="Text Box 89" descr="ورق معاد تصنيعه"/>
              <p:cNvSpPr txBox="1">
                <a:spLocks noChangeArrowheads="1"/>
              </p:cNvSpPr>
              <p:nvPr/>
            </p:nvSpPr>
            <p:spPr bwMode="auto">
              <a:xfrm>
                <a:off x="1837" y="3158"/>
                <a:ext cx="469" cy="613"/>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a:t>
                </a:r>
              </a:p>
              <a:p>
                <a:pPr algn="ctr"/>
                <a:r>
                  <a:rPr lang="ar-EG" sz="2000">
                    <a:solidFill>
                      <a:schemeClr val="bg1"/>
                    </a:solidFill>
                    <a:latin typeface="Times New Roman" pitchFamily="18" charset="0"/>
                    <a:cs typeface="PT Bold Heading" pitchFamily="2" charset="-78"/>
                  </a:rPr>
                  <a:t>8</a:t>
                </a:r>
                <a:r>
                  <a:rPr lang="en-US" sz="1300" b="1" baseline="-25000">
                    <a:solidFill>
                      <a:schemeClr val="bg1"/>
                    </a:solidFill>
                    <a:latin typeface="Times New Roman" pitchFamily="18" charset="0"/>
                    <a:cs typeface="Traditional Arabic" pitchFamily="18" charset="-78"/>
                  </a:rPr>
                  <a:t> </a:t>
                </a:r>
                <a:endParaRPr lang="en-US">
                  <a:solidFill>
                    <a:schemeClr val="bg1"/>
                  </a:solidFill>
                </a:endParaRPr>
              </a:p>
            </p:txBody>
          </p:sp>
          <p:sp>
            <p:nvSpPr>
              <p:cNvPr id="17" name="Line 90"/>
              <p:cNvSpPr>
                <a:spLocks noChangeShapeType="1"/>
              </p:cNvSpPr>
              <p:nvPr/>
            </p:nvSpPr>
            <p:spPr bwMode="auto">
              <a:xfrm flipH="1">
                <a:off x="1973" y="3385"/>
                <a:ext cx="227"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sp>
          <p:nvSpPr>
            <p:cNvPr id="14" name="AutoShape 91"/>
            <p:cNvSpPr>
              <a:spLocks noChangeArrowheads="1"/>
            </p:cNvSpPr>
            <p:nvPr/>
          </p:nvSpPr>
          <p:spPr bwMode="auto">
            <a:xfrm>
              <a:off x="2955475" y="2907987"/>
              <a:ext cx="1346122" cy="772792"/>
            </a:xfrm>
            <a:prstGeom prst="bracketPair">
              <a:avLst>
                <a:gd name="adj" fmla="val 16667"/>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ar-EG">
                <a:solidFill>
                  <a:schemeClr val="bg1"/>
                </a:solidFill>
              </a:endParaRPr>
            </a:p>
          </p:txBody>
        </p:sp>
        <p:sp>
          <p:nvSpPr>
            <p:cNvPr id="15" name="Text Box 92"/>
            <p:cNvSpPr txBox="1">
              <a:spLocks noChangeArrowheads="1"/>
            </p:cNvSpPr>
            <p:nvPr/>
          </p:nvSpPr>
          <p:spPr bwMode="auto">
            <a:xfrm>
              <a:off x="3494585" y="3119031"/>
              <a:ext cx="363035" cy="369326"/>
            </a:xfrm>
            <a:prstGeom prst="rect">
              <a:avLst/>
            </a:prstGeom>
            <a:noFill/>
            <a:ln w="9525">
              <a:noFill/>
              <a:miter lim="800000"/>
              <a:headEnd/>
              <a:tailEnd/>
            </a:ln>
          </p:spPr>
          <p:txBody>
            <a:bodyPr lIns="0" tIns="0" rIns="0" bIns="0">
              <a:spAutoFit/>
            </a:bodyPr>
            <a:lstStyle/>
            <a:p>
              <a:pPr algn="ctr">
                <a:spcBef>
                  <a:spcPct val="50000"/>
                </a:spcBef>
              </a:pPr>
              <a:r>
                <a:rPr lang="ar-EG" sz="2400" b="1" dirty="0">
                  <a:solidFill>
                    <a:schemeClr val="bg1"/>
                  </a:solidFill>
                </a:rPr>
                <a:t>+</a:t>
              </a:r>
              <a:endParaRPr lang="en-US" sz="2400" b="1" dirty="0">
                <a:solidFill>
                  <a:schemeClr val="bg1"/>
                </a:solidFill>
              </a:endParaRPr>
            </a:p>
          </p:txBody>
        </p:sp>
        <p:sp>
          <p:nvSpPr>
            <p:cNvPr id="20" name="Text Box 94"/>
            <p:cNvSpPr txBox="1">
              <a:spLocks noChangeArrowheads="1"/>
            </p:cNvSpPr>
            <p:nvPr/>
          </p:nvSpPr>
          <p:spPr bwMode="auto">
            <a:xfrm>
              <a:off x="1903416" y="2357430"/>
              <a:ext cx="1096948" cy="519113"/>
            </a:xfrm>
            <a:prstGeom prst="rect">
              <a:avLst/>
            </a:prstGeom>
            <a:noFill/>
            <a:ln w="9525">
              <a:noFill/>
              <a:miter lim="800000"/>
              <a:headEnd/>
              <a:tailEnd/>
            </a:ln>
          </p:spPr>
          <p:txBody>
            <a:bodyPr wrap="square">
              <a:spAutoFit/>
            </a:bodyPr>
            <a:lstStyle/>
            <a:p>
              <a:pPr>
                <a:spcBef>
                  <a:spcPct val="50000"/>
                </a:spcBef>
              </a:pPr>
              <a:r>
                <a:rPr lang="ar-EG" sz="2800" dirty="0">
                  <a:solidFill>
                    <a:schemeClr val="bg1"/>
                  </a:solidFill>
                  <a:cs typeface="AL-Mateen" pitchFamily="2" charset="-78"/>
                </a:rPr>
                <a:t>=   1.67</a:t>
              </a:r>
              <a:endParaRPr lang="en-US" sz="2800" dirty="0">
                <a:solidFill>
                  <a:schemeClr val="bg1"/>
                </a:solidFill>
                <a:cs typeface="AL-Mateen" pitchFamily="2" charset="-7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141" y="58847"/>
            <a:ext cx="8929718" cy="68326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457200" indent="-457200" algn="r" rtl="1">
              <a:lnSpc>
                <a:spcPct val="150000"/>
              </a:lnSpc>
            </a:pPr>
            <a:r>
              <a:rPr lang="ar-EG"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تفسير </a:t>
            </a:r>
            <a:r>
              <a:rPr lang="ar-EG"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النتائج</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a:t>
            </a:r>
            <a:endParaRPr lang="en-US"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endParaRPr>
          </a:p>
          <a:p>
            <a:pPr algn="just" rtl="1">
              <a:lnSpc>
                <a:spcPct val="150000"/>
              </a:lnSpc>
            </a:pPr>
            <a:r>
              <a:rPr lang="ar-SA" sz="2800" b="1" dirty="0" smtClean="0">
                <a:solidFill>
                  <a:srgbClr val="000099"/>
                </a:solidFill>
                <a:latin typeface="Arial" pitchFamily="34" charset="0"/>
                <a:ea typeface="Times New Roman" pitchFamily="18" charset="0"/>
                <a:cs typeface="Arial" pitchFamily="34" charset="0"/>
              </a:rPr>
              <a:t>بما </a:t>
            </a:r>
            <a:r>
              <a:rPr lang="ar-SA" sz="2800" b="1" dirty="0">
                <a:solidFill>
                  <a:srgbClr val="000099"/>
                </a:solidFill>
                <a:latin typeface="Arial" pitchFamily="34" charset="0"/>
                <a:ea typeface="Times New Roman" pitchFamily="18" charset="0"/>
                <a:cs typeface="Arial" pitchFamily="34" charset="0"/>
              </a:rPr>
              <a:t>أن قيمة (ت) المحسوبة = </a:t>
            </a:r>
            <a:r>
              <a:rPr lang="ar-SA" sz="2800" b="1" dirty="0" smtClean="0">
                <a:solidFill>
                  <a:srgbClr val="000099"/>
                </a:solidFill>
                <a:latin typeface="Arial" pitchFamily="34" charset="0"/>
                <a:ea typeface="Times New Roman" pitchFamily="18" charset="0"/>
                <a:cs typeface="Arial" pitchFamily="34" charset="0"/>
              </a:rPr>
              <a:t>1.67 </a:t>
            </a:r>
            <a:r>
              <a:rPr lang="en-US" sz="2800" b="1" dirty="0" smtClean="0">
                <a:solidFill>
                  <a:srgbClr val="000099"/>
                </a:solidFill>
                <a:latin typeface="Arial" pitchFamily="34" charset="0"/>
                <a:ea typeface="Times New Roman" pitchFamily="18" charset="0"/>
                <a:cs typeface="Arial" pitchFamily="34" charset="0"/>
              </a:rPr>
              <a:t> </a:t>
            </a:r>
            <a:r>
              <a:rPr lang="en-US" sz="2800" b="1" dirty="0">
                <a:solidFill>
                  <a:srgbClr val="000099"/>
                </a:solidFill>
                <a:latin typeface="Arial" pitchFamily="34" charset="0"/>
                <a:ea typeface="Times New Roman" pitchFamily="18" charset="0"/>
                <a:cs typeface="Arial" pitchFamily="34" charset="0"/>
              </a:rPr>
              <a:t>&gt;</a:t>
            </a:r>
            <a:r>
              <a:rPr lang="ar-SA" sz="2800" b="1" dirty="0">
                <a:solidFill>
                  <a:srgbClr val="000099"/>
                </a:solidFill>
                <a:latin typeface="Arial" pitchFamily="34" charset="0"/>
                <a:ea typeface="Times New Roman" pitchFamily="18" charset="0"/>
                <a:cs typeface="Arial" pitchFamily="34" charset="0"/>
              </a:rPr>
              <a:t>(أقل من) قيمة (ت) </a:t>
            </a:r>
            <a:r>
              <a:rPr lang="ar-SA" sz="2800" b="1" dirty="0" err="1" smtClean="0">
                <a:solidFill>
                  <a:srgbClr val="000099"/>
                </a:solidFill>
                <a:latin typeface="Arial" pitchFamily="34" charset="0"/>
                <a:ea typeface="Times New Roman" pitchFamily="18" charset="0"/>
                <a:cs typeface="Arial" pitchFamily="34" charset="0"/>
              </a:rPr>
              <a:t>الجدولية</a:t>
            </a:r>
            <a:r>
              <a:rPr lang="ar-EG" sz="2800" b="1" dirty="0" smtClean="0">
                <a:solidFill>
                  <a:srgbClr val="000099"/>
                </a:solidFill>
                <a:latin typeface="Arial" pitchFamily="34" charset="0"/>
                <a:ea typeface="Times New Roman" pitchFamily="18" charset="0"/>
                <a:cs typeface="Arial" pitchFamily="34" charset="0"/>
              </a:rPr>
              <a:t> </a:t>
            </a:r>
            <a:r>
              <a:rPr lang="ar-SA" sz="2800" b="1" dirty="0" smtClean="0">
                <a:solidFill>
                  <a:srgbClr val="000099"/>
                </a:solidFill>
                <a:latin typeface="Arial" pitchFamily="34" charset="0"/>
                <a:ea typeface="Times New Roman" pitchFamily="18" charset="0"/>
                <a:cs typeface="Arial" pitchFamily="34" charset="0"/>
              </a:rPr>
              <a:t>التي تساوي 2.12</a:t>
            </a:r>
            <a:r>
              <a:rPr lang="ar-EG" sz="2800" b="1" dirty="0" smtClean="0">
                <a:solidFill>
                  <a:srgbClr val="000099"/>
                </a:solidFill>
                <a:latin typeface="Arial" pitchFamily="34" charset="0"/>
                <a:ea typeface="Times New Roman" pitchFamily="18" charset="0"/>
                <a:cs typeface="Arial" pitchFamily="34" charset="0"/>
              </a:rPr>
              <a:t> </a:t>
            </a:r>
            <a:r>
              <a:rPr lang="ar-SA" sz="2800" b="1" dirty="0" smtClean="0">
                <a:solidFill>
                  <a:srgbClr val="000099"/>
                </a:solidFill>
                <a:latin typeface="Arial" pitchFamily="34" charset="0"/>
                <a:ea typeface="Times New Roman" pitchFamily="18" charset="0"/>
                <a:cs typeface="Arial" pitchFamily="34" charset="0"/>
              </a:rPr>
              <a:t>بدرجات </a:t>
            </a:r>
            <a:r>
              <a:rPr lang="ar-SA" sz="2800" b="1" dirty="0">
                <a:solidFill>
                  <a:srgbClr val="000099"/>
                </a:solidFill>
                <a:latin typeface="Arial" pitchFamily="34" charset="0"/>
                <a:ea typeface="Times New Roman" pitchFamily="18" charset="0"/>
                <a:cs typeface="Arial" pitchFamily="34" charset="0"/>
              </a:rPr>
              <a:t>حرية 16 ومستوى دلالة (0.05) </a:t>
            </a:r>
            <a:r>
              <a:rPr lang="ar-SA" sz="2800" b="1" dirty="0" smtClean="0">
                <a:solidFill>
                  <a:srgbClr val="000099"/>
                </a:solidFill>
                <a:latin typeface="Arial" pitchFamily="34" charset="0"/>
                <a:ea typeface="Times New Roman" pitchFamily="18" charset="0"/>
                <a:cs typeface="Arial" pitchFamily="34" charset="0"/>
              </a:rPr>
              <a:t>للطرفين</a:t>
            </a:r>
            <a:r>
              <a:rPr lang="ar-EG" sz="2800" b="1" dirty="0" smtClean="0">
                <a:solidFill>
                  <a:srgbClr val="000099"/>
                </a:solidFill>
                <a:latin typeface="Arial" pitchFamily="34" charset="0"/>
                <a:ea typeface="Times New Roman" pitchFamily="18" charset="0"/>
                <a:cs typeface="Arial" pitchFamily="34" charset="0"/>
              </a:rPr>
              <a:t> </a:t>
            </a: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فإننا</a:t>
            </a:r>
            <a:r>
              <a:rPr lang="ar-SA" sz="2400" b="1" dirty="0">
                <a:solidFill>
                  <a:srgbClr val="CC3300"/>
                </a:solidFill>
                <a:latin typeface="Arial" pitchFamily="34" charset="0"/>
                <a:ea typeface="Times New Roman" pitchFamily="18" charset="0"/>
                <a:cs typeface="Arial" pitchFamily="34" charset="0"/>
              </a:rPr>
              <a:t>:</a:t>
            </a:r>
          </a:p>
          <a:p>
            <a:pPr algn="just" rtl="1">
              <a:lnSpc>
                <a:spcPct val="150000"/>
              </a:lnSpc>
              <a:spcBef>
                <a:spcPts val="1800"/>
              </a:spcBef>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نقب</a:t>
            </a:r>
            <a:r>
              <a:rPr lang="ar-EG"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ـــ</a:t>
            </a: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ل </a:t>
            </a:r>
            <a:r>
              <a:rPr lang="ar-SA" sz="2800" dirty="0">
                <a:latin typeface="Arial" pitchFamily="34" charset="0"/>
                <a:ea typeface="Times New Roman" pitchFamily="18" charset="0"/>
                <a:cs typeface="Arial" pitchFamily="34" charset="0"/>
              </a:rPr>
              <a:t>الفرض الصفري القائل (لا يوجد فرق دال إحصائيًا بين متوسط البنين ومتوسط البنات في السلوك العدواني).</a:t>
            </a:r>
          </a:p>
          <a:p>
            <a:pPr algn="just" rtl="1">
              <a:lnSpc>
                <a:spcPct val="150000"/>
              </a:lnSpc>
              <a:spcBef>
                <a:spcPts val="1800"/>
              </a:spcBef>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ونرفض</a:t>
            </a:r>
            <a:r>
              <a:rPr lang="ar-SA" sz="2400" dirty="0">
                <a:solidFill>
                  <a:srgbClr val="CC3300"/>
                </a:solidFill>
                <a:latin typeface="Arial" pitchFamily="34" charset="0"/>
                <a:ea typeface="Times New Roman" pitchFamily="18" charset="0"/>
                <a:cs typeface="Arial" pitchFamily="34" charset="0"/>
              </a:rPr>
              <a:t> </a:t>
            </a:r>
            <a:r>
              <a:rPr lang="ar-SA" sz="2800" dirty="0" smtClean="0">
                <a:latin typeface="Arial" pitchFamily="34" charset="0"/>
                <a:ea typeface="Times New Roman" pitchFamily="18" charset="0"/>
                <a:cs typeface="Arial" pitchFamily="34" charset="0"/>
              </a:rPr>
              <a:t>الفرض </a:t>
            </a:r>
            <a:r>
              <a:rPr lang="ar-SA" sz="2800" dirty="0">
                <a:latin typeface="Arial" pitchFamily="34" charset="0"/>
                <a:ea typeface="Times New Roman" pitchFamily="18" charset="0"/>
                <a:cs typeface="Arial" pitchFamily="34" charset="0"/>
              </a:rPr>
              <a:t>البديل القائل (يوجد فرق دال إحصائيًا بين متوسط البنين ومتوسط البنات في السلوك العدواني</a:t>
            </a:r>
            <a:r>
              <a:rPr lang="ar-SA" sz="2800" dirty="0" smtClean="0">
                <a:latin typeface="Arial" pitchFamily="34" charset="0"/>
                <a:ea typeface="Times New Roman" pitchFamily="18" charset="0"/>
                <a:cs typeface="Arial" pitchFamily="34" charset="0"/>
              </a:rPr>
              <a:t>).</a:t>
            </a:r>
            <a:endParaRPr lang="ar-EG" sz="2800" dirty="0">
              <a:latin typeface="Arial" pitchFamily="34" charset="0"/>
              <a:ea typeface="Times New Roman" pitchFamily="18" charset="0"/>
              <a:cs typeface="Arial" pitchFamily="34" charset="0"/>
            </a:endParaRPr>
          </a:p>
          <a:p>
            <a:pPr algn="just" rtl="1">
              <a:lnSpc>
                <a:spcPct val="150000"/>
              </a:lnSpc>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ومن هنا </a:t>
            </a:r>
            <a:r>
              <a:rPr lang="ar-SA" sz="2800" dirty="0" smtClean="0">
                <a:latin typeface="Arial" pitchFamily="34" charset="0"/>
                <a:ea typeface="Times New Roman" pitchFamily="18" charset="0"/>
                <a:cs typeface="Arial" pitchFamily="34" charset="0"/>
              </a:rPr>
              <a:t>نستنتج </a:t>
            </a:r>
            <a:r>
              <a:rPr lang="ar-SA" sz="2800" dirty="0">
                <a:latin typeface="Arial" pitchFamily="34" charset="0"/>
                <a:ea typeface="Times New Roman" pitchFamily="18" charset="0"/>
                <a:cs typeface="Arial" pitchFamily="34" charset="0"/>
              </a:rPr>
              <a:t>أنه يوجد تقارب بين متوسط البنين ومتوسط البنات في السلوك العدواني</a:t>
            </a:r>
            <a:r>
              <a:rPr lang="ar-EG" sz="2800" dirty="0" smtClean="0">
                <a:latin typeface="Arial" pitchFamily="34" charset="0"/>
                <a:ea typeface="Times New Roman" pitchFamily="18" charset="0"/>
                <a:cs typeface="Arial" pitchFamily="34" charset="0"/>
              </a:rPr>
              <a:t>.</a:t>
            </a:r>
            <a:r>
              <a:rPr lang="ar-SA" sz="2800" dirty="0" smtClean="0">
                <a:solidFill>
                  <a:srgbClr val="000099"/>
                </a:solidFill>
                <a:latin typeface="Arial" pitchFamily="34" charset="0"/>
                <a:ea typeface="Times New Roman" pitchFamily="18" charset="0"/>
                <a:cs typeface="Arial" pitchFamily="34" charset="0"/>
              </a:rPr>
              <a:t> </a:t>
            </a:r>
            <a:endParaRPr lang="en-US" sz="2800"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800" decel="100000"/>
                                        <p:tgtEl>
                                          <p:spTgt spid="2">
                                            <p:txEl>
                                              <p:pRg st="3" end="3"/>
                                            </p:txEl>
                                          </p:spTgt>
                                        </p:tgtEl>
                                      </p:cBhvr>
                                    </p:animEffect>
                                    <p:anim calcmode="lin" valueType="num">
                                      <p:cBhvr>
                                        <p:cTn id="21"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3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291306" y="257175"/>
            <a:ext cx="8561388" cy="908864"/>
          </a:xfrm>
          <a:prstGeom prst="roundRect">
            <a:avLst>
              <a:gd name="adj" fmla="val 50000"/>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flatTx/>
          </a:bodyPr>
          <a:lstStyle/>
          <a:p>
            <a:pPr algn="ctr">
              <a:defRPr/>
            </a:pPr>
            <a:r>
              <a:rPr lang="ar-EG" sz="3600" dirty="0">
                <a:solidFill>
                  <a:srgbClr val="660066"/>
                </a:solidFill>
                <a:effectLst>
                  <a:outerShdw blurRad="38100" dist="38100" dir="2700000" algn="tl">
                    <a:srgbClr val="000000">
                      <a:alpha val="43137"/>
                    </a:srgbClr>
                  </a:outerShdw>
                </a:effectLst>
                <a:cs typeface="PT Bold Heading" pitchFamily="2" charset="-78"/>
              </a:rPr>
              <a:t>ثالثًا:</a:t>
            </a:r>
            <a:r>
              <a:rPr lang="ar-EG" sz="3600" dirty="0">
                <a:effectLst>
                  <a:outerShdw blurRad="38100" dist="38100" dir="2700000" algn="tl">
                    <a:srgbClr val="000000">
                      <a:alpha val="43137"/>
                    </a:srgbClr>
                  </a:outerShdw>
                </a:effectLst>
                <a:cs typeface="PT Bold Heading" pitchFamily="2" charset="-78"/>
              </a:rPr>
              <a:t>    اختبار (ت) لدى عينتين مرتبطتين</a:t>
            </a:r>
            <a:r>
              <a:rPr lang="ar-EG" sz="2800" dirty="0">
                <a:effectLst>
                  <a:outerShdw blurRad="38100" dist="38100" dir="2700000" algn="tl">
                    <a:srgbClr val="000000">
                      <a:alpha val="43137"/>
                    </a:srgbClr>
                  </a:outerShdw>
                </a:effectLst>
                <a:cs typeface="PT Bold Heading" pitchFamily="2" charset="-78"/>
              </a:rPr>
              <a:t> </a:t>
            </a:r>
            <a:endParaRPr lang="en-US" sz="2800" dirty="0">
              <a:effectLst>
                <a:outerShdw blurRad="38100" dist="38100" dir="2700000" algn="tl">
                  <a:srgbClr val="000000">
                    <a:alpha val="43137"/>
                  </a:srgbClr>
                </a:outerShdw>
              </a:effectLst>
              <a:cs typeface="PT Bold Heading" pitchFamily="2" charset="-78"/>
            </a:endParaRPr>
          </a:p>
        </p:txBody>
      </p:sp>
      <p:sp>
        <p:nvSpPr>
          <p:cNvPr id="3" name="Text Box 2"/>
          <p:cNvSpPr txBox="1">
            <a:spLocks noChangeArrowheads="1"/>
          </p:cNvSpPr>
          <p:nvPr/>
        </p:nvSpPr>
        <p:spPr bwMode="auto">
          <a:xfrm>
            <a:off x="285720" y="1309293"/>
            <a:ext cx="8572560" cy="526297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625475" algn="justLow" rtl="1">
              <a:lnSpc>
                <a:spcPct val="150000"/>
              </a:lnSpc>
            </a:pPr>
            <a:r>
              <a:rPr lang="ar-EG" sz="3200" dirty="0">
                <a:latin typeface="Arial" pitchFamily="34" charset="0"/>
                <a:cs typeface="Arial" pitchFamily="34" charset="0"/>
              </a:rPr>
              <a:t>   يستخدم في حالة وجود</a:t>
            </a:r>
            <a:r>
              <a:rPr lang="ar-SA" sz="3200" dirty="0">
                <a:latin typeface="Arial" pitchFamily="34" charset="0"/>
                <a:cs typeface="Arial" pitchFamily="34" charset="0"/>
              </a:rPr>
              <a:t> مجموعتين </a:t>
            </a:r>
            <a:r>
              <a:rPr lang="ar-SA"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مرتبطين</a:t>
            </a:r>
            <a:r>
              <a:rPr lang="ar-SA" sz="3200" dirty="0">
                <a:latin typeface="Arial" pitchFamily="34" charset="0"/>
                <a:cs typeface="Arial" pitchFamily="34" charset="0"/>
              </a:rPr>
              <a:t> من البيانات لدى </a:t>
            </a:r>
            <a:r>
              <a:rPr lang="ar-SA"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مجموعة واحدة من الأفراد، </a:t>
            </a:r>
            <a:r>
              <a:rPr lang="ar-SA" sz="3200" dirty="0">
                <a:latin typeface="Arial" pitchFamily="34" charset="0"/>
                <a:cs typeface="Arial" pitchFamily="34" charset="0"/>
              </a:rPr>
              <a:t>فمثلاً إذا قام أحد </a:t>
            </a:r>
            <a:r>
              <a:rPr lang="ar-SA" sz="3200" dirty="0" smtClean="0">
                <a:latin typeface="Arial" pitchFamily="34" charset="0"/>
                <a:cs typeface="Arial" pitchFamily="34" charset="0"/>
              </a:rPr>
              <a:t>الباحث </a:t>
            </a:r>
            <a:r>
              <a:rPr lang="ar-SA" sz="3200" dirty="0">
                <a:latin typeface="Arial" pitchFamily="34" charset="0"/>
                <a:cs typeface="Arial" pitchFamily="34" charset="0"/>
              </a:rPr>
              <a:t>بتطبيق اختبارين في آن واحد على مجموعة من الأفراد، أو قام بإعادة تطبيق اختبار ما مرتين على مجموعة من الأفراد، وأراد أن يعرف إذا ما كان هناك فرق دال إحصائيًا بين متوسطي هذه المجموعة في التطبيقين أم لا </a:t>
            </a:r>
            <a:r>
              <a:rPr lang="ar-EG" sz="3200" dirty="0">
                <a:latin typeface="Arial" pitchFamily="34" charset="0"/>
                <a:cs typeface="Arial" pitchFamily="34" charset="0"/>
              </a:rPr>
              <a:t>.</a:t>
            </a:r>
            <a:r>
              <a:rPr lang="ar-SA" sz="3200" dirty="0">
                <a:latin typeface="Arial" pitchFamily="34" charset="0"/>
                <a:cs typeface="Arial" pitchFamily="34" charset="0"/>
              </a:rPr>
              <a:t> </a:t>
            </a:r>
            <a:r>
              <a:rPr lang="ar-SA" sz="3200" dirty="0">
                <a:solidFill>
                  <a:srgbClr val="000099"/>
                </a:solidFill>
                <a:latin typeface="Arial" pitchFamily="34" charset="0"/>
                <a:cs typeface="Arial" pitchFamily="34" charset="0"/>
              </a:rPr>
              <a:t>ومعادلة اختبار (ت) لدى عينتين مرتبطين من البيانات في الصورة التالية</a:t>
            </a:r>
            <a:r>
              <a:rPr lang="en-US" sz="3200" dirty="0">
                <a:solidFill>
                  <a:srgbClr val="000099"/>
                </a:solidFill>
                <a:latin typeface="Arial" pitchFamily="34" charset="0"/>
                <a:cs typeface="Arial" pitchFamily="34" charset="0"/>
              </a:rPr>
              <a:t> </a:t>
            </a:r>
            <a:r>
              <a:rPr lang="en-US" sz="3200" dirty="0" smtClean="0">
                <a:solidFill>
                  <a:srgbClr val="000099"/>
                </a:solidFill>
                <a:latin typeface="Arial" pitchFamily="34" charset="0"/>
                <a:cs typeface="Arial" pitchFamily="34" charset="0"/>
              </a:rPr>
              <a:t>:</a:t>
            </a:r>
            <a:endParaRPr lang="ar-SA" sz="320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6" name="مجموعة 15"/>
          <p:cNvGrpSpPr/>
          <p:nvPr/>
        </p:nvGrpSpPr>
        <p:grpSpPr>
          <a:xfrm>
            <a:off x="2178827" y="214290"/>
            <a:ext cx="4964941" cy="3143272"/>
            <a:chOff x="2178827" y="428604"/>
            <a:chExt cx="4964941" cy="3143272"/>
          </a:xfrm>
        </p:grpSpPr>
        <p:sp>
          <p:nvSpPr>
            <p:cNvPr id="11" name="مستطيل مستدير الزوايا 10"/>
            <p:cNvSpPr/>
            <p:nvPr/>
          </p:nvSpPr>
          <p:spPr>
            <a:xfrm>
              <a:off x="2178827" y="642918"/>
              <a:ext cx="4786346" cy="2928958"/>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b="1">
                <a:effectLst>
                  <a:outerShdw blurRad="38100" dist="38100" dir="2700000" algn="tl">
                    <a:srgbClr val="000000">
                      <a:alpha val="43137"/>
                    </a:srgbClr>
                  </a:outerShdw>
                </a:effectLst>
              </a:endParaRPr>
            </a:p>
          </p:txBody>
        </p:sp>
        <p:grpSp>
          <p:nvGrpSpPr>
            <p:cNvPr id="9" name="مجموعة 8"/>
            <p:cNvGrpSpPr/>
            <p:nvPr/>
          </p:nvGrpSpPr>
          <p:grpSpPr>
            <a:xfrm>
              <a:off x="2571736" y="428604"/>
              <a:ext cx="4572032" cy="2680761"/>
              <a:chOff x="3643306" y="857232"/>
              <a:chExt cx="4572032" cy="2680761"/>
            </a:xfrm>
          </p:grpSpPr>
          <p:sp>
            <p:nvSpPr>
              <p:cNvPr id="2" name="مربع نص 1"/>
              <p:cNvSpPr txBox="1"/>
              <p:nvPr/>
            </p:nvSpPr>
            <p:spPr>
              <a:xfrm>
                <a:off x="6143636" y="1928802"/>
                <a:ext cx="2071702" cy="1015663"/>
              </a:xfrm>
              <a:prstGeom prst="rect">
                <a:avLst/>
              </a:prstGeom>
              <a:noFill/>
            </p:spPr>
            <p:txBody>
              <a:bodyPr wrap="square" rtlCol="1">
                <a:spAutoFit/>
              </a:bodyPr>
              <a:lstStyle/>
              <a:p>
                <a:r>
                  <a:rPr lang="ar-EG" sz="6000" b="1" dirty="0" smtClean="0">
                    <a:solidFill>
                      <a:schemeClr val="bg1"/>
                    </a:solidFill>
                    <a:effectLst>
                      <a:outerShdw blurRad="38100" dist="38100" dir="2700000" algn="tl">
                        <a:srgbClr val="000000">
                          <a:alpha val="43137"/>
                        </a:srgbClr>
                      </a:outerShdw>
                    </a:effectLst>
                  </a:rPr>
                  <a:t>ت =</a:t>
                </a:r>
                <a:endParaRPr lang="ar-EG" sz="6000" b="1" dirty="0">
                  <a:solidFill>
                    <a:schemeClr val="bg1"/>
                  </a:solidFill>
                  <a:effectLst>
                    <a:outerShdw blurRad="38100" dist="38100" dir="2700000" algn="tl">
                      <a:srgbClr val="000000">
                        <a:alpha val="43137"/>
                      </a:srgbClr>
                    </a:outerShdw>
                  </a:effectLst>
                </a:endParaRPr>
              </a:p>
            </p:txBody>
          </p:sp>
          <p:cxnSp>
            <p:nvCxnSpPr>
              <p:cNvPr id="4" name="رابط مستقيم 3"/>
              <p:cNvCxnSpPr/>
              <p:nvPr/>
            </p:nvCxnSpPr>
            <p:spPr>
              <a:xfrm rot="10800000">
                <a:off x="3643306" y="2428868"/>
                <a:ext cx="2357454" cy="1588"/>
              </a:xfrm>
              <a:prstGeom prst="line">
                <a:avLst/>
              </a:prstGeom>
            </p:spPr>
            <p:style>
              <a:lnRef idx="3">
                <a:schemeClr val="dk1"/>
              </a:lnRef>
              <a:fillRef idx="0">
                <a:schemeClr val="dk1"/>
              </a:fillRef>
              <a:effectRef idx="2">
                <a:schemeClr val="dk1"/>
              </a:effectRef>
              <a:fontRef idx="minor">
                <a:schemeClr val="tx1"/>
              </a:fontRef>
            </p:style>
          </p:cxnSp>
          <p:sp>
            <p:nvSpPr>
              <p:cNvPr id="5" name="مربع نص 4"/>
              <p:cNvSpPr txBox="1"/>
              <p:nvPr/>
            </p:nvSpPr>
            <p:spPr>
              <a:xfrm>
                <a:off x="3857620" y="857232"/>
                <a:ext cx="2071702" cy="1323439"/>
              </a:xfrm>
              <a:prstGeom prst="rect">
                <a:avLst/>
              </a:prstGeom>
              <a:noFill/>
            </p:spPr>
            <p:txBody>
              <a:bodyPr wrap="square" rtlCol="1">
                <a:spAutoFit/>
              </a:bodyPr>
              <a:lstStyle/>
              <a:p>
                <a:r>
                  <a:rPr lang="ar-EG" sz="8000" b="1" dirty="0" smtClean="0">
                    <a:solidFill>
                      <a:schemeClr val="bg1"/>
                    </a:solidFill>
                    <a:effectLst>
                      <a:outerShdw blurRad="38100" dist="38100" dir="2700000" algn="tl">
                        <a:srgbClr val="000000">
                          <a:alpha val="43137"/>
                        </a:srgbClr>
                      </a:outerShdw>
                    </a:effectLst>
                  </a:rPr>
                  <a:t>م </a:t>
                </a:r>
                <a:r>
                  <a:rPr lang="ar-EG" sz="8000" b="1" baseline="-25000" dirty="0" smtClean="0">
                    <a:solidFill>
                      <a:schemeClr val="bg1"/>
                    </a:solidFill>
                    <a:effectLst>
                      <a:outerShdw blurRad="38100" dist="38100" dir="2700000" algn="tl">
                        <a:srgbClr val="000000">
                          <a:alpha val="43137"/>
                        </a:srgbClr>
                      </a:outerShdw>
                    </a:effectLst>
                  </a:rPr>
                  <a:t>ف</a:t>
                </a:r>
                <a:endParaRPr lang="ar-EG" sz="8000" b="1" baseline="-25000" dirty="0">
                  <a:solidFill>
                    <a:schemeClr val="bg1"/>
                  </a:solidFill>
                  <a:effectLst>
                    <a:outerShdw blurRad="38100" dist="38100" dir="2700000" algn="tl">
                      <a:srgbClr val="000000">
                        <a:alpha val="43137"/>
                      </a:srgbClr>
                    </a:outerShdw>
                  </a:effectLst>
                </a:endParaRPr>
              </a:p>
            </p:txBody>
          </p:sp>
          <p:sp>
            <p:nvSpPr>
              <p:cNvPr id="6" name="مربع نص 5"/>
              <p:cNvSpPr txBox="1"/>
              <p:nvPr/>
            </p:nvSpPr>
            <p:spPr>
              <a:xfrm>
                <a:off x="4000496" y="2214554"/>
                <a:ext cx="2071702" cy="1323439"/>
              </a:xfrm>
              <a:prstGeom prst="rect">
                <a:avLst/>
              </a:prstGeom>
              <a:noFill/>
            </p:spPr>
            <p:txBody>
              <a:bodyPr wrap="square" rtlCol="1">
                <a:spAutoFit/>
              </a:bodyPr>
              <a:lstStyle/>
              <a:p>
                <a:r>
                  <a:rPr lang="ar-EG" sz="8000" b="1" dirty="0" smtClean="0">
                    <a:solidFill>
                      <a:schemeClr val="bg1"/>
                    </a:solidFill>
                    <a:effectLst>
                      <a:outerShdw blurRad="38100" dist="38100" dir="2700000" algn="tl">
                        <a:srgbClr val="000000">
                          <a:alpha val="43137"/>
                        </a:srgbClr>
                      </a:outerShdw>
                    </a:effectLst>
                  </a:rPr>
                  <a:t>ع </a:t>
                </a:r>
                <a:r>
                  <a:rPr lang="ar-EG" sz="8000" b="1" baseline="-25000" dirty="0" err="1" smtClean="0">
                    <a:solidFill>
                      <a:schemeClr val="bg1"/>
                    </a:solidFill>
                    <a:effectLst>
                      <a:outerShdw blurRad="38100" dist="38100" dir="2700000" algn="tl">
                        <a:srgbClr val="000000">
                          <a:alpha val="43137"/>
                        </a:srgbClr>
                      </a:outerShdw>
                    </a:effectLst>
                  </a:rPr>
                  <a:t>م</a:t>
                </a:r>
                <a:endParaRPr lang="ar-EG" sz="8000" b="1" baseline="-25000" dirty="0">
                  <a:solidFill>
                    <a:schemeClr val="bg1"/>
                  </a:solidFill>
                  <a:effectLst>
                    <a:outerShdw blurRad="38100" dist="38100" dir="2700000" algn="tl">
                      <a:srgbClr val="000000">
                        <a:alpha val="43137"/>
                      </a:srgbClr>
                    </a:outerShdw>
                  </a:effectLst>
                </a:endParaRPr>
              </a:p>
            </p:txBody>
          </p:sp>
        </p:grpSp>
      </p:grpSp>
      <p:sp>
        <p:nvSpPr>
          <p:cNvPr id="10" name="Rectangle 24"/>
          <p:cNvSpPr>
            <a:spLocks noChangeArrowheads="1"/>
          </p:cNvSpPr>
          <p:nvPr/>
        </p:nvSpPr>
        <p:spPr bwMode="auto">
          <a:xfrm>
            <a:off x="258228" y="3500438"/>
            <a:ext cx="8627545" cy="2094372"/>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Low" rtl="1">
              <a:lnSpc>
                <a:spcPct val="150000"/>
              </a:lnSpc>
            </a:pPr>
            <a:r>
              <a:rPr lang="ar-SA" sz="2800" b="1" dirty="0">
                <a:solidFill>
                  <a:schemeClr val="bg1"/>
                </a:solidFill>
                <a:latin typeface="Arial" pitchFamily="34" charset="0"/>
                <a:cs typeface="Arial" pitchFamily="34" charset="0"/>
              </a:rPr>
              <a:t>حيث:</a:t>
            </a:r>
            <a:endParaRPr lang="en-US" sz="2800" b="1" dirty="0">
              <a:solidFill>
                <a:schemeClr val="bg1"/>
              </a:solidFill>
              <a:latin typeface="Arial" pitchFamily="34" charset="0"/>
              <a:cs typeface="Arial" pitchFamily="34" charset="0"/>
            </a:endParaRPr>
          </a:p>
          <a:p>
            <a:pPr algn="justLow" rtl="1">
              <a:lnSpc>
                <a:spcPct val="150000"/>
              </a:lnSpc>
            </a:pPr>
            <a:r>
              <a:rPr lang="ar-SA" sz="2800" b="1" dirty="0">
                <a:solidFill>
                  <a:schemeClr val="bg1"/>
                </a:solidFill>
                <a:latin typeface="Arial" pitchFamily="34" charset="0"/>
                <a:cs typeface="Arial" pitchFamily="34" charset="0"/>
              </a:rPr>
              <a:t>م</a:t>
            </a:r>
            <a:r>
              <a:rPr lang="ar-EG" sz="2800" b="1" dirty="0">
                <a:solidFill>
                  <a:schemeClr val="bg1"/>
                </a:solidFill>
                <a:latin typeface="Arial" pitchFamily="34" charset="0"/>
                <a:cs typeface="Arial" pitchFamily="34" charset="0"/>
              </a:rPr>
              <a:t> </a:t>
            </a:r>
            <a:r>
              <a:rPr lang="ar-SA" sz="2800" b="1" baseline="-25000" dirty="0">
                <a:solidFill>
                  <a:schemeClr val="bg1"/>
                </a:solidFill>
                <a:latin typeface="Arial" pitchFamily="34" charset="0"/>
                <a:cs typeface="Arial" pitchFamily="34" charset="0"/>
              </a:rPr>
              <a:t>ف </a:t>
            </a:r>
            <a:r>
              <a:rPr lang="ar-SA" sz="2800" b="1" dirty="0">
                <a:solidFill>
                  <a:schemeClr val="bg1"/>
                </a:solidFill>
                <a:latin typeface="Arial" pitchFamily="34" charset="0"/>
                <a:cs typeface="Arial" pitchFamily="34" charset="0"/>
              </a:rPr>
              <a:t>= متوسط الفرق بين درجات التطبيقين أو الاختبارين.  </a:t>
            </a:r>
            <a:endParaRPr lang="en-US" sz="2800" b="1" dirty="0">
              <a:solidFill>
                <a:schemeClr val="bg1"/>
              </a:solidFill>
              <a:latin typeface="Arial" pitchFamily="34" charset="0"/>
              <a:cs typeface="Arial" pitchFamily="34" charset="0"/>
            </a:endParaRPr>
          </a:p>
          <a:p>
            <a:pPr algn="justLow" rtl="1">
              <a:lnSpc>
                <a:spcPct val="150000"/>
              </a:lnSpc>
            </a:pPr>
            <a:r>
              <a:rPr lang="ar-SA" sz="2800" b="1" dirty="0">
                <a:solidFill>
                  <a:schemeClr val="bg1"/>
                </a:solidFill>
                <a:latin typeface="Arial" pitchFamily="34" charset="0"/>
                <a:cs typeface="Arial" pitchFamily="34" charset="0"/>
              </a:rPr>
              <a:t>ع</a:t>
            </a:r>
            <a:r>
              <a:rPr lang="ar-EG" sz="2800" b="1" dirty="0">
                <a:solidFill>
                  <a:schemeClr val="bg1"/>
                </a:solidFill>
                <a:latin typeface="Arial" pitchFamily="34" charset="0"/>
                <a:cs typeface="Arial" pitchFamily="34" charset="0"/>
              </a:rPr>
              <a:t> </a:t>
            </a:r>
            <a:r>
              <a:rPr lang="ar-SA" sz="2800" b="1" baseline="-25000" dirty="0">
                <a:solidFill>
                  <a:schemeClr val="bg1"/>
                </a:solidFill>
                <a:latin typeface="Arial" pitchFamily="34" charset="0"/>
                <a:cs typeface="Arial" pitchFamily="34" charset="0"/>
              </a:rPr>
              <a:t>م</a:t>
            </a:r>
            <a:r>
              <a:rPr lang="ar-SA" sz="2800" b="1" dirty="0">
                <a:solidFill>
                  <a:schemeClr val="bg1"/>
                </a:solidFill>
                <a:latin typeface="Arial" pitchFamily="34" charset="0"/>
                <a:cs typeface="Arial" pitchFamily="34" charset="0"/>
              </a:rPr>
              <a:t> = الخطأ المعياري لمتوسط الفرق بين درجات التطبيقين أو الاختبارين.</a:t>
            </a:r>
          </a:p>
        </p:txBody>
      </p:sp>
      <p:pic>
        <p:nvPicPr>
          <p:cNvPr id="12" name="صورة 11" descr="wardamov.gif"/>
          <p:cNvPicPr>
            <a:picLocks noChangeAspect="1"/>
          </p:cNvPicPr>
          <p:nvPr/>
        </p:nvPicPr>
        <p:blipFill>
          <a:blip r:embed="rId2"/>
          <a:stretch>
            <a:fillRect/>
          </a:stretch>
        </p:blipFill>
        <p:spPr>
          <a:xfrm>
            <a:off x="214282" y="214290"/>
            <a:ext cx="952500" cy="952500"/>
          </a:xfrm>
          <a:prstGeom prst="rect">
            <a:avLst/>
          </a:prstGeom>
        </p:spPr>
      </p:pic>
      <p:pic>
        <p:nvPicPr>
          <p:cNvPr id="13" name="صورة 12" descr="wardamov.gif"/>
          <p:cNvPicPr>
            <a:picLocks noChangeAspect="1"/>
          </p:cNvPicPr>
          <p:nvPr/>
        </p:nvPicPr>
        <p:blipFill>
          <a:blip r:embed="rId2"/>
          <a:stretch>
            <a:fillRect/>
          </a:stretch>
        </p:blipFill>
        <p:spPr>
          <a:xfrm>
            <a:off x="8001024" y="214290"/>
            <a:ext cx="952500" cy="952500"/>
          </a:xfrm>
          <a:prstGeom prst="rect">
            <a:avLst/>
          </a:prstGeom>
        </p:spPr>
      </p:pic>
      <p:pic>
        <p:nvPicPr>
          <p:cNvPr id="14" name="صورة 13" descr="wardamov.gif"/>
          <p:cNvPicPr>
            <a:picLocks noChangeAspect="1"/>
          </p:cNvPicPr>
          <p:nvPr/>
        </p:nvPicPr>
        <p:blipFill>
          <a:blip r:embed="rId2"/>
          <a:stretch>
            <a:fillRect/>
          </a:stretch>
        </p:blipFill>
        <p:spPr>
          <a:xfrm>
            <a:off x="8001024" y="5715016"/>
            <a:ext cx="952500" cy="952500"/>
          </a:xfrm>
          <a:prstGeom prst="rect">
            <a:avLst/>
          </a:prstGeom>
        </p:spPr>
      </p:pic>
      <p:pic>
        <p:nvPicPr>
          <p:cNvPr id="15" name="صورة 14" descr="wardamov.gif"/>
          <p:cNvPicPr>
            <a:picLocks noChangeAspect="1"/>
          </p:cNvPicPr>
          <p:nvPr/>
        </p:nvPicPr>
        <p:blipFill>
          <a:blip r:embed="rId2"/>
          <a:stretch>
            <a:fillRect/>
          </a:stretch>
        </p:blipFill>
        <p:spPr>
          <a:xfrm>
            <a:off x="214282" y="5643578"/>
            <a:ext cx="9525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1044</TotalTime>
  <Words>1050</Words>
  <Application>Microsoft Office PowerPoint</Application>
  <PresentationFormat>عرض على الشاشة (3:4)‏</PresentationFormat>
  <Paragraphs>168</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Flow</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Nasr</dc:creator>
  <cp:lastModifiedBy>computer world</cp:lastModifiedBy>
  <cp:revision>33</cp:revision>
  <dcterms:created xsi:type="dcterms:W3CDTF">2013-03-27T10:58:06Z</dcterms:created>
  <dcterms:modified xsi:type="dcterms:W3CDTF">2020-03-20T17:52:40Z</dcterms:modified>
</cp:coreProperties>
</file>