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660" r:id="rId2"/>
    <p:sldMasterId id="2147483672" r:id="rId3"/>
  </p:sldMasterIdLst>
  <p:notesMasterIdLst>
    <p:notesMasterId r:id="rId135"/>
  </p:notesMasterIdLst>
  <p:sldIdLst>
    <p:sldId id="391" r:id="rId4"/>
    <p:sldId id="381" r:id="rId5"/>
    <p:sldId id="259" r:id="rId6"/>
    <p:sldId id="257" r:id="rId7"/>
    <p:sldId id="260" r:id="rId8"/>
    <p:sldId id="261" r:id="rId9"/>
    <p:sldId id="262" r:id="rId10"/>
    <p:sldId id="392" r:id="rId11"/>
    <p:sldId id="382" r:id="rId12"/>
    <p:sldId id="383" r:id="rId13"/>
    <p:sldId id="384" r:id="rId14"/>
    <p:sldId id="263" r:id="rId15"/>
    <p:sldId id="385" r:id="rId16"/>
    <p:sldId id="264" r:id="rId17"/>
    <p:sldId id="386" r:id="rId18"/>
    <p:sldId id="388" r:id="rId19"/>
    <p:sldId id="387" r:id="rId20"/>
    <p:sldId id="265" r:id="rId21"/>
    <p:sldId id="266" r:id="rId22"/>
    <p:sldId id="267" r:id="rId23"/>
    <p:sldId id="269" r:id="rId24"/>
    <p:sldId id="270" r:id="rId25"/>
    <p:sldId id="271" r:id="rId26"/>
    <p:sldId id="272" r:id="rId27"/>
    <p:sldId id="273" r:id="rId28"/>
    <p:sldId id="389" r:id="rId29"/>
    <p:sldId id="390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78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8" r:id="rId74"/>
    <p:sldId id="317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33" r:id="rId90"/>
    <p:sldId id="334" r:id="rId91"/>
    <p:sldId id="335" r:id="rId92"/>
    <p:sldId id="336" r:id="rId93"/>
    <p:sldId id="337" r:id="rId94"/>
    <p:sldId id="338" r:id="rId95"/>
    <p:sldId id="339" r:id="rId96"/>
    <p:sldId id="340" r:id="rId97"/>
    <p:sldId id="341" r:id="rId98"/>
    <p:sldId id="342" r:id="rId99"/>
    <p:sldId id="343" r:id="rId100"/>
    <p:sldId id="344" r:id="rId101"/>
    <p:sldId id="345" r:id="rId102"/>
    <p:sldId id="346" r:id="rId103"/>
    <p:sldId id="347" r:id="rId104"/>
    <p:sldId id="348" r:id="rId105"/>
    <p:sldId id="349" r:id="rId106"/>
    <p:sldId id="350" r:id="rId107"/>
    <p:sldId id="351" r:id="rId108"/>
    <p:sldId id="352" r:id="rId109"/>
    <p:sldId id="353" r:id="rId110"/>
    <p:sldId id="354" r:id="rId111"/>
    <p:sldId id="355" r:id="rId112"/>
    <p:sldId id="356" r:id="rId113"/>
    <p:sldId id="357" r:id="rId114"/>
    <p:sldId id="358" r:id="rId115"/>
    <p:sldId id="359" r:id="rId116"/>
    <p:sldId id="360" r:id="rId117"/>
    <p:sldId id="361" r:id="rId118"/>
    <p:sldId id="362" r:id="rId119"/>
    <p:sldId id="363" r:id="rId120"/>
    <p:sldId id="364" r:id="rId121"/>
    <p:sldId id="379" r:id="rId122"/>
    <p:sldId id="365" r:id="rId123"/>
    <p:sldId id="366" r:id="rId124"/>
    <p:sldId id="368" r:id="rId125"/>
    <p:sldId id="369" r:id="rId126"/>
    <p:sldId id="370" r:id="rId127"/>
    <p:sldId id="371" r:id="rId128"/>
    <p:sldId id="372" r:id="rId129"/>
    <p:sldId id="373" r:id="rId130"/>
    <p:sldId id="374" r:id="rId131"/>
    <p:sldId id="375" r:id="rId132"/>
    <p:sldId id="376" r:id="rId133"/>
    <p:sldId id="377" r:id="rId1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59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theme" Target="theme/theme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84886A-800E-4375-B8CA-9806D3B3740F}" type="datetimeFigureOut">
              <a:rPr lang="ar-EG" smtClean="0"/>
              <a:t>21/07/1441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D42E6FC-5B2D-43A1-9D7A-C8DBAA4E63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570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41F449-848C-465E-954D-BD7000238C82}" type="slidenum">
              <a:rPr lang="es-ES" smtClean="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s-E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9047-8230-4778-BBF4-1469A6BE46DD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6F57-F493-4083-810D-C175DCDB3BF3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CAD-940F-4E98-8EFC-11EA837C21B4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22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931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67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11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5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27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79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4FBF-2CE1-4397-B504-FED7B97FE4DC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12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02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17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6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7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94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716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586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25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535B-4702-435B-8215-C81C469FFCAA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53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26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2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073E87"/>
                </a:solidFill>
              </a:rPr>
              <a:pPr/>
              <a:t>Sunday, March 15, 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723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9C6-BB0B-4315-A7B4-BDD05CD82A49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555-2AC8-4458-AB6A-EF48D1BE5C48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97E-9EE4-4BB0-BDA4-FEF2957214BE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76EC-7AD5-434C-8740-9BE13973FEF4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F089-386A-4FD0-A5AC-8063BBD4A6CA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A41D-E811-4767-975D-60D96DB94F50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9F56-1F75-48C2-A521-DDC2B5C56C61}" type="datetime10">
              <a:rPr lang="ar-SA" smtClean="0"/>
              <a:t>الأحد، 15 آذار، 2020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د.حمودة عبد الواحد حمودة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A80CB818-7379-467D-8E76-EF9D9074A26C}" type="datetime2">
              <a:rPr lang="en-US" smtClean="0">
                <a:solidFill>
                  <a:srgbClr val="073E87"/>
                </a:solidFill>
                <a:latin typeface="Arial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Sunday, March 15, 2020</a:t>
            </a:fld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0CFEC368-1D7A-4F81-ABF6-AE0E36BAF64C}" type="slidenum">
              <a:rPr lang="en-US" smtClean="0">
                <a:solidFill>
                  <a:srgbClr val="073E87"/>
                </a:solidFill>
                <a:latin typeface="Arial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7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A80CB818-7379-467D-8E76-EF9D9074A26C}" type="datetime2">
              <a:rPr lang="en-US" smtClean="0">
                <a:solidFill>
                  <a:srgbClr val="073E87"/>
                </a:solidFill>
                <a:latin typeface="Arial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Sunday, March 15, 2020</a:t>
            </a:fld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0CFEC368-1D7A-4F81-ABF6-AE0E36BAF64C}" type="slidenum">
              <a:rPr lang="en-US" smtClean="0">
                <a:solidFill>
                  <a:srgbClr val="073E87"/>
                </a:solidFill>
                <a:latin typeface="Arial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4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619672" y="2517788"/>
            <a:ext cx="6336704" cy="36154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4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اعداد</a:t>
            </a:r>
            <a:endParaRPr lang="ar-EG" sz="4400" b="1" u="sng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44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د/ حمودة عبد الواحد حمودة</a:t>
            </a:r>
          </a:p>
          <a:p>
            <a:pPr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44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مدرس علم النفس التربوي</a:t>
            </a:r>
          </a:p>
          <a:p>
            <a:pPr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4400" b="1" u="sng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كلية التربية – جامعة الوادي</a:t>
            </a:r>
            <a:endParaRPr lang="fr-FR" sz="4400" b="1" u="sng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55" name="Rectangle 2"/>
          <p:cNvSpPr txBox="1">
            <a:spLocks noChangeArrowheads="1"/>
          </p:cNvSpPr>
          <p:nvPr/>
        </p:nvSpPr>
        <p:spPr bwMode="auto">
          <a:xfrm>
            <a:off x="559346" y="116632"/>
            <a:ext cx="77724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prstClr val="black"/>
                </a:solidFill>
                <a:latin typeface="Times New Roman" pitchFamily="18" charset="0"/>
              </a:rPr>
              <a:t>محاضرات الإحصاء المتقدم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prstClr val="black"/>
                </a:solidFill>
                <a:latin typeface="Times New Roman" pitchFamily="18" charset="0"/>
              </a:rPr>
              <a:t>ماجستير صحة نفسية</a:t>
            </a:r>
            <a:endParaRPr lang="ar-SA" sz="28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367" y="1629742"/>
            <a:ext cx="86979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الاحصاء المتقدم باستخدام </a:t>
            </a:r>
            <a:r>
              <a:rPr lang="ar-SA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برنامج </a:t>
            </a:r>
            <a:r>
              <a:rPr 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SPSS</a:t>
            </a:r>
            <a:endParaRPr lang="fr-FR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879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ar-EG" b="1" dirty="0" smtClean="0"/>
              <a:t/>
            </a:r>
            <a:br>
              <a:rPr lang="ar-EG" b="1" dirty="0" smtClean="0"/>
            </a:br>
            <a:r>
              <a:rPr lang="ar-EG" b="1" u="sng" dirty="0" smtClean="0">
                <a:solidFill>
                  <a:srgbClr val="FF0000"/>
                </a:solidFill>
              </a:rPr>
              <a:t>تثبيت و</a:t>
            </a:r>
            <a:r>
              <a:rPr lang="ar-SA" b="1" u="sng" dirty="0" smtClean="0">
                <a:solidFill>
                  <a:srgbClr val="FF0000"/>
                </a:solidFill>
              </a:rPr>
              <a:t>تشغيل برنامج </a:t>
            </a:r>
            <a:r>
              <a:rPr lang="en-US" b="1" u="sng" dirty="0" smtClean="0">
                <a:solidFill>
                  <a:srgbClr val="FF0000"/>
                </a:solidFill>
              </a:rPr>
              <a:t>SPSS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>
              <a:buNone/>
            </a:pPr>
            <a:r>
              <a:rPr lang="ar-SA" sz="3600" b="1" u="sng" dirty="0" smtClean="0">
                <a:solidFill>
                  <a:srgbClr val="2C3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تثبيت البرنامج</a:t>
            </a:r>
            <a:r>
              <a:rPr lang="en-US" sz="3600" b="1" u="sng" dirty="0" smtClean="0">
                <a:solidFill>
                  <a:srgbClr val="2C3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SPSS   </a:t>
            </a:r>
            <a:r>
              <a:rPr lang="ar-SA" sz="3600" b="1" u="sng" dirty="0" smtClean="0">
                <a:solidFill>
                  <a:srgbClr val="2C3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جهازك</a:t>
            </a:r>
            <a:r>
              <a:rPr lang="en-US" sz="3600" b="1" u="sng" dirty="0" smtClean="0">
                <a:solidFill>
                  <a:srgbClr val="2C3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u="sng" dirty="0" smtClean="0">
              <a:solidFill>
                <a:srgbClr val="2C3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just">
              <a:spcBef>
                <a:spcPts val="0"/>
              </a:spcBef>
            </a:pP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اضغط مرتين على الملف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setup )</a:t>
            </a: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الموجود ضمن ملفات البرنامج)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just">
              <a:spcBef>
                <a:spcPts val="0"/>
              </a:spcBef>
            </a:pP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 اتبع المراحل وأدخل الرقم السري الموجود </a:t>
            </a: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ملف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Serial)  </a:t>
            </a: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بعض النسخ لا تحتاج رقم سري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1" indent="0" algn="just">
              <a:spcBef>
                <a:spcPts val="0"/>
              </a:spcBef>
            </a:pP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 أنقل ملفات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crack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 محتوى البرنامج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ar-EG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ar-SA" sz="3600" b="1" u="sng" dirty="0" smtClean="0">
                <a:solidFill>
                  <a:srgbClr val="2C3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تشغيل البرنامج </a:t>
            </a:r>
            <a:r>
              <a:rPr lang="en-US" sz="3600" b="1" u="sng" dirty="0" smtClean="0">
                <a:solidFill>
                  <a:srgbClr val="2C3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SPSS</a:t>
            </a:r>
            <a:r>
              <a:rPr lang="ar-EG" sz="3600" b="1" u="sng" dirty="0" smtClean="0">
                <a:solidFill>
                  <a:srgbClr val="2C3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ar-AE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يعمل البرنامج الإحصائي </a:t>
            </a:r>
            <a:r>
              <a:rPr lang="en-US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SPSS </a:t>
            </a:r>
            <a:r>
              <a:rPr lang="ar-AE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بيئة النوافذ، ويتم تشغيله باختيار الأمر </a:t>
            </a:r>
            <a:r>
              <a:rPr lang="en-US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r>
              <a:rPr lang="ar-AE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اللائحة الرئيسة </a:t>
            </a:r>
            <a:r>
              <a:rPr lang="en-US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  <a:r>
              <a:rPr lang="ar-AE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وبعد ذلك حدد برنامج </a:t>
            </a:r>
            <a:r>
              <a:rPr lang="en-US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SPSS</a:t>
            </a:r>
            <a:r>
              <a:rPr lang="ar-AE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EG" sz="3600" b="1" u="sng" dirty="0" smtClean="0">
              <a:solidFill>
                <a:srgbClr val="2C3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ar-EG" sz="3200" b="1" dirty="0" smtClean="0">
              <a:solidFill>
                <a:srgbClr val="2C30E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8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9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91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-904" b="59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9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3832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93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9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95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5927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9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5015" b="5927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9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9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ar-EG" b="1" dirty="0" smtClean="0"/>
              <a:t/>
            </a:r>
            <a:br>
              <a:rPr lang="ar-EG" b="1" dirty="0" smtClean="0"/>
            </a:br>
            <a:r>
              <a:rPr lang="ar-AE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نوافذ البرنامج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EG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AE" sz="3600" b="1" u="sng" cap="all" dirty="0" smtClean="0">
                <a:solidFill>
                  <a:srgbClr val="2C3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هناك عدة نوافذ للبرنامج نذكر منها ما يلي:</a:t>
            </a:r>
            <a:endParaRPr lang="en-US" sz="3600" b="1" u="sng" dirty="0" smtClean="0">
              <a:solidFill>
                <a:srgbClr val="2C3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ar-AE" sz="3600" cap="all" dirty="0" smtClean="0"/>
              <a:t>لائحة الأوامر </a:t>
            </a:r>
            <a:r>
              <a:rPr lang="en-US" sz="3600" cap="all" dirty="0" smtClean="0"/>
              <a:t>Command Functions</a:t>
            </a:r>
            <a:r>
              <a:rPr lang="ar-SA" sz="3600" cap="all" dirty="0" smtClean="0"/>
              <a:t>.</a:t>
            </a:r>
            <a:endParaRPr lang="en-US" sz="3600" dirty="0" smtClean="0"/>
          </a:p>
          <a:p>
            <a:pPr lvl="0"/>
            <a:r>
              <a:rPr lang="ar-AE" sz="3600" cap="all" dirty="0" smtClean="0"/>
              <a:t>شاشة البيانات </a:t>
            </a:r>
            <a:r>
              <a:rPr lang="en-US" sz="3600" cap="all" dirty="0" smtClean="0"/>
              <a:t>Data View</a:t>
            </a:r>
            <a:r>
              <a:rPr lang="ar-SA" sz="3600" cap="all" dirty="0" smtClean="0"/>
              <a:t>.</a:t>
            </a:r>
            <a:endParaRPr lang="en-US" sz="3600" dirty="0" smtClean="0"/>
          </a:p>
          <a:p>
            <a:pPr lvl="0"/>
            <a:r>
              <a:rPr lang="ar-AE" sz="3600" cap="all" dirty="0" smtClean="0"/>
              <a:t>شاشة تعريف المتغيرات </a:t>
            </a:r>
            <a:r>
              <a:rPr lang="en-US" sz="3600" cap="all" dirty="0" smtClean="0"/>
              <a:t>variable view</a:t>
            </a:r>
            <a:r>
              <a:rPr lang="ar-AE" sz="3600" cap="all" dirty="0" smtClean="0"/>
              <a:t>.</a:t>
            </a:r>
            <a:endParaRPr lang="en-US" sz="3600" dirty="0" smtClean="0"/>
          </a:p>
          <a:p>
            <a:r>
              <a:rPr lang="ar-AE" sz="3600" cap="all" dirty="0" smtClean="0"/>
              <a:t>لائحة التقارير والمخرجات </a:t>
            </a:r>
            <a:r>
              <a:rPr lang="en-US" sz="3600" cap="all" dirty="0" smtClean="0"/>
              <a:t>Output Navigator</a:t>
            </a:r>
            <a:endParaRPr lang="ar-EG" sz="360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9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0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4349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01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7506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0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7506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03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4349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0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3832" b="59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05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0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5015" b="7506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0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3832" b="4349"/>
          <a:stretch>
            <a:fillRect/>
          </a:stretch>
        </p:blipFill>
        <p:spPr>
          <a:xfrm>
            <a:off x="142844" y="0"/>
            <a:ext cx="9001156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slide10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928" b="529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0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9084"/>
          <a:stretch>
            <a:fillRect/>
          </a:stretch>
        </p:blipFill>
        <p:spPr>
          <a:xfrm>
            <a:off x="1" y="0"/>
            <a:ext cx="9144000" cy="70009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1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5015" b="59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11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5313" b="3839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1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13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9084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1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7" b="9084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15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3832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1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1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1" b="1382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1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1" y="214290"/>
            <a:ext cx="9144000" cy="664371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0"/>
            <a:ext cx="8715436" cy="6858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r-AE" b="1" u="sng" dirty="0" smtClean="0">
                <a:solidFill>
                  <a:srgbClr val="2C30E6"/>
                </a:solidFill>
              </a:rPr>
              <a:t>1- لائحة الأوامر </a:t>
            </a:r>
            <a:endParaRPr lang="en-US" b="1" u="sng" dirty="0" smtClean="0">
              <a:solidFill>
                <a:srgbClr val="2C30E6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r-AE" b="1" dirty="0" smtClean="0"/>
              <a:t>وهو الجزء الخاص بالأوامر، حيث يمكن اختيار الأمر من خلال </a:t>
            </a:r>
            <a:r>
              <a:rPr lang="en-US" b="1" u="sng" dirty="0" smtClean="0">
                <a:solidFill>
                  <a:srgbClr val="C00000"/>
                </a:solidFill>
              </a:rPr>
              <a:t>ICON </a:t>
            </a:r>
            <a:r>
              <a:rPr lang="ar-AE" b="1" u="sng" dirty="0" smtClean="0">
                <a:solidFill>
                  <a:srgbClr val="C00000"/>
                </a:solidFill>
              </a:rPr>
              <a:t> </a:t>
            </a:r>
            <a:r>
              <a:rPr lang="ar-AE" b="1" dirty="0" smtClean="0"/>
              <a:t>لكل عملية إحصائية وتعرض النتائج في لائحة التقارير، وتشمل اللائحة على 9 أوامر رئيسة ( بدون </a:t>
            </a:r>
            <a:r>
              <a:rPr lang="en-US" b="1" dirty="0" smtClean="0"/>
              <a:t>Help</a:t>
            </a:r>
            <a:r>
              <a:rPr lang="ar-AE" b="1" dirty="0" smtClean="0"/>
              <a:t>) يتفرع منها عدد من الأوامر الفرعية.</a:t>
            </a:r>
            <a:endParaRPr lang="en-US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r-AE" b="1" u="sng" dirty="0" smtClean="0">
                <a:solidFill>
                  <a:srgbClr val="2C30E6"/>
                </a:solidFill>
              </a:rPr>
              <a:t>2- لائحة البيانات </a:t>
            </a:r>
            <a:endParaRPr lang="en-US" b="1" u="sng" dirty="0" smtClean="0">
              <a:solidFill>
                <a:srgbClr val="2C30E6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r-AE" b="1" dirty="0" smtClean="0"/>
              <a:t>لإضافة وإلغاء البيانات التابعة لكل متغير، حيث يتم تمثيل المتغير بعمود </a:t>
            </a:r>
            <a:r>
              <a:rPr lang="en-US" b="1" dirty="0" smtClean="0"/>
              <a:t>Column</a:t>
            </a:r>
            <a:r>
              <a:rPr lang="ar-AE" b="1" dirty="0" smtClean="0"/>
              <a:t> ويعطي الاسم </a:t>
            </a:r>
            <a:r>
              <a:rPr lang="en-US" b="1" dirty="0" smtClean="0"/>
              <a:t>VAR</a:t>
            </a:r>
            <a:r>
              <a:rPr lang="ar-AE" b="1" dirty="0" smtClean="0"/>
              <a:t> مع رقم يبدأ من 1 حتى 100,000، أما الأسطر فتمثل عدد المشاهدات لكل متغير.  ويتم التحويل ما بين المشاهدات والمتغيرات بالضغط على </a:t>
            </a:r>
            <a:r>
              <a:rPr lang="en-US" b="1" u="sng" dirty="0" smtClean="0">
                <a:solidFill>
                  <a:srgbClr val="C00000"/>
                </a:solidFill>
              </a:rPr>
              <a:t>Data View</a:t>
            </a:r>
            <a:r>
              <a:rPr lang="ar-AE" b="1" u="sng" dirty="0" smtClean="0">
                <a:solidFill>
                  <a:srgbClr val="C00000"/>
                </a:solidFill>
              </a:rPr>
              <a:t> و </a:t>
            </a:r>
            <a:r>
              <a:rPr lang="en-US" b="1" u="sng" dirty="0" smtClean="0">
                <a:solidFill>
                  <a:srgbClr val="C00000"/>
                </a:solidFill>
              </a:rPr>
              <a:t>Variable View</a:t>
            </a:r>
            <a:r>
              <a:rPr lang="ar-AE" b="1" u="sng" dirty="0" smtClean="0">
                <a:solidFill>
                  <a:srgbClr val="C00000"/>
                </a:solidFill>
              </a:rPr>
              <a:t>.</a:t>
            </a:r>
            <a:endParaRPr lang="en-US" b="1" u="sng" dirty="0" smtClean="0">
              <a:solidFill>
                <a:srgbClr val="C0000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r-AE" b="1" u="sng" dirty="0" smtClean="0">
                <a:solidFill>
                  <a:srgbClr val="2C30E6"/>
                </a:solidFill>
              </a:rPr>
              <a:t>3- شاشة تعريف المتغيرات</a:t>
            </a:r>
            <a:endParaRPr lang="en-US" b="1" u="sng" dirty="0" smtClean="0">
              <a:solidFill>
                <a:srgbClr val="2C30E6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r-AE" b="1" dirty="0" smtClean="0"/>
              <a:t>لتعريف المتغيرات يتم الضغط على العمود مرتين </a:t>
            </a:r>
            <a:r>
              <a:rPr lang="en-US" b="1" u="sng" cap="all" dirty="0" smtClean="0">
                <a:solidFill>
                  <a:srgbClr val="C00000"/>
                </a:solidFill>
              </a:rPr>
              <a:t>Double Click</a:t>
            </a:r>
            <a:r>
              <a:rPr lang="ar-AE" b="1" dirty="0" smtClean="0"/>
              <a:t> </a:t>
            </a:r>
            <a:r>
              <a:rPr lang="ar-AE" b="1" dirty="0" err="1" smtClean="0"/>
              <a:t>او</a:t>
            </a:r>
            <a:r>
              <a:rPr lang="ar-AE" b="1" dirty="0" smtClean="0"/>
              <a:t> بالضغط على </a:t>
            </a:r>
            <a:r>
              <a:rPr lang="en-US" b="1" u="sng" dirty="0" smtClean="0">
                <a:solidFill>
                  <a:srgbClr val="C00000"/>
                </a:solidFill>
              </a:rPr>
              <a:t>Variable View</a:t>
            </a:r>
            <a:r>
              <a:rPr lang="ar-AE" b="1" u="sng" dirty="0" smtClean="0">
                <a:solidFill>
                  <a:srgbClr val="C00000"/>
                </a:solidFill>
              </a:rPr>
              <a:t> </a:t>
            </a:r>
            <a:r>
              <a:rPr lang="ar-AE" b="1" dirty="0" smtClean="0"/>
              <a:t>الموجود في أسفل الشاشة لتظهر شاشة أخرى لتعريف المتغيرات بتحديد اسم المتغير النوع، الحجم، العنوان، الترميز.  ويتم الترميز بالضغط على عامود </a:t>
            </a:r>
            <a:r>
              <a:rPr lang="en-US" b="1" u="sng" dirty="0" smtClean="0">
                <a:solidFill>
                  <a:srgbClr val="C00000"/>
                </a:solidFill>
              </a:rPr>
              <a:t>Values</a:t>
            </a:r>
            <a:r>
              <a:rPr lang="ar-AE" b="1" dirty="0" smtClean="0"/>
              <a:t> ومن ثم تحديد قيمة الرمز ووصفه مع الضغط على مفتاح </a:t>
            </a:r>
            <a:r>
              <a:rPr lang="en-US" b="1" u="sng" dirty="0" smtClean="0">
                <a:solidFill>
                  <a:srgbClr val="C00000"/>
                </a:solidFill>
              </a:rPr>
              <a:t>ADD</a:t>
            </a:r>
            <a:r>
              <a:rPr lang="ar-AE" b="1" dirty="0" smtClean="0"/>
              <a:t> لإضافة الرمز.</a:t>
            </a:r>
            <a:endParaRPr lang="en-US" b="1" dirty="0" smtClean="0"/>
          </a:p>
          <a:p>
            <a:endParaRPr lang="ar-EG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عنصر نائب للمحتوى 3" descr="slide11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1554691" y="1600200"/>
            <a:ext cx="5946267" cy="4329130"/>
          </a:xfrm>
        </p:spPr>
      </p:pic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2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59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b="1" dirty="0" smtClean="0"/>
              <a:t/>
            </a:r>
            <a:br>
              <a:rPr lang="ar-EG" b="1" dirty="0" smtClean="0"/>
            </a:br>
            <a:r>
              <a:rPr lang="ar-EG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AE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لائحة التقارير والنتائج: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EG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AE" sz="4000" dirty="0" smtClean="0"/>
              <a:t>شاشة لإظهار النتائج والتقارير، ويتم التحويل ما بين شاشة النتائج وشاشة البيانات بالضغط على الأمر </a:t>
            </a:r>
            <a:r>
              <a:rPr lang="en-US" sz="4000" cap="all" dirty="0" smtClean="0"/>
              <a:t>Window</a:t>
            </a:r>
            <a:r>
              <a:rPr lang="ar-SA" sz="4000" dirty="0" smtClean="0"/>
              <a:t> ومن ثم اختيار ملف البيانات.</a:t>
            </a:r>
            <a:endParaRPr lang="ar-EG" sz="400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6500858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pic>
        <p:nvPicPr>
          <p:cNvPr id="6" name="صورة 5" descr="مخرجات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7384" b="4349"/>
          <a:stretch>
            <a:fillRect/>
          </a:stretch>
        </p:blipFill>
        <p:spPr>
          <a:xfrm>
            <a:off x="0" y="0"/>
            <a:ext cx="8929718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تعريفات هامة جدا:</a:t>
            </a:r>
            <a:endParaRPr lang="ar-E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572140"/>
          </a:xfrm>
        </p:spPr>
        <p:txBody>
          <a:bodyPr/>
          <a:lstStyle/>
          <a:p>
            <a:pPr>
              <a:buNone/>
            </a:pPr>
            <a:r>
              <a:rPr lang="ar-EG" dirty="0" smtClean="0"/>
              <a:t>- </a:t>
            </a:r>
            <a:r>
              <a:rPr lang="ar-SA" b="1" dirty="0" smtClean="0"/>
              <a:t>علم الإحصاء </a:t>
            </a:r>
            <a:r>
              <a:rPr lang="en-US" b="1" dirty="0" smtClean="0"/>
              <a:t>Statistics Science</a:t>
            </a:r>
          </a:p>
          <a:p>
            <a:pPr>
              <a:buNone/>
            </a:pPr>
            <a:r>
              <a:rPr lang="ar-EG" dirty="0" smtClean="0"/>
              <a:t>- </a:t>
            </a:r>
            <a:r>
              <a:rPr lang="ar-SA" b="1" dirty="0" smtClean="0"/>
              <a:t>الإحصاء الوصفي </a:t>
            </a:r>
            <a:r>
              <a:rPr lang="en-US" b="1" dirty="0" smtClean="0"/>
              <a:t>Descriptive Statistics</a:t>
            </a:r>
            <a:r>
              <a:rPr lang="ar-SA" b="1" dirty="0" smtClean="0"/>
              <a:t>:</a:t>
            </a:r>
            <a:endParaRPr lang="en-US" b="1" dirty="0" smtClean="0"/>
          </a:p>
          <a:p>
            <a:pPr>
              <a:buNone/>
            </a:pPr>
            <a:r>
              <a:rPr lang="ar-SA" b="1" dirty="0" smtClean="0"/>
              <a:t>الإحصاء الاستدلالي </a:t>
            </a:r>
            <a:r>
              <a:rPr lang="en-US" b="1" dirty="0" smtClean="0"/>
              <a:t>Statistics  Inferential </a:t>
            </a:r>
            <a:r>
              <a:rPr lang="ar-EG" b="1" dirty="0" smtClean="0"/>
              <a:t>:</a:t>
            </a:r>
            <a:endParaRPr lang="en-US" b="1" dirty="0" smtClean="0"/>
          </a:p>
          <a:p>
            <a:pPr>
              <a:buFontTx/>
              <a:buChar char="-"/>
            </a:pPr>
            <a:r>
              <a:rPr lang="ar-SA" b="1" dirty="0" smtClean="0"/>
              <a:t>المجتمع </a:t>
            </a:r>
            <a:r>
              <a:rPr lang="en-US" b="1" dirty="0" smtClean="0"/>
              <a:t>Population</a:t>
            </a:r>
            <a:r>
              <a:rPr lang="ar-SA" b="1" dirty="0" smtClean="0"/>
              <a:t>:</a:t>
            </a:r>
            <a:endParaRPr lang="ar-EG" b="1" dirty="0" smtClean="0"/>
          </a:p>
          <a:p>
            <a:pPr>
              <a:buFontTx/>
              <a:buChar char="-"/>
            </a:pPr>
            <a:r>
              <a:rPr lang="ar-SA" b="1" dirty="0" smtClean="0"/>
              <a:t>الحصر الشامل </a:t>
            </a:r>
            <a:r>
              <a:rPr lang="en-US" b="1" dirty="0" smtClean="0"/>
              <a:t>Census</a:t>
            </a:r>
            <a:r>
              <a:rPr lang="ar-SA" b="1" dirty="0" smtClean="0"/>
              <a:t>:</a:t>
            </a:r>
            <a:endParaRPr lang="ar-EG" b="1" dirty="0" smtClean="0"/>
          </a:p>
          <a:p>
            <a:pPr>
              <a:buFontTx/>
              <a:buChar char="-"/>
            </a:pPr>
            <a:r>
              <a:rPr lang="ar-SA" b="1" dirty="0" smtClean="0"/>
              <a:t>المقاييس الإحصائية</a:t>
            </a:r>
            <a:endParaRPr lang="en-US" b="1" dirty="0" smtClean="0"/>
          </a:p>
          <a:p>
            <a:pPr>
              <a:buNone/>
            </a:pPr>
            <a:r>
              <a:rPr lang="ar-EG" b="1" dirty="0" smtClean="0"/>
              <a:t>( المتوسط – الوسيط – المنوال – الربيعيات – الالتواء- مقاييس التشتت وغيرها)</a:t>
            </a:r>
            <a:endParaRPr lang="en-US" b="1" dirty="0" smtClean="0"/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endParaRPr lang="ar-EG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1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142844" y="0"/>
            <a:ext cx="8786874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-623" b="529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3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3832" b="4349"/>
          <a:stretch>
            <a:fillRect/>
          </a:stretch>
        </p:blipFill>
        <p:spPr>
          <a:xfrm>
            <a:off x="0" y="0"/>
            <a:ext cx="8929718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5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lvl="0"/>
            <a:r>
              <a:rPr lang="ar-EG" b="1" cap="all" dirty="0" smtClean="0"/>
              <a:t/>
            </a:r>
            <a:br>
              <a:rPr lang="ar-EG" b="1" cap="all" dirty="0" smtClean="0"/>
            </a:br>
            <a:r>
              <a:rPr lang="ar-AE" b="1" cap="all" dirty="0" smtClean="0"/>
              <a:t>تعريف المتغيرات: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142984"/>
            <a:ext cx="8715436" cy="521497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ar-AE" b="1" cap="all" dirty="0" smtClean="0"/>
              <a:t>يمكن تحديد نوعية البيانات المضافة فالمتغيرات والمؤشرات الاقتصادية يمكن إضافتها كما هي، أما المتغيرات والبيانات تحدد من قبل الباحث بطريقة البدائل ( ذكر أو أنثى، متعلم أو غير متعلم) ويتم تعريف المتغير </a:t>
            </a:r>
            <a:r>
              <a:rPr lang="ar-AE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بالانتقال إلى شاشة تعريف المتغيرات </a:t>
            </a:r>
            <a:r>
              <a:rPr lang="en-US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View</a:t>
            </a:r>
            <a:r>
              <a:rPr lang="ar-AE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وتحديد الآتي:</a:t>
            </a:r>
            <a:endParaRPr lang="en-US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</a:pPr>
            <a:r>
              <a:rPr lang="ar-EG" b="1" cap="all" dirty="0" smtClean="0"/>
              <a:t> </a:t>
            </a:r>
            <a:r>
              <a:rPr lang="ar-AE" b="1" cap="all" dirty="0" smtClean="0"/>
              <a:t>اسم المتغير، النوع، حجم المتغير، عدد النقاط العشرية.</a:t>
            </a:r>
            <a:endParaRPr lang="en-US" sz="2400" b="1" dirty="0" smtClean="0"/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</a:pPr>
            <a:r>
              <a:rPr lang="ar-EG" b="1" cap="all" dirty="0" smtClean="0"/>
              <a:t> </a:t>
            </a:r>
            <a:r>
              <a:rPr lang="ar-AE" b="1" cap="all" dirty="0" smtClean="0"/>
              <a:t>تحديد قيم المتغير ( الترميز ) في خانة </a:t>
            </a:r>
            <a:r>
              <a:rPr lang="en-US" b="1" cap="all" dirty="0" smtClean="0"/>
              <a:t>Values</a:t>
            </a:r>
            <a:r>
              <a:rPr lang="ar-AE" b="1" cap="all" dirty="0" smtClean="0"/>
              <a:t>.</a:t>
            </a:r>
            <a:endParaRPr lang="en-US" sz="2400" b="1" dirty="0" smtClean="0"/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</a:pPr>
            <a:r>
              <a:rPr lang="ar-EG" b="1" cap="all" dirty="0" smtClean="0"/>
              <a:t> </a:t>
            </a:r>
            <a:r>
              <a:rPr lang="ar-AE" b="1" cap="all" dirty="0" smtClean="0"/>
              <a:t>إدخال قيمة الرمز في خانة </a:t>
            </a:r>
            <a:r>
              <a:rPr lang="en-US" b="1" cap="all" dirty="0" smtClean="0"/>
              <a:t> Value</a:t>
            </a:r>
            <a:r>
              <a:rPr lang="ar-AE" b="1" cap="all" dirty="0" smtClean="0"/>
              <a:t> واسم الرمز في خانة </a:t>
            </a:r>
            <a:r>
              <a:rPr lang="en-US" b="1" cap="all" dirty="0" smtClean="0"/>
              <a:t>Value Label</a:t>
            </a:r>
            <a:r>
              <a:rPr lang="ar-AE" b="1" cap="all" dirty="0" smtClean="0"/>
              <a:t> والضغط على مفتاح </a:t>
            </a:r>
            <a:r>
              <a:rPr lang="en-US" b="1" cap="all" dirty="0" smtClean="0"/>
              <a:t>ADD</a:t>
            </a:r>
            <a:r>
              <a:rPr lang="ar-SA" b="1" cap="all" dirty="0" smtClean="0"/>
              <a:t> في كل مرة. </a:t>
            </a:r>
            <a:endParaRPr lang="en-US" sz="2400" b="1" dirty="0" smtClean="0"/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</a:pPr>
            <a:r>
              <a:rPr lang="ar-EG" b="1" cap="all" dirty="0" smtClean="0"/>
              <a:t> </a:t>
            </a:r>
            <a:r>
              <a:rPr lang="ar-SA" b="1" cap="all" dirty="0" smtClean="0"/>
              <a:t>بعد إجراء الخطوات السابقة يتم إضافة المتغيرات في شاشة البيانات ولإظهار القيم الكتابية المرادفة بدل القيم الرقمية وذلك بإجراء ما يلي:</a:t>
            </a:r>
            <a:endParaRPr lang="en-US" sz="2400" b="1" dirty="0" smtClean="0"/>
          </a:p>
          <a:p>
            <a:pPr marL="0" lvl="2" indent="0" algn="just">
              <a:lnSpc>
                <a:spcPct val="110000"/>
              </a:lnSpc>
              <a:spcBef>
                <a:spcPts val="0"/>
              </a:spcBef>
            </a:pPr>
            <a:r>
              <a:rPr lang="ar-SA" b="1" cap="all" dirty="0" smtClean="0"/>
              <a:t>اختر الأمر </a:t>
            </a:r>
            <a:r>
              <a:rPr lang="en-US" b="1" cap="all" dirty="0" smtClean="0"/>
              <a:t>View</a:t>
            </a:r>
            <a:r>
              <a:rPr lang="ar-AE" b="1" cap="all" dirty="0" smtClean="0"/>
              <a:t> من اللائحة الرئيسة.</a:t>
            </a:r>
            <a:endParaRPr lang="en-US" sz="2000" b="1" dirty="0" smtClean="0"/>
          </a:p>
          <a:p>
            <a:pPr marL="0" lvl="2" indent="0" algn="just">
              <a:lnSpc>
                <a:spcPct val="110000"/>
              </a:lnSpc>
              <a:spcBef>
                <a:spcPts val="0"/>
              </a:spcBef>
            </a:pPr>
            <a:r>
              <a:rPr lang="ar-AE" b="1" cap="all" dirty="0" smtClean="0"/>
              <a:t>اختر الأمر الفرعي </a:t>
            </a:r>
            <a:r>
              <a:rPr lang="en-US" b="1" cap="all" dirty="0" smtClean="0"/>
              <a:t>Value Labels</a:t>
            </a:r>
            <a:r>
              <a:rPr lang="ar-AE" b="1" cap="all" dirty="0" smtClean="0"/>
              <a:t> أو الضغط على المفتاح .</a:t>
            </a:r>
            <a:r>
              <a:rPr lang="ar-AE" sz="2000" cap="all" dirty="0" smtClean="0"/>
              <a:t> </a:t>
            </a:r>
            <a:endParaRPr lang="en-US" sz="2000" b="1" dirty="0" smtClean="0"/>
          </a:p>
          <a:p>
            <a:endParaRPr lang="ar-EG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  <p:pic>
        <p:nvPicPr>
          <p:cNvPr id="5" name="صورة 4" descr="ب2.bmp"/>
          <p:cNvPicPr>
            <a:picLocks noChangeAspect="1"/>
          </p:cNvPicPr>
          <p:nvPr/>
        </p:nvPicPr>
        <p:blipFill>
          <a:blip r:embed="rId2"/>
          <a:srcRect l="82733" t="23716" r="5882" b="60474"/>
          <a:stretch>
            <a:fillRect/>
          </a:stretch>
        </p:blipFill>
        <p:spPr>
          <a:xfrm>
            <a:off x="1571604" y="5357826"/>
            <a:ext cx="1357322" cy="8572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ar-EG" cap="all" dirty="0" smtClean="0"/>
              <a:t/>
            </a:r>
            <a:br>
              <a:rPr lang="ar-EG" cap="all" dirty="0" smtClean="0"/>
            </a:br>
            <a:r>
              <a:rPr lang="ar-AE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أنظر المربع الحواري التالي مثلاً: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EG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عنصر نائب للمحتوى 4" descr="ب3.bmp"/>
          <p:cNvPicPr>
            <a:picLocks noGrp="1" noChangeAspect="1"/>
          </p:cNvPicPr>
          <p:nvPr>
            <p:ph idx="1"/>
          </p:nvPr>
        </p:nvPicPr>
        <p:blipFill>
          <a:blip r:embed="rId2"/>
          <a:srcRect r="26562" b="46246"/>
          <a:stretch>
            <a:fillRect/>
          </a:stretch>
        </p:blipFill>
        <p:spPr>
          <a:xfrm>
            <a:off x="285720" y="1428737"/>
            <a:ext cx="8643998" cy="4714908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59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1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2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5927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21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-2087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2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7506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23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744" b="529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2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7506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25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2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2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-2087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2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3-n.jpg"/>
          <p:cNvPicPr>
            <a:picLocks noGrp="1" noChangeAspect="1"/>
          </p:cNvPicPr>
          <p:nvPr>
            <p:ph idx="1"/>
          </p:nvPr>
        </p:nvPicPr>
        <p:blipFill>
          <a:blip r:embed="rId2"/>
          <a:srcRect l="806" b="11788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2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5927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3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31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-1" y="0"/>
            <a:ext cx="9097943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3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5927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33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7383" b="10663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3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744" b="529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35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142844" y="0"/>
            <a:ext cx="9001156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3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3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3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3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5015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4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41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3816"/>
          <a:stretch>
            <a:fillRect/>
          </a:stretch>
        </p:blipFill>
        <p:spPr>
          <a:xfrm>
            <a:off x="0" y="0"/>
            <a:ext cx="9001156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4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43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561" b="37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4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45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7506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4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4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9084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4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5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4349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4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343" b="437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5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0934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51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3831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5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53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9751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5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55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3832" b="4349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5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5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5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750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5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6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3832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61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5927"/>
          <a:stretch>
            <a:fillRect/>
          </a:stretch>
        </p:blipFill>
        <p:spPr>
          <a:xfrm>
            <a:off x="142844" y="0"/>
            <a:ext cx="9001156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6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3832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6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6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65-n (1)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6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6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6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5015" b="750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27088" y="1196975"/>
            <a:ext cx="77724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5800" indent="-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AutoNum type="arabicPeriod"/>
            </a:pP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مقدمة </a:t>
            </a: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في </a:t>
            </a:r>
            <a:r>
              <a:rPr lang="fr-F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r>
              <a:rPr lang="ar-DZ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0" indent="-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AutoNum type="arabicPeriod"/>
            </a:pP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خطوات التحليل الاحصائي باستخدام </a:t>
            </a:r>
            <a:r>
              <a:rPr lang="fr-FR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SPSS </a:t>
            </a: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71600" lvl="2" indent="-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مرحلة التعريف.</a:t>
            </a:r>
          </a:p>
          <a:p>
            <a:pPr marL="1371600" lvl="2" indent="-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مرحلة ادخال البيانات.</a:t>
            </a:r>
          </a:p>
          <a:p>
            <a:pPr marL="1371600" lvl="2" indent="-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مرحلة التحليل الاحصائي.</a:t>
            </a:r>
            <a:endParaRPr lang="ar-DZ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AutoNum type="arabicPeriod"/>
            </a:pP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التطبيقات الاحصائية على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0" indent="-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AutoNum type="arabicPeriod"/>
            </a:pPr>
            <a:r>
              <a:rPr lang="ar-DZ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التعامل </a:t>
            </a:r>
            <a:r>
              <a:rPr lang="ar-DZ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مع النتائج</a:t>
            </a:r>
            <a:r>
              <a:rPr lang="ar-DZ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SA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AutoNum type="arabicPeriod"/>
            </a:pP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مزايا وعيوب </a:t>
            </a: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برنامج </a:t>
            </a:r>
            <a:r>
              <a:rPr lang="fr-FR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AutoNum type="arabicPeriod"/>
            </a:pPr>
            <a:r>
              <a:rPr lang="ar-S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خاتمة.</a:t>
            </a:r>
            <a:endParaRPr lang="fr-FR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55875" y="260350"/>
            <a:ext cx="43195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ar-DZ" sz="3600" b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المحاور الأساسية للمحاضرة</a:t>
            </a:r>
            <a:endParaRPr lang="ar-SA" sz="3600" b="1" u="sng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4452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10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6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7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4349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71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4349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7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-904" b="7506"/>
          <a:stretch>
            <a:fillRect/>
          </a:stretch>
        </p:blipFill>
        <p:spPr>
          <a:xfrm>
            <a:off x="0" y="0"/>
            <a:ext cx="9143999" cy="664371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73-n.jpg"/>
          <p:cNvPicPr>
            <a:picLocks noGrp="1" noChangeAspect="1"/>
          </p:cNvPicPr>
          <p:nvPr>
            <p:ph idx="1"/>
          </p:nvPr>
        </p:nvPicPr>
        <p:blipFill>
          <a:blip r:embed="rId2"/>
          <a:srcRect b="459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7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75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3832" b="7506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7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4349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7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3832" b="7506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7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EG" b="1" i="1" dirty="0" smtClean="0"/>
              <a:t/>
            </a:r>
            <a:br>
              <a:rPr lang="ar-EG" b="1" i="1" dirty="0" smtClean="0"/>
            </a:br>
            <a:r>
              <a:rPr lang="ar-EG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</a:t>
            </a:r>
            <a:r>
              <a:rPr lang="ar-S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البرنامج الإحصائي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SPSS</a:t>
            </a:r>
            <a:r>
              <a:rPr lang="ar-S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 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lnSpcReduction="10000"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ar-SA" sz="3200" b="1" dirty="0" smtClean="0"/>
              <a:t>تعتبر الحزمة الإحصائية</a:t>
            </a:r>
            <a:r>
              <a:rPr lang="en-US" sz="3200" b="1" dirty="0" smtClean="0"/>
              <a:t> SPSS </a:t>
            </a:r>
            <a:r>
              <a:rPr lang="ar-SA" sz="3200" b="1" dirty="0" smtClean="0"/>
              <a:t>من أفضل الحزم أو البرامج الإحصائية الجاهزة للعرض والتحليل الإحصائي على مستوى العالم</a:t>
            </a:r>
            <a:r>
              <a:rPr lang="en-US" sz="3200" b="1" dirty="0" smtClean="0"/>
              <a:t>.</a:t>
            </a:r>
            <a:endParaRPr lang="en-US" sz="3200" dirty="0" smtClean="0"/>
          </a:p>
          <a:p>
            <a:pPr marL="0" lvl="1" indent="0" algn="just">
              <a:spcBef>
                <a:spcPts val="0"/>
              </a:spcBef>
              <a:buNone/>
            </a:pPr>
            <a:r>
              <a:rPr lang="ar-SA" sz="3200" b="1" dirty="0" smtClean="0"/>
              <a:t>والاسم الغير مختصر لهذا البرنامج هو</a:t>
            </a:r>
            <a:r>
              <a:rPr lang="en-US" sz="3200" b="1" dirty="0" smtClean="0"/>
              <a:t> </a:t>
            </a:r>
            <a:r>
              <a:rPr lang="en-US" sz="3200" b="1" u="sng" dirty="0" smtClean="0">
                <a:solidFill>
                  <a:srgbClr val="2C3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"Statistical Package For Socials Science“</a:t>
            </a:r>
            <a:r>
              <a:rPr lang="en-US" sz="3200" b="1" dirty="0" smtClean="0"/>
              <a:t> </a:t>
            </a:r>
            <a:r>
              <a:rPr lang="ar-EG" sz="3200" b="1" dirty="0" smtClean="0"/>
              <a:t> </a:t>
            </a:r>
            <a:r>
              <a:rPr lang="ar-SA" sz="3200" b="1" dirty="0" smtClean="0"/>
              <a:t>وتعني بالعربية ”البرامج (الحزم) الإحصائية لعلوم الاجتماع</a:t>
            </a:r>
            <a:r>
              <a:rPr lang="en-US" sz="3200" b="1" dirty="0" smtClean="0"/>
              <a:t>“ </a:t>
            </a:r>
            <a:r>
              <a:rPr lang="ar-SA" sz="3200" b="1" dirty="0" smtClean="0"/>
              <a:t>مع العلم أن الاسم المختصر لهذا البرنامج هو</a:t>
            </a:r>
            <a:r>
              <a:rPr lang="en-US" sz="3200" b="1" dirty="0" smtClean="0"/>
              <a:t>  SPSS  </a:t>
            </a:r>
            <a:endParaRPr lang="ar-EG" sz="3200" b="1" dirty="0" smtClean="0"/>
          </a:p>
          <a:p>
            <a:pPr marL="0" lvl="1" indent="0" algn="just">
              <a:spcBef>
                <a:spcPts val="0"/>
              </a:spcBef>
            </a:pPr>
            <a:r>
              <a:rPr lang="ar-EG" sz="3200" b="1" dirty="0" smtClean="0"/>
              <a:t> 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ظهرت أول طبعة لـ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SPSS 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عام 1970, بعد ذلك ظهرت عدة إصدارات تعمل كلها تحت نظام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MS Dos 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وتميزت بصعوبة الاستخدام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1" indent="0" algn="just">
              <a:spcBef>
                <a:spcPts val="0"/>
              </a:spcBef>
            </a:pPr>
            <a:r>
              <a:rPr lang="ar-EG" sz="3200" b="1" dirty="0" smtClean="0"/>
              <a:t> </a:t>
            </a:r>
            <a:r>
              <a:rPr lang="ar-SA" sz="3200" b="1" dirty="0" smtClean="0"/>
              <a:t>في بداية التسعينيات ظهر الإصدار الخامس والسادس تحت نظام</a:t>
            </a:r>
            <a:r>
              <a:rPr lang="en-US" sz="3200" b="1" dirty="0" smtClean="0"/>
              <a:t> Win </a:t>
            </a:r>
            <a:r>
              <a:rPr lang="ar-EG" sz="3200" b="1" dirty="0" smtClean="0"/>
              <a:t> </a:t>
            </a:r>
            <a:r>
              <a:rPr lang="ar-SA" sz="3200" b="1" dirty="0" smtClean="0"/>
              <a:t>فسهل التعامل مع هذا البرنامج مما أدى إلى انتشار استخداماته فتوالت بعد ذلك الإصدارات حتى بلغت حاليا 22إصدار</a:t>
            </a:r>
            <a:r>
              <a:rPr lang="en-US" sz="3200" b="1" dirty="0" smtClean="0"/>
              <a:t>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en-US" sz="1200" dirty="0" smtClean="0"/>
          </a:p>
          <a:p>
            <a:endParaRPr lang="ar-EG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79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7506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80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6199" b="9084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81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9084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82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9084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83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5927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84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9084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85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5927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86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5927"/>
          <a:stretch>
            <a:fillRect/>
          </a:stretch>
        </p:blipFill>
        <p:spPr>
          <a:xfrm>
            <a:off x="-71502" y="0"/>
            <a:ext cx="9215502" cy="664371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87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64" b="5927"/>
          <a:stretch>
            <a:fillRect/>
          </a:stretch>
        </p:blipFill>
        <p:spPr>
          <a:xfrm>
            <a:off x="0" y="0"/>
            <a:ext cx="8929718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lide88-n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0" b="434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د.حمودة عبد الواحد حمودة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1011</Words>
  <Application>Microsoft Office PowerPoint</Application>
  <PresentationFormat>عرض على الشاشة (3:4)‏</PresentationFormat>
  <Paragraphs>191</Paragraphs>
  <Slides>131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131</vt:i4>
      </vt:variant>
    </vt:vector>
  </HeadingPairs>
  <TitlesOfParts>
    <vt:vector size="134" baseType="lpstr">
      <vt:lpstr>سمة Office</vt:lpstr>
      <vt:lpstr>Vagues</vt:lpstr>
      <vt:lpstr>1_Vagues</vt:lpstr>
      <vt:lpstr>عرض تقديمي في PowerPoint</vt:lpstr>
      <vt:lpstr>تعريفات هامة جدا: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ما هو البرنامج الإحصائي SPSS؟   </vt:lpstr>
      <vt:lpstr> تثبيت وتشغيل برنامج SPSS </vt:lpstr>
      <vt:lpstr> نوافذ البرنامج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4- لائحة التقارير والنتائج: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تعريف المتغيرات: </vt:lpstr>
      <vt:lpstr> أنظر المربع الحواري التالي مثلاً: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computer world</cp:lastModifiedBy>
  <cp:revision>301</cp:revision>
  <dcterms:modified xsi:type="dcterms:W3CDTF">2020-03-15T18:52:08Z</dcterms:modified>
</cp:coreProperties>
</file>