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7" r:id="rId30"/>
    <p:sldId id="288" r:id="rId31"/>
    <p:sldId id="284" r:id="rId32"/>
    <p:sldId id="285" r:id="rId33"/>
    <p:sldId id="289" r:id="rId34"/>
    <p:sldId id="290"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p:clrMru>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9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47C9B81F-C347-4BEF-BFDF-29C42F48304A}" type="datetimeFigureOut">
              <a:rPr lang="en-US" smtClean="0"/>
              <a:pPr/>
              <a:t>4/11/2013</a:t>
            </a:fld>
            <a:endParaRPr lang="en-US"/>
          </a:p>
        </p:txBody>
      </p:sp>
      <p:sp>
        <p:nvSpPr>
          <p:cNvPr id="19" name="عنصر نائب للتذييل 18"/>
          <p:cNvSpPr>
            <a:spLocks noGrp="1"/>
          </p:cNvSpPr>
          <p:nvPr>
            <p:ph type="ftr" sz="quarter" idx="11"/>
          </p:nvPr>
        </p:nvSpPr>
        <p:spPr/>
        <p:txBody>
          <a:bodyPr/>
          <a:lstStyle/>
          <a:p>
            <a:endParaRPr kumimoji="0" lang="en-US"/>
          </a:p>
        </p:txBody>
      </p:sp>
      <p:sp>
        <p:nvSpPr>
          <p:cNvPr id="27" name="عنصر نائب لرقم الشريحة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4/11/2013</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4/11/2013</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4/11/2013</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C9B81F-C347-4BEF-BFDF-29C42F48304A}" type="datetimeFigureOut">
              <a:rPr lang="en-US" smtClean="0"/>
              <a:pPr/>
              <a:t>4/11/2013</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4/11/2013</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47C9B81F-C347-4BEF-BFDF-29C42F48304A}" type="datetimeFigureOut">
              <a:rPr lang="en-US" smtClean="0"/>
              <a:pPr/>
              <a:t>4/11/2013</a:t>
            </a:fld>
            <a:endParaRPr lang="en-US"/>
          </a:p>
        </p:txBody>
      </p:sp>
      <p:sp>
        <p:nvSpPr>
          <p:cNvPr id="8" name="عنصر نائب للتذييل 7"/>
          <p:cNvSpPr>
            <a:spLocks noGrp="1"/>
          </p:cNvSpPr>
          <p:nvPr>
            <p:ph type="ftr" sz="quarter" idx="11"/>
          </p:nvPr>
        </p:nvSpPr>
        <p:spPr/>
        <p:txBody>
          <a:bodyPr/>
          <a:lstStyle/>
          <a:p>
            <a:endParaRPr kumimoji="0" lang="en-US" dirty="0"/>
          </a:p>
        </p:txBody>
      </p:sp>
      <p:sp>
        <p:nvSpPr>
          <p:cNvPr id="9" name="عنصر نائب لرقم الشريحة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7C9B81F-C347-4BEF-BFDF-29C42F48304A}" type="datetimeFigureOut">
              <a:rPr lang="en-US" smtClean="0"/>
              <a:pPr/>
              <a:t>4/11/2013</a:t>
            </a:fld>
            <a:endParaRPr lang="en-US"/>
          </a:p>
        </p:txBody>
      </p:sp>
      <p:sp>
        <p:nvSpPr>
          <p:cNvPr id="4" name="عنصر نائب للتذييل 3"/>
          <p:cNvSpPr>
            <a:spLocks noGrp="1"/>
          </p:cNvSpPr>
          <p:nvPr>
            <p:ph type="ftr" sz="quarter" idx="11"/>
          </p:nvPr>
        </p:nvSpPr>
        <p:spPr/>
        <p:txBody>
          <a:bodyPr/>
          <a:lstStyle/>
          <a:p>
            <a:endParaRPr kumimoji="0" lang="en-US"/>
          </a:p>
        </p:txBody>
      </p:sp>
      <p:sp>
        <p:nvSpPr>
          <p:cNvPr id="5" name="عنصر نائب لرقم الشريحة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C9B81F-C347-4BEF-BFDF-29C42F48304A}" type="datetimeFigureOut">
              <a:rPr lang="en-US" smtClean="0"/>
              <a:pPr/>
              <a:t>4/11/2013</a:t>
            </a:fld>
            <a:endParaRPr lang="en-US"/>
          </a:p>
        </p:txBody>
      </p:sp>
      <p:sp>
        <p:nvSpPr>
          <p:cNvPr id="3" name="عنصر نائب للتذييل 2"/>
          <p:cNvSpPr>
            <a:spLocks noGrp="1"/>
          </p:cNvSpPr>
          <p:nvPr>
            <p:ph type="ftr" sz="quarter" idx="11"/>
          </p:nvPr>
        </p:nvSpPr>
        <p:spPr/>
        <p:txBody>
          <a:bodyPr/>
          <a:lstStyle/>
          <a:p>
            <a:endParaRPr kumimoji="0" lang="en-US"/>
          </a:p>
        </p:txBody>
      </p:sp>
      <p:sp>
        <p:nvSpPr>
          <p:cNvPr id="4" name="عنصر نائب لرقم الشريحة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4/11/2013</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C9B81F-C347-4BEF-BFDF-29C42F48304A}" type="datetimeFigureOut">
              <a:rPr lang="en-US" smtClean="0"/>
              <a:pPr/>
              <a:t>4/11/2013</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4/11/2013</a:t>
            </a:fld>
            <a:endParaRPr lang="en-US" dirty="0">
              <a:solidFill>
                <a:schemeClr val="tx2">
                  <a:shade val="90000"/>
                </a:scheme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65681" y="500042"/>
            <a:ext cx="4012638" cy="144655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8800" b="1" dirty="0" smtClean="0">
                <a:ln w="50800"/>
                <a:solidFill>
                  <a:schemeClr val="bg1">
                    <a:shade val="50000"/>
                  </a:schemeClr>
                </a:solidFill>
                <a:cs typeface="PT Bold Heading" pitchFamily="2" charset="-78"/>
              </a:rPr>
              <a:t>اختبار </a:t>
            </a:r>
            <a:r>
              <a:rPr lang="ar-EG" sz="8800" b="1" dirty="0" err="1" smtClean="0">
                <a:ln w="50800"/>
                <a:solidFill>
                  <a:schemeClr val="bg1">
                    <a:shade val="50000"/>
                  </a:schemeClr>
                </a:solidFill>
                <a:cs typeface="PT Bold Heading" pitchFamily="2" charset="-78"/>
              </a:rPr>
              <a:t>ت</a:t>
            </a:r>
            <a:endParaRPr lang="ar-SA" sz="8800" b="1" cap="none" spc="0" dirty="0">
              <a:ln w="50800"/>
              <a:solidFill>
                <a:schemeClr val="bg1">
                  <a:shade val="50000"/>
                </a:schemeClr>
              </a:solidFill>
              <a:effectLst/>
              <a:cs typeface="PT Bold Heading" pitchFamily="2" charset="-78"/>
            </a:endParaRPr>
          </a:p>
        </p:txBody>
      </p:sp>
      <p:sp>
        <p:nvSpPr>
          <p:cNvPr id="5" name="مستطيل 4"/>
          <p:cNvSpPr/>
          <p:nvPr/>
        </p:nvSpPr>
        <p:spPr>
          <a:xfrm>
            <a:off x="400826" y="2967335"/>
            <a:ext cx="8342348" cy="156966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9600" b="1" dirty="0" smtClean="0">
                <a:ln w="50800"/>
                <a:solidFill>
                  <a:srgbClr val="FF0066"/>
                </a:solidFill>
                <a:effectLst>
                  <a:outerShdw blurRad="38100" dist="38100" dir="2700000" algn="tl">
                    <a:srgbClr val="000000">
                      <a:alpha val="43137"/>
                    </a:srgbClr>
                  </a:outerShdw>
                </a:effectLst>
              </a:rPr>
              <a:t>الحالة الثانية والثالثة</a:t>
            </a:r>
            <a:endParaRPr lang="ar-SA" sz="9600" b="1" cap="none" spc="0" dirty="0">
              <a:ln w="50800"/>
              <a:solidFill>
                <a:srgbClr val="FF0066"/>
              </a:solidFill>
              <a:effectLst>
                <a:outerShdw blurRad="38100" dist="38100" dir="2700000" algn="tl">
                  <a:srgbClr val="000000">
                    <a:alpha val="43137"/>
                  </a:srgbClr>
                </a:outerShdw>
              </a:effectLst>
            </a:endParaRPr>
          </a:p>
        </p:txBody>
      </p:sp>
      <p:pic>
        <p:nvPicPr>
          <p:cNvPr id="7" name="صورة 6" descr="brownl.gif"/>
          <p:cNvPicPr>
            <a:picLocks noChangeAspect="1"/>
          </p:cNvPicPr>
          <p:nvPr/>
        </p:nvPicPr>
        <p:blipFill>
          <a:blip r:embed="rId2"/>
          <a:stretch>
            <a:fillRect/>
          </a:stretch>
        </p:blipFill>
        <p:spPr>
          <a:xfrm>
            <a:off x="7072330" y="857232"/>
            <a:ext cx="838200" cy="809625"/>
          </a:xfrm>
          <a:prstGeom prst="rect">
            <a:avLst/>
          </a:prstGeom>
        </p:spPr>
      </p:pic>
      <p:pic>
        <p:nvPicPr>
          <p:cNvPr id="8" name="صورة 7" descr="brownr.gif"/>
          <p:cNvPicPr>
            <a:picLocks noChangeAspect="1"/>
          </p:cNvPicPr>
          <p:nvPr/>
        </p:nvPicPr>
        <p:blipFill>
          <a:blip r:embed="rId3"/>
          <a:stretch>
            <a:fillRect/>
          </a:stretch>
        </p:blipFill>
        <p:spPr>
          <a:xfrm>
            <a:off x="1285852" y="857232"/>
            <a:ext cx="838200" cy="809625"/>
          </a:xfrm>
          <a:prstGeom prst="rect">
            <a:avLst/>
          </a:prstGeom>
        </p:spPr>
      </p:pic>
      <p:pic>
        <p:nvPicPr>
          <p:cNvPr id="9" name="صورة 8" descr="smile12.gif"/>
          <p:cNvPicPr>
            <a:picLocks noChangeAspect="1"/>
          </p:cNvPicPr>
          <p:nvPr/>
        </p:nvPicPr>
        <p:blipFill>
          <a:blip r:embed="rId4"/>
          <a:stretch>
            <a:fillRect/>
          </a:stretch>
        </p:blipFill>
        <p:spPr>
          <a:xfrm>
            <a:off x="8286750" y="2357430"/>
            <a:ext cx="857250" cy="857250"/>
          </a:xfrm>
          <a:prstGeom prst="rect">
            <a:avLst/>
          </a:prstGeom>
        </p:spPr>
      </p:pic>
      <p:sp>
        <p:nvSpPr>
          <p:cNvPr id="10" name="مستطيل 9"/>
          <p:cNvSpPr/>
          <p:nvPr/>
        </p:nvSpPr>
        <p:spPr>
          <a:xfrm>
            <a:off x="4857752" y="5286388"/>
            <a:ext cx="3858750" cy="923330"/>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ar-EG" sz="5400" b="1" dirty="0" smtClean="0">
                <a:ln w="1905"/>
                <a:solidFill>
                  <a:srgbClr val="0000CC"/>
                </a:solidFill>
                <a:effectLst>
                  <a:outerShdw blurRad="38100" dist="38100" dir="2700000" algn="tl">
                    <a:srgbClr val="000000">
                      <a:alpha val="43137"/>
                    </a:srgbClr>
                  </a:outerShdw>
                </a:effectLst>
              </a:rPr>
              <a:t>عينتان مستقلتان</a:t>
            </a:r>
            <a:endParaRPr lang="ar-SA" sz="5400" b="1" dirty="0">
              <a:ln w="1905"/>
              <a:solidFill>
                <a:srgbClr val="0000CC"/>
              </a:solidFill>
              <a:effectLst>
                <a:outerShdw blurRad="38100" dist="38100" dir="2700000" algn="tl">
                  <a:srgbClr val="000000">
                    <a:alpha val="43137"/>
                  </a:srgbClr>
                </a:outerShdw>
              </a:effectLst>
            </a:endParaRPr>
          </a:p>
        </p:txBody>
      </p:sp>
      <p:sp>
        <p:nvSpPr>
          <p:cNvPr id="11" name="مستطيل 10"/>
          <p:cNvSpPr/>
          <p:nvPr/>
        </p:nvSpPr>
        <p:spPr>
          <a:xfrm>
            <a:off x="457259" y="5291752"/>
            <a:ext cx="3900427" cy="923330"/>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ar-EG" sz="5400" b="1" dirty="0" smtClean="0">
                <a:ln w="1905"/>
                <a:solidFill>
                  <a:srgbClr val="0000CC"/>
                </a:solidFill>
                <a:effectLst>
                  <a:outerShdw blurRad="38100" dist="38100" dir="2700000" algn="tl">
                    <a:srgbClr val="000000">
                      <a:alpha val="43137"/>
                    </a:srgbClr>
                  </a:outerShdw>
                </a:effectLst>
              </a:rPr>
              <a:t>عينتان</a:t>
            </a:r>
            <a:r>
              <a:rPr lang="ar-EG"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ar-EG" sz="5400" b="1" dirty="0" smtClean="0">
                <a:ln w="1905"/>
                <a:solidFill>
                  <a:srgbClr val="0000CC"/>
                </a:solidFill>
                <a:effectLst>
                  <a:outerShdw blurRad="38100" dist="38100" dir="2700000" algn="tl">
                    <a:srgbClr val="000000">
                      <a:alpha val="43137"/>
                    </a:srgbClr>
                  </a:outerShdw>
                </a:effectLst>
              </a:rPr>
              <a:t>مرتبطتان</a:t>
            </a:r>
            <a:endParaRPr lang="ar-SA" sz="5400" b="1" dirty="0" smtClean="0">
              <a:ln w="1905"/>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mph" presetSubtype="0" fill="hold" grpId="1" nodeType="clickEffect">
                                  <p:stCondLst>
                                    <p:cond delay="0"/>
                                  </p:stCondLst>
                                  <p:iterate type="lt">
                                    <p:tmPct val="0"/>
                                  </p:iterate>
                                  <p:childTnLst>
                                    <p:animClr clrSpc="hsl">
                                      <p:cBhvr override="childStyle">
                                        <p:cTn id="24" dur="500" fill="hold"/>
                                        <p:tgtEl>
                                          <p:spTgt spid="10"/>
                                        </p:tgtEl>
                                        <p:attrNameLst>
                                          <p:attrName>style.color</p:attrName>
                                        </p:attrNameLst>
                                      </p:cBhvr>
                                      <p:by>
                                        <p:hsl h="0" s="12549" l="25098"/>
                                      </p:by>
                                    </p:animClr>
                                    <p:animClr clrSpc="hsl">
                                      <p:cBhvr>
                                        <p:cTn id="25" dur="500" fill="hold"/>
                                        <p:tgtEl>
                                          <p:spTgt spid="10"/>
                                        </p:tgtEl>
                                        <p:attrNameLst>
                                          <p:attrName>fillcolor</p:attrName>
                                        </p:attrNameLst>
                                      </p:cBhvr>
                                      <p:by>
                                        <p:hsl h="0" s="12549" l="25098"/>
                                      </p:by>
                                    </p:animClr>
                                    <p:animClr clrSpc="hsl">
                                      <p:cBhvr>
                                        <p:cTn id="26" dur="500" fill="hold"/>
                                        <p:tgtEl>
                                          <p:spTgt spid="10"/>
                                        </p:tgtEl>
                                        <p:attrNameLst>
                                          <p:attrName>stroke.color</p:attrName>
                                        </p:attrNameLst>
                                      </p:cBhvr>
                                      <p:by>
                                        <p:hsl h="0" s="12549" l="25098"/>
                                      </p:by>
                                    </p:animClr>
                                    <p:set>
                                      <p:cBhvr>
                                        <p:cTn id="27" dur="500" fill="hold"/>
                                        <p:tgtEl>
                                          <p:spTgt spid="10"/>
                                        </p:tgtEl>
                                        <p:attrNameLst>
                                          <p:attrName>fill.type</p:attrName>
                                        </p:attrNameLst>
                                      </p:cBhvr>
                                      <p:to>
                                        <p:strVal val="solid"/>
                                      </p:to>
                                    </p:set>
                                  </p:childTnLst>
                                </p:cTn>
                              </p:par>
                            </p:childTnLst>
                          </p:cTn>
                        </p:par>
                        <p:par>
                          <p:cTn id="28" fill="hold">
                            <p:stCondLst>
                              <p:cond delay="500"/>
                            </p:stCondLst>
                            <p:childTnLst>
                              <p:par>
                                <p:cTn id="29" presetID="30" presetClass="emph" presetSubtype="0" fill="hold" grpId="1" nodeType="afterEffect">
                                  <p:stCondLst>
                                    <p:cond delay="0"/>
                                  </p:stCondLst>
                                  <p:iterate type="lt">
                                    <p:tmPct val="0"/>
                                  </p:iterate>
                                  <p:childTnLst>
                                    <p:animClr clrSpc="hsl">
                                      <p:cBhvr override="childStyle">
                                        <p:cTn id="30" dur="500" fill="hold"/>
                                        <p:tgtEl>
                                          <p:spTgt spid="11"/>
                                        </p:tgtEl>
                                        <p:attrNameLst>
                                          <p:attrName>style.color</p:attrName>
                                        </p:attrNameLst>
                                      </p:cBhvr>
                                      <p:by>
                                        <p:hsl h="0" s="12549" l="25098"/>
                                      </p:by>
                                    </p:animClr>
                                    <p:animClr clrSpc="hsl">
                                      <p:cBhvr>
                                        <p:cTn id="31" dur="500" fill="hold"/>
                                        <p:tgtEl>
                                          <p:spTgt spid="11"/>
                                        </p:tgtEl>
                                        <p:attrNameLst>
                                          <p:attrName>fillcolor</p:attrName>
                                        </p:attrNameLst>
                                      </p:cBhvr>
                                      <p:by>
                                        <p:hsl h="0" s="12549" l="25098"/>
                                      </p:by>
                                    </p:animClr>
                                    <p:animClr clrSpc="hsl">
                                      <p:cBhvr>
                                        <p:cTn id="32" dur="500" fill="hold"/>
                                        <p:tgtEl>
                                          <p:spTgt spid="11"/>
                                        </p:tgtEl>
                                        <p:attrNameLst>
                                          <p:attrName>stroke.color</p:attrName>
                                        </p:attrNameLst>
                                      </p:cBhvr>
                                      <p:by>
                                        <p:hsl h="0" s="12549" l="25098"/>
                                      </p:by>
                                    </p:animClr>
                                    <p:set>
                                      <p:cBhvr>
                                        <p:cTn id="33"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0001" y="2067761"/>
            <a:ext cx="8643998" cy="4524315"/>
          </a:xfrm>
          <a:prstGeom prst="rect">
            <a:avLst/>
          </a:prstGeom>
          <a:ln>
            <a:noFill/>
            <a:headEnd/>
            <a:tailEn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nchor="ctr">
            <a:spAutoFit/>
          </a:bodyPr>
          <a:lstStyle/>
          <a:p>
            <a:pPr indent="715963" algn="justLow" rtl="1">
              <a:lnSpc>
                <a:spcPct val="150000"/>
              </a:lnSpc>
            </a:pP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قام أستاذ مادة الإحصاء بتطبيق أسلوب جديد في تدريس المادة واختار عينة مكونة من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6</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أشخاص واختبرهم في الإحصاء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قبل</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تطبيق هذا الأسلوب واختبرهم مرة أخرى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بعد</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تطبيقه</a:t>
            </a:r>
            <a:r>
              <a:rPr lang="ar-EG"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p>
          <a:p>
            <a:pPr indent="715963" algn="justLow" rtl="1">
              <a:lnSpc>
                <a:spcPct val="150000"/>
              </a:lnSpc>
            </a:pP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هل </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هناك فرق دال إحصائيًا بين مستوى الطلاب في مادة الإحصاء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قبل تطبيق </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الأسلوب الجديد في التدريس </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وبعده</a:t>
            </a:r>
            <a:r>
              <a:rPr lang="ar-SA"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مع العلم بأن نتائج التطبيقين الأول والثاني على كما بالجدول التالي</a:t>
            </a:r>
            <a:r>
              <a:rPr lang="ar-SA" sz="3200" b="1" dirty="0" smtClean="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endParaRPr lang="en-US" sz="3200" b="1" dirty="0">
              <a:solidFill>
                <a:srgbClr val="000066"/>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3" name="شكل بيضاوي 2"/>
          <p:cNvSpPr/>
          <p:nvPr/>
        </p:nvSpPr>
        <p:spPr>
          <a:xfrm>
            <a:off x="3000364" y="285752"/>
            <a:ext cx="3143272" cy="1428736"/>
          </a:xfrm>
          <a:prstGeom prst="ellipse">
            <a:avLst/>
          </a:prstGeom>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rtlCol="1" anchor="ctr"/>
          <a:lstStyle/>
          <a:p>
            <a:pPr algn="ctr"/>
            <a:r>
              <a:rPr lang="ar-EG" sz="7200" b="1" dirty="0" smtClean="0">
                <a:effectLst>
                  <a:outerShdw blurRad="38100" dist="38100" dir="2700000" algn="tl">
                    <a:srgbClr val="000000">
                      <a:alpha val="43137"/>
                    </a:srgbClr>
                  </a:outerShdw>
                </a:effectLst>
              </a:rPr>
              <a:t>مثال</a:t>
            </a:r>
            <a:endParaRPr lang="ar-EG"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59"/>
          <p:cNvGraphicFramePr>
            <a:graphicFrameLocks noGrp="1"/>
          </p:cNvGraphicFramePr>
          <p:nvPr/>
        </p:nvGraphicFramePr>
        <p:xfrm>
          <a:off x="446456" y="428604"/>
          <a:ext cx="8251088" cy="4400550"/>
        </p:xfrm>
        <a:graphic>
          <a:graphicData uri="http://schemas.openxmlformats.org/drawingml/2006/table">
            <a:tbl>
              <a:tblPr rtl="1">
                <a:tableStyleId>{08FB837D-C827-4EFA-A057-4D05807E0F7C}</a:tableStyleId>
              </a:tblPr>
              <a:tblGrid>
                <a:gridCol w="1049217"/>
                <a:gridCol w="1082972"/>
                <a:gridCol w="1071870"/>
                <a:gridCol w="1768282"/>
                <a:gridCol w="1863999"/>
                <a:gridCol w="1414748"/>
              </a:tblGrid>
              <a:tr h="6937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الأفراد</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التطبيق القبلي</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التطبيق </a:t>
                      </a:r>
                      <a:r>
                        <a:rPr kumimoji="0" lang="ar-SA" sz="2000" b="1" u="none" strike="noStrike" cap="none" normalizeH="0" baseline="0" dirty="0" err="1" smtClean="0">
                          <a:ln>
                            <a:noFill/>
                          </a:ln>
                          <a:effectLst/>
                          <a:latin typeface="Arial" pitchFamily="34" charset="0"/>
                          <a:cs typeface="Arial" pitchFamily="34" charset="0"/>
                        </a:rPr>
                        <a:t>البعدي</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الفرق = </a:t>
                      </a:r>
                      <a:r>
                        <a:rPr kumimoji="0" lang="ar-SA" sz="2000" b="1" u="none" strike="noStrike" cap="none" normalizeH="0" baseline="0" dirty="0" err="1" smtClean="0">
                          <a:ln>
                            <a:noFill/>
                          </a:ln>
                          <a:effectLst/>
                          <a:latin typeface="Arial" pitchFamily="34" charset="0"/>
                          <a:cs typeface="Arial" pitchFamily="34" charset="0"/>
                        </a:rPr>
                        <a:t>ف</a:t>
                      </a:r>
                      <a:r>
                        <a:rPr kumimoji="0" lang="ar-SA" sz="2000" b="1" u="none" strike="noStrike" cap="none" normalizeH="0" baseline="0" dirty="0" smtClean="0">
                          <a:ln>
                            <a:noFill/>
                          </a:ln>
                          <a:effectLst/>
                          <a:latin typeface="Arial" pitchFamily="34" charset="0"/>
                          <a:cs typeface="Arial" pitchFamily="34" charset="0"/>
                        </a:rPr>
                        <a:t/>
                      </a:r>
                      <a:br>
                        <a:rPr kumimoji="0" lang="ar-SA" sz="2000" b="1" u="none" strike="noStrike" cap="none" normalizeH="0" baseline="0" dirty="0" smtClean="0">
                          <a:ln>
                            <a:noFill/>
                          </a:ln>
                          <a:effectLst/>
                          <a:latin typeface="Arial" pitchFamily="34" charset="0"/>
                          <a:cs typeface="Arial" pitchFamily="34" charset="0"/>
                        </a:rPr>
                      </a:br>
                      <a:r>
                        <a:rPr kumimoji="0" lang="ar-SA" sz="2000" b="1" u="none" strike="noStrike" cap="none" normalizeH="0" baseline="0" dirty="0" smtClean="0">
                          <a:ln>
                            <a:noFill/>
                          </a:ln>
                          <a:effectLst/>
                          <a:latin typeface="Arial" pitchFamily="34" charset="0"/>
                          <a:cs typeface="Arial" pitchFamily="34" charset="0"/>
                        </a:rPr>
                        <a:t>(</a:t>
                      </a:r>
                      <a:r>
                        <a:rPr kumimoji="0" lang="ar-EG" sz="2000" b="1" u="none" strike="noStrike" cap="none" normalizeH="0" baseline="0" dirty="0" err="1" smtClean="0">
                          <a:ln>
                            <a:noFill/>
                          </a:ln>
                          <a:effectLst/>
                          <a:latin typeface="Arial" pitchFamily="34" charset="0"/>
                          <a:cs typeface="Arial" pitchFamily="34" charset="0"/>
                        </a:rPr>
                        <a:t>البعدى</a:t>
                      </a:r>
                      <a:r>
                        <a:rPr kumimoji="0" lang="ar-EG" sz="2000" b="1" u="none" strike="noStrike" cap="none" normalizeH="0" baseline="0" dirty="0" smtClean="0">
                          <a:ln>
                            <a:noFill/>
                          </a:ln>
                          <a:effectLst/>
                          <a:latin typeface="Arial" pitchFamily="34" charset="0"/>
                          <a:cs typeface="Arial" pitchFamily="34" charset="0"/>
                        </a:rPr>
                        <a:t> - </a:t>
                      </a:r>
                      <a:r>
                        <a:rPr kumimoji="0" lang="ar-EG" sz="2000" b="1" u="none" strike="noStrike" cap="none" normalizeH="0" baseline="0" dirty="0" err="1" smtClean="0">
                          <a:ln>
                            <a:noFill/>
                          </a:ln>
                          <a:effectLst/>
                          <a:latin typeface="Arial" pitchFamily="34" charset="0"/>
                          <a:cs typeface="Arial" pitchFamily="34" charset="0"/>
                        </a:rPr>
                        <a:t>القبلى</a:t>
                      </a:r>
                      <a:r>
                        <a:rPr kumimoji="0" lang="ar-SA" sz="2000" b="1" u="none" strike="noStrike" cap="none" normalizeH="0" baseline="0" dirty="0" smtClean="0">
                          <a:ln>
                            <a:noFill/>
                          </a:ln>
                          <a:effectLst/>
                          <a:latin typeface="Arial" pitchFamily="34" charset="0"/>
                          <a:cs typeface="Arial" pitchFamily="34" charset="0"/>
                        </a:rPr>
                        <a:t>)</a:t>
                      </a:r>
                      <a:endParaRPr kumimoji="0" lang="ar-SA" sz="20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ح = </a:t>
                      </a:r>
                      <a:r>
                        <a:rPr kumimoji="0" lang="ar-SA" sz="2000" b="1" u="none" strike="noStrike" kern="1200" cap="none" normalizeH="0" baseline="0" dirty="0" err="1" smtClean="0">
                          <a:ln>
                            <a:noFill/>
                          </a:ln>
                          <a:solidFill>
                            <a:schemeClr val="dk1"/>
                          </a:solidFill>
                          <a:effectLst/>
                          <a:latin typeface="Arial" pitchFamily="34" charset="0"/>
                          <a:ea typeface="+mn-ea"/>
                          <a:cs typeface="Arial" pitchFamily="34" charset="0"/>
                        </a:rPr>
                        <a:t>ف</a:t>
                      </a: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 – </a:t>
                      </a:r>
                      <a:r>
                        <a:rPr kumimoji="0" lang="ar-SA" sz="2000" b="1" u="none" strike="noStrike" kern="1200" cap="none" normalizeH="0" baseline="0" dirty="0" err="1" smtClean="0">
                          <a:ln>
                            <a:noFill/>
                          </a:ln>
                          <a:solidFill>
                            <a:schemeClr val="dk1"/>
                          </a:solidFill>
                          <a:effectLst/>
                          <a:latin typeface="Arial" pitchFamily="34" charset="0"/>
                          <a:ea typeface="+mn-ea"/>
                          <a:cs typeface="Arial" pitchFamily="34" charset="0"/>
                        </a:rPr>
                        <a:t>م</a:t>
                      </a:r>
                      <a:r>
                        <a:rPr kumimoji="0" lang="ar-EG" sz="2000" b="1" u="none" strike="noStrike" kern="1200" cap="none" normalizeH="0" baseline="0" dirty="0" smtClean="0">
                          <a:ln>
                            <a:noFill/>
                          </a:ln>
                          <a:solidFill>
                            <a:schemeClr val="dk1"/>
                          </a:solidFill>
                          <a:effectLst/>
                          <a:latin typeface="Arial" pitchFamily="34" charset="0"/>
                          <a:ea typeface="+mn-ea"/>
                          <a:cs typeface="Arial" pitchFamily="34" charset="0"/>
                        </a:rPr>
                        <a:t> </a:t>
                      </a:r>
                      <a:r>
                        <a:rPr kumimoji="0" lang="ar-SA" sz="2000" b="1" u="none" strike="noStrike" kern="1200" cap="none" normalizeH="0" baseline="0" dirty="0" smtClean="0">
                          <a:ln>
                            <a:noFill/>
                          </a:ln>
                          <a:solidFill>
                            <a:schemeClr val="dk1"/>
                          </a:solidFill>
                          <a:effectLst/>
                          <a:latin typeface="Arial" pitchFamily="34" charset="0"/>
                          <a:ea typeface="+mn-ea"/>
                          <a:cs typeface="Arial" pitchFamily="34" charset="0"/>
                        </a:rPr>
                        <a:t>ف </a:t>
                      </a: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effectLst/>
                          <a:latin typeface="Arial" pitchFamily="34" charset="0"/>
                          <a:cs typeface="Arial" pitchFamily="34" charset="0"/>
                        </a:rPr>
                        <a:t>ح</a:t>
                      </a:r>
                      <a:r>
                        <a:rPr kumimoji="0" lang="ar-SA" sz="2000" b="1" u="none" strike="noStrike" cap="none" normalizeH="0" baseline="30000" dirty="0" smtClean="0">
                          <a:ln>
                            <a:noFill/>
                          </a:ln>
                          <a:effectLst/>
                          <a:latin typeface="Arial" pitchFamily="34" charset="0"/>
                          <a:cs typeface="Arial" pitchFamily="34" charset="0"/>
                        </a:rPr>
                        <a:t>2</a:t>
                      </a:r>
                      <a:endParaRPr kumimoji="0" lang="ar-S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FFFF00"/>
                    </a:solidFill>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3</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10</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7</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7 – 5 = </a:t>
                      </a: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4</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8</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6</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6 – 5 = 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3</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5</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7</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2</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2 – 5 = -3</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9</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9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4</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12</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6 – 5 = </a:t>
                      </a: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5</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9</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9</a:t>
                      </a:r>
                      <a:endParaRPr kumimoji="0" lang="ar-SA" sz="2800" b="0" i="0" u="none" strike="noStrike" cap="none" normalizeH="0" baseline="0" dirty="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0</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0 – 5 = </a:t>
                      </a:r>
                      <a:r>
                        <a:rPr kumimoji="0" lang="ar-SA" sz="2800" u="none" strike="noStrike" cap="none" normalizeH="0" baseline="0" dirty="0" smtClean="0">
                          <a:ln>
                            <a:noFill/>
                          </a:ln>
                          <a:effectLst/>
                        </a:rPr>
                        <a:t>-5</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25</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347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6</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10</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smtClean="0">
                          <a:ln>
                            <a:noFill/>
                          </a:ln>
                          <a:effectLst/>
                        </a:rPr>
                        <a:t>19</a:t>
                      </a:r>
                      <a:endParaRPr kumimoji="0" lang="ar-SA" sz="2800" b="0" i="0" u="none" strike="noStrike" cap="none" normalizeH="0" baseline="0" smtClean="0">
                        <a:ln>
                          <a:noFill/>
                        </a:ln>
                        <a:solidFill>
                          <a:srgbClr val="CC3300"/>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9</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800" u="none" strike="noStrike" cap="none" normalizeH="0" baseline="0" dirty="0" smtClean="0">
                          <a:ln>
                            <a:noFill/>
                          </a:ln>
                          <a:effectLst/>
                        </a:rPr>
                        <a:t>9 – 5 = </a:t>
                      </a:r>
                      <a:r>
                        <a:rPr kumimoji="0" lang="ar-SA" sz="2800" u="none" strike="noStrike" cap="none" normalizeH="0" baseline="0" dirty="0" smtClean="0">
                          <a:ln>
                            <a:noFill/>
                          </a:ln>
                          <a:effectLst/>
                        </a:rPr>
                        <a:t>4</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16</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relaxedInset"/>
                      <a:lightRig rig="flood" dir="t"/>
                    </a:cell3D>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u="none" strike="noStrike" kern="1200" cap="none" normalizeH="0" baseline="0" dirty="0" smtClean="0">
                          <a:ln>
                            <a:noFill/>
                          </a:ln>
                          <a:solidFill>
                            <a:schemeClr val="dk1"/>
                          </a:solidFill>
                          <a:effectLst>
                            <a:outerShdw blurRad="38100" dist="38100" dir="2700000" algn="tl">
                              <a:srgbClr val="000000">
                                <a:alpha val="43137"/>
                              </a:srgbClr>
                            </a:outerShdw>
                          </a:effectLst>
                          <a:latin typeface="+mn-lt"/>
                          <a:ea typeface="+mn-ea"/>
                          <a:cs typeface="+mn-cs"/>
                        </a:rPr>
                        <a:t>المجموع</a:t>
                      </a:r>
                    </a:p>
                  </a:txBody>
                  <a:tcPr anchor="ct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EG"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ar-EG"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u="none" strike="noStrike" cap="none" normalizeH="0" baseline="0" dirty="0" smtClean="0">
                          <a:ln>
                            <a:noFill/>
                          </a:ln>
                          <a:effectLst>
                            <a:outerShdw blurRad="38100" dist="38100" dir="2700000" algn="tl">
                              <a:srgbClr val="000000">
                                <a:alpha val="43137"/>
                              </a:srgbClr>
                            </a:outerShdw>
                          </a:effectLst>
                        </a:rPr>
                        <a:t>30</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u="none" strike="noStrike" cap="none" normalizeH="0" baseline="0" dirty="0" smtClean="0">
                          <a:ln>
                            <a:noFill/>
                          </a:ln>
                          <a:effectLst>
                            <a:outerShdw blurRad="38100" dist="38100" dir="2700000" algn="tl">
                              <a:srgbClr val="000000">
                                <a:alpha val="43137"/>
                              </a:srgbClr>
                            </a:outerShdw>
                          </a:effectLst>
                        </a:rPr>
                        <a:t>صفر</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u="none" strike="noStrike" cap="none" normalizeH="0" baseline="0" dirty="0" smtClean="0">
                          <a:ln>
                            <a:noFill/>
                          </a:ln>
                          <a:effectLst>
                            <a:outerShdw blurRad="38100" dist="38100" dir="2700000" algn="tl">
                              <a:srgbClr val="000000">
                                <a:alpha val="43137"/>
                              </a:srgbClr>
                            </a:outerShdw>
                          </a:effectLst>
                        </a:rPr>
                        <a:t>56</a:t>
                      </a:r>
                      <a:endParaRPr kumimoji="0" lang="ar-SA" sz="3200" b="0" i="0" u="none" strike="noStrike" cap="none" normalizeH="0" baseline="0" dirty="0" smtClean="0">
                        <a:ln>
                          <a:noFill/>
                        </a:ln>
                        <a:solidFill>
                          <a:srgbClr val="000099"/>
                        </a:solidFill>
                        <a:effectLst>
                          <a:outerShdw blurRad="38100" dist="38100" dir="2700000" algn="tl">
                            <a:srgbClr val="000000">
                              <a:alpha val="43137"/>
                            </a:srgbClr>
                          </a:outerShdw>
                        </a:effectLst>
                        <a:latin typeface="Times New Roman" pitchFamily="18" charset="0"/>
                        <a:cs typeface="PT Bold Heading" pitchFamily="2" charset="-78"/>
                      </a:endParaRPr>
                    </a:p>
                  </a:txBody>
                  <a:tcPr horzOverflow="overflow">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cell3D prstMaterial="dkEdge">
                      <a:bevel prst="artDeco"/>
                      <a:lightRig rig="flood" dir="t"/>
                    </a:cell3D>
                    <a:solidFill>
                      <a:srgbClr val="92D050"/>
                    </a:solidFill>
                  </a:tcPr>
                </a:tc>
              </a:tr>
            </a:tbl>
          </a:graphicData>
        </a:graphic>
      </p:graphicFrame>
      <p:grpSp>
        <p:nvGrpSpPr>
          <p:cNvPr id="13" name="مجموعة 12"/>
          <p:cNvGrpSpPr/>
          <p:nvPr/>
        </p:nvGrpSpPr>
        <p:grpSpPr>
          <a:xfrm>
            <a:off x="1486687" y="5415993"/>
            <a:ext cx="6170627" cy="1169550"/>
            <a:chOff x="2500298" y="5415993"/>
            <a:chExt cx="6170627" cy="1169550"/>
          </a:xfrm>
        </p:grpSpPr>
        <p:sp>
          <p:nvSpPr>
            <p:cNvPr id="7" name="مستطيل 6"/>
            <p:cNvSpPr/>
            <p:nvPr/>
          </p:nvSpPr>
          <p:spPr>
            <a:xfrm>
              <a:off x="3857620" y="6000768"/>
              <a:ext cx="669901" cy="584775"/>
            </a:xfrm>
            <a:prstGeom prst="rect">
              <a:avLst/>
            </a:prstGeom>
          </p:spPr>
          <p:txBody>
            <a:bodyPr wrap="square">
              <a:spAutoFit/>
            </a:bodyPr>
            <a:lstStyle/>
            <a:p>
              <a:pPr lvl="0" algn="ctr" rtl="1" fontAlgn="base">
                <a:spcBef>
                  <a:spcPct val="0"/>
                </a:spcBef>
                <a:spcAft>
                  <a:spcPct val="0"/>
                </a:spcAft>
              </a:pPr>
              <a:r>
                <a:rPr lang="ar-EG" sz="3200" b="1" dirty="0" smtClean="0">
                  <a:solidFill>
                    <a:prstClr val="black"/>
                  </a:solidFill>
                </a:rPr>
                <a:t>6</a:t>
              </a:r>
              <a:endParaRPr lang="ar-SA" sz="4000" dirty="0" smtClean="0">
                <a:solidFill>
                  <a:srgbClr val="CC3300"/>
                </a:solidFill>
                <a:latin typeface="Times New Roman" pitchFamily="18" charset="0"/>
                <a:cs typeface="PT Bold Heading" pitchFamily="2" charset="-78"/>
              </a:endParaRPr>
            </a:p>
          </p:txBody>
        </p:sp>
        <p:grpSp>
          <p:nvGrpSpPr>
            <p:cNvPr id="12" name="مجموعة 11"/>
            <p:cNvGrpSpPr/>
            <p:nvPr/>
          </p:nvGrpSpPr>
          <p:grpSpPr>
            <a:xfrm>
              <a:off x="2500298" y="5415993"/>
              <a:ext cx="6170627" cy="870527"/>
              <a:chOff x="2500298" y="5415993"/>
              <a:chExt cx="6170627" cy="870527"/>
            </a:xfrm>
          </p:grpSpPr>
          <p:sp>
            <p:nvSpPr>
              <p:cNvPr id="3" name="مستطيل 2"/>
              <p:cNvSpPr/>
              <p:nvPr/>
            </p:nvSpPr>
            <p:spPr>
              <a:xfrm>
                <a:off x="4357686" y="5500702"/>
                <a:ext cx="4313239" cy="769441"/>
              </a:xfrm>
              <a:prstGeom prst="rect">
                <a:avLst/>
              </a:prstGeom>
            </p:spPr>
            <p:txBody>
              <a:bodyPr wrap="square">
                <a:spAutoFit/>
              </a:bodyPr>
              <a:lstStyle/>
              <a:p>
                <a:pPr lvl="0" algn="r" rtl="1" fontAlgn="base">
                  <a:spcBef>
                    <a:spcPct val="0"/>
                  </a:spcBef>
                  <a:spcAft>
                    <a:spcPct val="0"/>
                  </a:spcAft>
                </a:pPr>
                <a:r>
                  <a:rPr lang="ar-SA" sz="3600" b="1" dirty="0" smtClean="0">
                    <a:solidFill>
                      <a:prstClr val="black"/>
                    </a:solidFill>
                    <a:cs typeface="PT Bold Heading" pitchFamily="2" charset="-78"/>
                  </a:rPr>
                  <a:t>متوسط الفرق </a:t>
                </a:r>
                <a:r>
                  <a:rPr lang="ar-SA" sz="4400" dirty="0" err="1" smtClean="0">
                    <a:solidFill>
                      <a:prstClr val="black"/>
                    </a:solidFill>
                    <a:cs typeface="PT Bold Heading" pitchFamily="2" charset="-78"/>
                  </a:rPr>
                  <a:t>م</a:t>
                </a:r>
                <a:r>
                  <a:rPr lang="ar-SA" sz="4400" baseline="-30000" dirty="0" err="1" smtClean="0">
                    <a:solidFill>
                      <a:prstClr val="black"/>
                    </a:solidFill>
                    <a:cs typeface="PT Bold Heading" pitchFamily="2" charset="-78"/>
                  </a:rPr>
                  <a:t>ف</a:t>
                </a:r>
                <a:r>
                  <a:rPr lang="ar-SA" sz="4400" baseline="-30000" dirty="0" smtClean="0">
                    <a:solidFill>
                      <a:prstClr val="black"/>
                    </a:solidFill>
                    <a:cs typeface="PT Bold Heading" pitchFamily="2" charset="-78"/>
                  </a:rPr>
                  <a:t> </a:t>
                </a:r>
                <a:r>
                  <a:rPr lang="ar-SA" sz="4000" dirty="0" smtClean="0">
                    <a:solidFill>
                      <a:prstClr val="black"/>
                    </a:solidFill>
                    <a:latin typeface="Arial" pitchFamily="34" charset="0"/>
                    <a:cs typeface="Arial" pitchFamily="34" charset="0"/>
                  </a:rPr>
                  <a:t>=</a:t>
                </a:r>
                <a:endParaRPr lang="ar-SA" sz="4400" dirty="0" smtClean="0">
                  <a:solidFill>
                    <a:srgbClr val="CC3300"/>
                  </a:solidFill>
                  <a:latin typeface="Arial" pitchFamily="34" charset="0"/>
                  <a:cs typeface="Arial" pitchFamily="34" charset="0"/>
                </a:endParaRPr>
              </a:p>
            </p:txBody>
          </p:sp>
          <p:cxnSp>
            <p:nvCxnSpPr>
              <p:cNvPr id="5" name="رابط مستقيم 4"/>
              <p:cNvCxnSpPr/>
              <p:nvPr/>
            </p:nvCxnSpPr>
            <p:spPr>
              <a:xfrm rot="10800000">
                <a:off x="3643306" y="5929330"/>
                <a:ext cx="1071570" cy="1588"/>
              </a:xfrm>
              <a:prstGeom prst="line">
                <a:avLst/>
              </a:prstGeom>
            </p:spPr>
            <p:style>
              <a:lnRef idx="2">
                <a:schemeClr val="dk1"/>
              </a:lnRef>
              <a:fillRef idx="0">
                <a:schemeClr val="dk1"/>
              </a:fillRef>
              <a:effectRef idx="1">
                <a:schemeClr val="dk1"/>
              </a:effectRef>
              <a:fontRef idx="minor">
                <a:schemeClr val="tx1"/>
              </a:fontRef>
            </p:style>
          </p:cxnSp>
          <p:sp>
            <p:nvSpPr>
              <p:cNvPr id="6" name="مستطيل 5"/>
              <p:cNvSpPr/>
              <p:nvPr/>
            </p:nvSpPr>
            <p:spPr>
              <a:xfrm>
                <a:off x="3857620" y="5415993"/>
                <a:ext cx="669901" cy="584775"/>
              </a:xfrm>
              <a:prstGeom prst="rect">
                <a:avLst/>
              </a:prstGeom>
            </p:spPr>
            <p:txBody>
              <a:bodyPr wrap="square">
                <a:spAutoFit/>
              </a:bodyPr>
              <a:lstStyle/>
              <a:p>
                <a:pPr lvl="0" algn="r" rtl="1" fontAlgn="base">
                  <a:spcBef>
                    <a:spcPct val="0"/>
                  </a:spcBef>
                  <a:spcAft>
                    <a:spcPct val="0"/>
                  </a:spcAft>
                </a:pPr>
                <a:r>
                  <a:rPr lang="ar-EG" sz="3200" b="1" dirty="0" smtClean="0">
                    <a:solidFill>
                      <a:prstClr val="black"/>
                    </a:solidFill>
                  </a:rPr>
                  <a:t>30</a:t>
                </a:r>
                <a:endParaRPr lang="ar-SA" sz="4000" dirty="0" smtClean="0">
                  <a:solidFill>
                    <a:srgbClr val="CC3300"/>
                  </a:solidFill>
                  <a:latin typeface="Times New Roman" pitchFamily="18" charset="0"/>
                  <a:cs typeface="PT Bold Heading" pitchFamily="2" charset="-78"/>
                </a:endParaRPr>
              </a:p>
            </p:txBody>
          </p:sp>
          <p:sp>
            <p:nvSpPr>
              <p:cNvPr id="10" name="مستطيل 9"/>
              <p:cNvSpPr/>
              <p:nvPr/>
            </p:nvSpPr>
            <p:spPr>
              <a:xfrm>
                <a:off x="3143240" y="5578634"/>
                <a:ext cx="484428" cy="707886"/>
              </a:xfrm>
              <a:prstGeom prst="rect">
                <a:avLst/>
              </a:prstGeom>
            </p:spPr>
            <p:txBody>
              <a:bodyPr wrap="none">
                <a:spAutoFit/>
              </a:bodyPr>
              <a:lstStyle/>
              <a:p>
                <a:r>
                  <a:rPr lang="ar-SA" sz="4000" dirty="0" smtClean="0">
                    <a:solidFill>
                      <a:prstClr val="black"/>
                    </a:solidFill>
                    <a:latin typeface="Arial" pitchFamily="34" charset="0"/>
                    <a:cs typeface="Arial" pitchFamily="34" charset="0"/>
                  </a:rPr>
                  <a:t>=</a:t>
                </a:r>
                <a:endParaRPr lang="ar-EG" dirty="0"/>
              </a:p>
            </p:txBody>
          </p:sp>
          <p:sp>
            <p:nvSpPr>
              <p:cNvPr id="11" name="مستطيل 10"/>
              <p:cNvSpPr/>
              <p:nvPr/>
            </p:nvSpPr>
            <p:spPr>
              <a:xfrm>
                <a:off x="2500298" y="5572140"/>
                <a:ext cx="453970" cy="707886"/>
              </a:xfrm>
              <a:prstGeom prst="rect">
                <a:avLst/>
              </a:prstGeom>
            </p:spPr>
            <p:txBody>
              <a:bodyPr wrap="none">
                <a:spAutoFit/>
              </a:bodyPr>
              <a:lstStyle/>
              <a:p>
                <a:r>
                  <a:rPr lang="ar-EG" sz="4000" dirty="0" smtClean="0">
                    <a:solidFill>
                      <a:prstClr val="black"/>
                    </a:solidFill>
                    <a:latin typeface="Arial" pitchFamily="34" charset="0"/>
                    <a:cs typeface="Arial" pitchFamily="34" charset="0"/>
                  </a:rPr>
                  <a:t>5</a:t>
                </a:r>
                <a:endParaRPr lang="ar-EG"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694" y="35764"/>
            <a:ext cx="8964612" cy="678647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تحديد </a:t>
            </a:r>
            <a:r>
              <a:rPr lang="ar-SA" sz="3000" b="1" dirty="0">
                <a:solidFill>
                  <a:srgbClr val="FF0000"/>
                </a:solidFill>
                <a:effectLst>
                  <a:outerShdw blurRad="38100" dist="38100" dir="2700000" algn="tl">
                    <a:srgbClr val="000000">
                      <a:alpha val="43137"/>
                    </a:srgbClr>
                  </a:outerShdw>
                </a:effectLst>
                <a:latin typeface="Arial" pitchFamily="34" charset="0"/>
                <a:cs typeface="Arial" pitchFamily="34" charset="0"/>
              </a:rPr>
              <a:t>الفروض:</a:t>
            </a:r>
            <a:endParaRPr lang="en-US" sz="3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Low" rtl="1"/>
            <a:r>
              <a:rPr lang="en-US" sz="3000" b="1" dirty="0">
                <a:solidFill>
                  <a:srgbClr val="006600"/>
                </a:solidFill>
                <a:latin typeface="Arial" pitchFamily="34" charset="0"/>
                <a:cs typeface="Arial" pitchFamily="34" charset="0"/>
              </a:rPr>
              <a:t>H0</a:t>
            </a:r>
            <a:r>
              <a:rPr lang="ar-SA" sz="3000" dirty="0">
                <a:latin typeface="Arial" pitchFamily="34" charset="0"/>
                <a:cs typeface="Arial" pitchFamily="34" charset="0"/>
              </a:rPr>
              <a:t> :  لا يوجد فرق دال إحصائيًا بين متوسط درجات الطلاب في التطبيق القبلي ومتوسط درجاتهم في التطبيق </a:t>
            </a:r>
            <a:r>
              <a:rPr lang="ar-SA" sz="3000" dirty="0" err="1">
                <a:latin typeface="Arial" pitchFamily="34" charset="0"/>
                <a:cs typeface="Arial" pitchFamily="34" charset="0"/>
              </a:rPr>
              <a:t>البعدي</a:t>
            </a:r>
            <a:r>
              <a:rPr lang="ar-SA" sz="3000" dirty="0">
                <a:latin typeface="Arial" pitchFamily="34" charset="0"/>
                <a:cs typeface="Arial" pitchFamily="34" charset="0"/>
              </a:rPr>
              <a:t> لاختبار الإحصاء</a:t>
            </a:r>
            <a:r>
              <a:rPr lang="en-US" sz="3000" dirty="0">
                <a:latin typeface="Arial" pitchFamily="34" charset="0"/>
                <a:cs typeface="Arial" pitchFamily="34" charset="0"/>
              </a:rPr>
              <a:t> </a:t>
            </a:r>
            <a:r>
              <a:rPr lang="ar-EG" sz="3000" dirty="0">
                <a:latin typeface="Arial" pitchFamily="34" charset="0"/>
                <a:cs typeface="Arial" pitchFamily="34" charset="0"/>
              </a:rPr>
              <a:t>.</a:t>
            </a:r>
            <a:endParaRPr lang="en-US" sz="3000" dirty="0">
              <a:latin typeface="Arial" pitchFamily="34" charset="0"/>
              <a:cs typeface="Arial" pitchFamily="34" charset="0"/>
            </a:endParaRPr>
          </a:p>
          <a:p>
            <a:pPr algn="justLow" rtl="1"/>
            <a:r>
              <a:rPr lang="en-US" sz="3000" b="1" dirty="0">
                <a:solidFill>
                  <a:srgbClr val="006600"/>
                </a:solidFill>
                <a:latin typeface="Arial" pitchFamily="34" charset="0"/>
                <a:cs typeface="Arial" pitchFamily="34" charset="0"/>
              </a:rPr>
              <a:t>H1</a:t>
            </a:r>
            <a:r>
              <a:rPr lang="ar-SA" sz="3000" dirty="0">
                <a:latin typeface="Arial" pitchFamily="34" charset="0"/>
                <a:cs typeface="Arial" pitchFamily="34" charset="0"/>
              </a:rPr>
              <a:t> : يوجد فرق دال إحصائيًا بين متوسط درجات الطلاب في التطبيق القبلي ومتوسط درجاتهم في التطبيق </a:t>
            </a:r>
            <a:r>
              <a:rPr lang="ar-SA" sz="3000" dirty="0" err="1">
                <a:latin typeface="Arial" pitchFamily="34" charset="0"/>
                <a:cs typeface="Arial" pitchFamily="34" charset="0"/>
              </a:rPr>
              <a:t>البعدي</a:t>
            </a:r>
            <a:r>
              <a:rPr lang="ar-SA" sz="3000" dirty="0">
                <a:latin typeface="Arial" pitchFamily="34" charset="0"/>
                <a:cs typeface="Arial" pitchFamily="34" charset="0"/>
              </a:rPr>
              <a:t> لاختبار الإحصاء</a:t>
            </a:r>
            <a:r>
              <a:rPr lang="ar-EG" sz="3000" dirty="0">
                <a:latin typeface="Arial" pitchFamily="34" charset="0"/>
                <a:cs typeface="Arial" pitchFamily="34" charset="0"/>
              </a:rPr>
              <a:t> </a:t>
            </a:r>
            <a:r>
              <a:rPr lang="ar-SA" sz="3000" dirty="0">
                <a:latin typeface="Arial" pitchFamily="34" charset="0"/>
                <a:cs typeface="Arial" pitchFamily="34" charset="0"/>
              </a:rPr>
              <a:t>لصالح متوسط درجات التطبيق </a:t>
            </a:r>
            <a:r>
              <a:rPr lang="ar-SA" sz="3000" dirty="0" err="1">
                <a:latin typeface="Arial" pitchFamily="34" charset="0"/>
                <a:cs typeface="Arial" pitchFamily="34" charset="0"/>
              </a:rPr>
              <a:t>البعدي</a:t>
            </a:r>
            <a:r>
              <a:rPr lang="ar-EG" sz="3000" dirty="0">
                <a:latin typeface="Arial" pitchFamily="34" charset="0"/>
                <a:cs typeface="Arial" pitchFamily="34" charset="0"/>
              </a:rPr>
              <a:t>.</a:t>
            </a:r>
            <a:endParaRPr lang="en-US" sz="3000" dirty="0">
              <a:latin typeface="Arial" pitchFamily="34" charset="0"/>
              <a:cs typeface="Arial" pitchFamily="34" charset="0"/>
            </a:endParaRPr>
          </a:p>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الاختبار المناسب</a:t>
            </a:r>
            <a:r>
              <a:rPr lang="ar-SA" sz="3000" dirty="0">
                <a:solidFill>
                  <a:srgbClr val="000099"/>
                </a:solidFill>
                <a:latin typeface="Arial" pitchFamily="34" charset="0"/>
                <a:cs typeface="Arial" pitchFamily="34" charset="0"/>
              </a:rPr>
              <a:t>:</a:t>
            </a:r>
            <a:r>
              <a:rPr lang="ar-SA" sz="3000" dirty="0">
                <a:latin typeface="Arial" pitchFamily="34" charset="0"/>
                <a:cs typeface="Arial" pitchFamily="34" charset="0"/>
              </a:rPr>
              <a:t>  اختبار (ت) للعين</a:t>
            </a:r>
            <a:r>
              <a:rPr lang="ar-EG" sz="3000" dirty="0">
                <a:latin typeface="Arial" pitchFamily="34" charset="0"/>
                <a:cs typeface="Arial" pitchFamily="34" charset="0"/>
              </a:rPr>
              <a:t>تين</a:t>
            </a:r>
            <a:r>
              <a:rPr lang="ar-SA" sz="3000" dirty="0">
                <a:latin typeface="Arial" pitchFamily="34" charset="0"/>
                <a:cs typeface="Arial" pitchFamily="34" charset="0"/>
              </a:rPr>
              <a:t> </a:t>
            </a:r>
            <a:r>
              <a:rPr lang="ar-EG" sz="3000" dirty="0">
                <a:latin typeface="Arial" pitchFamily="34" charset="0"/>
                <a:cs typeface="Arial" pitchFamily="34" charset="0"/>
              </a:rPr>
              <a:t>المرتبطتين</a:t>
            </a:r>
            <a:r>
              <a:rPr lang="ar-SA" sz="3000" dirty="0">
                <a:latin typeface="Arial" pitchFamily="34" charset="0"/>
                <a:cs typeface="Arial" pitchFamily="34" charset="0"/>
              </a:rPr>
              <a:t> (الحالة </a:t>
            </a:r>
            <a:r>
              <a:rPr lang="ar-SA" sz="3000" dirty="0" err="1">
                <a:latin typeface="Arial" pitchFamily="34" charset="0"/>
                <a:cs typeface="Arial" pitchFamily="34" charset="0"/>
              </a:rPr>
              <a:t>ال</a:t>
            </a:r>
            <a:r>
              <a:rPr lang="ar-EG" sz="3000" dirty="0">
                <a:latin typeface="Arial" pitchFamily="34" charset="0"/>
                <a:cs typeface="Arial" pitchFamily="34" charset="0"/>
              </a:rPr>
              <a:t>ثالثة</a:t>
            </a:r>
            <a:r>
              <a:rPr lang="ar-SA" sz="3000" dirty="0">
                <a:latin typeface="Arial" pitchFamily="34" charset="0"/>
                <a:cs typeface="Arial" pitchFamily="34" charset="0"/>
              </a:rPr>
              <a:t>) </a:t>
            </a:r>
            <a:endParaRPr lang="ar-EG" sz="3000" dirty="0">
              <a:latin typeface="Arial" pitchFamily="34" charset="0"/>
              <a:cs typeface="Arial" pitchFamily="34" charset="0"/>
            </a:endParaRPr>
          </a:p>
          <a:p>
            <a:pPr algn="justLow" rtl="1"/>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درجات الحرية :  </a:t>
            </a:r>
            <a:r>
              <a:rPr lang="ar-EG" sz="3000" dirty="0">
                <a:latin typeface="Arial" pitchFamily="34" charset="0"/>
                <a:cs typeface="Arial" pitchFamily="34" charset="0"/>
              </a:rPr>
              <a:t>ن </a:t>
            </a:r>
            <a:r>
              <a:rPr lang="ar-SA" sz="3000" dirty="0">
                <a:latin typeface="Arial" pitchFamily="34" charset="0"/>
                <a:cs typeface="Arial" pitchFamily="34" charset="0"/>
              </a:rPr>
              <a:t>- </a:t>
            </a:r>
            <a:r>
              <a:rPr lang="ar-EG" sz="3000" dirty="0">
                <a:latin typeface="Arial" pitchFamily="34" charset="0"/>
                <a:cs typeface="Arial" pitchFamily="34" charset="0"/>
              </a:rPr>
              <a:t>1</a:t>
            </a:r>
            <a:r>
              <a:rPr lang="ar-SA" sz="3000" dirty="0">
                <a:latin typeface="Arial" pitchFamily="34" charset="0"/>
                <a:cs typeface="Arial" pitchFamily="34" charset="0"/>
              </a:rPr>
              <a:t> = </a:t>
            </a:r>
            <a:r>
              <a:rPr lang="ar-EG" sz="3000" dirty="0">
                <a:latin typeface="Arial" pitchFamily="34" charset="0"/>
                <a:cs typeface="Arial" pitchFamily="34" charset="0"/>
              </a:rPr>
              <a:t>6</a:t>
            </a:r>
            <a:r>
              <a:rPr lang="ar-SA" sz="3000" dirty="0">
                <a:latin typeface="Arial" pitchFamily="34" charset="0"/>
                <a:cs typeface="Arial" pitchFamily="34" charset="0"/>
              </a:rPr>
              <a:t> - </a:t>
            </a:r>
            <a:r>
              <a:rPr lang="ar-EG" sz="3000" dirty="0">
                <a:latin typeface="Arial" pitchFamily="34" charset="0"/>
                <a:cs typeface="Arial" pitchFamily="34" charset="0"/>
              </a:rPr>
              <a:t>1</a:t>
            </a:r>
            <a:r>
              <a:rPr lang="ar-SA" sz="3000" dirty="0">
                <a:latin typeface="Arial" pitchFamily="34" charset="0"/>
                <a:cs typeface="Arial" pitchFamily="34" charset="0"/>
              </a:rPr>
              <a:t> = </a:t>
            </a:r>
            <a:r>
              <a:rPr lang="ar-EG" sz="3000" dirty="0">
                <a:latin typeface="Arial" pitchFamily="34" charset="0"/>
                <a:cs typeface="Arial" pitchFamily="34" charset="0"/>
              </a:rPr>
              <a:t>5</a:t>
            </a:r>
            <a:endParaRPr lang="en-US" sz="3000" dirty="0">
              <a:latin typeface="Arial" pitchFamily="34" charset="0"/>
              <a:cs typeface="Arial" pitchFamily="34" charset="0"/>
            </a:endParaRPr>
          </a:p>
          <a:p>
            <a:pPr algn="justLow" rtl="1"/>
            <a:r>
              <a:rPr lang="ar-SA" sz="3000" dirty="0">
                <a:solidFill>
                  <a:srgbClr val="000099"/>
                </a:solidFill>
                <a:latin typeface="Arial" pitchFamily="34" charset="0"/>
                <a:cs typeface="Arial" pitchFamily="34" charset="0"/>
              </a:rPr>
              <a:t>درجة الاحتمالية (أو </a:t>
            </a:r>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مستوى الدلالة</a:t>
            </a:r>
            <a:r>
              <a:rPr lang="ar-SA" sz="3000" dirty="0">
                <a:solidFill>
                  <a:srgbClr val="000099"/>
                </a:solidFill>
                <a:latin typeface="Arial" pitchFamily="34" charset="0"/>
                <a:cs typeface="Arial" pitchFamily="34" charset="0"/>
              </a:rPr>
              <a:t>)</a:t>
            </a:r>
            <a:r>
              <a:rPr lang="ar-SA" sz="3000" dirty="0">
                <a:latin typeface="Arial" pitchFamily="34" charset="0"/>
                <a:cs typeface="Arial" pitchFamily="34" charset="0"/>
              </a:rPr>
              <a:t> = 0.0</a:t>
            </a:r>
            <a:r>
              <a:rPr lang="ar-EG" sz="3000" dirty="0">
                <a:latin typeface="Arial" pitchFamily="34" charset="0"/>
                <a:cs typeface="Arial" pitchFamily="34" charset="0"/>
              </a:rPr>
              <a:t>25 لأن الفرض البديل موجه</a:t>
            </a:r>
            <a:endParaRPr lang="en-US" sz="3000" dirty="0">
              <a:latin typeface="Arial" pitchFamily="34" charset="0"/>
              <a:cs typeface="Arial" pitchFamily="34" charset="0"/>
            </a:endParaRPr>
          </a:p>
          <a:p>
            <a:pPr algn="justLow" rtl="1">
              <a:lnSpc>
                <a:spcPct val="150000"/>
              </a:lnSpc>
            </a:pPr>
            <a:r>
              <a:rPr lang="ar-SA" sz="3000" dirty="0">
                <a:solidFill>
                  <a:srgbClr val="000099"/>
                </a:solidFill>
                <a:latin typeface="Arial" pitchFamily="34" charset="0"/>
                <a:cs typeface="Arial" pitchFamily="34" charset="0"/>
              </a:rPr>
              <a:t>تحديد درجة  الاختبار المقابلة لدرجة الحرية  والاحتمالية  (0.0</a:t>
            </a:r>
            <a:r>
              <a:rPr lang="ar-EG" sz="3000" dirty="0">
                <a:solidFill>
                  <a:srgbClr val="000099"/>
                </a:solidFill>
                <a:latin typeface="Arial" pitchFamily="34" charset="0"/>
                <a:cs typeface="Arial" pitchFamily="34" charset="0"/>
              </a:rPr>
              <a:t>2</a:t>
            </a:r>
            <a:r>
              <a:rPr lang="ar-SA" sz="3000" dirty="0">
                <a:solidFill>
                  <a:srgbClr val="000099"/>
                </a:solidFill>
                <a:latin typeface="Arial" pitchFamily="34" charset="0"/>
                <a:cs typeface="Arial" pitchFamily="34" charset="0"/>
              </a:rPr>
              <a:t>5):</a:t>
            </a:r>
            <a:r>
              <a:rPr lang="ar-SA" sz="3000" dirty="0">
                <a:latin typeface="Arial" pitchFamily="34" charset="0"/>
                <a:cs typeface="Arial" pitchFamily="34" charset="0"/>
              </a:rPr>
              <a:t> </a:t>
            </a:r>
            <a:r>
              <a:rPr lang="ar-EG" sz="3000" dirty="0">
                <a:latin typeface="Arial" pitchFamily="34" charset="0"/>
                <a:cs typeface="Arial" pitchFamily="34" charset="0"/>
              </a:rPr>
              <a:t>أي </a:t>
            </a:r>
            <a:r>
              <a:rPr lang="ar-SA" sz="3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قيمة (ت) </a:t>
            </a:r>
            <a:r>
              <a:rPr lang="ar-SA" sz="3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الجدولية</a:t>
            </a:r>
            <a:r>
              <a:rPr lang="ar-EG" sz="3000" dirty="0">
                <a:latin typeface="Arial" pitchFamily="34" charset="0"/>
                <a:cs typeface="Arial" pitchFamily="34" charset="0"/>
              </a:rPr>
              <a:t>: </a:t>
            </a:r>
            <a:r>
              <a:rPr lang="ar-SA" sz="3000" dirty="0">
                <a:latin typeface="Arial" pitchFamily="34" charset="0"/>
                <a:cs typeface="Arial" pitchFamily="34" charset="0"/>
              </a:rPr>
              <a:t>قيمة اختبار (ت) المقابلة لدرجات حرية </a:t>
            </a:r>
            <a:r>
              <a:rPr lang="ar-EG" sz="3000" dirty="0">
                <a:latin typeface="Arial" pitchFamily="34" charset="0"/>
                <a:cs typeface="Arial" pitchFamily="34" charset="0"/>
              </a:rPr>
              <a:t>5</a:t>
            </a:r>
            <a:r>
              <a:rPr lang="ar-SA" sz="3000" dirty="0">
                <a:latin typeface="Arial" pitchFamily="34" charset="0"/>
                <a:cs typeface="Arial" pitchFamily="34" charset="0"/>
              </a:rPr>
              <a:t>، ومستوى دلالة 0.0</a:t>
            </a:r>
            <a:r>
              <a:rPr lang="ar-EG" sz="3000" dirty="0">
                <a:latin typeface="Arial" pitchFamily="34" charset="0"/>
                <a:cs typeface="Arial" pitchFamily="34" charset="0"/>
              </a:rPr>
              <a:t>25</a:t>
            </a:r>
            <a:r>
              <a:rPr lang="ar-SA" sz="3000" dirty="0">
                <a:latin typeface="Arial" pitchFamily="34" charset="0"/>
                <a:cs typeface="Arial" pitchFamily="34" charset="0"/>
              </a:rPr>
              <a:t> للطرف</a:t>
            </a:r>
            <a:r>
              <a:rPr lang="ar-EG" sz="3000" dirty="0">
                <a:latin typeface="Arial" pitchFamily="34" charset="0"/>
                <a:cs typeface="Arial" pitchFamily="34" charset="0"/>
              </a:rPr>
              <a:t> الواحد</a:t>
            </a:r>
            <a:r>
              <a:rPr lang="ar-SA" sz="3000" dirty="0">
                <a:latin typeface="Arial" pitchFamily="34" charset="0"/>
                <a:cs typeface="Arial" pitchFamily="34" charset="0"/>
              </a:rPr>
              <a:t> =</a:t>
            </a:r>
            <a:r>
              <a:rPr lang="ar-EG" sz="3000" dirty="0">
                <a:latin typeface="Arial" pitchFamily="34" charset="0"/>
                <a:cs typeface="Arial" pitchFamily="34" charset="0"/>
              </a:rPr>
              <a:t> 2.57</a:t>
            </a:r>
            <a:r>
              <a:rPr lang="ar-SA" sz="3000" dirty="0">
                <a:latin typeface="Arial" pitchFamily="34" charset="0"/>
                <a:cs typeface="Arial" pitchFamily="34" charset="0"/>
              </a:rPr>
              <a:t> </a:t>
            </a:r>
            <a:r>
              <a:rPr lang="ar-EG" sz="3000" dirty="0">
                <a:latin typeface="Arial" pitchFamily="34" charset="0"/>
                <a:cs typeface="Arial" pitchFamily="34" charset="0"/>
              </a:rPr>
              <a:t> </a:t>
            </a:r>
            <a:r>
              <a:rPr lang="ar-SA" sz="3000" dirty="0">
                <a:solidFill>
                  <a:srgbClr val="000099"/>
                </a:solidFill>
                <a:latin typeface="Arial" pitchFamily="34" charset="0"/>
                <a:cs typeface="Arial" pitchFamily="34" charset="0"/>
              </a:rPr>
              <a:t>(لأن الفرض البديل </a:t>
            </a:r>
            <a:r>
              <a:rPr lang="ar-EG" sz="3000" dirty="0">
                <a:solidFill>
                  <a:srgbClr val="000099"/>
                </a:solidFill>
                <a:latin typeface="Arial" pitchFamily="34" charset="0"/>
                <a:cs typeface="Arial" pitchFamily="34" charset="0"/>
              </a:rPr>
              <a:t>موجه</a:t>
            </a:r>
            <a:r>
              <a:rPr lang="ar-SA" sz="3000" dirty="0">
                <a:solidFill>
                  <a:srgbClr val="000099"/>
                </a:solidFill>
                <a:latin typeface="Arial" pitchFamily="34" charset="0"/>
                <a:cs typeface="Arial" pitchFamily="34" charset="0"/>
              </a:rPr>
              <a:t>)</a:t>
            </a:r>
            <a:r>
              <a:rPr lang="ar-EG" sz="3000" dirty="0">
                <a:solidFill>
                  <a:srgbClr val="000099"/>
                </a:solidFill>
                <a:latin typeface="Arial" pitchFamily="34" charset="0"/>
                <a:cs typeface="Arial" pitchFamily="34" charset="0"/>
              </a:rPr>
              <a:t> </a:t>
            </a:r>
          </a:p>
          <a:p>
            <a:pPr algn="justLow" rtl="1"/>
            <a:r>
              <a:rPr lang="ar-EG" sz="3000" dirty="0">
                <a:latin typeface="Arial" pitchFamily="34" charset="0"/>
                <a:cs typeface="Arial" pitchFamily="34" charset="0"/>
              </a:rPr>
              <a:t>وتكتب:</a:t>
            </a:r>
            <a:r>
              <a:rPr lang="ar-EG" sz="3000" dirty="0">
                <a:solidFill>
                  <a:srgbClr val="CC3300"/>
                </a:solidFill>
                <a:latin typeface="Arial" pitchFamily="34" charset="0"/>
                <a:cs typeface="Arial" pitchFamily="34" charset="0"/>
              </a:rPr>
              <a:t> </a:t>
            </a:r>
            <a:r>
              <a:rPr lang="ar-EG" sz="3000" dirty="0" err="1">
                <a:solidFill>
                  <a:srgbClr val="CC3300"/>
                </a:solidFill>
                <a:latin typeface="Arial" pitchFamily="34" charset="0"/>
                <a:cs typeface="Arial" pitchFamily="34" charset="0"/>
              </a:rPr>
              <a:t>ت</a:t>
            </a:r>
            <a:r>
              <a:rPr lang="ar-EG" sz="3000" dirty="0">
                <a:solidFill>
                  <a:srgbClr val="CC3300"/>
                </a:solidFill>
                <a:latin typeface="Arial" pitchFamily="34" charset="0"/>
                <a:cs typeface="Arial" pitchFamily="34" charset="0"/>
              </a:rPr>
              <a:t> </a:t>
            </a:r>
            <a:r>
              <a:rPr lang="ar-EG" sz="3000" baseline="-25000" dirty="0">
                <a:solidFill>
                  <a:srgbClr val="CC3300"/>
                </a:solidFill>
                <a:latin typeface="Arial" pitchFamily="34" charset="0"/>
                <a:cs typeface="Arial" pitchFamily="34" charset="0"/>
              </a:rPr>
              <a:t>ج</a:t>
            </a:r>
            <a:r>
              <a:rPr lang="ar-EG" sz="3000" dirty="0">
                <a:solidFill>
                  <a:srgbClr val="CC3300"/>
                </a:solidFill>
                <a:latin typeface="Arial" pitchFamily="34" charset="0"/>
                <a:cs typeface="Arial" pitchFamily="34" charset="0"/>
              </a:rPr>
              <a:t> (5، 0.025) =</a:t>
            </a:r>
            <a:r>
              <a:rPr lang="ar-EG" sz="3000" dirty="0">
                <a:solidFill>
                  <a:srgbClr val="000099"/>
                </a:solidFill>
                <a:latin typeface="Arial" pitchFamily="34" charset="0"/>
                <a:cs typeface="Arial" pitchFamily="34" charset="0"/>
              </a:rPr>
              <a:t> 2.57</a:t>
            </a:r>
            <a:endParaRPr lang="ar-SA" sz="300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71414"/>
            <a:ext cx="8316912" cy="584775"/>
          </a:xfrm>
          <a:prstGeom prst="rect">
            <a:avLst/>
          </a:prstGeom>
          <a:noFill/>
          <a:ln w="9525">
            <a:noFill/>
            <a:miter lim="800000"/>
            <a:headEnd/>
            <a:tailEnd/>
          </a:ln>
        </p:spPr>
        <p:txBody>
          <a:bodyPr anchor="ctr">
            <a:spAutoFit/>
          </a:bodyPr>
          <a:lstStyle/>
          <a:p>
            <a:pPr algn="justLow" rtl="1"/>
            <a:r>
              <a:rPr lang="ar-SA"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إجراء </a:t>
            </a:r>
            <a:r>
              <a:rPr lang="ar-SA" sz="3200" dirty="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الاختبــار:</a:t>
            </a:r>
            <a:endParaRPr lang="en-US" sz="3600" dirty="0">
              <a:solidFill>
                <a:srgbClr val="FF0000"/>
              </a:solidFill>
              <a:effectLst>
                <a:outerShdw blurRad="38100" dist="38100" dir="2700000" algn="tl">
                  <a:srgbClr val="000000">
                    <a:alpha val="43137"/>
                  </a:srgbClr>
                </a:outerShdw>
              </a:effectLst>
              <a:ea typeface="Times New Roman" pitchFamily="18" charset="0"/>
              <a:cs typeface="AL-Mateen" pitchFamily="2" charset="-78"/>
            </a:endParaRPr>
          </a:p>
        </p:txBody>
      </p:sp>
      <p:sp>
        <p:nvSpPr>
          <p:cNvPr id="3" name="Rectangle 43"/>
          <p:cNvSpPr>
            <a:spLocks noChangeArrowheads="1"/>
          </p:cNvSpPr>
          <p:nvPr/>
        </p:nvSpPr>
        <p:spPr bwMode="auto">
          <a:xfrm>
            <a:off x="571472" y="765175"/>
            <a:ext cx="8316912" cy="646331"/>
          </a:xfrm>
          <a:prstGeom prst="rect">
            <a:avLst/>
          </a:prstGeom>
          <a:noFill/>
          <a:ln w="9525">
            <a:noFill/>
            <a:miter lim="800000"/>
            <a:headEnd/>
            <a:tailEnd/>
          </a:ln>
        </p:spPr>
        <p:txBody>
          <a:bodyPr anchor="ctr">
            <a:spAutoFit/>
          </a:bodyPr>
          <a:lstStyle/>
          <a:p>
            <a:pPr algn="justLow" rtl="1" eaLnBrk="0" hangingPunct="0"/>
            <a:r>
              <a:rPr lang="ar-EG" sz="2800" b="1" dirty="0">
                <a:solidFill>
                  <a:schemeClr val="bg1"/>
                </a:solidFill>
                <a:latin typeface="Arial" pitchFamily="34" charset="0"/>
                <a:ea typeface="Times New Roman" pitchFamily="18" charset="0"/>
                <a:cs typeface="Arial" pitchFamily="34" charset="0"/>
              </a:rPr>
              <a:t>من بيانات </a:t>
            </a:r>
            <a:r>
              <a:rPr lang="ar-SA" sz="2800" b="1" dirty="0">
                <a:solidFill>
                  <a:schemeClr val="bg1"/>
                </a:solidFill>
                <a:latin typeface="Arial" pitchFamily="34" charset="0"/>
                <a:ea typeface="Times New Roman" pitchFamily="18" charset="0"/>
                <a:cs typeface="Arial" pitchFamily="34" charset="0"/>
              </a:rPr>
              <a:t>الجدول </a:t>
            </a:r>
            <a:r>
              <a:rPr lang="ar-EG" sz="2800" b="1" dirty="0">
                <a:solidFill>
                  <a:schemeClr val="bg1"/>
                </a:solidFill>
                <a:latin typeface="Arial" pitchFamily="34" charset="0"/>
                <a:ea typeface="Times New Roman" pitchFamily="18" charset="0"/>
                <a:cs typeface="Arial" pitchFamily="34" charset="0"/>
              </a:rPr>
              <a:t> السابق نحسب الانحراف المعياري للفرق   </a:t>
            </a:r>
            <a:r>
              <a:rPr lang="ar-EG" sz="3600" b="1" dirty="0" err="1">
                <a:solidFill>
                  <a:schemeClr val="bg1"/>
                </a:solidFill>
                <a:latin typeface="Arial" pitchFamily="34" charset="0"/>
                <a:ea typeface="Times New Roman" pitchFamily="18" charset="0"/>
                <a:cs typeface="Arial" pitchFamily="34" charset="0"/>
              </a:rPr>
              <a:t>ع</a:t>
            </a:r>
            <a:r>
              <a:rPr lang="ar-EG" sz="3600" b="1" dirty="0">
                <a:solidFill>
                  <a:schemeClr val="bg1"/>
                </a:solidFill>
                <a:latin typeface="Arial" pitchFamily="34" charset="0"/>
                <a:ea typeface="Times New Roman" pitchFamily="18" charset="0"/>
                <a:cs typeface="Arial" pitchFamily="34" charset="0"/>
              </a:rPr>
              <a:t> </a:t>
            </a:r>
            <a:r>
              <a:rPr lang="ar-EG" sz="3600" b="1" baseline="-25000" dirty="0">
                <a:solidFill>
                  <a:schemeClr val="bg1"/>
                </a:solidFill>
                <a:latin typeface="Arial" pitchFamily="34" charset="0"/>
                <a:ea typeface="Times New Roman" pitchFamily="18" charset="0"/>
                <a:cs typeface="Arial" pitchFamily="34" charset="0"/>
              </a:rPr>
              <a:t>ف</a:t>
            </a:r>
            <a:endParaRPr lang="en-US" sz="2800" b="1" baseline="-25000" dirty="0">
              <a:solidFill>
                <a:schemeClr val="bg1"/>
              </a:solidFill>
              <a:latin typeface="Arial" pitchFamily="34" charset="0"/>
              <a:ea typeface="Times New Roman" pitchFamily="18" charset="0"/>
              <a:cs typeface="Arial" pitchFamily="34" charset="0"/>
            </a:endParaRPr>
          </a:p>
        </p:txBody>
      </p:sp>
      <p:sp>
        <p:nvSpPr>
          <p:cNvPr id="10" name="Rectangle 51"/>
          <p:cNvSpPr>
            <a:spLocks noChangeArrowheads="1"/>
          </p:cNvSpPr>
          <p:nvPr/>
        </p:nvSpPr>
        <p:spPr bwMode="auto">
          <a:xfrm>
            <a:off x="357158" y="4410085"/>
            <a:ext cx="8316912" cy="519113"/>
          </a:xfrm>
          <a:prstGeom prst="rect">
            <a:avLst/>
          </a:prstGeom>
          <a:noFill/>
          <a:ln w="9525">
            <a:noFill/>
            <a:miter lim="800000"/>
            <a:headEnd/>
            <a:tailEnd/>
          </a:ln>
        </p:spPr>
        <p:txBody>
          <a:bodyPr anchor="ctr">
            <a:spAutoFit/>
          </a:bodyPr>
          <a:lstStyle/>
          <a:p>
            <a:pPr algn="justLow" rtl="1" eaLnBrk="0" hangingPunct="0"/>
            <a:r>
              <a:rPr lang="ar-EG" sz="2800" b="1" dirty="0">
                <a:solidFill>
                  <a:schemeClr val="bg1"/>
                </a:solidFill>
                <a:latin typeface="Arial" pitchFamily="34" charset="0"/>
                <a:ea typeface="Times New Roman" pitchFamily="18" charset="0"/>
                <a:cs typeface="Arial" pitchFamily="34" charset="0"/>
              </a:rPr>
              <a:t>ثم نعوض في معادلة اختبار (ت)  </a:t>
            </a:r>
            <a:r>
              <a:rPr lang="ar-SA" sz="2800" b="1" dirty="0">
                <a:solidFill>
                  <a:schemeClr val="bg1"/>
                </a:solidFill>
                <a:latin typeface="Arial" pitchFamily="34" charset="0"/>
                <a:ea typeface="Times New Roman" pitchFamily="18" charset="0"/>
                <a:cs typeface="Arial" pitchFamily="34" charset="0"/>
              </a:rPr>
              <a:t>التالي</a:t>
            </a:r>
            <a:r>
              <a:rPr lang="ar-EG" sz="2800" b="1" dirty="0">
                <a:solidFill>
                  <a:schemeClr val="bg1"/>
                </a:solidFill>
                <a:latin typeface="Arial" pitchFamily="34" charset="0"/>
                <a:ea typeface="Times New Roman" pitchFamily="18" charset="0"/>
                <a:cs typeface="Arial" pitchFamily="34" charset="0"/>
              </a:rPr>
              <a:t>ة</a:t>
            </a:r>
            <a:r>
              <a:rPr lang="ar-SA" sz="2800" b="1" dirty="0">
                <a:solidFill>
                  <a:schemeClr val="bg1"/>
                </a:solidFill>
                <a:latin typeface="Arial" pitchFamily="34" charset="0"/>
                <a:ea typeface="Times New Roman" pitchFamily="18" charset="0"/>
                <a:cs typeface="Arial" pitchFamily="34" charset="0"/>
              </a:rPr>
              <a:t>:</a:t>
            </a:r>
            <a:endParaRPr lang="en-US" sz="2800" b="1" dirty="0">
              <a:solidFill>
                <a:schemeClr val="bg1"/>
              </a:solidFill>
              <a:latin typeface="Arial" pitchFamily="34" charset="0"/>
              <a:ea typeface="Times New Roman" pitchFamily="18" charset="0"/>
              <a:cs typeface="Arial" pitchFamily="34" charset="0"/>
            </a:endParaRPr>
          </a:p>
        </p:txBody>
      </p:sp>
      <p:grpSp>
        <p:nvGrpSpPr>
          <p:cNvPr id="11" name="Group 77"/>
          <p:cNvGrpSpPr>
            <a:grpSpLocks/>
          </p:cNvGrpSpPr>
          <p:nvPr/>
        </p:nvGrpSpPr>
        <p:grpSpPr bwMode="auto">
          <a:xfrm>
            <a:off x="1214439" y="1844675"/>
            <a:ext cx="7643841" cy="808038"/>
            <a:chOff x="766" y="1162"/>
            <a:chExt cx="4564" cy="509"/>
          </a:xfrm>
        </p:grpSpPr>
        <p:sp>
          <p:nvSpPr>
            <p:cNvPr id="12" name="Text Box 57"/>
            <p:cNvSpPr txBox="1">
              <a:spLocks noChangeArrowheads="1"/>
            </p:cNvSpPr>
            <p:nvPr/>
          </p:nvSpPr>
          <p:spPr bwMode="auto">
            <a:xfrm>
              <a:off x="3107" y="1207"/>
              <a:ext cx="2223" cy="363"/>
            </a:xfrm>
            <a:prstGeom prst="rect">
              <a:avLst/>
            </a:prstGeom>
            <a:noFill/>
            <a:ln w="19050" algn="ctr">
              <a:noFill/>
              <a:miter lim="800000"/>
              <a:headEnd/>
              <a:tailEnd/>
            </a:ln>
          </p:spPr>
          <p:txBody>
            <a:bodyPr/>
            <a:lstStyle/>
            <a:p>
              <a:pPr algn="justLow" rtl="1"/>
              <a:r>
                <a:rPr lang="ar-EG" sz="2400" dirty="0">
                  <a:solidFill>
                    <a:schemeClr val="bg1"/>
                  </a:solidFill>
                  <a:cs typeface="PT Bold Heading" pitchFamily="2" charset="-78"/>
                </a:rPr>
                <a:t>الانحراف </a:t>
              </a:r>
              <a:r>
                <a:rPr lang="ar-EG" sz="2400" dirty="0" smtClean="0">
                  <a:solidFill>
                    <a:schemeClr val="bg1"/>
                  </a:solidFill>
                  <a:cs typeface="PT Bold Heading" pitchFamily="2" charset="-78"/>
                </a:rPr>
                <a:t>المعياري </a:t>
              </a:r>
              <a:r>
                <a:rPr lang="ar-EG" sz="2400" dirty="0">
                  <a:solidFill>
                    <a:schemeClr val="bg1"/>
                  </a:solidFill>
                  <a:cs typeface="PT Bold Heading" pitchFamily="2" charset="-78"/>
                </a:rPr>
                <a:t>للفرق</a:t>
              </a:r>
              <a:r>
                <a:rPr lang="ar-SA" sz="2400" dirty="0">
                  <a:solidFill>
                    <a:schemeClr val="bg1"/>
                  </a:solidFill>
                  <a:cs typeface="PT Bold Heading" pitchFamily="2" charset="-78"/>
                </a:rPr>
                <a:t> ( </a:t>
              </a:r>
              <a:r>
                <a:rPr lang="ar-EG" sz="2400" dirty="0">
                  <a:solidFill>
                    <a:schemeClr val="bg1"/>
                  </a:solidFill>
                  <a:cs typeface="PT Bold Heading" pitchFamily="2" charset="-78"/>
                </a:rPr>
                <a:t>ع</a:t>
              </a:r>
              <a:r>
                <a:rPr lang="ar-EG" sz="2400" baseline="-25000" dirty="0">
                  <a:solidFill>
                    <a:schemeClr val="bg1"/>
                  </a:solidFill>
                  <a:cs typeface="PT Bold Heading" pitchFamily="2" charset="-78"/>
                </a:rPr>
                <a:t>ف</a:t>
              </a:r>
              <a:r>
                <a:rPr lang="ar-EG" sz="2400" dirty="0">
                  <a:solidFill>
                    <a:schemeClr val="bg1"/>
                  </a:solidFill>
                  <a:cs typeface="PT Bold Heading" pitchFamily="2" charset="-78"/>
                </a:rPr>
                <a:t> </a:t>
              </a:r>
              <a:r>
                <a:rPr lang="ar-SA" sz="2400" dirty="0">
                  <a:solidFill>
                    <a:schemeClr val="bg1"/>
                  </a:solidFill>
                  <a:cs typeface="PT Bold Heading" pitchFamily="2" charset="-78"/>
                </a:rPr>
                <a:t> )</a:t>
              </a:r>
              <a:r>
                <a:rPr lang="ar-SA" dirty="0">
                  <a:solidFill>
                    <a:schemeClr val="bg1"/>
                  </a:solidFill>
                  <a:cs typeface="PT Bold Heading" pitchFamily="2" charset="-78"/>
                </a:rPr>
                <a:t> </a:t>
              </a:r>
              <a:endParaRPr lang="en-US" dirty="0">
                <a:solidFill>
                  <a:schemeClr val="bg1"/>
                </a:solidFill>
                <a:cs typeface="PT Bold Heading" pitchFamily="2" charset="-78"/>
              </a:endParaRPr>
            </a:p>
          </p:txBody>
        </p:sp>
        <p:grpSp>
          <p:nvGrpSpPr>
            <p:cNvPr id="13" name="Group 66"/>
            <p:cNvGrpSpPr>
              <a:grpSpLocks/>
            </p:cNvGrpSpPr>
            <p:nvPr/>
          </p:nvGrpSpPr>
          <p:grpSpPr bwMode="auto">
            <a:xfrm>
              <a:off x="1746" y="1162"/>
              <a:ext cx="1525" cy="503"/>
              <a:chOff x="2064" y="1162"/>
              <a:chExt cx="1525" cy="503"/>
            </a:xfrm>
          </p:grpSpPr>
          <p:sp>
            <p:nvSpPr>
              <p:cNvPr id="23" name="Text Box 58"/>
              <p:cNvSpPr txBox="1">
                <a:spLocks noChangeArrowheads="1"/>
              </p:cNvSpPr>
              <p:nvPr/>
            </p:nvSpPr>
            <p:spPr bwMode="auto">
              <a:xfrm>
                <a:off x="2064" y="1217"/>
                <a:ext cx="1066" cy="184"/>
              </a:xfrm>
              <a:prstGeom prst="rect">
                <a:avLst/>
              </a:prstGeom>
              <a:noFill/>
              <a:ln w="19050" algn="ctr">
                <a:noFill/>
                <a:miter lim="800000"/>
                <a:headEnd/>
                <a:tailEnd/>
              </a:ln>
            </p:spPr>
            <p:txBody>
              <a:bodyPr lIns="0" tIns="0" rIns="0" bIns="0"/>
              <a:lstStyle/>
              <a:p>
                <a:pPr algn="justLow" rtl="1"/>
                <a:r>
                  <a:rPr lang="ar-EG" sz="2400">
                    <a:solidFill>
                      <a:schemeClr val="bg1"/>
                    </a:solidFill>
                    <a:latin typeface="Times New Roman" pitchFamily="18" charset="0"/>
                    <a:cs typeface="PT Bold Heading" pitchFamily="2" charset="-78"/>
                  </a:rPr>
                  <a:t>مج ح</a:t>
                </a:r>
                <a:r>
                  <a:rPr lang="ar-EG" sz="2400" baseline="30000">
                    <a:solidFill>
                      <a:schemeClr val="bg1"/>
                    </a:solidFill>
                    <a:latin typeface="Times New Roman" pitchFamily="18" charset="0"/>
                    <a:cs typeface="PT Bold Heading" pitchFamily="2" charset="-78"/>
                  </a:rPr>
                  <a:t>2</a:t>
                </a:r>
                <a:endParaRPr lang="ar-SA" sz="2400" baseline="30000">
                  <a:solidFill>
                    <a:schemeClr val="bg1"/>
                  </a:solidFill>
                  <a:latin typeface="Times New Roman" pitchFamily="18" charset="0"/>
                  <a:cs typeface="PT Bold Heading" pitchFamily="2" charset="-78"/>
                </a:endParaRPr>
              </a:p>
              <a:p>
                <a:pPr algn="justLow" rtl="1"/>
                <a:endParaRPr lang="en-US" b="1">
                  <a:solidFill>
                    <a:schemeClr val="bg1"/>
                  </a:solidFill>
                </a:endParaRPr>
              </a:p>
            </p:txBody>
          </p:sp>
          <p:sp>
            <p:nvSpPr>
              <p:cNvPr id="24" name="Text Box 59"/>
              <p:cNvSpPr txBox="1">
                <a:spLocks noChangeArrowheads="1"/>
              </p:cNvSpPr>
              <p:nvPr/>
            </p:nvSpPr>
            <p:spPr bwMode="auto">
              <a:xfrm>
                <a:off x="2569" y="1488"/>
                <a:ext cx="825" cy="177"/>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ن - 1  </a:t>
                </a:r>
                <a:endParaRPr lang="ar-SA" sz="2000" dirty="0">
                  <a:solidFill>
                    <a:schemeClr val="bg1"/>
                  </a:solidFill>
                  <a:latin typeface="Times New Roman" pitchFamily="18" charset="0"/>
                  <a:cs typeface="PT Bold Heading" pitchFamily="2" charset="-78"/>
                </a:endParaRPr>
              </a:p>
              <a:p>
                <a:pPr algn="justLow" rtl="1"/>
                <a:endParaRPr lang="en-US" b="1" dirty="0">
                  <a:solidFill>
                    <a:schemeClr val="bg1"/>
                  </a:solidFill>
                </a:endParaRPr>
              </a:p>
            </p:txBody>
          </p:sp>
          <p:sp>
            <p:nvSpPr>
              <p:cNvPr id="25" name="Line 60"/>
              <p:cNvSpPr>
                <a:spLocks noChangeShapeType="1"/>
              </p:cNvSpPr>
              <p:nvPr/>
            </p:nvSpPr>
            <p:spPr bwMode="auto">
              <a:xfrm flipH="1">
                <a:off x="2763" y="1471"/>
                <a:ext cx="37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6" name="Text Box 61"/>
              <p:cNvSpPr txBox="1">
                <a:spLocks noChangeArrowheads="1"/>
              </p:cNvSpPr>
              <p:nvPr/>
            </p:nvSpPr>
            <p:spPr bwMode="auto">
              <a:xfrm>
                <a:off x="3334" y="1253"/>
                <a:ext cx="255"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27" name="Line 63"/>
              <p:cNvSpPr>
                <a:spLocks noChangeShapeType="1"/>
              </p:cNvSpPr>
              <p:nvPr/>
            </p:nvSpPr>
            <p:spPr bwMode="auto">
              <a:xfrm flipH="1" flipV="1">
                <a:off x="3243" y="1162"/>
                <a:ext cx="91" cy="4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8" name="Line 64"/>
              <p:cNvSpPr>
                <a:spLocks noChangeShapeType="1"/>
              </p:cNvSpPr>
              <p:nvPr/>
            </p:nvSpPr>
            <p:spPr bwMode="auto">
              <a:xfrm flipV="1">
                <a:off x="3326" y="1344"/>
                <a:ext cx="0" cy="22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9" name="Line 65"/>
              <p:cNvSpPr>
                <a:spLocks noChangeShapeType="1"/>
              </p:cNvSpPr>
              <p:nvPr/>
            </p:nvSpPr>
            <p:spPr bwMode="auto">
              <a:xfrm flipH="1">
                <a:off x="2600" y="1162"/>
                <a:ext cx="63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sp>
          <p:nvSpPr>
            <p:cNvPr id="14" name="Text Box 68"/>
            <p:cNvSpPr txBox="1">
              <a:spLocks noChangeArrowheads="1"/>
            </p:cNvSpPr>
            <p:nvPr/>
          </p:nvSpPr>
          <p:spPr bwMode="auto">
            <a:xfrm>
              <a:off x="766" y="1253"/>
              <a:ext cx="680" cy="330"/>
            </a:xfrm>
            <a:prstGeom prst="rect">
              <a:avLst/>
            </a:prstGeom>
            <a:noFill/>
            <a:ln w="9525">
              <a:noFill/>
              <a:miter lim="800000"/>
              <a:headEnd/>
              <a:tailEnd/>
            </a:ln>
          </p:spPr>
          <p:txBody>
            <a:bodyPr>
              <a:spAutoFit/>
            </a:bodyPr>
            <a:lstStyle/>
            <a:p>
              <a:pPr algn="justLow" rtl="1">
                <a:spcBef>
                  <a:spcPct val="50000"/>
                </a:spcBef>
              </a:pPr>
              <a:r>
                <a:rPr lang="ar-EG" sz="2800" dirty="0">
                  <a:solidFill>
                    <a:schemeClr val="bg1"/>
                  </a:solidFill>
                  <a:cs typeface="AL-Mateen" pitchFamily="2" charset="-78"/>
                </a:rPr>
                <a:t>=   3.35                  </a:t>
              </a:r>
              <a:endParaRPr lang="en-US" sz="2800" dirty="0">
                <a:solidFill>
                  <a:schemeClr val="bg1"/>
                </a:solidFill>
                <a:cs typeface="AL-Mateen" pitchFamily="2" charset="-78"/>
              </a:endParaRPr>
            </a:p>
          </p:txBody>
        </p:sp>
        <p:grpSp>
          <p:nvGrpSpPr>
            <p:cNvPr id="15" name="Group 69"/>
            <p:cNvGrpSpPr>
              <a:grpSpLocks/>
            </p:cNvGrpSpPr>
            <p:nvPr/>
          </p:nvGrpSpPr>
          <p:grpSpPr bwMode="auto">
            <a:xfrm>
              <a:off x="793" y="1162"/>
              <a:ext cx="1525" cy="509"/>
              <a:chOff x="2064" y="1162"/>
              <a:chExt cx="1525" cy="509"/>
            </a:xfrm>
          </p:grpSpPr>
          <p:sp>
            <p:nvSpPr>
              <p:cNvPr id="16" name="Text Box 70"/>
              <p:cNvSpPr txBox="1">
                <a:spLocks noChangeArrowheads="1"/>
              </p:cNvSpPr>
              <p:nvPr/>
            </p:nvSpPr>
            <p:spPr bwMode="auto">
              <a:xfrm>
                <a:off x="2064" y="1217"/>
                <a:ext cx="1066" cy="184"/>
              </a:xfrm>
              <a:prstGeom prst="rect">
                <a:avLst/>
              </a:prstGeom>
              <a:noFill/>
              <a:ln w="19050" algn="ctr">
                <a:noFill/>
                <a:miter lim="800000"/>
                <a:headEnd/>
                <a:tailEnd/>
              </a:ln>
            </p:spPr>
            <p:txBody>
              <a:bodyPr lIns="0" tIns="0" rIns="0" bIns="0"/>
              <a:lstStyle/>
              <a:p>
                <a:pPr algn="justLow" rtl="1"/>
                <a:r>
                  <a:rPr lang="ar-EG" sz="2400">
                    <a:solidFill>
                      <a:schemeClr val="bg1"/>
                    </a:solidFill>
                    <a:latin typeface="Times New Roman" pitchFamily="18" charset="0"/>
                    <a:cs typeface="PT Bold Heading" pitchFamily="2" charset="-78"/>
                  </a:rPr>
                  <a:t>56</a:t>
                </a:r>
                <a:endParaRPr lang="ar-SA" sz="2400" baseline="30000">
                  <a:solidFill>
                    <a:schemeClr val="bg1"/>
                  </a:solidFill>
                  <a:latin typeface="Times New Roman" pitchFamily="18" charset="0"/>
                  <a:cs typeface="PT Bold Heading" pitchFamily="2" charset="-78"/>
                </a:endParaRPr>
              </a:p>
              <a:p>
                <a:pPr algn="justLow" rtl="1"/>
                <a:endParaRPr lang="en-US" b="1">
                  <a:solidFill>
                    <a:schemeClr val="bg1"/>
                  </a:solidFill>
                </a:endParaRPr>
              </a:p>
            </p:txBody>
          </p:sp>
          <p:sp>
            <p:nvSpPr>
              <p:cNvPr id="17" name="Text Box 71"/>
              <p:cNvSpPr txBox="1">
                <a:spLocks noChangeArrowheads="1"/>
              </p:cNvSpPr>
              <p:nvPr/>
            </p:nvSpPr>
            <p:spPr bwMode="auto">
              <a:xfrm>
                <a:off x="2501" y="1488"/>
                <a:ext cx="1066" cy="183"/>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5  </a:t>
                </a:r>
                <a:endParaRPr lang="ar-SA" sz="2000" dirty="0">
                  <a:solidFill>
                    <a:schemeClr val="bg1"/>
                  </a:solidFill>
                  <a:latin typeface="Times New Roman" pitchFamily="18" charset="0"/>
                  <a:cs typeface="PT Bold Heading" pitchFamily="2" charset="-78"/>
                </a:endParaRPr>
              </a:p>
              <a:p>
                <a:pPr algn="justLow" rtl="1"/>
                <a:endParaRPr lang="en-US" b="1" dirty="0">
                  <a:solidFill>
                    <a:schemeClr val="bg1"/>
                  </a:solidFill>
                </a:endParaRPr>
              </a:p>
            </p:txBody>
          </p:sp>
          <p:sp>
            <p:nvSpPr>
              <p:cNvPr id="18" name="Line 72"/>
              <p:cNvSpPr>
                <a:spLocks noChangeShapeType="1"/>
              </p:cNvSpPr>
              <p:nvPr/>
            </p:nvSpPr>
            <p:spPr bwMode="auto">
              <a:xfrm flipH="1">
                <a:off x="2877" y="1471"/>
                <a:ext cx="37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19" name="Text Box 73"/>
              <p:cNvSpPr txBox="1">
                <a:spLocks noChangeArrowheads="1"/>
              </p:cNvSpPr>
              <p:nvPr/>
            </p:nvSpPr>
            <p:spPr bwMode="auto">
              <a:xfrm>
                <a:off x="3334" y="1253"/>
                <a:ext cx="255"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20" name="Line 74"/>
              <p:cNvSpPr>
                <a:spLocks noChangeShapeType="1"/>
              </p:cNvSpPr>
              <p:nvPr/>
            </p:nvSpPr>
            <p:spPr bwMode="auto">
              <a:xfrm flipH="1" flipV="1">
                <a:off x="3243" y="1162"/>
                <a:ext cx="91" cy="4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1" name="Line 75"/>
              <p:cNvSpPr>
                <a:spLocks noChangeShapeType="1"/>
              </p:cNvSpPr>
              <p:nvPr/>
            </p:nvSpPr>
            <p:spPr bwMode="auto">
              <a:xfrm flipV="1">
                <a:off x="3326" y="1344"/>
                <a:ext cx="0" cy="22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22" name="Line 76"/>
              <p:cNvSpPr>
                <a:spLocks noChangeShapeType="1"/>
              </p:cNvSpPr>
              <p:nvPr/>
            </p:nvSpPr>
            <p:spPr bwMode="auto">
              <a:xfrm flipH="1">
                <a:off x="2847" y="1162"/>
                <a:ext cx="388" cy="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grpSp>
      <p:grpSp>
        <p:nvGrpSpPr>
          <p:cNvPr id="52" name="مجموعة 51"/>
          <p:cNvGrpSpPr/>
          <p:nvPr/>
        </p:nvGrpSpPr>
        <p:grpSpPr>
          <a:xfrm>
            <a:off x="1223328" y="2852738"/>
            <a:ext cx="7596824" cy="1023937"/>
            <a:chOff x="1223328" y="2852738"/>
            <a:chExt cx="7596824" cy="1023937"/>
          </a:xfrm>
        </p:grpSpPr>
        <p:sp>
          <p:nvSpPr>
            <p:cNvPr id="30" name="Text Box 79"/>
            <p:cNvSpPr txBox="1">
              <a:spLocks noChangeArrowheads="1"/>
            </p:cNvSpPr>
            <p:nvPr/>
          </p:nvSpPr>
          <p:spPr bwMode="auto">
            <a:xfrm>
              <a:off x="4786314" y="3067052"/>
              <a:ext cx="4033838" cy="576262"/>
            </a:xfrm>
            <a:prstGeom prst="rect">
              <a:avLst/>
            </a:prstGeom>
            <a:noFill/>
            <a:ln w="19050" algn="ctr">
              <a:noFill/>
              <a:miter lim="800000"/>
              <a:headEnd/>
              <a:tailEnd/>
            </a:ln>
          </p:spPr>
          <p:txBody>
            <a:bodyPr/>
            <a:lstStyle/>
            <a:p>
              <a:pPr algn="justLow" rtl="1"/>
              <a:r>
                <a:rPr lang="ar-EG" sz="2400" dirty="0">
                  <a:solidFill>
                    <a:schemeClr val="bg1"/>
                  </a:solidFill>
                  <a:cs typeface="PT Bold Heading" pitchFamily="2" charset="-78"/>
                </a:rPr>
                <a:t>الخطأ </a:t>
              </a:r>
              <a:r>
                <a:rPr lang="ar-EG" sz="2400" dirty="0" smtClean="0">
                  <a:solidFill>
                    <a:schemeClr val="bg1"/>
                  </a:solidFill>
                  <a:cs typeface="PT Bold Heading" pitchFamily="2" charset="-78"/>
                </a:rPr>
                <a:t>المعياري </a:t>
              </a:r>
              <a:r>
                <a:rPr lang="ar-EG" sz="2400" dirty="0">
                  <a:solidFill>
                    <a:schemeClr val="bg1"/>
                  </a:solidFill>
                  <a:cs typeface="PT Bold Heading" pitchFamily="2" charset="-78"/>
                </a:rPr>
                <a:t>لمتوسط </a:t>
              </a:r>
              <a:r>
                <a:rPr lang="ar-EG" sz="2400" dirty="0" smtClean="0">
                  <a:solidFill>
                    <a:schemeClr val="bg1"/>
                  </a:solidFill>
                  <a:cs typeface="PT Bold Heading" pitchFamily="2" charset="-78"/>
                </a:rPr>
                <a:t>الفرق</a:t>
              </a:r>
              <a:r>
                <a:rPr lang="ar-SA" sz="2400" dirty="0" smtClean="0">
                  <a:solidFill>
                    <a:schemeClr val="bg1"/>
                  </a:solidFill>
                  <a:cs typeface="PT Bold Heading" pitchFamily="2" charset="-78"/>
                </a:rPr>
                <a:t> (</a:t>
              </a:r>
              <a:r>
                <a:rPr lang="ar-EG" sz="2400" dirty="0" smtClean="0">
                  <a:solidFill>
                    <a:schemeClr val="bg1"/>
                  </a:solidFill>
                  <a:cs typeface="PT Bold Heading" pitchFamily="2" charset="-78"/>
                </a:rPr>
                <a:t>ع</a:t>
              </a:r>
              <a:r>
                <a:rPr lang="ar-EG" sz="2400" baseline="-25000" dirty="0" smtClean="0">
                  <a:solidFill>
                    <a:schemeClr val="bg1"/>
                  </a:solidFill>
                  <a:cs typeface="PT Bold Heading" pitchFamily="2" charset="-78"/>
                </a:rPr>
                <a:t>م</a:t>
              </a:r>
              <a:r>
                <a:rPr lang="ar-EG" sz="2400" dirty="0" smtClean="0">
                  <a:solidFill>
                    <a:schemeClr val="bg1"/>
                  </a:solidFill>
                  <a:cs typeface="PT Bold Heading" pitchFamily="2" charset="-78"/>
                </a:rPr>
                <a:t> </a:t>
              </a:r>
              <a:r>
                <a:rPr lang="ar-SA" sz="2400" dirty="0" smtClean="0">
                  <a:solidFill>
                    <a:schemeClr val="bg1"/>
                  </a:solidFill>
                  <a:cs typeface="PT Bold Heading" pitchFamily="2" charset="-78"/>
                </a:rPr>
                <a:t>)</a:t>
              </a:r>
              <a:r>
                <a:rPr lang="ar-SA" dirty="0" smtClean="0">
                  <a:solidFill>
                    <a:schemeClr val="bg1"/>
                  </a:solidFill>
                  <a:cs typeface="PT Bold Heading" pitchFamily="2" charset="-78"/>
                </a:rPr>
                <a:t> </a:t>
              </a:r>
              <a:endParaRPr lang="en-US" dirty="0">
                <a:solidFill>
                  <a:schemeClr val="bg1"/>
                </a:solidFill>
                <a:cs typeface="PT Bold Heading" pitchFamily="2" charset="-78"/>
              </a:endParaRPr>
            </a:p>
          </p:txBody>
        </p:sp>
        <p:sp>
          <p:nvSpPr>
            <p:cNvPr id="31" name="Text Box 88"/>
            <p:cNvSpPr txBox="1">
              <a:spLocks noChangeArrowheads="1"/>
            </p:cNvSpPr>
            <p:nvPr/>
          </p:nvSpPr>
          <p:spPr bwMode="auto">
            <a:xfrm>
              <a:off x="1223328" y="3022918"/>
              <a:ext cx="1079500" cy="523220"/>
            </a:xfrm>
            <a:prstGeom prst="rect">
              <a:avLst/>
            </a:prstGeom>
            <a:noFill/>
            <a:ln w="9525">
              <a:noFill/>
              <a:miter lim="800000"/>
              <a:headEnd/>
              <a:tailEnd/>
            </a:ln>
          </p:spPr>
          <p:txBody>
            <a:bodyPr>
              <a:spAutoFit/>
            </a:bodyPr>
            <a:lstStyle/>
            <a:p>
              <a:pPr algn="justLow" rtl="1">
                <a:spcBef>
                  <a:spcPct val="50000"/>
                </a:spcBef>
              </a:pPr>
              <a:r>
                <a:rPr lang="ar-EG" sz="2800" dirty="0">
                  <a:solidFill>
                    <a:schemeClr val="bg1"/>
                  </a:solidFill>
                  <a:cs typeface="AL-Mateen" pitchFamily="2" charset="-78"/>
                </a:rPr>
                <a:t>=   1.37                  </a:t>
              </a:r>
              <a:endParaRPr lang="en-US" sz="2800" dirty="0">
                <a:solidFill>
                  <a:schemeClr val="bg1"/>
                </a:solidFill>
                <a:cs typeface="AL-Mateen" pitchFamily="2" charset="-78"/>
              </a:endParaRPr>
            </a:p>
          </p:txBody>
        </p:sp>
        <p:grpSp>
          <p:nvGrpSpPr>
            <p:cNvPr id="32" name="Group 105"/>
            <p:cNvGrpSpPr>
              <a:grpSpLocks/>
            </p:cNvGrpSpPr>
            <p:nvPr/>
          </p:nvGrpSpPr>
          <p:grpSpPr bwMode="auto">
            <a:xfrm>
              <a:off x="3779838" y="2924175"/>
              <a:ext cx="1271587" cy="952500"/>
              <a:chOff x="2336" y="1344"/>
              <a:chExt cx="801" cy="600"/>
            </a:xfrm>
          </p:grpSpPr>
          <p:sp>
            <p:nvSpPr>
              <p:cNvPr id="33" name="Text Box 106"/>
              <p:cNvSpPr txBox="1">
                <a:spLocks noChangeArrowheads="1"/>
              </p:cNvSpPr>
              <p:nvPr/>
            </p:nvSpPr>
            <p:spPr bwMode="auto">
              <a:xfrm>
                <a:off x="2472" y="1344"/>
                <a:ext cx="330" cy="184"/>
              </a:xfrm>
              <a:prstGeom prst="rect">
                <a:avLst/>
              </a:prstGeom>
              <a:noFill/>
              <a:ln w="19050" algn="ctr">
                <a:noFill/>
                <a:miter lim="800000"/>
                <a:headEnd/>
                <a:tailEnd/>
              </a:ln>
            </p:spPr>
            <p:txBody>
              <a:bodyPr lIns="0" tIns="0" rIns="0" bIns="0"/>
              <a:lstStyle/>
              <a:p>
                <a:pPr algn="ctr" rtl="1"/>
                <a:r>
                  <a:rPr lang="ar-EG" sz="2400" dirty="0">
                    <a:solidFill>
                      <a:schemeClr val="bg1"/>
                    </a:solidFill>
                    <a:latin typeface="Times New Roman" pitchFamily="18" charset="0"/>
                    <a:cs typeface="PT Bold Heading" pitchFamily="2" charset="-78"/>
                  </a:rPr>
                  <a:t>ع</a:t>
                </a:r>
                <a:r>
                  <a:rPr lang="ar-EG" sz="2400" baseline="-25000" dirty="0">
                    <a:solidFill>
                      <a:schemeClr val="bg1"/>
                    </a:solidFill>
                    <a:latin typeface="Times New Roman" pitchFamily="18" charset="0"/>
                    <a:cs typeface="PT Bold Heading" pitchFamily="2" charset="-78"/>
                  </a:rPr>
                  <a:t>ف</a:t>
                </a:r>
                <a:endParaRPr lang="ar-SA" sz="2400" baseline="-25000" dirty="0">
                  <a:solidFill>
                    <a:schemeClr val="bg1"/>
                  </a:solidFill>
                  <a:latin typeface="Times New Roman" pitchFamily="18" charset="0"/>
                  <a:cs typeface="PT Bold Heading" pitchFamily="2" charset="-78"/>
                </a:endParaRPr>
              </a:p>
              <a:p>
                <a:pPr algn="ctr" rtl="1"/>
                <a:endParaRPr lang="en-US" sz="2400" baseline="-25000" dirty="0">
                  <a:solidFill>
                    <a:schemeClr val="bg1"/>
                  </a:solidFill>
                  <a:latin typeface="Times New Roman" pitchFamily="18" charset="0"/>
                  <a:cs typeface="PT Bold Heading" pitchFamily="2" charset="-78"/>
                </a:endParaRPr>
              </a:p>
            </p:txBody>
          </p:sp>
          <p:sp>
            <p:nvSpPr>
              <p:cNvPr id="34" name="Text Box 107"/>
              <p:cNvSpPr txBox="1">
                <a:spLocks noChangeArrowheads="1"/>
              </p:cNvSpPr>
              <p:nvPr/>
            </p:nvSpPr>
            <p:spPr bwMode="auto">
              <a:xfrm>
                <a:off x="2336" y="1752"/>
                <a:ext cx="378" cy="192"/>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ن </a:t>
                </a:r>
                <a:endParaRPr lang="en-US" b="1" dirty="0">
                  <a:solidFill>
                    <a:schemeClr val="bg1"/>
                  </a:solidFill>
                </a:endParaRPr>
              </a:p>
            </p:txBody>
          </p:sp>
          <p:sp>
            <p:nvSpPr>
              <p:cNvPr id="35" name="Line 108"/>
              <p:cNvSpPr>
                <a:spLocks noChangeShapeType="1"/>
              </p:cNvSpPr>
              <p:nvPr/>
            </p:nvSpPr>
            <p:spPr bwMode="auto">
              <a:xfrm flipH="1">
                <a:off x="2336" y="1616"/>
                <a:ext cx="579"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6" name="Text Box 109"/>
              <p:cNvSpPr txBox="1">
                <a:spLocks noChangeArrowheads="1"/>
              </p:cNvSpPr>
              <p:nvPr/>
            </p:nvSpPr>
            <p:spPr bwMode="auto">
              <a:xfrm>
                <a:off x="2925" y="1480"/>
                <a:ext cx="212" cy="394"/>
              </a:xfrm>
              <a:prstGeom prst="rect">
                <a:avLst/>
              </a:prstGeom>
              <a:noFill/>
              <a:ln w="9525">
                <a:noFill/>
                <a:miter lim="800000"/>
                <a:headEnd/>
                <a:tailEnd/>
              </a:ln>
            </p:spPr>
            <p:txBody>
              <a:bodyPr/>
              <a:lstStyle/>
              <a:p>
                <a:pPr algn="justLow" rtl="1"/>
                <a:r>
                  <a:rPr lang="en-US" b="1">
                    <a:solidFill>
                      <a:schemeClr val="bg1"/>
                    </a:solidFill>
                    <a:latin typeface="Times New Roman" pitchFamily="18" charset="0"/>
                    <a:cs typeface="PT Bold Heading" pitchFamily="2" charset="-78"/>
                  </a:rPr>
                  <a:t>=</a:t>
                </a:r>
                <a:endParaRPr lang="en-US" b="1">
                  <a:solidFill>
                    <a:schemeClr val="bg1"/>
                  </a:solidFill>
                  <a:cs typeface="PT Bold Heading" pitchFamily="2" charset="-78"/>
                </a:endParaRPr>
              </a:p>
            </p:txBody>
          </p:sp>
          <p:sp>
            <p:nvSpPr>
              <p:cNvPr id="37" name="Line 110"/>
              <p:cNvSpPr>
                <a:spLocks noChangeShapeType="1"/>
              </p:cNvSpPr>
              <p:nvPr/>
            </p:nvSpPr>
            <p:spPr bwMode="auto">
              <a:xfrm flipH="1" flipV="1">
                <a:off x="2681" y="1706"/>
                <a:ext cx="91" cy="1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8" name="Line 111"/>
              <p:cNvSpPr>
                <a:spLocks noChangeShapeType="1"/>
              </p:cNvSpPr>
              <p:nvPr/>
            </p:nvSpPr>
            <p:spPr bwMode="auto">
              <a:xfrm flipV="1">
                <a:off x="2771" y="1734"/>
                <a:ext cx="46" cy="18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39" name="Line 112"/>
              <p:cNvSpPr>
                <a:spLocks noChangeShapeType="1"/>
              </p:cNvSpPr>
              <p:nvPr/>
            </p:nvSpPr>
            <p:spPr bwMode="auto">
              <a:xfrm flipH="1">
                <a:off x="2381" y="1706"/>
                <a:ext cx="3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sp>
          <p:nvSpPr>
            <p:cNvPr id="40" name="Text Box 114"/>
            <p:cNvSpPr txBox="1">
              <a:spLocks noChangeArrowheads="1"/>
            </p:cNvSpPr>
            <p:nvPr/>
          </p:nvSpPr>
          <p:spPr bwMode="auto">
            <a:xfrm>
              <a:off x="2051050" y="2852738"/>
              <a:ext cx="1100138" cy="292100"/>
            </a:xfrm>
            <a:prstGeom prst="rect">
              <a:avLst/>
            </a:prstGeom>
            <a:noFill/>
            <a:ln w="19050" algn="ctr">
              <a:noFill/>
              <a:miter lim="800000"/>
              <a:headEnd/>
              <a:tailEnd/>
            </a:ln>
          </p:spPr>
          <p:txBody>
            <a:bodyPr lIns="0" tIns="0" rIns="0" bIns="0"/>
            <a:lstStyle/>
            <a:p>
              <a:pPr algn="justLow" rtl="1"/>
              <a:r>
                <a:rPr lang="ar-EG" sz="2800">
                  <a:solidFill>
                    <a:schemeClr val="bg1"/>
                  </a:solidFill>
                  <a:cs typeface="AL-Mateen" pitchFamily="2" charset="-78"/>
                </a:rPr>
                <a:t>3.35</a:t>
              </a:r>
              <a:endParaRPr lang="ar-SA" sz="2800">
                <a:solidFill>
                  <a:schemeClr val="bg1"/>
                </a:solidFill>
                <a:cs typeface="AL-Mateen" pitchFamily="2" charset="-78"/>
              </a:endParaRPr>
            </a:p>
            <a:p>
              <a:pPr algn="justLow" rtl="1"/>
              <a:endParaRPr lang="en-US" sz="2400" baseline="-25000">
                <a:solidFill>
                  <a:schemeClr val="bg1"/>
                </a:solidFill>
                <a:latin typeface="Times New Roman" pitchFamily="18" charset="0"/>
                <a:cs typeface="PT Bold Heading" pitchFamily="2" charset="-78"/>
              </a:endParaRPr>
            </a:p>
          </p:txBody>
        </p:sp>
        <p:sp>
          <p:nvSpPr>
            <p:cNvPr id="41" name="Text Box 115"/>
            <p:cNvSpPr txBox="1">
              <a:spLocks noChangeArrowheads="1"/>
            </p:cNvSpPr>
            <p:nvPr/>
          </p:nvSpPr>
          <p:spPr bwMode="auto">
            <a:xfrm>
              <a:off x="2522529" y="3500438"/>
              <a:ext cx="600075" cy="304800"/>
            </a:xfrm>
            <a:prstGeom prst="rect">
              <a:avLst/>
            </a:prstGeom>
            <a:noFill/>
            <a:ln w="19050" algn="ctr">
              <a:noFill/>
              <a:miter lim="800000"/>
              <a:headEnd/>
              <a:tailEnd/>
            </a:ln>
          </p:spPr>
          <p:txBody>
            <a:bodyPr lIns="0" tIns="0" rIns="0" bIns="0"/>
            <a:lstStyle/>
            <a:p>
              <a:pPr algn="ctr" rtl="1"/>
              <a:r>
                <a:rPr lang="ar-EG" sz="2000" dirty="0">
                  <a:solidFill>
                    <a:schemeClr val="bg1"/>
                  </a:solidFill>
                  <a:latin typeface="Times New Roman" pitchFamily="18" charset="0"/>
                  <a:cs typeface="PT Bold Heading" pitchFamily="2" charset="-78"/>
                </a:rPr>
                <a:t>6 </a:t>
              </a:r>
              <a:endParaRPr lang="en-US" b="1" dirty="0">
                <a:solidFill>
                  <a:schemeClr val="bg1"/>
                </a:solidFill>
              </a:endParaRPr>
            </a:p>
          </p:txBody>
        </p:sp>
        <p:sp>
          <p:nvSpPr>
            <p:cNvPr id="42" name="Line 116"/>
            <p:cNvSpPr>
              <a:spLocks noChangeShapeType="1"/>
            </p:cNvSpPr>
            <p:nvPr/>
          </p:nvSpPr>
          <p:spPr bwMode="auto">
            <a:xfrm flipH="1">
              <a:off x="2411413" y="3284538"/>
              <a:ext cx="919162" cy="15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3" name="Text Box 117"/>
            <p:cNvSpPr txBox="1">
              <a:spLocks noChangeArrowheads="1"/>
            </p:cNvSpPr>
            <p:nvPr/>
          </p:nvSpPr>
          <p:spPr bwMode="auto">
            <a:xfrm>
              <a:off x="3346450" y="3114359"/>
              <a:ext cx="368294" cy="360362"/>
            </a:xfrm>
            <a:prstGeom prst="rect">
              <a:avLst/>
            </a:prstGeom>
            <a:noFill/>
            <a:ln w="9525">
              <a:noFill/>
              <a:miter lim="800000"/>
              <a:headEnd/>
              <a:tailEnd/>
            </a:ln>
          </p:spPr>
          <p:txBody>
            <a:bodyPr/>
            <a:lstStyle/>
            <a:p>
              <a:pPr algn="justLow" rtl="1"/>
              <a:r>
                <a:rPr lang="en-US" b="1" dirty="0">
                  <a:solidFill>
                    <a:schemeClr val="bg1"/>
                  </a:solidFill>
                  <a:latin typeface="Times New Roman" pitchFamily="18" charset="0"/>
                  <a:cs typeface="PT Bold Heading" pitchFamily="2" charset="-78"/>
                </a:rPr>
                <a:t>=</a:t>
              </a:r>
              <a:endParaRPr lang="en-US" b="1" dirty="0">
                <a:solidFill>
                  <a:schemeClr val="bg1"/>
                </a:solidFill>
                <a:cs typeface="PT Bold Heading" pitchFamily="2" charset="-78"/>
              </a:endParaRPr>
            </a:p>
          </p:txBody>
        </p:sp>
        <p:sp>
          <p:nvSpPr>
            <p:cNvPr id="44" name="Line 118"/>
            <p:cNvSpPr>
              <a:spLocks noChangeShapeType="1"/>
            </p:cNvSpPr>
            <p:nvPr/>
          </p:nvSpPr>
          <p:spPr bwMode="auto">
            <a:xfrm flipH="1" flipV="1">
              <a:off x="3070216" y="3427413"/>
              <a:ext cx="144463" cy="28892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5" name="Line 119"/>
            <p:cNvSpPr>
              <a:spLocks noChangeShapeType="1"/>
            </p:cNvSpPr>
            <p:nvPr/>
          </p:nvSpPr>
          <p:spPr bwMode="auto">
            <a:xfrm flipV="1">
              <a:off x="3213091" y="3471863"/>
              <a:ext cx="73025" cy="28733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sp>
          <p:nvSpPr>
            <p:cNvPr id="46" name="Line 120"/>
            <p:cNvSpPr>
              <a:spLocks noChangeShapeType="1"/>
            </p:cNvSpPr>
            <p:nvPr/>
          </p:nvSpPr>
          <p:spPr bwMode="auto">
            <a:xfrm flipH="1">
              <a:off x="2593966" y="3427413"/>
              <a:ext cx="476250" cy="15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justLow" rtl="1"/>
              <a:endParaRPr lang="ar-EG">
                <a:solidFill>
                  <a:schemeClr val="bg1"/>
                </a:solidFill>
              </a:endParaRPr>
            </a:p>
          </p:txBody>
        </p:sp>
      </p:grpSp>
      <p:grpSp>
        <p:nvGrpSpPr>
          <p:cNvPr id="53" name="مجموعة 52"/>
          <p:cNvGrpSpPr/>
          <p:nvPr/>
        </p:nvGrpSpPr>
        <p:grpSpPr>
          <a:xfrm>
            <a:off x="1619250" y="5173682"/>
            <a:ext cx="6121401" cy="1112838"/>
            <a:chOff x="1619250" y="5084765"/>
            <a:chExt cx="6121401" cy="1112838"/>
          </a:xfrm>
        </p:grpSpPr>
        <p:sp>
          <p:nvSpPr>
            <p:cNvPr id="4" name="Text Box 44"/>
            <p:cNvSpPr txBox="1">
              <a:spLocks noChangeArrowheads="1"/>
            </p:cNvSpPr>
            <p:nvPr/>
          </p:nvSpPr>
          <p:spPr bwMode="auto">
            <a:xfrm>
              <a:off x="1619250" y="5229225"/>
              <a:ext cx="3168650" cy="519113"/>
            </a:xfrm>
            <a:prstGeom prst="rect">
              <a:avLst/>
            </a:prstGeom>
            <a:noFill/>
            <a:ln w="9525">
              <a:noFill/>
              <a:miter lim="800000"/>
              <a:headEnd/>
              <a:tailEnd/>
            </a:ln>
          </p:spPr>
          <p:txBody>
            <a:bodyPr>
              <a:spAutoFit/>
            </a:bodyPr>
            <a:lstStyle/>
            <a:p>
              <a:pPr algn="justLow" rtl="1">
                <a:spcBef>
                  <a:spcPct val="50000"/>
                </a:spcBef>
              </a:pPr>
              <a:r>
                <a:rPr lang="ar-EG" sz="2800">
                  <a:solidFill>
                    <a:schemeClr val="bg1"/>
                  </a:solidFill>
                  <a:cs typeface="AL-Mateen" pitchFamily="2" charset="-78"/>
                </a:rPr>
                <a:t>=   3.65                  </a:t>
              </a:r>
              <a:endParaRPr lang="en-US" sz="2800">
                <a:solidFill>
                  <a:schemeClr val="bg1"/>
                </a:solidFill>
                <a:cs typeface="AL-Mateen" pitchFamily="2" charset="-78"/>
              </a:endParaRPr>
            </a:p>
          </p:txBody>
        </p:sp>
        <p:grpSp>
          <p:nvGrpSpPr>
            <p:cNvPr id="5" name="Group 45"/>
            <p:cNvGrpSpPr>
              <a:grpSpLocks/>
            </p:cNvGrpSpPr>
            <p:nvPr/>
          </p:nvGrpSpPr>
          <p:grpSpPr bwMode="auto">
            <a:xfrm>
              <a:off x="6072213" y="5084765"/>
              <a:ext cx="1668438" cy="1112838"/>
              <a:chOff x="2645" y="3339"/>
              <a:chExt cx="1053" cy="701"/>
            </a:xfrm>
          </p:grpSpPr>
          <p:sp>
            <p:nvSpPr>
              <p:cNvPr id="6" name="Text Box 46" descr="ورق معاد تصنيعه"/>
              <p:cNvSpPr txBox="1">
                <a:spLocks noChangeArrowheads="1"/>
              </p:cNvSpPr>
              <p:nvPr/>
            </p:nvSpPr>
            <p:spPr bwMode="auto">
              <a:xfrm>
                <a:off x="2645" y="3601"/>
                <a:ext cx="499" cy="439"/>
              </a:xfrm>
              <a:prstGeom prst="rect">
                <a:avLst/>
              </a:prstGeom>
              <a:noFill/>
              <a:ln w="19050">
                <a:noFill/>
                <a:miter lim="800000"/>
                <a:headEnd/>
                <a:tailEnd/>
              </a:ln>
            </p:spPr>
            <p:txBody>
              <a:bodyPr/>
              <a:lstStyle/>
              <a:p>
                <a:pPr algn="justLow" rtl="1"/>
                <a:r>
                  <a:rPr lang="ar-EG" sz="4000" dirty="0">
                    <a:solidFill>
                      <a:schemeClr val="bg1"/>
                    </a:solidFill>
                    <a:latin typeface="Times New Roman" pitchFamily="18" charset="0"/>
                    <a:cs typeface="AL-Mateen" pitchFamily="2" charset="-78"/>
                  </a:rPr>
                  <a:t>ع </a:t>
                </a:r>
                <a:r>
                  <a:rPr lang="ar-EG" sz="4000" baseline="-25000" dirty="0" err="1">
                    <a:solidFill>
                      <a:schemeClr val="bg1"/>
                    </a:solidFill>
                    <a:latin typeface="Times New Roman" pitchFamily="18" charset="0"/>
                    <a:cs typeface="AL-Mateen" pitchFamily="2" charset="-78"/>
                  </a:rPr>
                  <a:t>م</a:t>
                </a:r>
                <a:endParaRPr lang="en-US" sz="4000" baseline="-25000" dirty="0">
                  <a:solidFill>
                    <a:schemeClr val="bg1"/>
                  </a:solidFill>
                  <a:latin typeface="Times New Roman" pitchFamily="18" charset="0"/>
                  <a:cs typeface="AL-Mateen" pitchFamily="2" charset="-78"/>
                </a:endParaRPr>
              </a:p>
              <a:p>
                <a:pPr algn="justLow" rtl="1">
                  <a:spcAft>
                    <a:spcPts val="1200"/>
                  </a:spcAft>
                </a:pPr>
                <a:endParaRPr lang="en-US" sz="2000" dirty="0">
                  <a:solidFill>
                    <a:schemeClr val="bg1"/>
                  </a:solidFill>
                  <a:latin typeface="Times New Roman" pitchFamily="18" charset="0"/>
                  <a:cs typeface="PT Bold Heading" pitchFamily="2" charset="-78"/>
                </a:endParaRPr>
              </a:p>
            </p:txBody>
          </p:sp>
          <p:sp>
            <p:nvSpPr>
              <p:cNvPr id="7" name="Line 47"/>
              <p:cNvSpPr>
                <a:spLocks noChangeShapeType="1"/>
              </p:cNvSpPr>
              <p:nvPr/>
            </p:nvSpPr>
            <p:spPr bwMode="auto">
              <a:xfrm flipH="1">
                <a:off x="2835" y="3684"/>
                <a:ext cx="315" cy="0"/>
              </a:xfrm>
              <a:prstGeom prst="line">
                <a:avLst/>
              </a:prstGeom>
              <a:noFill/>
              <a:ln w="28575">
                <a:solidFill>
                  <a:srgbClr val="000000"/>
                </a:solidFill>
                <a:round/>
                <a:headEnd/>
                <a:tailEnd/>
              </a:ln>
            </p:spPr>
            <p:txBody>
              <a:bodyPr/>
              <a:lstStyle/>
              <a:p>
                <a:pPr algn="justLow" rtl="1"/>
                <a:endParaRPr lang="ar-EG">
                  <a:solidFill>
                    <a:schemeClr val="bg1"/>
                  </a:solidFill>
                </a:endParaRPr>
              </a:p>
            </p:txBody>
          </p:sp>
          <p:sp>
            <p:nvSpPr>
              <p:cNvPr id="8" name="Text Box 48"/>
              <p:cNvSpPr txBox="1">
                <a:spLocks noChangeArrowheads="1"/>
              </p:cNvSpPr>
              <p:nvPr/>
            </p:nvSpPr>
            <p:spPr bwMode="auto">
              <a:xfrm>
                <a:off x="3334" y="3494"/>
                <a:ext cx="364" cy="352"/>
              </a:xfrm>
              <a:prstGeom prst="rect">
                <a:avLst/>
              </a:prstGeom>
              <a:noFill/>
              <a:ln w="19050">
                <a:noFill/>
                <a:miter lim="800000"/>
                <a:headEnd/>
                <a:tailEnd/>
              </a:ln>
            </p:spPr>
            <p:txBody>
              <a:bodyPr lIns="0" tIns="0" rIns="0" bIns="0"/>
              <a:lstStyle/>
              <a:p>
                <a:pPr algn="justLow" rtl="1"/>
                <a:r>
                  <a:rPr lang="ar-SA" sz="3200" dirty="0">
                    <a:solidFill>
                      <a:schemeClr val="bg1"/>
                    </a:solidFill>
                    <a:latin typeface="Times New Roman" pitchFamily="18" charset="0"/>
                    <a:cs typeface="PT Bold Heading" pitchFamily="2" charset="-78"/>
                  </a:rPr>
                  <a:t>ت</a:t>
                </a:r>
                <a:r>
                  <a:rPr lang="ar-SA" sz="2000" dirty="0">
                    <a:solidFill>
                      <a:schemeClr val="bg1"/>
                    </a:solidFill>
                    <a:latin typeface="Times New Roman" pitchFamily="18" charset="0"/>
                    <a:cs typeface="PT Bold Heading" pitchFamily="2" charset="-78"/>
                  </a:rPr>
                  <a:t> </a:t>
                </a:r>
                <a:r>
                  <a:rPr lang="ar-SA" sz="3200" dirty="0">
                    <a:solidFill>
                      <a:schemeClr val="bg1"/>
                    </a:solidFill>
                    <a:latin typeface="Times New Roman" pitchFamily="18" charset="0"/>
                    <a:cs typeface="Traditional Arabic" pitchFamily="18" charset="-78"/>
                  </a:rPr>
                  <a:t>=</a:t>
                </a:r>
                <a:endParaRPr lang="en-US" sz="3200" dirty="0">
                  <a:solidFill>
                    <a:schemeClr val="bg1"/>
                  </a:solidFill>
                  <a:cs typeface="Traditional Arabic" pitchFamily="18" charset="-78"/>
                </a:endParaRPr>
              </a:p>
            </p:txBody>
          </p:sp>
          <p:sp>
            <p:nvSpPr>
              <p:cNvPr id="9" name="Text Box 49"/>
              <p:cNvSpPr txBox="1">
                <a:spLocks noChangeArrowheads="1"/>
              </p:cNvSpPr>
              <p:nvPr/>
            </p:nvSpPr>
            <p:spPr bwMode="auto">
              <a:xfrm>
                <a:off x="2653" y="3339"/>
                <a:ext cx="464" cy="211"/>
              </a:xfrm>
              <a:prstGeom prst="rect">
                <a:avLst/>
              </a:prstGeom>
              <a:noFill/>
              <a:ln w="19050">
                <a:noFill/>
                <a:miter lim="800000"/>
                <a:headEnd/>
                <a:tailEnd/>
              </a:ln>
            </p:spPr>
            <p:txBody>
              <a:bodyPr lIns="0" tIns="0" rIns="0" bIns="0"/>
              <a:lstStyle/>
              <a:p>
                <a:pPr algn="justLow" rtl="1"/>
                <a:r>
                  <a:rPr lang="ar-EG" sz="2800">
                    <a:solidFill>
                      <a:schemeClr val="bg1"/>
                    </a:solidFill>
                    <a:latin typeface="Times New Roman" pitchFamily="18" charset="0"/>
                    <a:cs typeface="PT Bold Heading" pitchFamily="2" charset="-78"/>
                  </a:rPr>
                  <a:t>م</a:t>
                </a:r>
                <a:r>
                  <a:rPr lang="ar-EG" sz="2800" baseline="-25000">
                    <a:solidFill>
                      <a:schemeClr val="bg1"/>
                    </a:solidFill>
                    <a:latin typeface="Times New Roman" pitchFamily="18" charset="0"/>
                    <a:cs typeface="PT Bold Heading" pitchFamily="2" charset="-78"/>
                  </a:rPr>
                  <a:t> ف</a:t>
                </a:r>
                <a:endParaRPr lang="en-US" sz="2800" baseline="-25000">
                  <a:solidFill>
                    <a:schemeClr val="bg1"/>
                  </a:solidFill>
                  <a:latin typeface="Times New Roman" pitchFamily="18" charset="0"/>
                  <a:cs typeface="PT Bold Heading" pitchFamily="2" charset="-78"/>
                </a:endParaRPr>
              </a:p>
            </p:txBody>
          </p:sp>
        </p:grpSp>
        <p:grpSp>
          <p:nvGrpSpPr>
            <p:cNvPr id="47" name="Group 121"/>
            <p:cNvGrpSpPr>
              <a:grpSpLocks/>
            </p:cNvGrpSpPr>
            <p:nvPr/>
          </p:nvGrpSpPr>
          <p:grpSpPr bwMode="auto">
            <a:xfrm>
              <a:off x="4908182" y="5214944"/>
              <a:ext cx="1464042" cy="806451"/>
              <a:chOff x="2774" y="3421"/>
              <a:chExt cx="924" cy="508"/>
            </a:xfrm>
          </p:grpSpPr>
          <p:sp>
            <p:nvSpPr>
              <p:cNvPr id="48" name="Text Box 122" descr="ورق معاد تصنيعه"/>
              <p:cNvSpPr txBox="1">
                <a:spLocks noChangeArrowheads="1"/>
              </p:cNvSpPr>
              <p:nvPr/>
            </p:nvSpPr>
            <p:spPr bwMode="auto">
              <a:xfrm>
                <a:off x="2789" y="3702"/>
                <a:ext cx="499" cy="227"/>
              </a:xfrm>
              <a:prstGeom prst="rect">
                <a:avLst/>
              </a:prstGeom>
              <a:noFill/>
              <a:ln w="19050">
                <a:noFill/>
                <a:miter lim="800000"/>
                <a:headEnd/>
                <a:tailEnd/>
              </a:ln>
            </p:spPr>
            <p:txBody>
              <a:bodyPr/>
              <a:lstStyle/>
              <a:p>
                <a:pPr algn="ctr" rtl="1"/>
                <a:r>
                  <a:rPr lang="ar-EG" sz="3200" dirty="0">
                    <a:solidFill>
                      <a:schemeClr val="bg1"/>
                    </a:solidFill>
                    <a:latin typeface="Times New Roman" pitchFamily="18" charset="0"/>
                    <a:cs typeface="AL-Mateen" pitchFamily="2" charset="-78"/>
                  </a:rPr>
                  <a:t>1.37</a:t>
                </a:r>
                <a:endParaRPr lang="en-US" sz="1900" b="1" dirty="0">
                  <a:solidFill>
                    <a:schemeClr val="bg1"/>
                  </a:solidFill>
                  <a:latin typeface="Times New Roman" pitchFamily="18" charset="0"/>
                  <a:cs typeface="AL-Mateen" pitchFamily="2" charset="-78"/>
                </a:endParaRPr>
              </a:p>
              <a:p>
                <a:pPr algn="justLow" rtl="1">
                  <a:spcAft>
                    <a:spcPts val="1200"/>
                  </a:spcAft>
                </a:pPr>
                <a:endParaRPr lang="en-US" sz="2000" dirty="0">
                  <a:solidFill>
                    <a:schemeClr val="bg1"/>
                  </a:solidFill>
                  <a:latin typeface="Times New Roman" pitchFamily="18" charset="0"/>
                  <a:cs typeface="PT Bold Heading" pitchFamily="2" charset="-78"/>
                </a:endParaRPr>
              </a:p>
            </p:txBody>
          </p:sp>
          <p:sp>
            <p:nvSpPr>
              <p:cNvPr id="49" name="Line 123"/>
              <p:cNvSpPr>
                <a:spLocks noChangeShapeType="1"/>
              </p:cNvSpPr>
              <p:nvPr/>
            </p:nvSpPr>
            <p:spPr bwMode="auto">
              <a:xfrm flipH="1">
                <a:off x="2835" y="3684"/>
                <a:ext cx="315" cy="0"/>
              </a:xfrm>
              <a:prstGeom prst="line">
                <a:avLst/>
              </a:prstGeom>
              <a:noFill/>
              <a:ln w="28575">
                <a:solidFill>
                  <a:srgbClr val="000000"/>
                </a:solidFill>
                <a:round/>
                <a:headEnd/>
                <a:tailEnd/>
              </a:ln>
            </p:spPr>
            <p:txBody>
              <a:bodyPr/>
              <a:lstStyle/>
              <a:p>
                <a:pPr algn="justLow" rtl="1"/>
                <a:endParaRPr lang="ar-EG">
                  <a:solidFill>
                    <a:schemeClr val="bg1"/>
                  </a:solidFill>
                </a:endParaRPr>
              </a:p>
            </p:txBody>
          </p:sp>
          <p:sp>
            <p:nvSpPr>
              <p:cNvPr id="50" name="Text Box 124"/>
              <p:cNvSpPr txBox="1">
                <a:spLocks noChangeArrowheads="1"/>
              </p:cNvSpPr>
              <p:nvPr/>
            </p:nvSpPr>
            <p:spPr bwMode="auto">
              <a:xfrm>
                <a:off x="3334" y="3494"/>
                <a:ext cx="364" cy="352"/>
              </a:xfrm>
              <a:prstGeom prst="rect">
                <a:avLst/>
              </a:prstGeom>
              <a:noFill/>
              <a:ln w="19050">
                <a:noFill/>
                <a:miter lim="800000"/>
                <a:headEnd/>
                <a:tailEnd/>
              </a:ln>
            </p:spPr>
            <p:txBody>
              <a:bodyPr lIns="0" tIns="0" rIns="0" bIns="0"/>
              <a:lstStyle/>
              <a:p>
                <a:pPr algn="justLow" rtl="1"/>
                <a:r>
                  <a:rPr lang="ar-EG" sz="3200">
                    <a:solidFill>
                      <a:schemeClr val="bg1"/>
                    </a:solidFill>
                    <a:latin typeface="Times New Roman" pitchFamily="18" charset="0"/>
                    <a:cs typeface="Traditional Arabic" pitchFamily="18" charset="-78"/>
                  </a:rPr>
                  <a:t>   </a:t>
                </a:r>
                <a:r>
                  <a:rPr lang="ar-SA" sz="3200">
                    <a:solidFill>
                      <a:schemeClr val="bg1"/>
                    </a:solidFill>
                    <a:latin typeface="Times New Roman" pitchFamily="18" charset="0"/>
                    <a:cs typeface="Traditional Arabic" pitchFamily="18" charset="-78"/>
                  </a:rPr>
                  <a:t>=</a:t>
                </a:r>
                <a:endParaRPr lang="en-US" sz="3200">
                  <a:solidFill>
                    <a:schemeClr val="bg1"/>
                  </a:solidFill>
                  <a:cs typeface="Traditional Arabic" pitchFamily="18" charset="-78"/>
                </a:endParaRPr>
              </a:p>
            </p:txBody>
          </p:sp>
          <p:sp>
            <p:nvSpPr>
              <p:cNvPr id="51" name="Text Box 125"/>
              <p:cNvSpPr txBox="1">
                <a:spLocks noChangeArrowheads="1"/>
              </p:cNvSpPr>
              <p:nvPr/>
            </p:nvSpPr>
            <p:spPr bwMode="auto">
              <a:xfrm>
                <a:off x="2774" y="3421"/>
                <a:ext cx="464" cy="211"/>
              </a:xfrm>
              <a:prstGeom prst="rect">
                <a:avLst/>
              </a:prstGeom>
              <a:noFill/>
              <a:ln w="19050">
                <a:noFill/>
                <a:miter lim="800000"/>
                <a:headEnd/>
                <a:tailEnd/>
              </a:ln>
            </p:spPr>
            <p:txBody>
              <a:bodyPr lIns="0" tIns="0" rIns="0" bIns="0"/>
              <a:lstStyle/>
              <a:p>
                <a:pPr algn="ctr" rtl="1"/>
                <a:r>
                  <a:rPr lang="ar-EG" sz="2800" dirty="0">
                    <a:solidFill>
                      <a:schemeClr val="bg1"/>
                    </a:solidFill>
                    <a:latin typeface="Times New Roman" pitchFamily="18" charset="0"/>
                    <a:cs typeface="PT Bold Heading" pitchFamily="2" charset="-78"/>
                  </a:rPr>
                  <a:t>5</a:t>
                </a:r>
                <a:endParaRPr lang="en-US" sz="2800" baseline="-25000" dirty="0">
                  <a:solidFill>
                    <a:schemeClr val="bg1"/>
                  </a:solidFill>
                  <a:latin typeface="Times New Roman" pitchFamily="18" charset="0"/>
                  <a:cs typeface="PT Bold Heading" pitchFamily="2" charset="-7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1000" fill="hold"/>
                                        <p:tgtEl>
                                          <p:spTgt spid="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53"/>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53"/>
                                        </p:tgtEl>
                                        <p:attrNameLst>
                                          <p:attrName>ppt_y</p:attrName>
                                        </p:attrNameLst>
                                      </p:cBhvr>
                                      <p:tavLst>
                                        <p:tav tm="0">
                                          <p:val>
                                            <p:strVal val="#ppt_y"/>
                                          </p:val>
                                        </p:tav>
                                        <p:tav tm="100000">
                                          <p:val>
                                            <p:strVal val="#ppt_y"/>
                                          </p:val>
                                        </p:tav>
                                      </p:tavLst>
                                    </p:anim>
                                    <p:animEffect transition="in" filter="fade">
                                      <p:cBhvr>
                                        <p:cTn id="3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76" y="191414"/>
            <a:ext cx="8858280" cy="6555641"/>
          </a:xfrm>
          <a:prstGeom prst="rect">
            <a:avLst/>
          </a:prstGeom>
          <a:ln>
            <a:headEnd/>
            <a:tailEnd/>
          </a:ln>
          <a:effectLst>
            <a:innerShdw blurRad="63500" dist="50800" dir="108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r" rtl="1"/>
            <a:r>
              <a:rPr lang="ar-EG" sz="3200" dirty="0" smtClean="0">
                <a:solidFill>
                  <a:srgbClr val="FF0000"/>
                </a:solidFill>
                <a:ea typeface="Times New Roman" pitchFamily="18" charset="0"/>
                <a:cs typeface="PT Bold Heading" pitchFamily="2" charset="-78"/>
              </a:rPr>
              <a:t>تفسير </a:t>
            </a:r>
            <a:r>
              <a:rPr lang="ar-EG" sz="3200" dirty="0">
                <a:solidFill>
                  <a:srgbClr val="FF0000"/>
                </a:solidFill>
                <a:ea typeface="Times New Roman" pitchFamily="18" charset="0"/>
                <a:cs typeface="PT Bold Heading" pitchFamily="2" charset="-78"/>
              </a:rPr>
              <a:t>النتائج</a:t>
            </a:r>
            <a:r>
              <a:rPr lang="ar-SA" sz="3200" dirty="0">
                <a:solidFill>
                  <a:srgbClr val="FF0000"/>
                </a:solidFill>
                <a:ea typeface="Times New Roman" pitchFamily="18" charset="0"/>
                <a:cs typeface="PT Bold Heading" pitchFamily="2" charset="-78"/>
              </a:rPr>
              <a:t>:</a:t>
            </a:r>
            <a:endParaRPr lang="en-US" sz="3200" dirty="0">
              <a:solidFill>
                <a:srgbClr val="FF0000"/>
              </a:solidFill>
              <a:ea typeface="Times New Roman" pitchFamily="18" charset="0"/>
              <a:cs typeface="PT Bold Heading" pitchFamily="2" charset="-78"/>
            </a:endParaRPr>
          </a:p>
          <a:p>
            <a:pPr algn="just" rtl="1">
              <a:spcBef>
                <a:spcPts val="1200"/>
              </a:spcBef>
            </a:pPr>
            <a:r>
              <a:rPr lang="ar-SA" sz="2800" b="1" dirty="0" smtClean="0">
                <a:solidFill>
                  <a:srgbClr val="000099"/>
                </a:solidFill>
                <a:latin typeface="Arial" pitchFamily="34" charset="0"/>
                <a:ea typeface="Times New Roman" pitchFamily="18" charset="0"/>
                <a:cs typeface="Arial" pitchFamily="34" charset="0"/>
              </a:rPr>
              <a:t>بما </a:t>
            </a:r>
            <a:r>
              <a:rPr lang="ar-SA" sz="2800" b="1" dirty="0">
                <a:solidFill>
                  <a:srgbClr val="000099"/>
                </a:solidFill>
                <a:latin typeface="Arial" pitchFamily="34" charset="0"/>
                <a:ea typeface="Times New Roman" pitchFamily="18" charset="0"/>
                <a:cs typeface="Arial" pitchFamily="34" charset="0"/>
              </a:rPr>
              <a:t>أن قيمة (ت) المحسوبة = </a:t>
            </a:r>
            <a:r>
              <a:rPr lang="ar-EG" sz="2800" b="1" dirty="0">
                <a:solidFill>
                  <a:srgbClr val="000099"/>
                </a:solidFill>
                <a:latin typeface="Arial" pitchFamily="34" charset="0"/>
                <a:ea typeface="Times New Roman" pitchFamily="18" charset="0"/>
                <a:cs typeface="Arial" pitchFamily="34" charset="0"/>
              </a:rPr>
              <a:t>3.65</a:t>
            </a:r>
            <a:r>
              <a:rPr lang="ar-SA" sz="2800" b="1" dirty="0">
                <a:solidFill>
                  <a:srgbClr val="000099"/>
                </a:solidFill>
                <a:latin typeface="Arial" pitchFamily="34" charset="0"/>
                <a:ea typeface="Times New Roman" pitchFamily="18" charset="0"/>
                <a:cs typeface="Arial" pitchFamily="34" charset="0"/>
              </a:rPr>
              <a:t>  </a:t>
            </a:r>
            <a:r>
              <a:rPr lang="en-US" sz="2800" b="1" dirty="0">
                <a:solidFill>
                  <a:srgbClr val="000099"/>
                </a:solidFill>
                <a:latin typeface="Arial" pitchFamily="34" charset="0"/>
                <a:ea typeface="Times New Roman" pitchFamily="18" charset="0"/>
                <a:cs typeface="Arial" pitchFamily="34" charset="0"/>
              </a:rPr>
              <a:t> &lt;</a:t>
            </a:r>
            <a:r>
              <a:rPr lang="ar-SA" sz="2800" b="1" dirty="0">
                <a:solidFill>
                  <a:srgbClr val="000099"/>
                </a:solidFill>
                <a:latin typeface="Arial" pitchFamily="34" charset="0"/>
                <a:cs typeface="Arial" pitchFamily="34" charset="0"/>
              </a:rPr>
              <a:t>(أ</a:t>
            </a:r>
            <a:r>
              <a:rPr lang="ar-EG" sz="2800" b="1" dirty="0">
                <a:solidFill>
                  <a:srgbClr val="000099"/>
                </a:solidFill>
                <a:latin typeface="Arial" pitchFamily="34" charset="0"/>
                <a:cs typeface="Arial" pitchFamily="34" charset="0"/>
              </a:rPr>
              <a:t>كبر</a:t>
            </a:r>
            <a:r>
              <a:rPr lang="ar-SA" sz="2800" b="1" dirty="0">
                <a:solidFill>
                  <a:srgbClr val="000099"/>
                </a:solidFill>
                <a:latin typeface="Arial" pitchFamily="34" charset="0"/>
                <a:cs typeface="Arial" pitchFamily="34" charset="0"/>
              </a:rPr>
              <a:t> من) قيمة (ت) </a:t>
            </a:r>
            <a:r>
              <a:rPr lang="ar-SA" sz="2800" b="1" dirty="0" err="1">
                <a:solidFill>
                  <a:srgbClr val="000099"/>
                </a:solidFill>
                <a:latin typeface="Arial" pitchFamily="34" charset="0"/>
                <a:cs typeface="Arial" pitchFamily="34" charset="0"/>
              </a:rPr>
              <a:t>الجدولية</a:t>
            </a:r>
            <a:r>
              <a:rPr lang="ar-SA" sz="2800" b="1" dirty="0">
                <a:solidFill>
                  <a:srgbClr val="000099"/>
                </a:solidFill>
                <a:latin typeface="Arial" pitchFamily="34" charset="0"/>
                <a:cs typeface="Arial" pitchFamily="34" charset="0"/>
              </a:rPr>
              <a:t> </a:t>
            </a:r>
            <a:r>
              <a:rPr lang="ar-SA"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التي تساوي </a:t>
            </a:r>
            <a:r>
              <a:rPr lang="ar-EG"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2.57</a:t>
            </a:r>
            <a:r>
              <a:rPr lang="ar-SA" sz="2800" b="1" dirty="0" smtClean="0">
                <a:solidFill>
                  <a:srgbClr val="000099"/>
                </a:solidFill>
                <a:latin typeface="Arial" pitchFamily="34" charset="0"/>
                <a:cs typeface="Arial" pitchFamily="34" charset="0"/>
              </a:rPr>
              <a:t> بدرجات </a:t>
            </a:r>
            <a:r>
              <a:rPr lang="ar-SA" sz="2800" b="1" dirty="0">
                <a:solidFill>
                  <a:srgbClr val="000099"/>
                </a:solidFill>
                <a:latin typeface="Arial" pitchFamily="34" charset="0"/>
                <a:cs typeface="Arial" pitchFamily="34" charset="0"/>
              </a:rPr>
              <a:t>حرية </a:t>
            </a:r>
            <a:r>
              <a:rPr lang="ar-EG" sz="2800" b="1" dirty="0">
                <a:solidFill>
                  <a:srgbClr val="000099"/>
                </a:solidFill>
                <a:latin typeface="Arial" pitchFamily="34" charset="0"/>
                <a:cs typeface="Arial" pitchFamily="34" charset="0"/>
              </a:rPr>
              <a:t>5</a:t>
            </a:r>
            <a:r>
              <a:rPr lang="ar-SA" sz="2800" b="1" dirty="0">
                <a:solidFill>
                  <a:srgbClr val="000099"/>
                </a:solidFill>
                <a:latin typeface="Arial" pitchFamily="34" charset="0"/>
                <a:cs typeface="Arial" pitchFamily="34" charset="0"/>
              </a:rPr>
              <a:t> ومستوى دلالة (0.0</a:t>
            </a:r>
            <a:r>
              <a:rPr lang="ar-EG" sz="2800" b="1" dirty="0">
                <a:solidFill>
                  <a:srgbClr val="000099"/>
                </a:solidFill>
                <a:latin typeface="Arial" pitchFamily="34" charset="0"/>
                <a:cs typeface="Arial" pitchFamily="34" charset="0"/>
              </a:rPr>
              <a:t>2</a:t>
            </a:r>
            <a:r>
              <a:rPr lang="ar-SA" sz="2800" b="1" dirty="0">
                <a:solidFill>
                  <a:srgbClr val="000099"/>
                </a:solidFill>
                <a:latin typeface="Arial" pitchFamily="34" charset="0"/>
                <a:cs typeface="Arial" pitchFamily="34" charset="0"/>
              </a:rPr>
              <a:t>5) للطرف</a:t>
            </a:r>
            <a:r>
              <a:rPr lang="ar-EG" sz="2800" b="1" dirty="0">
                <a:solidFill>
                  <a:srgbClr val="000099"/>
                </a:solidFill>
                <a:latin typeface="Arial" pitchFamily="34" charset="0"/>
                <a:cs typeface="Arial" pitchFamily="34" charset="0"/>
              </a:rPr>
              <a:t> </a:t>
            </a:r>
            <a:r>
              <a:rPr lang="ar-EG" sz="2800" b="1" dirty="0" smtClean="0">
                <a:solidFill>
                  <a:srgbClr val="000099"/>
                </a:solidFill>
                <a:latin typeface="Arial" pitchFamily="34" charset="0"/>
                <a:cs typeface="Arial" pitchFamily="34" charset="0"/>
              </a:rPr>
              <a:t>الواحد فإننا :</a:t>
            </a:r>
            <a:endParaRPr lang="ar-EG" sz="2800" b="1" dirty="0">
              <a:solidFill>
                <a:srgbClr val="000099"/>
              </a:solidFill>
              <a:latin typeface="Arial" pitchFamily="34" charset="0"/>
              <a:cs typeface="Arial" pitchFamily="34" charset="0"/>
            </a:endParaRPr>
          </a:p>
          <a:p>
            <a:pPr algn="just" rtl="1">
              <a:spcBef>
                <a:spcPts val="600"/>
              </a:spcBef>
            </a:pPr>
            <a:r>
              <a:rPr lang="ar-SA" sz="3200" dirty="0" smtClean="0">
                <a:solidFill>
                  <a:srgbClr val="FF0000"/>
                </a:solidFill>
                <a:ea typeface="Times New Roman" pitchFamily="18" charset="0"/>
                <a:cs typeface="PT Bold Heading" pitchFamily="2" charset="-78"/>
              </a:rPr>
              <a:t>ن</a:t>
            </a:r>
            <a:r>
              <a:rPr lang="ar-EG"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رفض</a:t>
            </a:r>
            <a:r>
              <a:rPr lang="ar-EG" sz="3200" dirty="0" smtClean="0">
                <a:solidFill>
                  <a:srgbClr val="FF0000"/>
                </a:solidFill>
                <a:ea typeface="Times New Roman" pitchFamily="18" charset="0"/>
                <a:cs typeface="PT Bold Heading" pitchFamily="2" charset="-78"/>
              </a:rPr>
              <a:t> </a:t>
            </a:r>
            <a:r>
              <a:rPr lang="ar-SA" sz="2800" b="1" dirty="0" smtClean="0">
                <a:solidFill>
                  <a:srgbClr val="000099"/>
                </a:solidFill>
                <a:latin typeface="Arial" pitchFamily="34" charset="0"/>
                <a:ea typeface="Times New Roman" pitchFamily="18" charset="0"/>
                <a:cs typeface="Arial" pitchFamily="34" charset="0"/>
              </a:rPr>
              <a:t>الفرض الصفري القائل (لا يوجد فرق دال إحصائيًا بين متوسط درجات الطلاب في التطبيق القبلي ومتوسط درجاتهم في التطبيق </a:t>
            </a:r>
            <a:r>
              <a:rPr lang="ar-SA" sz="2800" b="1" dirty="0" err="1" smtClean="0">
                <a:solidFill>
                  <a:srgbClr val="000099"/>
                </a:solidFill>
                <a:latin typeface="Arial" pitchFamily="34" charset="0"/>
                <a:ea typeface="Times New Roman" pitchFamily="18" charset="0"/>
                <a:cs typeface="Arial" pitchFamily="34" charset="0"/>
              </a:rPr>
              <a:t>البعدي</a:t>
            </a:r>
            <a:r>
              <a:rPr lang="ar-SA" sz="2800" b="1" dirty="0" smtClean="0">
                <a:solidFill>
                  <a:srgbClr val="000099"/>
                </a:solidFill>
                <a:latin typeface="Arial" pitchFamily="34" charset="0"/>
                <a:ea typeface="Times New Roman" pitchFamily="18" charset="0"/>
                <a:cs typeface="Arial" pitchFamily="34" charset="0"/>
              </a:rPr>
              <a:t> لاختبار الإحصاء</a:t>
            </a:r>
            <a:r>
              <a:rPr lang="en-US" sz="2800" b="1" dirty="0" smtClean="0">
                <a:solidFill>
                  <a:srgbClr val="000099"/>
                </a:solidFill>
                <a:latin typeface="Arial" pitchFamily="34" charset="0"/>
                <a:ea typeface="Times New Roman" pitchFamily="18" charset="0"/>
                <a:cs typeface="Arial" pitchFamily="34" charset="0"/>
              </a:rPr>
              <a:t>(</a:t>
            </a:r>
            <a:r>
              <a:rPr lang="ar-SA" sz="2800" b="1" dirty="0" smtClean="0">
                <a:solidFill>
                  <a:srgbClr val="000099"/>
                </a:solidFill>
                <a:latin typeface="Arial" pitchFamily="34" charset="0"/>
                <a:ea typeface="Times New Roman" pitchFamily="18" charset="0"/>
                <a:cs typeface="Arial" pitchFamily="34" charset="0"/>
              </a:rPr>
              <a:t>.</a:t>
            </a:r>
          </a:p>
          <a:p>
            <a:pPr algn="just" rtl="1">
              <a:spcBef>
                <a:spcPts val="600"/>
              </a:spcBef>
            </a:pPr>
            <a:r>
              <a:rPr lang="ar-SA" sz="3200" dirty="0" smtClean="0">
                <a:solidFill>
                  <a:srgbClr val="FF0000"/>
                </a:solidFill>
                <a:ea typeface="Times New Roman" pitchFamily="18" charset="0"/>
                <a:cs typeface="PT Bold Heading" pitchFamily="2" charset="-78"/>
              </a:rPr>
              <a:t>ون</a:t>
            </a:r>
            <a:r>
              <a:rPr lang="ar-EG" sz="3200" dirty="0" smtClean="0">
                <a:solidFill>
                  <a:srgbClr val="FF0000"/>
                </a:solidFill>
                <a:ea typeface="Times New Roman" pitchFamily="18" charset="0"/>
                <a:cs typeface="PT Bold Heading" pitchFamily="2" charset="-78"/>
              </a:rPr>
              <a:t>قبل </a:t>
            </a:r>
            <a:r>
              <a:rPr lang="ar-SA" sz="2800" b="1" dirty="0" smtClean="0">
                <a:solidFill>
                  <a:srgbClr val="000099"/>
                </a:solidFill>
                <a:latin typeface="Arial" pitchFamily="34" charset="0"/>
                <a:ea typeface="Times New Roman" pitchFamily="18" charset="0"/>
                <a:cs typeface="Arial" pitchFamily="34" charset="0"/>
              </a:rPr>
              <a:t>الفرض </a:t>
            </a:r>
            <a:r>
              <a:rPr lang="ar-SA" sz="2800" b="1" dirty="0">
                <a:solidFill>
                  <a:srgbClr val="000099"/>
                </a:solidFill>
                <a:latin typeface="Arial" pitchFamily="34" charset="0"/>
                <a:ea typeface="Times New Roman" pitchFamily="18" charset="0"/>
                <a:cs typeface="Arial" pitchFamily="34" charset="0"/>
              </a:rPr>
              <a:t>البديل القائل (يوجد فرق دال إحصائيًا بين متوسط درجات الطلاب في التطبيق القبلي ومتوسط درجاتهم في التطبيق </a:t>
            </a:r>
            <a:r>
              <a:rPr lang="ar-SA" sz="2800" b="1" dirty="0" err="1">
                <a:solidFill>
                  <a:srgbClr val="000099"/>
                </a:solidFill>
                <a:latin typeface="Arial" pitchFamily="34" charset="0"/>
                <a:ea typeface="Times New Roman" pitchFamily="18" charset="0"/>
                <a:cs typeface="Arial" pitchFamily="34" charset="0"/>
              </a:rPr>
              <a:t>البعدي</a:t>
            </a:r>
            <a:r>
              <a:rPr lang="ar-SA" sz="2800" b="1" dirty="0">
                <a:solidFill>
                  <a:srgbClr val="000099"/>
                </a:solidFill>
                <a:latin typeface="Arial" pitchFamily="34" charset="0"/>
                <a:ea typeface="Times New Roman" pitchFamily="18" charset="0"/>
                <a:cs typeface="Arial" pitchFamily="34" charset="0"/>
              </a:rPr>
              <a:t> لاختبار الإحصاء، لصالح متوسط درجات التطبيق </a:t>
            </a:r>
            <a:r>
              <a:rPr lang="ar-SA" sz="2800" b="1" dirty="0" err="1" smtClean="0">
                <a:solidFill>
                  <a:srgbClr val="000099"/>
                </a:solidFill>
                <a:latin typeface="Arial" pitchFamily="34" charset="0"/>
                <a:ea typeface="Times New Roman" pitchFamily="18" charset="0"/>
                <a:cs typeface="Arial" pitchFamily="34" charset="0"/>
              </a:rPr>
              <a:t>البعدي</a:t>
            </a:r>
            <a:r>
              <a:rPr lang="ar-SA" sz="2800" b="1" dirty="0" smtClean="0">
                <a:solidFill>
                  <a:srgbClr val="000099"/>
                </a:solidFill>
                <a:latin typeface="Arial" pitchFamily="34" charset="0"/>
                <a:ea typeface="Times New Roman" pitchFamily="18" charset="0"/>
                <a:cs typeface="Arial" pitchFamily="34" charset="0"/>
              </a:rPr>
              <a:t>).</a:t>
            </a:r>
            <a:endParaRPr lang="ar-SA" sz="2800" b="1" dirty="0">
              <a:solidFill>
                <a:srgbClr val="000099"/>
              </a:solidFill>
              <a:latin typeface="Arial" pitchFamily="34" charset="0"/>
              <a:ea typeface="Times New Roman" pitchFamily="18" charset="0"/>
              <a:cs typeface="Arial" pitchFamily="34" charset="0"/>
            </a:endParaRPr>
          </a:p>
          <a:p>
            <a:pPr algn="just" rtl="1">
              <a:spcBef>
                <a:spcPts val="1200"/>
              </a:spcBef>
            </a:pPr>
            <a:r>
              <a:rPr lang="ar-SA"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rPr>
              <a:t>ومن هنا </a:t>
            </a:r>
            <a:endParaRPr lang="ar-EG" sz="3200" dirty="0" smtClean="0">
              <a:solidFill>
                <a:srgbClr val="FF0000"/>
              </a:solidFill>
              <a:effectLst>
                <a:outerShdw blurRad="38100" dist="38100" dir="2700000" algn="tl">
                  <a:srgbClr val="000000">
                    <a:alpha val="43137"/>
                  </a:srgbClr>
                </a:outerShdw>
              </a:effectLst>
              <a:ea typeface="Times New Roman" pitchFamily="18" charset="0"/>
              <a:cs typeface="PT Bold Heading" pitchFamily="2" charset="-78"/>
            </a:endParaRPr>
          </a:p>
          <a:p>
            <a:pPr algn="just" rtl="1">
              <a:spcBef>
                <a:spcPts val="1200"/>
              </a:spcBef>
            </a:pPr>
            <a:r>
              <a:rPr lang="ar-SA" sz="2800" b="1" dirty="0">
                <a:solidFill>
                  <a:srgbClr val="000099"/>
                </a:solidFill>
                <a:latin typeface="Arial" pitchFamily="34" charset="0"/>
                <a:ea typeface="Times New Roman" pitchFamily="18" charset="0"/>
                <a:cs typeface="Arial" pitchFamily="34" charset="0"/>
              </a:rPr>
              <a:t>نستنتج أن الأسلوب الجديد في تدريس مادة الإحصاء فعَّال في تحسين ورفع مستوى التحصيل الدراسي للطلاب في هذه </a:t>
            </a:r>
            <a:r>
              <a:rPr lang="ar-SA" sz="2800" b="1" dirty="0" smtClean="0">
                <a:solidFill>
                  <a:srgbClr val="000099"/>
                </a:solidFill>
                <a:latin typeface="Arial" pitchFamily="34" charset="0"/>
                <a:ea typeface="Times New Roman" pitchFamily="18" charset="0"/>
                <a:cs typeface="Arial" pitchFamily="34" charset="0"/>
              </a:rPr>
              <a:t>المادة</a:t>
            </a:r>
            <a:endParaRPr lang="en-US" sz="2800" b="1" dirty="0">
              <a:solidFill>
                <a:srgbClr val="000099"/>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4" end="4"/>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71538" y="285728"/>
            <a:ext cx="7000924" cy="58477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1">
            <a:spAutoFit/>
          </a:bodyPr>
          <a:lstStyle/>
          <a:p>
            <a:pPr algn="ctr" rtl="1"/>
            <a:r>
              <a:rPr lang="ar-EG" sz="3200" b="1" dirty="0" smtClean="0">
                <a:solidFill>
                  <a:srgbClr val="FF0000"/>
                </a:solidFill>
                <a:cs typeface="PT Bold Heading" pitchFamily="2" charset="-78"/>
              </a:rPr>
              <a:t>استخدام برنامج </a:t>
            </a:r>
            <a:r>
              <a:rPr lang="en-US" sz="3200" b="1" dirty="0" smtClean="0">
                <a:solidFill>
                  <a:srgbClr val="FF0000"/>
                </a:solidFill>
                <a:cs typeface="PT Bold Heading" pitchFamily="2" charset="-78"/>
              </a:rPr>
              <a:t>SPSS</a:t>
            </a:r>
            <a:r>
              <a:rPr lang="ar-EG" sz="3200" b="1" dirty="0" smtClean="0">
                <a:solidFill>
                  <a:srgbClr val="FF0000"/>
                </a:solidFill>
                <a:cs typeface="PT Bold Heading" pitchFamily="2" charset="-78"/>
              </a:rPr>
              <a:t> لحساب اختبار </a:t>
            </a:r>
            <a:r>
              <a:rPr lang="ar-EG" sz="3200" b="1" dirty="0" err="1" smtClean="0">
                <a:solidFill>
                  <a:srgbClr val="FF0000"/>
                </a:solidFill>
                <a:cs typeface="PT Bold Heading" pitchFamily="2" charset="-78"/>
              </a:rPr>
              <a:t>ت</a:t>
            </a:r>
            <a:endParaRPr lang="ar-EG" sz="3200" b="1" dirty="0">
              <a:solidFill>
                <a:srgbClr val="FF0000"/>
              </a:solidFill>
              <a:cs typeface="PT Bold Heading" pitchFamily="2" charset="-78"/>
            </a:endParaRPr>
          </a:p>
        </p:txBody>
      </p:sp>
      <p:pic>
        <p:nvPicPr>
          <p:cNvPr id="5" name="صورة 4" descr="data.jpg"/>
          <p:cNvPicPr>
            <a:picLocks noChangeAspect="1"/>
          </p:cNvPicPr>
          <p:nvPr/>
        </p:nvPicPr>
        <p:blipFill>
          <a:blip r:embed="rId2"/>
          <a:srcRect t="1351"/>
          <a:stretch>
            <a:fillRect/>
          </a:stretch>
        </p:blipFill>
        <p:spPr>
          <a:xfrm>
            <a:off x="1894590" y="1142984"/>
            <a:ext cx="5354820" cy="5214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000496" y="214290"/>
            <a:ext cx="4929222"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1">
            <a:spAutoFit/>
          </a:bodyPr>
          <a:lstStyle/>
          <a:p>
            <a:pPr algn="r" rtl="1"/>
            <a:r>
              <a:rPr lang="ar-EG" sz="3200" dirty="0" smtClean="0">
                <a:solidFill>
                  <a:schemeClr val="tx1"/>
                </a:solidFill>
                <a:cs typeface="PT Bold Heading" pitchFamily="2" charset="-78"/>
              </a:rPr>
              <a:t>1 </a:t>
            </a:r>
            <a:r>
              <a:rPr lang="ar-EG" sz="3200" dirty="0" err="1" smtClean="0">
                <a:solidFill>
                  <a:schemeClr val="tx1"/>
                </a:solidFill>
                <a:cs typeface="PT Bold Heading" pitchFamily="2" charset="-78"/>
              </a:rPr>
              <a:t>ـ</a:t>
            </a:r>
            <a:r>
              <a:rPr lang="ar-EG" sz="3200" dirty="0" smtClean="0">
                <a:solidFill>
                  <a:schemeClr val="tx1"/>
                </a:solidFill>
                <a:cs typeface="PT Bold Heading" pitchFamily="2" charset="-78"/>
              </a:rPr>
              <a:t> اختبار (ت) لدى عينة واحدة</a:t>
            </a:r>
            <a:endParaRPr lang="ar-EG" sz="3200" dirty="0">
              <a:solidFill>
                <a:schemeClr val="tx1"/>
              </a:solidFill>
              <a:cs typeface="PT Bold Heading" pitchFamily="2" charset="-78"/>
            </a:endParaRPr>
          </a:p>
        </p:txBody>
      </p:sp>
      <p:pic>
        <p:nvPicPr>
          <p:cNvPr id="6" name="صورة 5" descr="2.jpg"/>
          <p:cNvPicPr>
            <a:picLocks noChangeAspect="1"/>
          </p:cNvPicPr>
          <p:nvPr/>
        </p:nvPicPr>
        <p:blipFill>
          <a:blip r:embed="rId2"/>
          <a:srcRect l="2704"/>
          <a:stretch>
            <a:fillRect/>
          </a:stretch>
        </p:blipFill>
        <p:spPr>
          <a:xfrm>
            <a:off x="285720" y="1142984"/>
            <a:ext cx="5140324" cy="3378200"/>
          </a:xfrm>
          <a:prstGeom prst="rect">
            <a:avLst/>
          </a:prstGeom>
          <a:ln/>
        </p:spPr>
        <p:style>
          <a:lnRef idx="2">
            <a:schemeClr val="dk1"/>
          </a:lnRef>
          <a:fillRef idx="1">
            <a:schemeClr val="lt1"/>
          </a:fillRef>
          <a:effectRef idx="0">
            <a:schemeClr val="dk1"/>
          </a:effectRef>
          <a:fontRef idx="minor">
            <a:schemeClr val="dk1"/>
          </a:fontRef>
        </p:style>
      </p:pic>
      <p:sp>
        <p:nvSpPr>
          <p:cNvPr id="7" name="مربع نص 6"/>
          <p:cNvSpPr txBox="1"/>
          <p:nvPr/>
        </p:nvSpPr>
        <p:spPr>
          <a:xfrm>
            <a:off x="5786446" y="1071546"/>
            <a:ext cx="3000396" cy="5632311"/>
          </a:xfrm>
          <a:prstGeom prst="rect">
            <a:avLst/>
          </a:prstGeom>
          <a:gradFill>
            <a:gsLst>
              <a:gs pos="0">
                <a:srgbClr val="5E9EFF"/>
              </a:gs>
              <a:gs pos="39999">
                <a:srgbClr val="85C2FF"/>
              </a:gs>
              <a:gs pos="70000">
                <a:srgbClr val="C4D6EB"/>
              </a:gs>
              <a:gs pos="100000">
                <a:srgbClr val="FFEBF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justLow" rtl="1">
              <a:lnSpc>
                <a:spcPct val="150000"/>
              </a:lnSpc>
            </a:pPr>
            <a:r>
              <a:rPr lang="ar-EG" sz="2400" b="1" dirty="0" smtClean="0"/>
              <a:t>يتم إدخال البيانات </a:t>
            </a:r>
            <a:r>
              <a:rPr lang="ar-EG" sz="2400" b="1" dirty="0" err="1" smtClean="0"/>
              <a:t>فى</a:t>
            </a:r>
            <a:r>
              <a:rPr lang="ar-EG" sz="2400" b="1" dirty="0" smtClean="0"/>
              <a:t> العمود الخاص بالمتغير (درجات الطلبة </a:t>
            </a:r>
            <a:r>
              <a:rPr lang="ar-EG" sz="2400" b="1" dirty="0" err="1" smtClean="0"/>
              <a:t>فى</a:t>
            </a:r>
            <a:r>
              <a:rPr lang="ar-EG" sz="2400" b="1" dirty="0" smtClean="0"/>
              <a:t> اختبار القدرات العقلية ، ثم نضغط بالمفتاح الأيسر </a:t>
            </a:r>
            <a:r>
              <a:rPr lang="ar-EG" sz="2400" b="1" dirty="0" err="1" smtClean="0"/>
              <a:t>للماوس</a:t>
            </a:r>
            <a:r>
              <a:rPr lang="ar-EG" sz="2400" b="1" dirty="0" smtClean="0"/>
              <a:t> على قائمة </a:t>
            </a:r>
            <a:r>
              <a:rPr lang="en-US" sz="2400" b="1" dirty="0" smtClean="0"/>
              <a:t>Analyze</a:t>
            </a:r>
            <a:r>
              <a:rPr lang="ar-EG" sz="2400" b="1" dirty="0" smtClean="0"/>
              <a:t> ونختار منها </a:t>
            </a:r>
            <a:r>
              <a:rPr lang="en-US" sz="2400" b="1" dirty="0" smtClean="0"/>
              <a:t>compare means</a:t>
            </a:r>
            <a:r>
              <a:rPr lang="ar-EG" sz="2400" b="1" dirty="0" smtClean="0"/>
              <a:t> ومن القائمة الفرعية </a:t>
            </a:r>
            <a:r>
              <a:rPr lang="ar-EG" sz="2400" b="1" dirty="0" err="1" smtClean="0"/>
              <a:t>التى</a:t>
            </a:r>
            <a:r>
              <a:rPr lang="ar-EG" sz="2400" b="1" dirty="0" smtClean="0"/>
              <a:t> تظهر نختار </a:t>
            </a:r>
            <a:r>
              <a:rPr lang="en-US" sz="2400" b="1" dirty="0" smtClean="0"/>
              <a:t>One Sample T Test …</a:t>
            </a:r>
            <a:endParaRPr lang="ar-EG" sz="2400" b="1" dirty="0"/>
          </a:p>
        </p:txBody>
      </p:sp>
      <p:sp>
        <p:nvSpPr>
          <p:cNvPr id="8" name="سهم إلى اليمين 7"/>
          <p:cNvSpPr/>
          <p:nvPr/>
        </p:nvSpPr>
        <p:spPr>
          <a:xfrm rot="10800000">
            <a:off x="428597" y="5072074"/>
            <a:ext cx="5214974"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dirty="0" smtClean="0"/>
              <a:t>فيظهر صندوق الحوار </a:t>
            </a:r>
            <a:r>
              <a:rPr lang="ar-EG" dirty="0" err="1" smtClean="0"/>
              <a:t>التالى</a:t>
            </a:r>
            <a:r>
              <a:rPr lang="ar-EG" dirty="0" smtClean="0"/>
              <a:t> :</a:t>
            </a:r>
            <a:endParaRPr lang="ar-E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285720" y="71414"/>
            <a:ext cx="8572560" cy="4394477"/>
            <a:chOff x="285720" y="71414"/>
            <a:chExt cx="8572560" cy="4394477"/>
          </a:xfrm>
        </p:grpSpPr>
        <p:pic>
          <p:nvPicPr>
            <p:cNvPr id="2050" name="Picture 2"/>
            <p:cNvPicPr>
              <a:picLocks noChangeAspect="1" noChangeArrowheads="1"/>
            </p:cNvPicPr>
            <p:nvPr/>
          </p:nvPicPr>
          <p:blipFill>
            <a:blip r:embed="rId2"/>
            <a:srcRect/>
            <a:stretch>
              <a:fillRect/>
            </a:stretch>
          </p:blipFill>
          <p:spPr bwMode="auto">
            <a:xfrm>
              <a:off x="285720" y="71414"/>
              <a:ext cx="8572560" cy="4394477"/>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618146" y="142852"/>
              <a:ext cx="2571768" cy="369332"/>
            </a:xfrm>
            <a:prstGeom prst="rect">
              <a:avLst/>
            </a:prstGeom>
            <a:noFill/>
          </p:spPr>
          <p:txBody>
            <a:bodyPr wrap="square" rtlCol="1">
              <a:spAutoFit/>
            </a:bodyPr>
            <a:lstStyle/>
            <a:p>
              <a:r>
                <a:rPr lang="en-US" dirty="0" smtClean="0"/>
                <a:t>One Sample T Test</a:t>
              </a:r>
              <a:endParaRPr lang="ar-EG" dirty="0"/>
            </a:p>
          </p:txBody>
        </p:sp>
      </p:grpSp>
      <p:sp>
        <p:nvSpPr>
          <p:cNvPr id="6" name="مربع نص 5"/>
          <p:cNvSpPr txBox="1"/>
          <p:nvPr/>
        </p:nvSpPr>
        <p:spPr>
          <a:xfrm>
            <a:off x="321439" y="4500570"/>
            <a:ext cx="8501122" cy="2239844"/>
          </a:xfrm>
          <a:prstGeom prst="rect">
            <a:avLst/>
          </a:prstGeom>
          <a:solidFill>
            <a:schemeClr val="bg1"/>
          </a:solidFill>
          <a:effectLst>
            <a:outerShdw blurRad="50800" dist="38100" dir="2700000" algn="tl" rotWithShape="0">
              <a:prstClr val="black">
                <a:alpha val="40000"/>
              </a:prstClr>
            </a:outerShdw>
          </a:effectLst>
        </p:spPr>
        <p:txBody>
          <a:bodyPr wrap="square" rtlCol="1">
            <a:spAutoFit/>
          </a:bodyPr>
          <a:lstStyle/>
          <a:p>
            <a:pPr indent="533400" algn="justLow" rtl="1">
              <a:lnSpc>
                <a:spcPct val="150000"/>
              </a:lnSpc>
            </a:pPr>
            <a:r>
              <a:rPr lang="ar-EG" sz="2400" b="1" dirty="0" smtClean="0"/>
              <a:t>يظهر الصندوق </a:t>
            </a:r>
            <a:r>
              <a:rPr lang="ar-EG" sz="2400" b="1" dirty="0" err="1" smtClean="0"/>
              <a:t>الحوارى</a:t>
            </a:r>
            <a:r>
              <a:rPr lang="ar-EG" sz="2400" b="1" dirty="0" smtClean="0"/>
              <a:t> الموضح </a:t>
            </a:r>
            <a:r>
              <a:rPr lang="ar-EG" sz="2400" b="1" dirty="0" err="1" smtClean="0"/>
              <a:t>والذى</a:t>
            </a:r>
            <a:r>
              <a:rPr lang="ar-EG" sz="2400" b="1" dirty="0" smtClean="0"/>
              <a:t> يحتوى على جميع المتغيرات الموجودة </a:t>
            </a:r>
            <a:r>
              <a:rPr lang="ar-EG" sz="2400" b="1" dirty="0" err="1" smtClean="0"/>
              <a:t>فى</a:t>
            </a:r>
            <a:r>
              <a:rPr lang="ar-EG" sz="2400" b="1" dirty="0" smtClean="0"/>
              <a:t> ملف البيانات ويوجد أيضا مربع المتغيرات المراد إدخالها للتحليل </a:t>
            </a:r>
            <a:r>
              <a:rPr lang="en-US" sz="2400" b="1" dirty="0" smtClean="0"/>
              <a:t>Test Variables</a:t>
            </a:r>
            <a:r>
              <a:rPr lang="ar-EG" sz="2400" b="1" dirty="0" smtClean="0"/>
              <a:t> ، فنقوم باختيار المتغير (عقلية) بالمفتاح الأيسر </a:t>
            </a:r>
            <a:r>
              <a:rPr lang="ar-EG" sz="2400" b="1" dirty="0" err="1" smtClean="0"/>
              <a:t>للماوس</a:t>
            </a:r>
            <a:r>
              <a:rPr lang="ar-EG" sz="2400" b="1" dirty="0" smtClean="0"/>
              <a:t> ثم بالضغط على سهم إدخال المتغيرات للتحليل فينتقل المتغير للمربع الأيمن كما بالشكل.</a:t>
            </a:r>
            <a:endParaRPr lang="ar-EG"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785785" y="288477"/>
            <a:ext cx="7572428" cy="3854903"/>
            <a:chOff x="677056" y="285728"/>
            <a:chExt cx="6131762" cy="3143272"/>
          </a:xfrm>
        </p:grpSpPr>
        <p:pic>
          <p:nvPicPr>
            <p:cNvPr id="3074" name="Picture 2"/>
            <p:cNvPicPr>
              <a:picLocks noChangeAspect="1" noChangeArrowheads="1"/>
            </p:cNvPicPr>
            <p:nvPr/>
          </p:nvPicPr>
          <p:blipFill>
            <a:blip r:embed="rId2"/>
            <a:srcRect/>
            <a:stretch>
              <a:fillRect/>
            </a:stretch>
          </p:blipFill>
          <p:spPr bwMode="auto">
            <a:xfrm>
              <a:off x="677056" y="285728"/>
              <a:ext cx="6131762" cy="3143272"/>
            </a:xfrm>
            <a:prstGeom prst="rect">
              <a:avLst/>
            </a:prstGeom>
            <a:ln>
              <a:noFill/>
            </a:ln>
            <a:effectLst>
              <a:outerShdw blurRad="292100" dist="139700" dir="2700000" algn="tl" rotWithShape="0">
                <a:srgbClr val="333333">
                  <a:alpha val="65000"/>
                </a:srgbClr>
              </a:outerShdw>
            </a:effectLst>
          </p:spPr>
        </p:pic>
        <p:cxnSp>
          <p:nvCxnSpPr>
            <p:cNvPr id="4" name="رابط كسهم مستقيم 3"/>
            <p:cNvCxnSpPr/>
            <p:nvPr/>
          </p:nvCxnSpPr>
          <p:spPr>
            <a:xfrm rot="10800000" flipV="1">
              <a:off x="4668487" y="1972744"/>
              <a:ext cx="114300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مربع نص 4"/>
            <p:cNvSpPr txBox="1"/>
            <p:nvPr/>
          </p:nvSpPr>
          <p:spPr>
            <a:xfrm>
              <a:off x="939783" y="310866"/>
              <a:ext cx="2571768" cy="338554"/>
            </a:xfrm>
            <a:prstGeom prst="rect">
              <a:avLst/>
            </a:prstGeom>
            <a:noFill/>
          </p:spPr>
          <p:txBody>
            <a:bodyPr wrap="square" rtlCol="1">
              <a:spAutoFit/>
            </a:bodyPr>
            <a:lstStyle/>
            <a:p>
              <a:r>
                <a:rPr lang="en-US" sz="1600" dirty="0" smtClean="0"/>
                <a:t>One Sample T Test</a:t>
              </a:r>
              <a:endParaRPr lang="ar-EG" sz="1600" dirty="0"/>
            </a:p>
          </p:txBody>
        </p:sp>
      </p:grpSp>
      <p:sp>
        <p:nvSpPr>
          <p:cNvPr id="7" name="مربع نص 6"/>
          <p:cNvSpPr txBox="1"/>
          <p:nvPr/>
        </p:nvSpPr>
        <p:spPr>
          <a:xfrm>
            <a:off x="285720" y="4286256"/>
            <a:ext cx="8501122" cy="2239844"/>
          </a:xfrm>
          <a:prstGeom prst="rect">
            <a:avLst/>
          </a:prstGeom>
          <a:noFill/>
        </p:spPr>
        <p:txBody>
          <a:bodyPr wrap="square" rtlCol="1">
            <a:spAutoFit/>
          </a:bodyPr>
          <a:lstStyle/>
          <a:p>
            <a:pPr algn="justLow" rtl="1">
              <a:lnSpc>
                <a:spcPct val="150000"/>
              </a:lnSpc>
            </a:pPr>
            <a:r>
              <a:rPr lang="ar-EG" sz="2400" b="1" u="sng" dirty="0" smtClean="0">
                <a:solidFill>
                  <a:srgbClr val="FF0000"/>
                </a:solidFill>
                <a:effectLst>
                  <a:outerShdw blurRad="38100" dist="38100" dir="2700000" algn="tl">
                    <a:srgbClr val="000000">
                      <a:alpha val="43137"/>
                    </a:srgbClr>
                  </a:outerShdw>
                </a:effectLst>
              </a:rPr>
              <a:t>هام جدا </a:t>
            </a:r>
            <a:r>
              <a:rPr lang="ar-EG" sz="2400" b="1" dirty="0" smtClean="0"/>
              <a:t>:</a:t>
            </a:r>
          </a:p>
          <a:p>
            <a:pPr indent="441325" algn="justLow" rtl="1">
              <a:lnSpc>
                <a:spcPct val="150000"/>
              </a:lnSpc>
            </a:pPr>
            <a:r>
              <a:rPr lang="ar-EG" sz="2400" b="1" dirty="0" smtClean="0"/>
              <a:t>يتم إدخال المتوسط </a:t>
            </a:r>
            <a:r>
              <a:rPr lang="ar-EG" sz="2400" b="1" dirty="0" err="1" smtClean="0"/>
              <a:t>الفرضى</a:t>
            </a:r>
            <a:r>
              <a:rPr lang="ar-EG" sz="2400" b="1" dirty="0" smtClean="0"/>
              <a:t> أو </a:t>
            </a:r>
            <a:r>
              <a:rPr lang="ar-EG" sz="2400" b="1" dirty="0" err="1" smtClean="0"/>
              <a:t>الحقيقى</a:t>
            </a:r>
            <a:r>
              <a:rPr lang="ar-EG" sz="2400" b="1" dirty="0" smtClean="0"/>
              <a:t> أو </a:t>
            </a:r>
            <a:r>
              <a:rPr lang="ar-EG" sz="2400" b="1" dirty="0" err="1" smtClean="0"/>
              <a:t>المثالى</a:t>
            </a:r>
            <a:r>
              <a:rPr lang="ar-EG" sz="2400" b="1" dirty="0" smtClean="0"/>
              <a:t> </a:t>
            </a:r>
            <a:r>
              <a:rPr lang="ar-EG" sz="2400" b="1" dirty="0" err="1" smtClean="0"/>
              <a:t>فى</a:t>
            </a:r>
            <a:r>
              <a:rPr lang="ar-EG" sz="2400" b="1" dirty="0" smtClean="0"/>
              <a:t> المربع الصغير </a:t>
            </a:r>
            <a:r>
              <a:rPr lang="ar-EG" sz="2400" b="1" dirty="0" err="1" smtClean="0"/>
              <a:t>الذى</a:t>
            </a:r>
            <a:r>
              <a:rPr lang="ar-EG" sz="2400" b="1" dirty="0" smtClean="0"/>
              <a:t> عنوانه </a:t>
            </a:r>
            <a:r>
              <a:rPr lang="en-US" sz="2400" b="1" dirty="0" smtClean="0"/>
              <a:t>Test Value</a:t>
            </a:r>
            <a:r>
              <a:rPr lang="ar-EG" sz="2400" b="1" dirty="0" smtClean="0"/>
              <a:t> </a:t>
            </a:r>
            <a:r>
              <a:rPr lang="ar-EG" sz="2400" b="1" dirty="0" err="1" smtClean="0"/>
              <a:t>والذى</a:t>
            </a:r>
            <a:r>
              <a:rPr lang="ar-EG" sz="2400" b="1" dirty="0" smtClean="0"/>
              <a:t> نريد مقارنة المتغير </a:t>
            </a:r>
            <a:r>
              <a:rPr lang="ar-EG" sz="2400" b="1" dirty="0" err="1" smtClean="0"/>
              <a:t>الحالى</a:t>
            </a:r>
            <a:r>
              <a:rPr lang="ar-EG" sz="2400" b="1" dirty="0" smtClean="0"/>
              <a:t> (عقلية) ، وكما نلاحظ تم إدخال المتوسط العام لجميع طلاب المدرسة </a:t>
            </a:r>
            <a:r>
              <a:rPr lang="ar-EG" sz="2400" b="1" dirty="0" err="1" smtClean="0"/>
              <a:t>فى</a:t>
            </a:r>
            <a:r>
              <a:rPr lang="ar-EG" sz="2400" b="1" dirty="0" smtClean="0"/>
              <a:t> القدرة العقلية = 100 كما بالمثال .</a:t>
            </a:r>
            <a:endParaRPr lang="ar-EG"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214290"/>
            <a:ext cx="8501122" cy="584775"/>
          </a:xfrm>
          <a:prstGeom prst="rect">
            <a:avLst/>
          </a:prstGeom>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rtl="1"/>
            <a:r>
              <a:rPr lang="ar-EG" sz="3200" dirty="0" smtClean="0">
                <a:effectLst>
                  <a:outerShdw blurRad="38100" dist="38100" dir="2700000" algn="tl">
                    <a:srgbClr val="000000">
                      <a:alpha val="43137"/>
                    </a:srgbClr>
                  </a:outerShdw>
                </a:effectLst>
              </a:rPr>
              <a:t>بالضغط على زر الموافقة </a:t>
            </a:r>
            <a:r>
              <a:rPr lang="en-US" sz="3200" dirty="0" smtClean="0">
                <a:effectLst>
                  <a:outerShdw blurRad="38100" dist="38100" dir="2700000" algn="tl">
                    <a:srgbClr val="000000">
                      <a:alpha val="43137"/>
                    </a:srgbClr>
                  </a:outerShdw>
                </a:effectLst>
              </a:rPr>
              <a:t>OK</a:t>
            </a:r>
            <a:r>
              <a:rPr lang="ar-EG" sz="3200" dirty="0" smtClean="0">
                <a:effectLst>
                  <a:outerShdw blurRad="38100" dist="38100" dir="2700000" algn="tl">
                    <a:srgbClr val="000000">
                      <a:alpha val="43137"/>
                    </a:srgbClr>
                  </a:outerShdw>
                </a:effectLst>
              </a:rPr>
              <a:t> تظهر النتائج بالشكل </a:t>
            </a:r>
            <a:r>
              <a:rPr lang="ar-EG" sz="3200" dirty="0" err="1" smtClean="0">
                <a:effectLst>
                  <a:outerShdw blurRad="38100" dist="38100" dir="2700000" algn="tl">
                    <a:srgbClr val="000000">
                      <a:alpha val="43137"/>
                    </a:srgbClr>
                  </a:outerShdw>
                </a:effectLst>
              </a:rPr>
              <a:t>التالى</a:t>
            </a:r>
            <a:r>
              <a:rPr lang="ar-EG" sz="3200" dirty="0" smtClean="0">
                <a:effectLst>
                  <a:outerShdw blurRad="38100" dist="38100" dir="2700000" algn="tl">
                    <a:srgbClr val="000000">
                      <a:alpha val="43137"/>
                    </a:srgbClr>
                  </a:outerShdw>
                </a:effectLst>
              </a:rPr>
              <a:t> :</a:t>
            </a:r>
            <a:endParaRPr lang="ar-EG" sz="320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srcRect/>
          <a:stretch>
            <a:fillRect/>
          </a:stretch>
        </p:blipFill>
        <p:spPr bwMode="auto">
          <a:xfrm>
            <a:off x="292100" y="1012836"/>
            <a:ext cx="8558213" cy="3987800"/>
          </a:xfrm>
          <a:prstGeom prst="rect">
            <a:avLst/>
          </a:prstGeom>
          <a:ln>
            <a:noFill/>
          </a:ln>
          <a:effectLst>
            <a:outerShdw blurRad="292100" dist="139700" dir="2700000" algn="tl" rotWithShape="0">
              <a:srgbClr val="333333">
                <a:alpha val="65000"/>
              </a:srgbClr>
            </a:outerShdw>
          </a:effectLst>
        </p:spPr>
        <p:style>
          <a:lnRef idx="2">
            <a:schemeClr val="dk1">
              <a:shade val="50000"/>
            </a:schemeClr>
          </a:lnRef>
          <a:fillRef idx="1">
            <a:schemeClr val="dk1"/>
          </a:fillRef>
          <a:effectRef idx="0">
            <a:schemeClr val="dk1"/>
          </a:effectRef>
          <a:fontRef idx="minor">
            <a:schemeClr val="lt1"/>
          </a:fontRef>
        </p:style>
      </p:pic>
      <p:sp>
        <p:nvSpPr>
          <p:cNvPr id="4" name="مربع نص 3"/>
          <p:cNvSpPr txBox="1"/>
          <p:nvPr/>
        </p:nvSpPr>
        <p:spPr>
          <a:xfrm>
            <a:off x="285720" y="5072074"/>
            <a:ext cx="8572560" cy="1754326"/>
          </a:xfrm>
          <a:prstGeom prst="rect">
            <a:avLst/>
          </a:prstGeom>
          <a:noFill/>
        </p:spPr>
        <p:txBody>
          <a:bodyPr wrap="square" rtlCol="1">
            <a:spAutoFit/>
          </a:bodyPr>
          <a:lstStyle/>
          <a:p>
            <a:pPr algn="justLow" rtl="1">
              <a:lnSpc>
                <a:spcPct val="150000"/>
              </a:lnSpc>
            </a:pPr>
            <a:r>
              <a:rPr lang="ar-EG" sz="2400" b="1" dirty="0" smtClean="0"/>
              <a:t>يوضح الجدول الأول الإحصاء </a:t>
            </a:r>
            <a:r>
              <a:rPr lang="ar-EG" sz="2400" b="1" dirty="0" err="1" smtClean="0"/>
              <a:t>الوصفى</a:t>
            </a:r>
            <a:r>
              <a:rPr lang="ar-EG" sz="2400" b="1" dirty="0" smtClean="0"/>
              <a:t> للمتغير المختار </a:t>
            </a:r>
            <a:r>
              <a:rPr lang="ar-EG" sz="2400" b="1" dirty="0" err="1" smtClean="0"/>
              <a:t>والتى</a:t>
            </a:r>
            <a:r>
              <a:rPr lang="ar-EG" sz="2400" b="1" dirty="0" smtClean="0"/>
              <a:t> تتمثل </a:t>
            </a:r>
            <a:r>
              <a:rPr lang="ar-EG" sz="2400" b="1" dirty="0" err="1" smtClean="0"/>
              <a:t>فى</a:t>
            </a:r>
            <a:r>
              <a:rPr lang="ar-EG" sz="2400" b="1" dirty="0" smtClean="0"/>
              <a:t> (عدد الأفراد </a:t>
            </a:r>
            <a:r>
              <a:rPr lang="en-US" sz="2000" b="1" dirty="0" smtClean="0"/>
              <a:t>N</a:t>
            </a:r>
            <a:r>
              <a:rPr lang="ar-EG" sz="2000" b="1" dirty="0" smtClean="0"/>
              <a:t> </a:t>
            </a:r>
            <a:r>
              <a:rPr lang="ar-EG" sz="2400" b="1" dirty="0" smtClean="0"/>
              <a:t> والمتوسط </a:t>
            </a:r>
            <a:r>
              <a:rPr lang="ar-EG" sz="2400" b="1" dirty="0" err="1" smtClean="0"/>
              <a:t>الحسابى</a:t>
            </a:r>
            <a:r>
              <a:rPr lang="ar-EG" sz="2400" b="1" dirty="0" smtClean="0"/>
              <a:t> </a:t>
            </a:r>
            <a:r>
              <a:rPr lang="en-US" sz="2000" b="1" dirty="0" smtClean="0"/>
              <a:t>Mean</a:t>
            </a:r>
            <a:r>
              <a:rPr lang="ar-EG" sz="2000" b="1" dirty="0" smtClean="0"/>
              <a:t> ، </a:t>
            </a:r>
            <a:r>
              <a:rPr lang="ar-EG" sz="2400" b="1" dirty="0" smtClean="0"/>
              <a:t>والانحراف </a:t>
            </a:r>
            <a:r>
              <a:rPr lang="ar-EG" sz="2400" b="1" dirty="0" err="1" smtClean="0"/>
              <a:t>المعيارى</a:t>
            </a:r>
            <a:r>
              <a:rPr lang="ar-EG" sz="2400" b="1" dirty="0" smtClean="0"/>
              <a:t> </a:t>
            </a:r>
            <a:r>
              <a:rPr lang="en-US" sz="2000" b="1" dirty="0" smtClean="0"/>
              <a:t>Std. Deviation</a:t>
            </a:r>
            <a:r>
              <a:rPr lang="ar-EG" sz="2000" b="1" dirty="0" smtClean="0"/>
              <a:t> ، </a:t>
            </a:r>
            <a:r>
              <a:rPr lang="ar-EG" sz="2400" b="1" dirty="0" smtClean="0"/>
              <a:t>والخطأ </a:t>
            </a:r>
            <a:r>
              <a:rPr lang="ar-EG" sz="2400" b="1" dirty="0" err="1" smtClean="0"/>
              <a:t>المعيارى</a:t>
            </a:r>
            <a:r>
              <a:rPr lang="ar-EG" sz="2400" b="1" dirty="0" smtClean="0"/>
              <a:t> للمتوسط</a:t>
            </a:r>
            <a:r>
              <a:rPr lang="ar-EG" sz="2000" b="1" dirty="0" smtClean="0"/>
              <a:t> </a:t>
            </a:r>
            <a:r>
              <a:rPr lang="en-US" sz="2000" b="1" dirty="0" smtClean="0"/>
              <a:t>Std. Error Mean</a:t>
            </a:r>
            <a:r>
              <a:rPr lang="ar-EG" sz="2000" b="1" dirty="0" smtClean="0"/>
              <a:t> </a:t>
            </a:r>
            <a:r>
              <a:rPr lang="ar-EG" sz="2400" b="1" dirty="0" smtClean="0"/>
              <a:t>على الترتيب من اليسار إلى اليمين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7631" y="142852"/>
            <a:ext cx="6628739" cy="584775"/>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ar-EG" sz="3200" dirty="0" smtClean="0">
                <a:solidFill>
                  <a:schemeClr val="bg1"/>
                </a:solidFill>
                <a:cs typeface="PT Bold Heading" pitchFamily="2" charset="-78"/>
              </a:rPr>
              <a:t>ثانيًا:    اختبار (ت) لدى عينتين مستقلتين</a:t>
            </a:r>
            <a:r>
              <a:rPr lang="ar-EG" sz="2400" dirty="0" smtClean="0">
                <a:solidFill>
                  <a:schemeClr val="bg1"/>
                </a:solidFill>
                <a:cs typeface="PT Bold Heading" pitchFamily="2" charset="-78"/>
              </a:rPr>
              <a:t> </a:t>
            </a:r>
            <a:endParaRPr lang="en-US" sz="2400" dirty="0">
              <a:solidFill>
                <a:schemeClr val="bg1"/>
              </a:solidFill>
              <a:cs typeface="PT Bold Heading" pitchFamily="2" charset="-78"/>
            </a:endParaRPr>
          </a:p>
        </p:txBody>
      </p:sp>
      <p:sp>
        <p:nvSpPr>
          <p:cNvPr id="3" name="Text Box 2"/>
          <p:cNvSpPr txBox="1">
            <a:spLocks noChangeArrowheads="1"/>
          </p:cNvSpPr>
          <p:nvPr/>
        </p:nvSpPr>
        <p:spPr bwMode="auto">
          <a:xfrm>
            <a:off x="214282" y="928670"/>
            <a:ext cx="8715436" cy="2308324"/>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wrap="square">
            <a:spAutoFit/>
          </a:bodyPr>
          <a:lstStyle/>
          <a:p>
            <a:pPr indent="625475" algn="justLow" rtl="1">
              <a:lnSpc>
                <a:spcPct val="150000"/>
              </a:lnSpc>
            </a:pPr>
            <a:r>
              <a:rPr lang="ar-SA" sz="3200" b="1" dirty="0">
                <a:solidFill>
                  <a:schemeClr val="bg1"/>
                </a:solidFill>
                <a:latin typeface="Arial" pitchFamily="34" charset="0"/>
                <a:cs typeface="Arial" pitchFamily="34" charset="0"/>
              </a:rPr>
              <a:t>يستخدم اختبار (ت) لدى </a:t>
            </a:r>
            <a:r>
              <a:rPr lang="ar-EG" sz="3200" b="1" dirty="0">
                <a:solidFill>
                  <a:schemeClr val="bg1"/>
                </a:solidFill>
                <a:latin typeface="Arial" pitchFamily="34" charset="0"/>
                <a:cs typeface="Arial" pitchFamily="34" charset="0"/>
              </a:rPr>
              <a:t>عينتين مستقلتين </a:t>
            </a:r>
            <a:r>
              <a:rPr lang="ar-SA" sz="3200" b="1" dirty="0">
                <a:solidFill>
                  <a:schemeClr val="bg1"/>
                </a:solidFill>
                <a:latin typeface="Arial" pitchFamily="34" charset="0"/>
                <a:cs typeface="Arial" pitchFamily="34" charset="0"/>
              </a:rPr>
              <a:t>للمقارنة بين </a:t>
            </a:r>
            <a:r>
              <a:rPr lang="ar-SA" sz="3200" b="1" dirty="0" smtClean="0">
                <a:solidFill>
                  <a:schemeClr val="bg1"/>
                </a:solidFill>
                <a:latin typeface="Arial" pitchFamily="34" charset="0"/>
                <a:cs typeface="Arial" pitchFamily="34" charset="0"/>
              </a:rPr>
              <a:t>متوسط</a:t>
            </a:r>
            <a:r>
              <a:rPr lang="ar-EG" sz="3200" b="1" dirty="0" smtClean="0">
                <a:solidFill>
                  <a:schemeClr val="bg1"/>
                </a:solidFill>
                <a:latin typeface="Arial" pitchFamily="34" charset="0"/>
                <a:cs typeface="Arial" pitchFamily="34" charset="0"/>
              </a:rPr>
              <a:t> </a:t>
            </a:r>
            <a:r>
              <a:rPr lang="ar-SA" sz="3200" b="1" dirty="0" smtClean="0">
                <a:solidFill>
                  <a:schemeClr val="bg1"/>
                </a:solidFill>
                <a:latin typeface="Arial" pitchFamily="34" charset="0"/>
                <a:cs typeface="Arial" pitchFamily="34" charset="0"/>
              </a:rPr>
              <a:t>أداء </a:t>
            </a:r>
            <a:r>
              <a:rPr lang="ar-SA" sz="3200" b="1" dirty="0">
                <a:solidFill>
                  <a:schemeClr val="bg1"/>
                </a:solidFill>
                <a:latin typeface="Arial" pitchFamily="34" charset="0"/>
                <a:cs typeface="Arial" pitchFamily="34" charset="0"/>
              </a:rPr>
              <a:t>مجموع</a:t>
            </a:r>
            <a:r>
              <a:rPr lang="ar-EG" sz="3200" b="1" dirty="0">
                <a:solidFill>
                  <a:schemeClr val="bg1"/>
                </a:solidFill>
                <a:latin typeface="Arial" pitchFamily="34" charset="0"/>
                <a:cs typeface="Arial" pitchFamily="34" charset="0"/>
              </a:rPr>
              <a:t>تين</a:t>
            </a:r>
            <a:r>
              <a:rPr lang="ar-SA" sz="3200" b="1" dirty="0">
                <a:solidFill>
                  <a:schemeClr val="bg1"/>
                </a:solidFill>
                <a:latin typeface="Arial" pitchFamily="34" charset="0"/>
                <a:cs typeface="Arial" pitchFamily="34" charset="0"/>
              </a:rPr>
              <a:t> </a:t>
            </a:r>
            <a:r>
              <a:rPr lang="ar-EG" sz="3200" b="1" dirty="0">
                <a:solidFill>
                  <a:schemeClr val="bg1"/>
                </a:solidFill>
                <a:latin typeface="Arial" pitchFamily="34" charset="0"/>
                <a:cs typeface="Arial" pitchFamily="34" charset="0"/>
              </a:rPr>
              <a:t>مستقلتين </a:t>
            </a:r>
            <a:r>
              <a:rPr lang="ar-SA" sz="3200" b="1" dirty="0">
                <a:solidFill>
                  <a:schemeClr val="bg1"/>
                </a:solidFill>
                <a:latin typeface="Arial" pitchFamily="34" charset="0"/>
                <a:cs typeface="Arial" pitchFamily="34" charset="0"/>
              </a:rPr>
              <a:t>من الأفراد في شيء </a:t>
            </a:r>
            <a:r>
              <a:rPr lang="ar-SA" sz="3200" b="1" dirty="0" err="1">
                <a:solidFill>
                  <a:schemeClr val="bg1"/>
                </a:solidFill>
                <a:latin typeface="Arial" pitchFamily="34" charset="0"/>
                <a:cs typeface="Arial" pitchFamily="34" charset="0"/>
              </a:rPr>
              <a:t>م</a:t>
            </a:r>
            <a:r>
              <a:rPr lang="ar-EG" sz="3200" b="1" dirty="0">
                <a:solidFill>
                  <a:schemeClr val="bg1"/>
                </a:solidFill>
                <a:latin typeface="Arial" pitchFamily="34" charset="0"/>
                <a:cs typeface="Arial" pitchFamily="34" charset="0"/>
              </a:rPr>
              <a:t>ا</a:t>
            </a:r>
            <a:r>
              <a:rPr lang="ar-SA" sz="3200" b="1" dirty="0">
                <a:solidFill>
                  <a:schemeClr val="bg1"/>
                </a:solidFill>
                <a:latin typeface="Arial" pitchFamily="34" charset="0"/>
                <a:cs typeface="Arial" pitchFamily="34" charset="0"/>
              </a:rPr>
              <a:t>. </a:t>
            </a:r>
            <a:endParaRPr lang="en-US" sz="3200" b="1" dirty="0">
              <a:solidFill>
                <a:schemeClr val="bg1"/>
              </a:solidFill>
              <a:latin typeface="Arial" pitchFamily="34" charset="0"/>
              <a:cs typeface="Arial" pitchFamily="34" charset="0"/>
            </a:endParaRPr>
          </a:p>
          <a:p>
            <a:pPr marL="342900" indent="-342900" algn="justLow" rtl="1">
              <a:lnSpc>
                <a:spcPct val="150000"/>
              </a:lnSpc>
            </a:pPr>
            <a:r>
              <a:rPr lang="ar-EG"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و</a:t>
            </a:r>
            <a:r>
              <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معادلة اختبار (ت) لدى </a:t>
            </a:r>
            <a:r>
              <a:rPr lang="ar-EG" sz="3200" b="1" dirty="0">
                <a:solidFill>
                  <a:schemeClr val="bg1"/>
                </a:solidFill>
                <a:effectLst>
                  <a:outerShdw blurRad="38100" dist="38100" dir="2700000" algn="tl">
                    <a:srgbClr val="000000">
                      <a:alpha val="43137"/>
                    </a:srgbClr>
                  </a:outerShdw>
                </a:effectLst>
                <a:latin typeface="Arial" pitchFamily="34" charset="0"/>
                <a:cs typeface="Arial" pitchFamily="34" charset="0"/>
              </a:rPr>
              <a:t>عينتين مستقلتين </a:t>
            </a:r>
            <a:r>
              <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في </a:t>
            </a:r>
            <a:r>
              <a:rPr lang="ar-S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الصورة</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ar-EG"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التالية :</a:t>
            </a:r>
            <a:endParaRPr lang="ar-SA"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6" name="مجموعة 35"/>
          <p:cNvGrpSpPr/>
          <p:nvPr/>
        </p:nvGrpSpPr>
        <p:grpSpPr>
          <a:xfrm>
            <a:off x="892943" y="3857628"/>
            <a:ext cx="7358114" cy="2786082"/>
            <a:chOff x="892943" y="3857628"/>
            <a:chExt cx="7358114" cy="2786082"/>
          </a:xfrm>
        </p:grpSpPr>
        <p:sp>
          <p:nvSpPr>
            <p:cNvPr id="44" name="مستطيل 43"/>
            <p:cNvSpPr/>
            <p:nvPr/>
          </p:nvSpPr>
          <p:spPr>
            <a:xfrm>
              <a:off x="892943" y="3857628"/>
              <a:ext cx="7358114" cy="278608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2" name="مجموعة 41"/>
            <p:cNvGrpSpPr/>
            <p:nvPr/>
          </p:nvGrpSpPr>
          <p:grpSpPr>
            <a:xfrm>
              <a:off x="1142976" y="4000504"/>
              <a:ext cx="6715172" cy="2428892"/>
              <a:chOff x="1214414" y="4143380"/>
              <a:chExt cx="6715172" cy="2428892"/>
            </a:xfrm>
          </p:grpSpPr>
          <p:sp>
            <p:nvSpPr>
              <p:cNvPr id="22" name="مربع نص 21"/>
              <p:cNvSpPr txBox="1"/>
              <p:nvPr/>
            </p:nvSpPr>
            <p:spPr>
              <a:xfrm>
                <a:off x="6429388" y="4572008"/>
                <a:ext cx="1500198"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ت </a:t>
                </a:r>
                <a:r>
                  <a:rPr lang="ar-EG" sz="4400" dirty="0" smtClean="0">
                    <a:solidFill>
                      <a:schemeClr val="bg1"/>
                    </a:solidFill>
                    <a:latin typeface="Arial" pitchFamily="34" charset="0"/>
                    <a:cs typeface="Arial" pitchFamily="34" charset="0"/>
                  </a:rPr>
                  <a:t>=</a:t>
                </a:r>
                <a:endParaRPr lang="ar-EG" sz="4400" dirty="0">
                  <a:solidFill>
                    <a:schemeClr val="bg1"/>
                  </a:solidFill>
                  <a:latin typeface="Arial" pitchFamily="34" charset="0"/>
                  <a:cs typeface="Arial" pitchFamily="34" charset="0"/>
                </a:endParaRPr>
              </a:p>
            </p:txBody>
          </p:sp>
          <p:cxnSp>
            <p:nvCxnSpPr>
              <p:cNvPr id="26" name="رابط مستقيم 25"/>
              <p:cNvCxnSpPr/>
              <p:nvPr/>
            </p:nvCxnSpPr>
            <p:spPr>
              <a:xfrm rot="10800000" flipV="1">
                <a:off x="1214414" y="4956728"/>
                <a:ext cx="5286412" cy="43907"/>
              </a:xfrm>
              <a:prstGeom prst="line">
                <a:avLst/>
              </a:prstGeom>
            </p:spPr>
            <p:style>
              <a:lnRef idx="3">
                <a:schemeClr val="dk1"/>
              </a:lnRef>
              <a:fillRef idx="0">
                <a:schemeClr val="dk1"/>
              </a:fillRef>
              <a:effectRef idx="2">
                <a:schemeClr val="dk1"/>
              </a:effectRef>
              <a:fontRef idx="minor">
                <a:schemeClr val="tx1"/>
              </a:fontRef>
            </p:style>
          </p:cxnSp>
          <p:sp>
            <p:nvSpPr>
              <p:cNvPr id="27" name="مربع نص 26"/>
              <p:cNvSpPr txBox="1"/>
              <p:nvPr/>
            </p:nvSpPr>
            <p:spPr>
              <a:xfrm>
                <a:off x="2143108" y="4143380"/>
                <a:ext cx="3714776"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م</a:t>
                </a:r>
                <a:r>
                  <a:rPr lang="ar-EG" sz="4400" baseline="-25000" dirty="0" smtClean="0">
                    <a:solidFill>
                      <a:schemeClr val="bg1"/>
                    </a:solidFill>
                    <a:cs typeface="PT Bold Heading" pitchFamily="2" charset="-78"/>
                  </a:rPr>
                  <a:t>1</a:t>
                </a:r>
                <a:r>
                  <a:rPr lang="ar-EG" sz="4400" dirty="0" smtClean="0">
                    <a:solidFill>
                      <a:schemeClr val="bg1"/>
                    </a:solidFill>
                    <a:cs typeface="PT Bold Heading" pitchFamily="2" charset="-78"/>
                  </a:rPr>
                  <a:t> – م</a:t>
                </a:r>
                <a:r>
                  <a:rPr lang="ar-EG" sz="4400" baseline="-25000" dirty="0" smtClean="0">
                    <a:solidFill>
                      <a:schemeClr val="bg1"/>
                    </a:solidFill>
                    <a:cs typeface="PT Bold Heading" pitchFamily="2" charset="-78"/>
                  </a:rPr>
                  <a:t>2</a:t>
                </a:r>
              </a:p>
            </p:txBody>
          </p:sp>
          <p:sp>
            <p:nvSpPr>
              <p:cNvPr id="28" name="Text Box 17" descr="ورق معاد تصنيعه"/>
              <p:cNvSpPr txBox="1">
                <a:spLocks noChangeArrowheads="1"/>
              </p:cNvSpPr>
              <p:nvPr/>
            </p:nvSpPr>
            <p:spPr bwMode="auto">
              <a:xfrm>
                <a:off x="3286116" y="5143512"/>
                <a:ext cx="3143272" cy="1285884"/>
              </a:xfrm>
              <a:prstGeom prst="rect">
                <a:avLst/>
              </a:prstGeom>
              <a:noFill/>
              <a:ln w="19050">
                <a:noFill/>
                <a:miter lim="800000"/>
                <a:headEnd/>
                <a:tailEnd/>
              </a:ln>
            </p:spPr>
            <p:txBody>
              <a:bodyPr/>
              <a:lstStyle/>
              <a:p>
                <a:pPr algn="ctr"/>
                <a:r>
                  <a:rPr lang="ar-SA" sz="3200" dirty="0">
                    <a:solidFill>
                      <a:schemeClr val="bg1"/>
                    </a:solidFill>
                    <a:latin typeface="Times New Roman" pitchFamily="18" charset="0"/>
                    <a:cs typeface="PT Bold Heading" pitchFamily="2" charset="-78"/>
                  </a:rPr>
                  <a:t>ن</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 (ع</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a:t>
                </a:r>
                <a:r>
                  <a:rPr lang="ar-SA" sz="3200" baseline="30000" dirty="0">
                    <a:solidFill>
                      <a:schemeClr val="bg1"/>
                    </a:solidFill>
                    <a:latin typeface="Times New Roman" pitchFamily="18" charset="0"/>
                    <a:cs typeface="PT Bold Heading" pitchFamily="2" charset="-78"/>
                  </a:rPr>
                  <a:t>2</a:t>
                </a:r>
                <a:r>
                  <a:rPr lang="ar-EG" sz="3200" dirty="0">
                    <a:solidFill>
                      <a:schemeClr val="bg1"/>
                    </a:solidFill>
                    <a:latin typeface="Times New Roman" pitchFamily="18" charset="0"/>
                    <a:cs typeface="PT Bold Heading" pitchFamily="2" charset="-78"/>
                  </a:rPr>
                  <a:t> </a:t>
                </a:r>
                <a:r>
                  <a:rPr lang="ar-EG" sz="3600" b="1" dirty="0">
                    <a:solidFill>
                      <a:schemeClr val="bg1"/>
                    </a:solidFill>
                    <a:cs typeface="PT Bold Heading" pitchFamily="2" charset="-78"/>
                  </a:rPr>
                  <a:t>+</a:t>
                </a:r>
                <a:r>
                  <a:rPr lang="ar-SA" sz="3200" dirty="0">
                    <a:solidFill>
                      <a:schemeClr val="bg1"/>
                    </a:solidFill>
                    <a:latin typeface="Times New Roman" pitchFamily="18" charset="0"/>
                    <a:cs typeface="PT Bold Heading" pitchFamily="2" charset="-78"/>
                  </a:rPr>
                  <a:t> ن</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 (ع</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a:t>
                </a:r>
                <a:r>
                  <a:rPr lang="ar-SA" sz="3200" baseline="30000" dirty="0">
                    <a:solidFill>
                      <a:schemeClr val="bg1"/>
                    </a:solidFill>
                    <a:latin typeface="Times New Roman" pitchFamily="18" charset="0"/>
                    <a:cs typeface="PT Bold Heading" pitchFamily="2" charset="-78"/>
                  </a:rPr>
                  <a:t>2</a:t>
                </a:r>
                <a:endParaRPr lang="en-US" sz="3200" baseline="30000" dirty="0">
                  <a:solidFill>
                    <a:schemeClr val="bg1"/>
                  </a:solidFill>
                  <a:latin typeface="Times New Roman" pitchFamily="18" charset="0"/>
                  <a:cs typeface="PT Bold Heading" pitchFamily="2" charset="-78"/>
                </a:endParaRPr>
              </a:p>
              <a:p>
                <a:pPr algn="ctr"/>
                <a:r>
                  <a:rPr lang="en-US" b="1" dirty="0">
                    <a:solidFill>
                      <a:schemeClr val="bg1"/>
                    </a:solidFill>
                    <a:latin typeface="Times New Roman" pitchFamily="18" charset="0"/>
                    <a:cs typeface="PT Bold Heading" pitchFamily="2" charset="-78"/>
                  </a:rPr>
                  <a:t> </a:t>
                </a:r>
              </a:p>
              <a:p>
                <a:pPr algn="ctr" rtl="0">
                  <a:spcAft>
                    <a:spcPts val="1200"/>
                  </a:spcAft>
                </a:pPr>
                <a:r>
                  <a:rPr lang="ar-SA" sz="3200" dirty="0">
                    <a:solidFill>
                      <a:schemeClr val="bg1"/>
                    </a:solidFill>
                    <a:latin typeface="Times New Roman" pitchFamily="18" charset="0"/>
                    <a:cs typeface="PT Bold Heading" pitchFamily="2" charset="-78"/>
                  </a:rPr>
                  <a:t>ن</a:t>
                </a:r>
                <a:r>
                  <a:rPr lang="ar-SA" sz="3200" baseline="-25000" dirty="0">
                    <a:solidFill>
                      <a:schemeClr val="bg1"/>
                    </a:solidFill>
                    <a:latin typeface="Times New Roman" pitchFamily="18" charset="0"/>
                    <a:cs typeface="PT Bold Heading" pitchFamily="2" charset="-78"/>
                  </a:rPr>
                  <a:t>1</a:t>
                </a:r>
                <a:r>
                  <a:rPr lang="ar-SA" sz="3200" dirty="0">
                    <a:solidFill>
                      <a:schemeClr val="bg1"/>
                    </a:solidFill>
                    <a:latin typeface="Times New Roman" pitchFamily="18" charset="0"/>
                    <a:cs typeface="PT Bold Heading" pitchFamily="2" charset="-78"/>
                  </a:rPr>
                  <a:t> </a:t>
                </a:r>
                <a:r>
                  <a:rPr lang="ar-EG" sz="3600" b="1" dirty="0">
                    <a:solidFill>
                      <a:schemeClr val="bg1"/>
                    </a:solidFill>
                    <a:cs typeface="PT Bold Heading" pitchFamily="2" charset="-78"/>
                  </a:rPr>
                  <a:t>+</a:t>
                </a:r>
                <a:r>
                  <a:rPr lang="ar-SA" sz="3200" dirty="0">
                    <a:solidFill>
                      <a:schemeClr val="bg1"/>
                    </a:solidFill>
                    <a:latin typeface="Times New Roman" pitchFamily="18" charset="0"/>
                    <a:cs typeface="PT Bold Heading" pitchFamily="2" charset="-78"/>
                  </a:rPr>
                  <a:t> ن</a:t>
                </a:r>
                <a:r>
                  <a:rPr lang="ar-SA" sz="3200" baseline="-25000" dirty="0">
                    <a:solidFill>
                      <a:schemeClr val="bg1"/>
                    </a:solidFill>
                    <a:latin typeface="Times New Roman" pitchFamily="18" charset="0"/>
                    <a:cs typeface="PT Bold Heading" pitchFamily="2" charset="-78"/>
                  </a:rPr>
                  <a:t>2</a:t>
                </a:r>
                <a:r>
                  <a:rPr lang="ar-SA" sz="3200" dirty="0">
                    <a:solidFill>
                      <a:schemeClr val="bg1"/>
                    </a:solidFill>
                    <a:latin typeface="Times New Roman" pitchFamily="18" charset="0"/>
                    <a:cs typeface="PT Bold Heading" pitchFamily="2" charset="-78"/>
                  </a:rPr>
                  <a:t> - 2</a:t>
                </a:r>
                <a:endParaRPr lang="en-US" sz="3200" dirty="0">
                  <a:solidFill>
                    <a:schemeClr val="bg1"/>
                  </a:solidFill>
                  <a:latin typeface="Times New Roman" pitchFamily="18" charset="0"/>
                  <a:cs typeface="PT Bold Heading" pitchFamily="2" charset="-78"/>
                </a:endParaRPr>
              </a:p>
            </p:txBody>
          </p:sp>
          <p:sp>
            <p:nvSpPr>
              <p:cNvPr id="29" name="Text Box 22" descr="ورق معاد تصنيعه"/>
              <p:cNvSpPr txBox="1">
                <a:spLocks noChangeArrowheads="1"/>
              </p:cNvSpPr>
              <p:nvPr/>
            </p:nvSpPr>
            <p:spPr bwMode="auto">
              <a:xfrm>
                <a:off x="2285984" y="5214950"/>
                <a:ext cx="753647" cy="952161"/>
              </a:xfrm>
              <a:prstGeom prst="rect">
                <a:avLst/>
              </a:prstGeom>
              <a:noFill/>
              <a:ln w="19050">
                <a:noFill/>
                <a:miter lim="800000"/>
                <a:headEnd/>
                <a:tailEnd/>
              </a:ln>
            </p:spPr>
            <p:txBody>
              <a:bodyPr/>
              <a:lstStyle/>
              <a:p>
                <a:pPr algn="ctr"/>
                <a:r>
                  <a:rPr lang="ar-EG" sz="3600" dirty="0">
                    <a:solidFill>
                      <a:schemeClr val="bg1"/>
                    </a:solidFill>
                    <a:latin typeface="Times New Roman" pitchFamily="18" charset="0"/>
                    <a:cs typeface="PT Bold Heading" pitchFamily="2" charset="-78"/>
                  </a:rPr>
                  <a:t>1</a:t>
                </a:r>
              </a:p>
              <a:p>
                <a:pPr algn="ctr"/>
                <a:r>
                  <a:rPr lang="ar-SA" sz="3600" dirty="0">
                    <a:solidFill>
                      <a:schemeClr val="bg1"/>
                    </a:solidFill>
                    <a:latin typeface="Times New Roman" pitchFamily="18" charset="0"/>
                    <a:cs typeface="PT Bold Heading" pitchFamily="2" charset="-78"/>
                  </a:rPr>
                  <a:t>ن</a:t>
                </a:r>
                <a:r>
                  <a:rPr lang="ar-SA" sz="3600" baseline="-25000" dirty="0">
                    <a:solidFill>
                      <a:schemeClr val="bg1"/>
                    </a:solidFill>
                    <a:latin typeface="Times New Roman" pitchFamily="18" charset="0"/>
                    <a:cs typeface="PT Bold Heading" pitchFamily="2" charset="-78"/>
                  </a:rPr>
                  <a:t>1</a:t>
                </a:r>
                <a:r>
                  <a:rPr lang="en-US" sz="2000" b="1" baseline="-25000" dirty="0">
                    <a:solidFill>
                      <a:schemeClr val="bg1"/>
                    </a:solidFill>
                    <a:latin typeface="Times New Roman" pitchFamily="18" charset="0"/>
                    <a:cs typeface="Traditional Arabic" pitchFamily="18" charset="-78"/>
                  </a:rPr>
                  <a:t> </a:t>
                </a:r>
                <a:endParaRPr lang="en-US" sz="3200" dirty="0">
                  <a:solidFill>
                    <a:schemeClr val="bg1"/>
                  </a:solidFill>
                </a:endParaRPr>
              </a:p>
            </p:txBody>
          </p:sp>
          <p:sp>
            <p:nvSpPr>
              <p:cNvPr id="30" name="Text Box 31" descr="ورق معاد تصنيعه"/>
              <p:cNvSpPr txBox="1">
                <a:spLocks noChangeArrowheads="1"/>
              </p:cNvSpPr>
              <p:nvPr/>
            </p:nvSpPr>
            <p:spPr bwMode="auto">
              <a:xfrm>
                <a:off x="1285852" y="5214950"/>
                <a:ext cx="753647" cy="952161"/>
              </a:xfrm>
              <a:prstGeom prst="rect">
                <a:avLst/>
              </a:prstGeom>
              <a:noFill/>
              <a:ln w="19050">
                <a:noFill/>
                <a:miter lim="800000"/>
                <a:headEnd/>
                <a:tailEnd/>
              </a:ln>
            </p:spPr>
            <p:txBody>
              <a:bodyPr/>
              <a:lstStyle/>
              <a:p>
                <a:pPr algn="ctr"/>
                <a:r>
                  <a:rPr lang="ar-EG" sz="3600" dirty="0">
                    <a:solidFill>
                      <a:schemeClr val="bg1"/>
                    </a:solidFill>
                    <a:latin typeface="Times New Roman" pitchFamily="18" charset="0"/>
                    <a:cs typeface="PT Bold Heading" pitchFamily="2" charset="-78"/>
                  </a:rPr>
                  <a:t>1</a:t>
                </a:r>
              </a:p>
              <a:p>
                <a:pPr algn="ctr"/>
                <a:r>
                  <a:rPr lang="ar-SA" sz="3600" dirty="0">
                    <a:solidFill>
                      <a:schemeClr val="bg1"/>
                    </a:solidFill>
                    <a:latin typeface="Times New Roman" pitchFamily="18" charset="0"/>
                    <a:cs typeface="PT Bold Heading" pitchFamily="2" charset="-78"/>
                  </a:rPr>
                  <a:t>ن</a:t>
                </a:r>
                <a:r>
                  <a:rPr lang="ar-EG" sz="3600" baseline="-25000" dirty="0">
                    <a:solidFill>
                      <a:schemeClr val="bg1"/>
                    </a:solidFill>
                    <a:latin typeface="Times New Roman" pitchFamily="18" charset="0"/>
                    <a:cs typeface="PT Bold Heading" pitchFamily="2" charset="-78"/>
                  </a:rPr>
                  <a:t>2</a:t>
                </a:r>
                <a:r>
                  <a:rPr lang="en-US" sz="2000" b="1" baseline="-25000" dirty="0">
                    <a:solidFill>
                      <a:schemeClr val="bg1"/>
                    </a:solidFill>
                    <a:latin typeface="Times New Roman" pitchFamily="18" charset="0"/>
                    <a:cs typeface="Traditional Arabic" pitchFamily="18" charset="-78"/>
                  </a:rPr>
                  <a:t> </a:t>
                </a:r>
                <a:endParaRPr lang="en-US" sz="3200" dirty="0">
                  <a:solidFill>
                    <a:schemeClr val="bg1"/>
                  </a:solidFill>
                </a:endParaRPr>
              </a:p>
            </p:txBody>
          </p:sp>
          <p:sp>
            <p:nvSpPr>
              <p:cNvPr id="31" name="مربع نص 30"/>
              <p:cNvSpPr txBox="1"/>
              <p:nvPr/>
            </p:nvSpPr>
            <p:spPr>
              <a:xfrm>
                <a:off x="1428728" y="5449266"/>
                <a:ext cx="1500198" cy="769441"/>
              </a:xfrm>
              <a:prstGeom prst="rect">
                <a:avLst/>
              </a:prstGeom>
              <a:noFill/>
            </p:spPr>
            <p:txBody>
              <a:bodyPr wrap="square" rtlCol="1">
                <a:spAutoFit/>
              </a:bodyPr>
              <a:lstStyle/>
              <a:p>
                <a:pPr algn="ctr"/>
                <a:r>
                  <a:rPr lang="ar-EG" sz="4400" dirty="0" smtClean="0">
                    <a:solidFill>
                      <a:schemeClr val="bg1"/>
                    </a:solidFill>
                    <a:cs typeface="PT Bold Heading" pitchFamily="2" charset="-78"/>
                  </a:rPr>
                  <a:t>+</a:t>
                </a:r>
                <a:endParaRPr lang="ar-EG" sz="4400" dirty="0">
                  <a:solidFill>
                    <a:schemeClr val="bg1"/>
                  </a:solidFill>
                  <a:latin typeface="Arial" pitchFamily="34" charset="0"/>
                  <a:cs typeface="Arial" pitchFamily="34" charset="0"/>
                </a:endParaRPr>
              </a:p>
            </p:txBody>
          </p:sp>
          <p:cxnSp>
            <p:nvCxnSpPr>
              <p:cNvPr id="32" name="رابط مستقيم 31"/>
              <p:cNvCxnSpPr/>
              <p:nvPr/>
            </p:nvCxnSpPr>
            <p:spPr>
              <a:xfrm rot="10800000">
                <a:off x="3357555" y="5857892"/>
                <a:ext cx="3000396" cy="1588"/>
              </a:xfrm>
              <a:prstGeom prst="line">
                <a:avLst/>
              </a:prstGeom>
            </p:spPr>
            <p:style>
              <a:lnRef idx="3">
                <a:schemeClr val="dk1"/>
              </a:lnRef>
              <a:fillRef idx="0">
                <a:schemeClr val="dk1"/>
              </a:fillRef>
              <a:effectRef idx="2">
                <a:schemeClr val="dk1"/>
              </a:effectRef>
              <a:fontRef idx="minor">
                <a:schemeClr val="tx1"/>
              </a:fontRef>
            </p:style>
          </p:cxnSp>
          <p:cxnSp>
            <p:nvCxnSpPr>
              <p:cNvPr id="35" name="رابط مستقيم 34"/>
              <p:cNvCxnSpPr/>
              <p:nvPr/>
            </p:nvCxnSpPr>
            <p:spPr>
              <a:xfrm rot="10800000">
                <a:off x="2357422" y="5857892"/>
                <a:ext cx="714380" cy="1588"/>
              </a:xfrm>
              <a:prstGeom prst="line">
                <a:avLst/>
              </a:prstGeom>
            </p:spPr>
            <p:style>
              <a:lnRef idx="3">
                <a:schemeClr val="dk1"/>
              </a:lnRef>
              <a:fillRef idx="0">
                <a:schemeClr val="dk1"/>
              </a:fillRef>
              <a:effectRef idx="2">
                <a:schemeClr val="dk1"/>
              </a:effectRef>
              <a:fontRef idx="minor">
                <a:schemeClr val="tx1"/>
              </a:fontRef>
            </p:style>
          </p:cxnSp>
          <p:sp>
            <p:nvSpPr>
              <p:cNvPr id="39" name="قوس متوسط مزدوج 38"/>
              <p:cNvSpPr/>
              <p:nvPr/>
            </p:nvSpPr>
            <p:spPr>
              <a:xfrm>
                <a:off x="3214678" y="5214950"/>
                <a:ext cx="3357586" cy="1357322"/>
              </a:xfrm>
              <a:prstGeom prst="bracketPair">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EG"/>
              </a:p>
            </p:txBody>
          </p:sp>
          <p:sp>
            <p:nvSpPr>
              <p:cNvPr id="40" name="قوس متوسط مزدوج 39"/>
              <p:cNvSpPr/>
              <p:nvPr/>
            </p:nvSpPr>
            <p:spPr>
              <a:xfrm>
                <a:off x="1214414" y="5214950"/>
                <a:ext cx="1928826" cy="1357322"/>
              </a:xfrm>
              <a:prstGeom prst="bracketPair">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EG"/>
              </a:p>
            </p:txBody>
          </p:sp>
          <p:cxnSp>
            <p:nvCxnSpPr>
              <p:cNvPr id="41" name="رابط مستقيم 40"/>
              <p:cNvCxnSpPr/>
              <p:nvPr/>
            </p:nvCxnSpPr>
            <p:spPr>
              <a:xfrm rot="10800000">
                <a:off x="1285852" y="5857892"/>
                <a:ext cx="714380" cy="1588"/>
              </a:xfrm>
              <a:prstGeom prst="line">
                <a:avLst/>
              </a:prstGeom>
            </p:spPr>
            <p:style>
              <a:lnRef idx="3">
                <a:schemeClr val="dk1"/>
              </a:lnRef>
              <a:fillRef idx="0">
                <a:schemeClr val="dk1"/>
              </a:fillRef>
              <a:effectRef idx="2">
                <a:schemeClr val="dk1"/>
              </a:effectRef>
              <a:fontRef idx="minor">
                <a:schemeClr val="tx1"/>
              </a:fontRef>
            </p:style>
          </p:cxnSp>
        </p:grpSp>
        <p:cxnSp>
          <p:nvCxnSpPr>
            <p:cNvPr id="20" name="رابط مستقيم 19"/>
            <p:cNvCxnSpPr/>
            <p:nvPr/>
          </p:nvCxnSpPr>
          <p:spPr>
            <a:xfrm rot="10800000" flipV="1">
              <a:off x="1142976" y="4929198"/>
              <a:ext cx="5429288" cy="71438"/>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rot="16200000" flipH="1">
              <a:off x="6000760" y="5500702"/>
              <a:ext cx="1428760" cy="285752"/>
            </a:xfrm>
            <a:prstGeom prst="line">
              <a:avLst/>
            </a:prstGeom>
          </p:spPr>
          <p:style>
            <a:lnRef idx="3">
              <a:schemeClr val="dk1"/>
            </a:lnRef>
            <a:fillRef idx="0">
              <a:schemeClr val="dk1"/>
            </a:fillRef>
            <a:effectRef idx="2">
              <a:schemeClr val="dk1"/>
            </a:effectRef>
            <a:fontRef idx="minor">
              <a:schemeClr val="tx1"/>
            </a:fontRef>
          </p:style>
        </p:cxnSp>
        <p:cxnSp>
          <p:nvCxnSpPr>
            <p:cNvPr id="25" name="رابط مستقيم 24"/>
            <p:cNvCxnSpPr/>
            <p:nvPr/>
          </p:nvCxnSpPr>
          <p:spPr>
            <a:xfrm rot="5400000" flipH="1" flipV="1">
              <a:off x="6607983" y="6036487"/>
              <a:ext cx="571504" cy="71438"/>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مربع نص 1"/>
          <p:cNvSpPr txBox="1"/>
          <p:nvPr/>
        </p:nvSpPr>
        <p:spPr>
          <a:xfrm>
            <a:off x="285720" y="174476"/>
            <a:ext cx="857256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indent="625475" algn="justLow" rtl="1">
              <a:lnSpc>
                <a:spcPct val="150000"/>
              </a:lnSpc>
            </a:pPr>
            <a:r>
              <a:rPr lang="ar-EG" sz="2400" b="1" dirty="0" smtClean="0"/>
              <a:t>الجدول </a:t>
            </a:r>
            <a:r>
              <a:rPr lang="ar-EG" sz="2400" b="1" dirty="0" err="1" smtClean="0"/>
              <a:t>الثانى</a:t>
            </a:r>
            <a:r>
              <a:rPr lang="ar-EG" sz="2400" b="1" dirty="0" smtClean="0"/>
              <a:t> يوضح نتائج اختبار (ت) حيث يحتوى على قيمة </a:t>
            </a:r>
            <a:r>
              <a:rPr lang="ar-EG" sz="2400" b="1" dirty="0" err="1" smtClean="0"/>
              <a:t>ت</a:t>
            </a:r>
            <a:r>
              <a:rPr lang="ar-EG" sz="2400" b="1" dirty="0" smtClean="0"/>
              <a:t> </a:t>
            </a:r>
            <a:r>
              <a:rPr lang="ar-EG" sz="2400" b="1" dirty="0" err="1" smtClean="0"/>
              <a:t>التى</a:t>
            </a:r>
            <a:r>
              <a:rPr lang="ar-EG" sz="2400" b="1" dirty="0" smtClean="0"/>
              <a:t> تساوى 4.977 ودرجات الحرية </a:t>
            </a:r>
            <a:r>
              <a:rPr lang="en-US" sz="2400" b="1" dirty="0" smtClean="0"/>
              <a:t>DF</a:t>
            </a:r>
            <a:r>
              <a:rPr lang="ar-EG" sz="2400" b="1" dirty="0" smtClean="0"/>
              <a:t> </a:t>
            </a:r>
            <a:r>
              <a:rPr lang="ar-EG" sz="2400" b="1" dirty="0" err="1" smtClean="0"/>
              <a:t>التى</a:t>
            </a:r>
            <a:r>
              <a:rPr lang="ar-EG" sz="2400" b="1" dirty="0" smtClean="0"/>
              <a:t> تساوى 9 ثم مستوى الدلالة الإحصائية للطرفين </a:t>
            </a:r>
            <a:r>
              <a:rPr lang="en-US" sz="2400" b="1" dirty="0" smtClean="0"/>
              <a:t>sig. (2-tailed)</a:t>
            </a:r>
            <a:r>
              <a:rPr lang="ar-EG" sz="2400" b="1" dirty="0" smtClean="0"/>
              <a:t> ومتوسط الفرق </a:t>
            </a:r>
            <a:r>
              <a:rPr lang="en-US" sz="2400" b="1" dirty="0" smtClean="0"/>
              <a:t>Mean Difference</a:t>
            </a:r>
            <a:r>
              <a:rPr lang="ar-EG" sz="2400" b="1" dirty="0" smtClean="0"/>
              <a:t> .</a:t>
            </a:r>
          </a:p>
        </p:txBody>
      </p:sp>
      <p:sp>
        <p:nvSpPr>
          <p:cNvPr id="3" name="مربع نص 2"/>
          <p:cNvSpPr txBox="1"/>
          <p:nvPr/>
        </p:nvSpPr>
        <p:spPr>
          <a:xfrm>
            <a:off x="285720" y="2071678"/>
            <a:ext cx="857256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rtl="1">
              <a:lnSpc>
                <a:spcPct val="150000"/>
              </a:lnSpc>
            </a:pPr>
            <a:r>
              <a:rPr lang="ar-EG" sz="2400" b="1" dirty="0" smtClean="0"/>
              <a:t>ويتضح من الجدول أن قيمة (ت) دالة إحصائيا عند مستوى (0.001)  </a:t>
            </a:r>
            <a:r>
              <a:rPr lang="ar-EG" sz="2400" b="1" dirty="0" err="1" smtClean="0"/>
              <a:t>أى</a:t>
            </a:r>
            <a:r>
              <a:rPr lang="ar-EG" sz="2400" b="1" dirty="0" smtClean="0"/>
              <a:t> انه يوجد فرق دال إحصائيا عند مستوى (0.001) بين متوسط أفراد العينة </a:t>
            </a:r>
            <a:r>
              <a:rPr lang="ar-EG" sz="2400" b="1" dirty="0" err="1" smtClean="0"/>
              <a:t>فى</a:t>
            </a:r>
            <a:r>
              <a:rPr lang="ar-EG" sz="2400" b="1" dirty="0" smtClean="0"/>
              <a:t> القدرة العقلية </a:t>
            </a:r>
            <a:r>
              <a:rPr lang="ar-EG" sz="2400" b="1" dirty="0" err="1" smtClean="0"/>
              <a:t>المساوى</a:t>
            </a:r>
            <a:r>
              <a:rPr lang="ar-EG" sz="2400" b="1" dirty="0" smtClean="0"/>
              <a:t> لـ 107 المتوسط العام لجميع طلاب المدرسة </a:t>
            </a:r>
            <a:r>
              <a:rPr lang="ar-EG" sz="2400" b="1" dirty="0" err="1" smtClean="0"/>
              <a:t>فى</a:t>
            </a:r>
            <a:r>
              <a:rPr lang="ar-EG" sz="2400" b="1" dirty="0" smtClean="0"/>
              <a:t> القدرة العقلية </a:t>
            </a:r>
            <a:r>
              <a:rPr lang="ar-EG" sz="2400" b="1" dirty="0" err="1" smtClean="0"/>
              <a:t>المساوى</a:t>
            </a:r>
            <a:r>
              <a:rPr lang="ar-EG" sz="2400" b="1" dirty="0" smtClean="0"/>
              <a:t> لـ 100 وبالطبع الفرق لصالح متوسط أفراد العينة .</a:t>
            </a:r>
          </a:p>
        </p:txBody>
      </p:sp>
      <p:sp>
        <p:nvSpPr>
          <p:cNvPr id="4" name="مربع نص 3"/>
          <p:cNvSpPr txBox="1"/>
          <p:nvPr/>
        </p:nvSpPr>
        <p:spPr>
          <a:xfrm>
            <a:off x="285720" y="4500570"/>
            <a:ext cx="857256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rtl="1">
              <a:lnSpc>
                <a:spcPct val="150000"/>
              </a:lnSpc>
            </a:pPr>
            <a:r>
              <a:rPr lang="ar-EG" sz="2400" b="1" dirty="0" smtClean="0"/>
              <a:t>كما يتضح أن النتائج باستخدام برنامج </a:t>
            </a:r>
            <a:r>
              <a:rPr lang="en-US" sz="2400" b="1" dirty="0" smtClean="0"/>
              <a:t>SPSS</a:t>
            </a:r>
            <a:r>
              <a:rPr lang="ar-EG" sz="2400" b="1" dirty="0" smtClean="0"/>
              <a:t> هنا </a:t>
            </a:r>
            <a:r>
              <a:rPr lang="ar-EG" sz="2400" b="1" dirty="0" err="1" smtClean="0"/>
              <a:t>هى</a:t>
            </a:r>
            <a:r>
              <a:rPr lang="ar-EG" sz="2400" b="1" dirty="0" smtClean="0"/>
              <a:t> نفسها النتائج </a:t>
            </a:r>
            <a:r>
              <a:rPr lang="ar-EG" sz="2400" b="1" dirty="0" err="1" smtClean="0"/>
              <a:t>التى</a:t>
            </a:r>
            <a:r>
              <a:rPr lang="ar-EG" sz="2400" b="1" dirty="0" smtClean="0"/>
              <a:t> حصلنا عليها </a:t>
            </a:r>
            <a:r>
              <a:rPr lang="ar-EG" sz="2400" b="1" dirty="0" err="1" smtClean="0"/>
              <a:t>فى</a:t>
            </a:r>
            <a:r>
              <a:rPr lang="ar-EG" sz="2400" b="1" dirty="0" smtClean="0"/>
              <a:t> المثال عن طريق الحل </a:t>
            </a:r>
            <a:r>
              <a:rPr lang="ar-EG" sz="2400" b="1" dirty="0" err="1" smtClean="0"/>
              <a:t>اليدوى</a:t>
            </a:r>
            <a:r>
              <a:rPr lang="ar-EG" sz="2400" b="1" dirty="0" smtClean="0"/>
              <a:t> وإن كانت هناك فروق بسيطة جدا </a:t>
            </a:r>
            <a:r>
              <a:rPr lang="ar-EG" sz="2400" b="1" dirty="0" err="1" smtClean="0"/>
              <a:t>فى</a:t>
            </a:r>
            <a:r>
              <a:rPr lang="ar-EG" sz="2400" b="1" dirty="0" smtClean="0"/>
              <a:t> النتائج بين نتائج البرنامج والنتائج اليدوية فإن هذه الفروق ترجع إلى استخدام التقريب لأقرب رقمين عشريين </a:t>
            </a:r>
            <a:r>
              <a:rPr lang="ar-EG" sz="2400" b="1" dirty="0" err="1" smtClean="0"/>
              <a:t>فى</a:t>
            </a:r>
            <a:r>
              <a:rPr lang="ar-EG" sz="2400" b="1" dirty="0" smtClean="0"/>
              <a:t> الحل </a:t>
            </a:r>
            <a:r>
              <a:rPr lang="ar-EG" sz="2400" b="1" dirty="0" err="1" smtClean="0"/>
              <a:t>اليدوى</a:t>
            </a:r>
            <a:r>
              <a:rPr lang="ar-EG" sz="2400" b="1"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28728" y="214290"/>
            <a:ext cx="750099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1">
            <a:spAutoFit/>
          </a:bodyPr>
          <a:lstStyle/>
          <a:p>
            <a:pPr algn="r" rtl="1"/>
            <a:r>
              <a:rPr lang="ar-EG" sz="3200" dirty="0" smtClean="0">
                <a:solidFill>
                  <a:schemeClr val="tx1"/>
                </a:solidFill>
                <a:cs typeface="PT Bold Heading" pitchFamily="2" charset="-78"/>
              </a:rPr>
              <a:t>2 </a:t>
            </a:r>
            <a:r>
              <a:rPr lang="ar-EG" sz="3200" dirty="0" err="1" smtClean="0">
                <a:solidFill>
                  <a:schemeClr val="tx1"/>
                </a:solidFill>
                <a:cs typeface="PT Bold Heading" pitchFamily="2" charset="-78"/>
              </a:rPr>
              <a:t>ـ</a:t>
            </a:r>
            <a:r>
              <a:rPr lang="ar-EG" sz="3200" dirty="0" smtClean="0">
                <a:solidFill>
                  <a:schemeClr val="tx1"/>
                </a:solidFill>
                <a:cs typeface="PT Bold Heading" pitchFamily="2" charset="-78"/>
              </a:rPr>
              <a:t> اختبار (ت) لدى عينتين مستقلتين :</a:t>
            </a:r>
            <a:endParaRPr lang="ar-EG" sz="3200" dirty="0">
              <a:solidFill>
                <a:schemeClr val="tx1"/>
              </a:solidFill>
              <a:cs typeface="PT Bold Heading" pitchFamily="2" charset="-78"/>
            </a:endParaRPr>
          </a:p>
        </p:txBody>
      </p:sp>
      <p:sp>
        <p:nvSpPr>
          <p:cNvPr id="3" name="مربع نص 2"/>
          <p:cNvSpPr txBox="1"/>
          <p:nvPr/>
        </p:nvSpPr>
        <p:spPr>
          <a:xfrm>
            <a:off x="285720" y="928670"/>
            <a:ext cx="8643998" cy="1787028"/>
          </a:xfrm>
          <a:prstGeom prst="rect">
            <a:avLst/>
          </a:prstGeom>
          <a:noFill/>
        </p:spPr>
        <p:txBody>
          <a:bodyPr wrap="square" rtlCol="1">
            <a:spAutoFit/>
          </a:bodyPr>
          <a:lstStyle/>
          <a:p>
            <a:pPr indent="533400" algn="justLow" rtl="1">
              <a:lnSpc>
                <a:spcPct val="150000"/>
              </a:lnSpc>
            </a:pPr>
            <a:r>
              <a:rPr lang="ar-EG" sz="2400" b="1" dirty="0" smtClean="0"/>
              <a:t>بعد إدخال البيانات يتم اختيار الأمر </a:t>
            </a:r>
            <a:r>
              <a:rPr lang="en-US" sz="2400" b="1" dirty="0" smtClean="0"/>
              <a:t>Compare Means</a:t>
            </a:r>
            <a:r>
              <a:rPr lang="ar-EG" sz="2400" b="1" dirty="0" smtClean="0"/>
              <a:t> من قائمة تحليل </a:t>
            </a:r>
            <a:r>
              <a:rPr lang="en-US" sz="2400" b="1" dirty="0" smtClean="0"/>
              <a:t>Analyze</a:t>
            </a:r>
            <a:r>
              <a:rPr lang="ar-EG" sz="2400" b="1" dirty="0" smtClean="0"/>
              <a:t> ثم اختيار الأمر </a:t>
            </a:r>
            <a:r>
              <a:rPr lang="ar-EG" sz="2800" b="1" dirty="0" smtClean="0">
                <a:solidFill>
                  <a:srgbClr val="FF0000"/>
                </a:solidFill>
              </a:rPr>
              <a:t>اختبار </a:t>
            </a:r>
            <a:r>
              <a:rPr lang="ar-EG" sz="2800" b="1" dirty="0" err="1" smtClean="0">
                <a:solidFill>
                  <a:srgbClr val="FF0000"/>
                </a:solidFill>
              </a:rPr>
              <a:t>ت</a:t>
            </a:r>
            <a:r>
              <a:rPr lang="ar-EG" sz="2800" b="1" dirty="0" smtClean="0">
                <a:solidFill>
                  <a:srgbClr val="FF0000"/>
                </a:solidFill>
              </a:rPr>
              <a:t> للعينات المستقلة  </a:t>
            </a:r>
            <a:r>
              <a:rPr lang="en-US" sz="2400" b="1" dirty="0" smtClean="0"/>
              <a:t>Independent samples T-Test</a:t>
            </a:r>
            <a:r>
              <a:rPr lang="ar-EG" sz="2400" b="1" dirty="0" smtClean="0"/>
              <a:t> كما بالشكل </a:t>
            </a:r>
            <a:r>
              <a:rPr lang="ar-EG" sz="2400" b="1" dirty="0" err="1" smtClean="0"/>
              <a:t>التالى</a:t>
            </a:r>
            <a:r>
              <a:rPr lang="ar-EG" sz="2400" b="1" dirty="0" smtClean="0"/>
              <a:t> :</a:t>
            </a:r>
            <a:endParaRPr lang="ar-EG" sz="2400" b="1" dirty="0"/>
          </a:p>
        </p:txBody>
      </p:sp>
      <p:pic>
        <p:nvPicPr>
          <p:cNvPr id="1026" name="Picture 2"/>
          <p:cNvPicPr>
            <a:picLocks noChangeAspect="1" noChangeArrowheads="1"/>
          </p:cNvPicPr>
          <p:nvPr/>
        </p:nvPicPr>
        <p:blipFill>
          <a:blip r:embed="rId2"/>
          <a:srcRect/>
          <a:stretch>
            <a:fillRect/>
          </a:stretch>
        </p:blipFill>
        <p:spPr bwMode="auto">
          <a:xfrm>
            <a:off x="930665" y="2857496"/>
            <a:ext cx="7282670"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57158" y="5357826"/>
            <a:ext cx="8501122" cy="1338828"/>
          </a:xfrm>
          <a:prstGeom prst="rect">
            <a:avLst/>
          </a:prstGeom>
          <a:noFill/>
        </p:spPr>
        <p:txBody>
          <a:bodyPr wrap="square" rtlCol="1">
            <a:spAutoFit/>
          </a:bodyPr>
          <a:lstStyle/>
          <a:p>
            <a:pPr algn="justLow" rtl="1">
              <a:lnSpc>
                <a:spcPct val="150000"/>
              </a:lnSpc>
            </a:pPr>
            <a:r>
              <a:rPr lang="ar-EG" b="1" dirty="0" smtClean="0"/>
              <a:t>يتم اختيار متغير السلوك وإدخاله لمربع المتغيرات المختبرة ونلاحظ أن زر </a:t>
            </a:r>
            <a:r>
              <a:rPr lang="en-US" b="1" dirty="0" smtClean="0"/>
              <a:t>OK</a:t>
            </a:r>
            <a:r>
              <a:rPr lang="ar-EG" b="1" dirty="0" smtClean="0"/>
              <a:t> غير نشط إلا عندما يتم اختيار المتغير الخاص بالمجموعة وهو النوع وإدخاله للمستطيل </a:t>
            </a:r>
            <a:r>
              <a:rPr lang="ar-EG" b="1" dirty="0" err="1" smtClean="0"/>
              <a:t>الثانى</a:t>
            </a:r>
            <a:r>
              <a:rPr lang="ar-EG" b="1" dirty="0" smtClean="0"/>
              <a:t> المعنون </a:t>
            </a:r>
            <a:r>
              <a:rPr lang="ar-EG" b="1" dirty="0" err="1" smtClean="0"/>
              <a:t>بـ</a:t>
            </a:r>
            <a:r>
              <a:rPr lang="ar-EG" b="1" dirty="0" smtClean="0"/>
              <a:t> </a:t>
            </a:r>
            <a:r>
              <a:rPr lang="en-US" b="1" dirty="0" smtClean="0"/>
              <a:t>Grouping Variable </a:t>
            </a:r>
            <a:r>
              <a:rPr lang="ar-EG" b="1" dirty="0" smtClean="0"/>
              <a:t> فينشط زر </a:t>
            </a:r>
            <a:r>
              <a:rPr lang="en-US" b="1" dirty="0" smtClean="0"/>
              <a:t>Define Group</a:t>
            </a:r>
            <a:r>
              <a:rPr lang="ar-EG" b="1" dirty="0" smtClean="0"/>
              <a:t> أسفل هذا المستطيل .</a:t>
            </a:r>
            <a:endParaRPr lang="ar-EG" b="1" dirty="0"/>
          </a:p>
        </p:txBody>
      </p:sp>
      <p:grpSp>
        <p:nvGrpSpPr>
          <p:cNvPr id="10" name="مجموعة 9"/>
          <p:cNvGrpSpPr/>
          <p:nvPr/>
        </p:nvGrpSpPr>
        <p:grpSpPr>
          <a:xfrm>
            <a:off x="357158" y="214290"/>
            <a:ext cx="8501122" cy="5093499"/>
            <a:chOff x="357158" y="214290"/>
            <a:chExt cx="8501122" cy="5093499"/>
          </a:xfrm>
        </p:grpSpPr>
        <p:grpSp>
          <p:nvGrpSpPr>
            <p:cNvPr id="8" name="مجموعة 7"/>
            <p:cNvGrpSpPr/>
            <p:nvPr/>
          </p:nvGrpSpPr>
          <p:grpSpPr>
            <a:xfrm>
              <a:off x="357158" y="214290"/>
              <a:ext cx="8501122" cy="5093499"/>
              <a:chOff x="357158" y="214290"/>
              <a:chExt cx="8501122" cy="5093499"/>
            </a:xfrm>
          </p:grpSpPr>
          <p:pic>
            <p:nvPicPr>
              <p:cNvPr id="2050" name="Picture 2"/>
              <p:cNvPicPr>
                <a:picLocks noChangeAspect="1" noChangeArrowheads="1"/>
              </p:cNvPicPr>
              <p:nvPr/>
            </p:nvPicPr>
            <p:blipFill>
              <a:blip r:embed="rId2"/>
              <a:srcRect/>
              <a:stretch>
                <a:fillRect/>
              </a:stretch>
            </p:blipFill>
            <p:spPr bwMode="auto">
              <a:xfrm>
                <a:off x="357158" y="214290"/>
                <a:ext cx="8501122" cy="5093499"/>
              </a:xfrm>
              <a:prstGeom prst="rect">
                <a:avLst/>
              </a:prstGeom>
              <a:noFill/>
              <a:ln w="9525">
                <a:noFill/>
                <a:miter lim="800000"/>
                <a:headEnd/>
                <a:tailEnd/>
              </a:ln>
              <a:effectLst/>
            </p:spPr>
          </p:pic>
          <p:cxnSp>
            <p:nvCxnSpPr>
              <p:cNvPr id="5" name="رابط كسهم مستقيم 4"/>
              <p:cNvCxnSpPr/>
              <p:nvPr/>
            </p:nvCxnSpPr>
            <p:spPr>
              <a:xfrm rot="10800000" flipV="1">
                <a:off x="5643570" y="428604"/>
                <a:ext cx="1357322"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رابط كسهم مستقيم 5"/>
              <p:cNvCxnSpPr/>
              <p:nvPr/>
            </p:nvCxnSpPr>
            <p:spPr>
              <a:xfrm rot="10800000" flipV="1">
                <a:off x="6072198" y="2786058"/>
                <a:ext cx="1357322"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رابط كسهم مستقيم 6"/>
              <p:cNvCxnSpPr/>
              <p:nvPr/>
            </p:nvCxnSpPr>
            <p:spPr>
              <a:xfrm rot="10800000" flipV="1">
                <a:off x="6286512" y="3357562"/>
                <a:ext cx="1357322"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9" name="مستطيل 8"/>
            <p:cNvSpPr/>
            <p:nvPr/>
          </p:nvSpPr>
          <p:spPr>
            <a:xfrm>
              <a:off x="857224" y="296206"/>
              <a:ext cx="3312573" cy="369332"/>
            </a:xfrm>
            <a:prstGeom prst="rect">
              <a:avLst/>
            </a:prstGeom>
          </p:spPr>
          <p:txBody>
            <a:bodyPr wrap="none">
              <a:spAutoFit/>
            </a:bodyPr>
            <a:lstStyle/>
            <a:p>
              <a:r>
                <a:rPr lang="en-US" b="1" dirty="0" smtClean="0"/>
                <a:t>Independent samples T-Test</a:t>
              </a:r>
              <a:r>
                <a:rPr lang="ar-EG" b="1" dirty="0" smtClean="0"/>
                <a:t> </a:t>
              </a:r>
              <a:endParaRPr lang="ar-EG"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p:cNvSpPr txBox="1"/>
          <p:nvPr/>
        </p:nvSpPr>
        <p:spPr>
          <a:xfrm>
            <a:off x="142844" y="71414"/>
            <a:ext cx="2571768" cy="674030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indent="441325" algn="justLow" rtl="1">
              <a:lnSpc>
                <a:spcPct val="150000"/>
              </a:lnSpc>
            </a:pPr>
            <a:r>
              <a:rPr lang="ar-EG" sz="2400" b="1" dirty="0" smtClean="0"/>
              <a:t>بالضغط على زر </a:t>
            </a:r>
            <a:r>
              <a:rPr lang="en-US" sz="2000" b="1" dirty="0" smtClean="0"/>
              <a:t>Define</a:t>
            </a:r>
            <a:r>
              <a:rPr lang="en-US" sz="2400" b="1" dirty="0" smtClean="0"/>
              <a:t> </a:t>
            </a:r>
            <a:r>
              <a:rPr lang="en-US" sz="2000" b="1" dirty="0" smtClean="0"/>
              <a:t>Groups</a:t>
            </a:r>
            <a:r>
              <a:rPr lang="ar-EG" sz="2400" b="1" dirty="0" smtClean="0"/>
              <a:t> تظهر نافذة صغيرة بنفس العنوان يطلب تحديد كود أو رقم كل مجموعة من المجموعتين بحد أقصى مجموعتين أو رقمين كوديين للمجموعتين فنكتب الرقم واحد أمام </a:t>
            </a:r>
            <a:r>
              <a:rPr lang="en-US" sz="2000" b="1" dirty="0" smtClean="0"/>
              <a:t>Group1</a:t>
            </a:r>
            <a:r>
              <a:rPr lang="en-US" sz="2400" b="1" dirty="0" smtClean="0"/>
              <a:t> </a:t>
            </a:r>
            <a:r>
              <a:rPr lang="ar-EG" sz="2400" b="1" dirty="0" smtClean="0"/>
              <a:t> والرقم 2 أما </a:t>
            </a:r>
            <a:r>
              <a:rPr lang="en-US" sz="2000" b="1" dirty="0" smtClean="0"/>
              <a:t>Group2</a:t>
            </a:r>
            <a:r>
              <a:rPr lang="en-US" sz="2400" b="1" dirty="0" smtClean="0"/>
              <a:t> </a:t>
            </a:r>
            <a:r>
              <a:rPr lang="ar-EG" sz="2400" b="1" dirty="0" smtClean="0"/>
              <a:t> ثم الضغط على زر </a:t>
            </a:r>
            <a:r>
              <a:rPr lang="en-US" sz="2000" b="1" dirty="0" smtClean="0"/>
              <a:t>continue</a:t>
            </a:r>
            <a:r>
              <a:rPr lang="ar-EG" sz="2400" b="1" dirty="0" smtClean="0"/>
              <a:t> .</a:t>
            </a:r>
            <a:endParaRPr lang="ar-EG" sz="2400" b="1" dirty="0"/>
          </a:p>
        </p:txBody>
      </p:sp>
      <p:grpSp>
        <p:nvGrpSpPr>
          <p:cNvPr id="13" name="مجموعة 12"/>
          <p:cNvGrpSpPr/>
          <p:nvPr/>
        </p:nvGrpSpPr>
        <p:grpSpPr>
          <a:xfrm>
            <a:off x="2747994" y="450872"/>
            <a:ext cx="6324600" cy="6121400"/>
            <a:chOff x="2747994" y="450872"/>
            <a:chExt cx="6324600" cy="6121400"/>
          </a:xfrm>
        </p:grpSpPr>
        <p:pic>
          <p:nvPicPr>
            <p:cNvPr id="3074" name="Picture 2"/>
            <p:cNvPicPr>
              <a:picLocks noChangeAspect="1" noChangeArrowheads="1"/>
            </p:cNvPicPr>
            <p:nvPr/>
          </p:nvPicPr>
          <p:blipFill>
            <a:blip r:embed="rId2"/>
            <a:srcRect/>
            <a:stretch>
              <a:fillRect/>
            </a:stretch>
          </p:blipFill>
          <p:spPr bwMode="auto">
            <a:xfrm>
              <a:off x="2747994" y="450872"/>
              <a:ext cx="6324600" cy="6121400"/>
            </a:xfrm>
            <a:prstGeom prst="rect">
              <a:avLst/>
            </a:prstGeom>
            <a:noFill/>
            <a:ln w="9525">
              <a:noFill/>
              <a:miter lim="800000"/>
              <a:headEnd/>
              <a:tailEnd/>
            </a:ln>
            <a:effectLst/>
          </p:spPr>
        </p:pic>
        <p:sp>
          <p:nvSpPr>
            <p:cNvPr id="12" name="مستطيل 11"/>
            <p:cNvSpPr/>
            <p:nvPr/>
          </p:nvSpPr>
          <p:spPr>
            <a:xfrm>
              <a:off x="3199438" y="575173"/>
              <a:ext cx="2624052" cy="307777"/>
            </a:xfrm>
            <a:prstGeom prst="rect">
              <a:avLst/>
            </a:prstGeom>
          </p:spPr>
          <p:txBody>
            <a:bodyPr wrap="none">
              <a:spAutoFit/>
            </a:bodyPr>
            <a:lstStyle/>
            <a:p>
              <a:r>
                <a:rPr lang="en-US" sz="1400" b="1" dirty="0" smtClean="0"/>
                <a:t>Independent samples T-Test</a:t>
              </a:r>
              <a:r>
                <a:rPr lang="ar-EG" sz="1400" b="1" dirty="0" smtClean="0"/>
                <a:t> </a:t>
              </a:r>
              <a:endParaRPr lang="ar-EG" sz="1400" dirty="0"/>
            </a:p>
          </p:txBody>
        </p:sp>
      </p:grpSp>
      <p:sp>
        <p:nvSpPr>
          <p:cNvPr id="14" name="مستطيل 13"/>
          <p:cNvSpPr/>
          <p:nvPr/>
        </p:nvSpPr>
        <p:spPr>
          <a:xfrm>
            <a:off x="4572000" y="4071942"/>
            <a:ext cx="1487908" cy="338554"/>
          </a:xfrm>
          <a:prstGeom prst="rect">
            <a:avLst/>
          </a:prstGeom>
        </p:spPr>
        <p:txBody>
          <a:bodyPr wrap="none">
            <a:spAutoFit/>
          </a:bodyPr>
          <a:lstStyle/>
          <a:p>
            <a:r>
              <a:rPr lang="en-US" sz="1400" b="1" dirty="0" smtClean="0"/>
              <a:t>Define</a:t>
            </a:r>
            <a:r>
              <a:rPr lang="en-US" sz="1600" b="1" dirty="0" smtClean="0"/>
              <a:t> </a:t>
            </a:r>
            <a:r>
              <a:rPr lang="en-US" sz="1400" b="1" dirty="0" smtClean="0"/>
              <a:t>Groups</a:t>
            </a:r>
            <a:r>
              <a:rPr lang="ar-EG" sz="1600" b="1" dirty="0" smtClean="0"/>
              <a:t> </a:t>
            </a:r>
            <a:endParaRPr lang="ar-EG"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2861" y="4857760"/>
            <a:ext cx="8358278" cy="13051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rtl="1">
              <a:lnSpc>
                <a:spcPct val="150000"/>
              </a:lnSpc>
            </a:pPr>
            <a:r>
              <a:rPr lang="ar-EG" sz="2800" b="1" dirty="0" smtClean="0"/>
              <a:t>بالضغط على زر الاستمرار </a:t>
            </a:r>
            <a:r>
              <a:rPr lang="en-US" sz="2400" b="1" dirty="0" smtClean="0"/>
              <a:t>continue</a:t>
            </a:r>
            <a:r>
              <a:rPr lang="ar-EG" sz="2800" b="1" dirty="0" smtClean="0"/>
              <a:t> نرجع للنافذة السابقة فنجد أن زر الموافقة </a:t>
            </a:r>
            <a:r>
              <a:rPr lang="en-US" sz="2400" b="1" dirty="0" smtClean="0"/>
              <a:t>OK</a:t>
            </a:r>
            <a:r>
              <a:rPr lang="ar-EG" sz="2400" b="1" dirty="0" smtClean="0"/>
              <a:t> </a:t>
            </a:r>
            <a:r>
              <a:rPr lang="ar-EG" sz="2800" b="1" dirty="0" smtClean="0"/>
              <a:t>أصبح نشطا وبالضغط عليه تظهر النتائج كما </a:t>
            </a:r>
            <a:r>
              <a:rPr lang="ar-EG" sz="2800" b="1" dirty="0" err="1" smtClean="0"/>
              <a:t>يلى</a:t>
            </a:r>
            <a:r>
              <a:rPr lang="ar-EG" sz="2800" b="1" dirty="0" smtClean="0"/>
              <a:t> :</a:t>
            </a:r>
            <a:endParaRPr lang="ar-EG" sz="2800" b="1" dirty="0"/>
          </a:p>
        </p:txBody>
      </p:sp>
      <p:pic>
        <p:nvPicPr>
          <p:cNvPr id="4098" name="Picture 2"/>
          <p:cNvPicPr>
            <a:picLocks noChangeAspect="1" noChangeArrowheads="1"/>
          </p:cNvPicPr>
          <p:nvPr/>
        </p:nvPicPr>
        <p:blipFill>
          <a:blip r:embed="rId2"/>
          <a:srcRect/>
          <a:stretch>
            <a:fillRect/>
          </a:stretch>
        </p:blipFill>
        <p:spPr bwMode="auto">
          <a:xfrm>
            <a:off x="964381" y="214290"/>
            <a:ext cx="7215238" cy="43230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6200" y="142852"/>
            <a:ext cx="8990013" cy="4521200"/>
          </a:xfrm>
          <a:prstGeom prst="rect">
            <a:avLst/>
          </a:prstGeom>
          <a:noFill/>
          <a:ln w="9525">
            <a:noFill/>
            <a:miter lim="800000"/>
            <a:headEnd/>
            <a:tailEnd/>
          </a:ln>
          <a:effectLst/>
        </p:spPr>
      </p:pic>
      <p:sp>
        <p:nvSpPr>
          <p:cNvPr id="4" name="مربع نص 3"/>
          <p:cNvSpPr txBox="1"/>
          <p:nvPr/>
        </p:nvSpPr>
        <p:spPr>
          <a:xfrm>
            <a:off x="214282" y="4429132"/>
            <a:ext cx="8715436" cy="2215991"/>
          </a:xfrm>
          <a:prstGeom prst="rect">
            <a:avLst/>
          </a:prstGeom>
          <a:noFill/>
        </p:spPr>
        <p:txBody>
          <a:bodyPr wrap="square" rtlCol="1">
            <a:spAutoFit/>
          </a:bodyPr>
          <a:lstStyle/>
          <a:p>
            <a:pPr indent="533400" algn="justLow" rtl="1">
              <a:lnSpc>
                <a:spcPct val="150000"/>
              </a:lnSpc>
            </a:pPr>
            <a:r>
              <a:rPr lang="ar-EG" sz="2300" b="1" dirty="0" smtClean="0"/>
              <a:t>يوضح الجدول الأول الإحصاء </a:t>
            </a:r>
            <a:r>
              <a:rPr lang="ar-EG" sz="2300" b="1" dirty="0" err="1" smtClean="0"/>
              <a:t>الوصفى</a:t>
            </a:r>
            <a:r>
              <a:rPr lang="ar-EG" sz="2300" b="1" dirty="0" smtClean="0"/>
              <a:t> للمجموعتين من حيث العدد </a:t>
            </a:r>
            <a:r>
              <a:rPr lang="en-US" sz="2300" b="1" dirty="0" smtClean="0"/>
              <a:t>N </a:t>
            </a:r>
            <a:r>
              <a:rPr lang="ar-EG" sz="2300" b="1" dirty="0" smtClean="0"/>
              <a:t> والمتوسط </a:t>
            </a:r>
            <a:r>
              <a:rPr lang="en-US" sz="2300" b="1" dirty="0" smtClean="0"/>
              <a:t>Mean</a:t>
            </a:r>
            <a:r>
              <a:rPr lang="ar-EG" sz="2300" b="1" dirty="0" smtClean="0"/>
              <a:t> ، والانحراف </a:t>
            </a:r>
            <a:r>
              <a:rPr lang="ar-EG" sz="2300" b="1" dirty="0" err="1" smtClean="0"/>
              <a:t>المعيارى</a:t>
            </a:r>
            <a:r>
              <a:rPr lang="ar-EG" sz="2300" b="1" dirty="0" smtClean="0"/>
              <a:t> </a:t>
            </a:r>
            <a:r>
              <a:rPr lang="en-US" sz="2300" b="1" dirty="0" smtClean="0"/>
              <a:t>Std. Deviation</a:t>
            </a:r>
            <a:r>
              <a:rPr lang="ar-EG" sz="2300" b="1" dirty="0" smtClean="0"/>
              <a:t> ، والخطأ </a:t>
            </a:r>
            <a:r>
              <a:rPr lang="ar-EG" sz="2300" b="1" dirty="0" err="1" smtClean="0"/>
              <a:t>المعيارى</a:t>
            </a:r>
            <a:r>
              <a:rPr lang="ar-EG" sz="2300" b="1" dirty="0" smtClean="0"/>
              <a:t> للمتوسط </a:t>
            </a:r>
            <a:r>
              <a:rPr lang="en-US" sz="2300" b="1" dirty="0" smtClean="0"/>
              <a:t>Std. Error Mean</a:t>
            </a:r>
            <a:r>
              <a:rPr lang="ar-EG" sz="2300" b="1" dirty="0" smtClean="0"/>
              <a:t> وذلك لكل مجموعة على حدة .</a:t>
            </a:r>
          </a:p>
          <a:p>
            <a:pPr algn="justLow" rtl="1">
              <a:lnSpc>
                <a:spcPct val="150000"/>
              </a:lnSpc>
            </a:pPr>
            <a:r>
              <a:rPr lang="ar-EG" sz="2300" b="1" dirty="0" smtClean="0"/>
              <a:t>أما الجدول </a:t>
            </a:r>
            <a:r>
              <a:rPr lang="ar-EG" sz="2300" b="1" dirty="0" err="1" smtClean="0"/>
              <a:t>الثانى</a:t>
            </a:r>
            <a:r>
              <a:rPr lang="ar-EG" sz="2300" b="1" dirty="0" smtClean="0"/>
              <a:t> فيوضح نتائج اختبار (ت) حيث يحتوى الجدول على ما </a:t>
            </a:r>
            <a:r>
              <a:rPr lang="ar-EG" sz="2300" b="1" dirty="0" err="1" smtClean="0"/>
              <a:t>يلى</a:t>
            </a:r>
            <a:r>
              <a:rPr lang="ar-EG" sz="2300" b="1" dirty="0" smtClean="0"/>
              <a:t> :</a:t>
            </a:r>
            <a:endParaRPr lang="ar-EG" sz="23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93087"/>
            <a:ext cx="8715436" cy="6740307"/>
          </a:xfrm>
          <a:prstGeom prst="rect">
            <a:avLst/>
          </a:prstGeom>
          <a:solidFill>
            <a:schemeClr val="bg1"/>
          </a:solidFill>
        </p:spPr>
        <p:txBody>
          <a:bodyPr wrap="square" rtlCol="1">
            <a:spAutoFit/>
          </a:bodyPr>
          <a:lstStyle/>
          <a:p>
            <a:pPr indent="533400" algn="justLow" rtl="1">
              <a:lnSpc>
                <a:spcPct val="150000"/>
              </a:lnSpc>
            </a:pPr>
            <a:r>
              <a:rPr lang="ar-EG" sz="2400" b="1" dirty="0" smtClean="0"/>
              <a:t>النسبة الفائية </a:t>
            </a:r>
            <a:r>
              <a:rPr lang="en-US" sz="2400" b="1" dirty="0" smtClean="0">
                <a:solidFill>
                  <a:srgbClr val="FF0000"/>
                </a:solidFill>
                <a:effectLst>
                  <a:outerShdw blurRad="38100" dist="38100" dir="2700000" algn="tl">
                    <a:srgbClr val="000000">
                      <a:alpha val="43137"/>
                    </a:srgbClr>
                  </a:outerShdw>
                </a:effectLst>
              </a:rPr>
              <a:t>F</a:t>
            </a:r>
            <a:r>
              <a:rPr lang="ar-EG" sz="2400" b="1" dirty="0" smtClean="0"/>
              <a:t> ، ودلالتها الإحصائية </a:t>
            </a:r>
            <a:r>
              <a:rPr lang="en-US" sz="2400" b="1" dirty="0" smtClean="0">
                <a:solidFill>
                  <a:srgbClr val="FF0000"/>
                </a:solidFill>
                <a:effectLst>
                  <a:outerShdw blurRad="38100" dist="38100" dir="2700000" algn="tl">
                    <a:srgbClr val="000000">
                      <a:alpha val="43137"/>
                    </a:srgbClr>
                  </a:outerShdw>
                </a:effectLst>
              </a:rPr>
              <a:t>Sig</a:t>
            </a:r>
            <a:r>
              <a:rPr lang="en-US" sz="2400" b="1" dirty="0" smtClean="0"/>
              <a:t>.</a:t>
            </a:r>
            <a:r>
              <a:rPr lang="ar-EG" sz="2400" b="1" dirty="0" smtClean="0"/>
              <a:t> </a:t>
            </a:r>
            <a:r>
              <a:rPr lang="ar-EG" sz="2400" b="1" dirty="0" err="1" smtClean="0"/>
              <a:t>والتى</a:t>
            </a:r>
            <a:r>
              <a:rPr lang="ar-EG" sz="2400" b="1" dirty="0" smtClean="0"/>
              <a:t> تحدد مدى تجانس العينتين </a:t>
            </a:r>
            <a:r>
              <a:rPr lang="ar-EG" sz="2400" b="1" dirty="0" err="1" smtClean="0"/>
              <a:t>أى</a:t>
            </a:r>
            <a:r>
              <a:rPr lang="ar-EG" sz="2400" b="1" dirty="0" smtClean="0"/>
              <a:t> تختبر تساوى التباين لدى العينتين .</a:t>
            </a:r>
          </a:p>
          <a:p>
            <a:pPr algn="justLow" rtl="1">
              <a:lnSpc>
                <a:spcPct val="150000"/>
              </a:lnSpc>
            </a:pPr>
            <a:r>
              <a:rPr lang="ar-EG" sz="2400" b="1" dirty="0" smtClean="0"/>
              <a:t>قيمة (ت) </a:t>
            </a:r>
            <a:r>
              <a:rPr lang="en-US" sz="2400" b="1" dirty="0" smtClean="0">
                <a:solidFill>
                  <a:srgbClr val="FF0000"/>
                </a:solidFill>
                <a:effectLst>
                  <a:outerShdw blurRad="38100" dist="38100" dir="2700000" algn="tl">
                    <a:srgbClr val="000000">
                      <a:alpha val="43137"/>
                    </a:srgbClr>
                  </a:outerShdw>
                </a:effectLst>
              </a:rPr>
              <a:t>T</a:t>
            </a:r>
            <a:r>
              <a:rPr lang="en-US" sz="2400" b="1" dirty="0" smtClean="0"/>
              <a:t> </a:t>
            </a:r>
            <a:r>
              <a:rPr lang="ar-EG" sz="2400" b="1" dirty="0" smtClean="0"/>
              <a:t> ودرجات الحرية </a:t>
            </a:r>
            <a:r>
              <a:rPr lang="en-US" sz="2400" b="1" dirty="0" err="1" smtClean="0">
                <a:solidFill>
                  <a:srgbClr val="FF0000"/>
                </a:solidFill>
                <a:effectLst>
                  <a:outerShdw blurRad="38100" dist="38100" dir="2700000" algn="tl">
                    <a:srgbClr val="000000">
                      <a:alpha val="43137"/>
                    </a:srgbClr>
                  </a:outerShdw>
                </a:effectLst>
              </a:rPr>
              <a:t>df</a:t>
            </a:r>
            <a:r>
              <a:rPr lang="ar-EG" sz="2400" b="1" dirty="0" smtClean="0"/>
              <a:t> ومستوى دلالة </a:t>
            </a:r>
            <a:r>
              <a:rPr lang="ar-EG" sz="2400" b="1" dirty="0" err="1" smtClean="0"/>
              <a:t>ت</a:t>
            </a:r>
            <a:r>
              <a:rPr lang="ar-EG" sz="2400" b="1" dirty="0" smtClean="0"/>
              <a:t> للطرفين </a:t>
            </a:r>
            <a:r>
              <a:rPr lang="en-US" sz="2400" b="1" dirty="0" smtClean="0">
                <a:solidFill>
                  <a:srgbClr val="FF0000"/>
                </a:solidFill>
                <a:effectLst>
                  <a:outerShdw blurRad="38100" dist="38100" dir="2700000" algn="tl">
                    <a:srgbClr val="000000">
                      <a:alpha val="43137"/>
                    </a:srgbClr>
                  </a:outerShdw>
                </a:effectLst>
              </a:rPr>
              <a:t>2</a:t>
            </a:r>
            <a:r>
              <a:rPr lang="en-US" sz="2400" b="1" dirty="0" smtClean="0"/>
              <a:t> </a:t>
            </a:r>
            <a:r>
              <a:rPr lang="en-US" sz="2400" b="1" dirty="0" smtClean="0">
                <a:solidFill>
                  <a:srgbClr val="FF0000"/>
                </a:solidFill>
                <a:effectLst>
                  <a:outerShdw blurRad="38100" dist="38100" dir="2700000" algn="tl">
                    <a:srgbClr val="000000">
                      <a:alpha val="43137"/>
                    </a:srgbClr>
                  </a:outerShdw>
                </a:effectLst>
              </a:rPr>
              <a:t>tailed</a:t>
            </a:r>
            <a:r>
              <a:rPr lang="ar-EG" sz="2400" b="1" dirty="0" smtClean="0"/>
              <a:t> ويلاحظ أن القيم الثلاثة الأخيرة (قيمة </a:t>
            </a:r>
            <a:r>
              <a:rPr lang="ar-EG" sz="2400" b="1" dirty="0" err="1" smtClean="0"/>
              <a:t>ت</a:t>
            </a:r>
            <a:r>
              <a:rPr lang="ar-EG" sz="2400" b="1" dirty="0" smtClean="0"/>
              <a:t> ودرجات الحرية ومستوى دلالة </a:t>
            </a:r>
            <a:r>
              <a:rPr lang="ar-EG" sz="2400" b="1" dirty="0" err="1" smtClean="0"/>
              <a:t>ت</a:t>
            </a:r>
            <a:r>
              <a:rPr lang="ar-EG" sz="2400" b="1" dirty="0" smtClean="0"/>
              <a:t> للطرفين) يتم حسابها مرتين : </a:t>
            </a:r>
            <a:r>
              <a:rPr lang="ar-EG" sz="2400" b="1" dirty="0" err="1" smtClean="0"/>
              <a:t>ـ</a:t>
            </a:r>
            <a:endParaRPr lang="ar-EG" sz="2400" b="1" dirty="0" smtClean="0"/>
          </a:p>
          <a:p>
            <a:pPr algn="justLow" rtl="1">
              <a:lnSpc>
                <a:spcPct val="150000"/>
              </a:lnSpc>
            </a:pPr>
            <a:r>
              <a:rPr lang="ar-EG" sz="2400" b="1" dirty="0" smtClean="0">
                <a:solidFill>
                  <a:srgbClr val="FF0000"/>
                </a:solidFill>
                <a:effectLst>
                  <a:outerShdw blurRad="38100" dist="38100" dir="2700000" algn="tl">
                    <a:srgbClr val="000000">
                      <a:alpha val="43137"/>
                    </a:srgbClr>
                  </a:outerShdw>
                </a:effectLst>
              </a:rPr>
              <a:t>الأولى</a:t>
            </a:r>
            <a:r>
              <a:rPr lang="ar-EG" sz="2400" b="1" dirty="0" smtClean="0"/>
              <a:t> : </a:t>
            </a:r>
            <a:r>
              <a:rPr lang="ar-EG" sz="2400" b="1" dirty="0" err="1" smtClean="0"/>
              <a:t>فى</a:t>
            </a:r>
            <a:r>
              <a:rPr lang="ar-EG" sz="2400" b="1" dirty="0" smtClean="0"/>
              <a:t> حالة افتراض تساوى التباين لدى المجموعتين </a:t>
            </a:r>
            <a:r>
              <a:rPr lang="en-US" sz="2000" b="1" dirty="0" smtClean="0">
                <a:solidFill>
                  <a:srgbClr val="FF0000"/>
                </a:solidFill>
                <a:effectLst>
                  <a:outerShdw blurRad="38100" dist="38100" dir="2700000" algn="tl">
                    <a:srgbClr val="000000">
                      <a:alpha val="43137"/>
                    </a:srgbClr>
                  </a:outerShdw>
                </a:effectLst>
              </a:rPr>
              <a:t>Equal</a:t>
            </a:r>
            <a:r>
              <a:rPr lang="en-US" sz="2400" b="1" dirty="0" smtClean="0"/>
              <a:t> </a:t>
            </a:r>
            <a:r>
              <a:rPr lang="en-US" sz="2000" b="1" dirty="0" smtClean="0">
                <a:solidFill>
                  <a:srgbClr val="FF0000"/>
                </a:solidFill>
                <a:effectLst>
                  <a:outerShdw blurRad="38100" dist="38100" dir="2700000" algn="tl">
                    <a:srgbClr val="000000">
                      <a:alpha val="43137"/>
                    </a:srgbClr>
                  </a:outerShdw>
                </a:effectLst>
              </a:rPr>
              <a:t>variances</a:t>
            </a:r>
            <a:r>
              <a:rPr lang="en-US" sz="2400" b="1" dirty="0" smtClean="0"/>
              <a:t> </a:t>
            </a:r>
            <a:r>
              <a:rPr lang="en-US" sz="2000" b="1" dirty="0" smtClean="0">
                <a:solidFill>
                  <a:srgbClr val="FF0000"/>
                </a:solidFill>
                <a:effectLst>
                  <a:outerShdw blurRad="38100" dist="38100" dir="2700000" algn="tl">
                    <a:srgbClr val="000000">
                      <a:alpha val="43137"/>
                    </a:srgbClr>
                  </a:outerShdw>
                </a:effectLst>
              </a:rPr>
              <a:t>assumed</a:t>
            </a:r>
            <a:r>
              <a:rPr lang="ar-EG" sz="2400" b="1" dirty="0" smtClean="0"/>
              <a:t> .</a:t>
            </a:r>
          </a:p>
          <a:p>
            <a:pPr algn="justLow" rtl="1">
              <a:lnSpc>
                <a:spcPct val="150000"/>
              </a:lnSpc>
            </a:pPr>
            <a:r>
              <a:rPr lang="ar-EG" sz="2400" b="1" dirty="0" smtClean="0">
                <a:solidFill>
                  <a:srgbClr val="FF0000"/>
                </a:solidFill>
                <a:effectLst>
                  <a:outerShdw blurRad="38100" dist="38100" dir="2700000" algn="tl">
                    <a:srgbClr val="000000">
                      <a:alpha val="43137"/>
                    </a:srgbClr>
                  </a:outerShdw>
                </a:effectLst>
              </a:rPr>
              <a:t>الثانية</a:t>
            </a:r>
            <a:r>
              <a:rPr lang="ar-EG" sz="2400" b="1" dirty="0" smtClean="0"/>
              <a:t> : </a:t>
            </a:r>
            <a:r>
              <a:rPr lang="ar-EG" sz="2400" b="1" dirty="0" err="1" smtClean="0"/>
              <a:t>فى</a:t>
            </a:r>
            <a:r>
              <a:rPr lang="ar-EG" sz="2400" b="1" dirty="0" smtClean="0"/>
              <a:t> حالة افتراض عدم تساوى التباين لدى المجموعتين </a:t>
            </a:r>
            <a:r>
              <a:rPr lang="en-US" sz="2000" b="1" dirty="0" smtClean="0">
                <a:solidFill>
                  <a:srgbClr val="FF0000"/>
                </a:solidFill>
                <a:effectLst>
                  <a:outerShdw blurRad="38100" dist="38100" dir="2700000" algn="tl">
                    <a:srgbClr val="000000">
                      <a:alpha val="43137"/>
                    </a:srgbClr>
                  </a:outerShdw>
                </a:effectLst>
              </a:rPr>
              <a:t>Equal</a:t>
            </a:r>
            <a:r>
              <a:rPr lang="en-US" sz="2400" b="1" dirty="0" smtClean="0"/>
              <a:t> </a:t>
            </a:r>
            <a:r>
              <a:rPr lang="en-US" sz="2000" b="1" dirty="0" smtClean="0">
                <a:solidFill>
                  <a:srgbClr val="FF0000"/>
                </a:solidFill>
                <a:effectLst>
                  <a:outerShdw blurRad="38100" dist="38100" dir="2700000" algn="tl">
                    <a:srgbClr val="000000">
                      <a:alpha val="43137"/>
                    </a:srgbClr>
                  </a:outerShdw>
                </a:effectLst>
              </a:rPr>
              <a:t>variances</a:t>
            </a:r>
            <a:r>
              <a:rPr lang="en-US" sz="2400" b="1" dirty="0" smtClean="0"/>
              <a:t> </a:t>
            </a:r>
            <a:r>
              <a:rPr lang="en-US" sz="2000" b="1" dirty="0" smtClean="0">
                <a:solidFill>
                  <a:srgbClr val="FF0000"/>
                </a:solidFill>
                <a:effectLst>
                  <a:outerShdw blurRad="38100" dist="38100" dir="2700000" algn="tl">
                    <a:srgbClr val="000000">
                      <a:alpha val="43137"/>
                    </a:srgbClr>
                  </a:outerShdw>
                </a:effectLst>
              </a:rPr>
              <a:t>not</a:t>
            </a:r>
            <a:r>
              <a:rPr lang="en-US" sz="2400" b="1" dirty="0" smtClean="0"/>
              <a:t> </a:t>
            </a:r>
            <a:r>
              <a:rPr lang="en-US" sz="2000" b="1" dirty="0" smtClean="0">
                <a:solidFill>
                  <a:srgbClr val="FF0000"/>
                </a:solidFill>
                <a:effectLst>
                  <a:outerShdw blurRad="38100" dist="38100" dir="2700000" algn="tl">
                    <a:srgbClr val="000000">
                      <a:alpha val="43137"/>
                    </a:srgbClr>
                  </a:outerShdw>
                </a:effectLst>
              </a:rPr>
              <a:t>assumed</a:t>
            </a:r>
            <a:r>
              <a:rPr lang="ar-EG" sz="2400" b="1" dirty="0" smtClean="0"/>
              <a:t> </a:t>
            </a:r>
          </a:p>
          <a:p>
            <a:pPr algn="justLow" rtl="1">
              <a:lnSpc>
                <a:spcPct val="150000"/>
              </a:lnSpc>
            </a:pPr>
            <a:r>
              <a:rPr lang="ar-EG" sz="2400" b="1" dirty="0" smtClean="0"/>
              <a:t>يتم اختيار </a:t>
            </a:r>
            <a:r>
              <a:rPr lang="ar-EG" sz="2400" b="1" dirty="0" smtClean="0">
                <a:solidFill>
                  <a:srgbClr val="FF0000"/>
                </a:solidFill>
                <a:effectLst>
                  <a:outerShdw blurRad="38100" dist="38100" dir="2700000" algn="tl">
                    <a:srgbClr val="000000">
                      <a:alpha val="43137"/>
                    </a:srgbClr>
                  </a:outerShdw>
                </a:effectLst>
              </a:rPr>
              <a:t>الحل الأول </a:t>
            </a:r>
            <a:r>
              <a:rPr lang="ar-EG" sz="2400" b="1" dirty="0" smtClean="0"/>
              <a:t>عندما تكون قيمة </a:t>
            </a:r>
            <a:r>
              <a:rPr lang="en-US" sz="2400" b="1" dirty="0" smtClean="0">
                <a:solidFill>
                  <a:srgbClr val="FF0000"/>
                </a:solidFill>
                <a:effectLst>
                  <a:outerShdw blurRad="38100" dist="38100" dir="2700000" algn="tl">
                    <a:srgbClr val="000000">
                      <a:alpha val="43137"/>
                    </a:srgbClr>
                  </a:outerShdw>
                </a:effectLst>
              </a:rPr>
              <a:t>F</a:t>
            </a:r>
            <a:r>
              <a:rPr lang="ar-EG" sz="2400" b="1" dirty="0" smtClean="0"/>
              <a:t> دالة إحصائيا </a:t>
            </a:r>
            <a:r>
              <a:rPr lang="ar-EG" sz="2400" b="1" dirty="0" err="1" smtClean="0"/>
              <a:t>أى</a:t>
            </a:r>
            <a:r>
              <a:rPr lang="ar-EG" sz="2400" b="1" dirty="0" smtClean="0"/>
              <a:t> </a:t>
            </a:r>
            <a:r>
              <a:rPr lang="ar-EG" sz="2400" b="1" dirty="0" err="1" smtClean="0"/>
              <a:t>فى</a:t>
            </a:r>
            <a:r>
              <a:rPr lang="ar-EG" sz="2400" b="1" dirty="0" smtClean="0"/>
              <a:t> حالة تساوى التباين لدى المجموعتين ، أما </a:t>
            </a:r>
            <a:r>
              <a:rPr lang="ar-EG" sz="2400" b="1" dirty="0" smtClean="0">
                <a:solidFill>
                  <a:srgbClr val="FF0000"/>
                </a:solidFill>
                <a:effectLst>
                  <a:outerShdw blurRad="38100" dist="38100" dir="2700000" algn="tl">
                    <a:srgbClr val="000000">
                      <a:alpha val="43137"/>
                    </a:srgbClr>
                  </a:outerShdw>
                </a:effectLst>
              </a:rPr>
              <a:t>الحل </a:t>
            </a:r>
            <a:r>
              <a:rPr lang="ar-EG" sz="2400" b="1" dirty="0" err="1" smtClean="0">
                <a:solidFill>
                  <a:srgbClr val="FF0000"/>
                </a:solidFill>
                <a:effectLst>
                  <a:outerShdw blurRad="38100" dist="38100" dir="2700000" algn="tl">
                    <a:srgbClr val="000000">
                      <a:alpha val="43137"/>
                    </a:srgbClr>
                  </a:outerShdw>
                </a:effectLst>
              </a:rPr>
              <a:t>الثانى</a:t>
            </a:r>
            <a:r>
              <a:rPr lang="ar-EG" sz="2400" b="1" dirty="0" smtClean="0">
                <a:solidFill>
                  <a:srgbClr val="FF0000"/>
                </a:solidFill>
                <a:effectLst>
                  <a:outerShdw blurRad="38100" dist="38100" dir="2700000" algn="tl">
                    <a:srgbClr val="000000">
                      <a:alpha val="43137"/>
                    </a:srgbClr>
                  </a:outerShdw>
                </a:effectLst>
              </a:rPr>
              <a:t> </a:t>
            </a:r>
            <a:r>
              <a:rPr lang="ar-EG" sz="2400" b="1" dirty="0" smtClean="0"/>
              <a:t>فيتم اختياره عندما تكون قيمة </a:t>
            </a:r>
            <a:r>
              <a:rPr lang="en-US" sz="2400" b="1" dirty="0" smtClean="0">
                <a:solidFill>
                  <a:srgbClr val="FF0000"/>
                </a:solidFill>
                <a:effectLst>
                  <a:outerShdw blurRad="38100" dist="38100" dir="2700000" algn="tl">
                    <a:srgbClr val="000000">
                      <a:alpha val="43137"/>
                    </a:srgbClr>
                  </a:outerShdw>
                </a:effectLst>
              </a:rPr>
              <a:t>F</a:t>
            </a:r>
            <a:r>
              <a:rPr lang="ar-EG" sz="2400" b="1" dirty="0" smtClean="0"/>
              <a:t> دالة إحصائيا </a:t>
            </a:r>
            <a:r>
              <a:rPr lang="ar-EG" sz="2400" b="1" dirty="0" err="1" smtClean="0"/>
              <a:t>أة</a:t>
            </a:r>
            <a:r>
              <a:rPr lang="ar-EG" sz="2400" b="1" dirty="0" smtClean="0"/>
              <a:t> </a:t>
            </a:r>
            <a:r>
              <a:rPr lang="ar-EG" sz="2400" b="1" dirty="0" err="1" smtClean="0"/>
              <a:t>فى</a:t>
            </a:r>
            <a:r>
              <a:rPr lang="ar-EG" sz="2400" b="1" dirty="0" smtClean="0"/>
              <a:t> حالة عدم تساوى التباين لدى العينتين (عدم تجانس المجموعتين) .</a:t>
            </a:r>
            <a:endParaRPr lang="ar-EG"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1857364"/>
            <a:ext cx="864399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400" b="1" dirty="0" smtClean="0"/>
              <a:t>ويتضح من الجدول </a:t>
            </a:r>
            <a:r>
              <a:rPr lang="ar-EG" sz="2400" b="1" dirty="0" err="1" smtClean="0"/>
              <a:t>الثانى</a:t>
            </a:r>
            <a:r>
              <a:rPr lang="ar-EG" sz="2400" b="1" dirty="0" smtClean="0"/>
              <a:t> أن قيمة </a:t>
            </a:r>
            <a:r>
              <a:rPr lang="en-US" sz="2400" b="1" dirty="0" smtClean="0"/>
              <a:t>F</a:t>
            </a:r>
            <a:r>
              <a:rPr lang="ar-EG" sz="2400" b="1" dirty="0" smtClean="0"/>
              <a:t> غير دالة إحصائيا ومن هنا نأخذ الحل الأول </a:t>
            </a:r>
            <a:r>
              <a:rPr lang="ar-EG" sz="2400" b="1" dirty="0" err="1" smtClean="0"/>
              <a:t>الذى</a:t>
            </a:r>
            <a:r>
              <a:rPr lang="ar-EG" sz="2400" b="1" dirty="0" smtClean="0"/>
              <a:t> يتضح منه أن قيمة </a:t>
            </a:r>
            <a:r>
              <a:rPr lang="ar-EG" sz="2400" b="1" dirty="0" err="1" smtClean="0"/>
              <a:t>ت</a:t>
            </a:r>
            <a:r>
              <a:rPr lang="ar-EG" sz="2400" b="1" dirty="0" smtClean="0"/>
              <a:t> = 1.67 وهى غير دالة إحصائيا حيث بلغ مستوى دلالتها </a:t>
            </a:r>
            <a:r>
              <a:rPr lang="en-US" sz="2400" b="1" dirty="0" smtClean="0"/>
              <a:t>sig. 2-tailed </a:t>
            </a:r>
            <a:r>
              <a:rPr lang="ar-EG" sz="2400" b="1" dirty="0" smtClean="0"/>
              <a:t> = 0.113 مما يدل على عدم وجود دلالة إحصائية بين متوسط البنين ومتوسط البنات </a:t>
            </a:r>
            <a:r>
              <a:rPr lang="ar-EG" sz="2400" b="1" dirty="0" err="1" smtClean="0"/>
              <a:t>فى</a:t>
            </a:r>
            <a:r>
              <a:rPr lang="ar-EG" sz="2400" b="1" dirty="0" smtClean="0"/>
              <a:t> السلوك </a:t>
            </a:r>
            <a:r>
              <a:rPr lang="ar-EG" sz="2400" b="1" dirty="0" err="1" smtClean="0"/>
              <a:t>العدوانى</a:t>
            </a:r>
            <a:r>
              <a:rPr lang="ar-EG" sz="2400" b="1" dirty="0" smtClean="0"/>
              <a:t> .</a:t>
            </a:r>
            <a:endParaRPr lang="ar-EG" sz="2400" b="1" dirty="0"/>
          </a:p>
        </p:txBody>
      </p:sp>
      <p:sp>
        <p:nvSpPr>
          <p:cNvPr id="3" name="مربع نص 2"/>
          <p:cNvSpPr txBox="1"/>
          <p:nvPr/>
        </p:nvSpPr>
        <p:spPr>
          <a:xfrm>
            <a:off x="285720" y="4335386"/>
            <a:ext cx="864399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400" b="1" dirty="0" smtClean="0"/>
              <a:t>كما يتضح من النتائج باستخدام برنامج </a:t>
            </a:r>
            <a:r>
              <a:rPr lang="en-US" sz="2400" b="1" dirty="0" smtClean="0"/>
              <a:t>SPSS</a:t>
            </a:r>
            <a:r>
              <a:rPr lang="ar-EG" sz="2400" b="1" dirty="0" smtClean="0"/>
              <a:t> </a:t>
            </a:r>
            <a:r>
              <a:rPr lang="ar-EG" sz="2400" b="1" dirty="0" err="1" smtClean="0"/>
              <a:t>هى</a:t>
            </a:r>
            <a:r>
              <a:rPr lang="ar-EG" sz="2400" b="1" dirty="0" smtClean="0"/>
              <a:t> نفسها النتائج </a:t>
            </a:r>
            <a:r>
              <a:rPr lang="ar-EG" sz="2400" b="1" dirty="0" err="1" smtClean="0"/>
              <a:t>التى</a:t>
            </a:r>
            <a:r>
              <a:rPr lang="ar-EG" sz="2400" b="1" dirty="0" smtClean="0"/>
              <a:t> حصلنا عليها </a:t>
            </a:r>
            <a:r>
              <a:rPr lang="ar-EG" sz="2400" b="1" dirty="0" err="1" smtClean="0"/>
              <a:t>فى</a:t>
            </a:r>
            <a:r>
              <a:rPr lang="ar-EG" sz="2400" b="1" dirty="0" smtClean="0"/>
              <a:t> المثال عن طريق الحل </a:t>
            </a:r>
            <a:r>
              <a:rPr lang="ar-EG" sz="2400" b="1" dirty="0" err="1" smtClean="0"/>
              <a:t>اليدوى</a:t>
            </a:r>
            <a:r>
              <a:rPr lang="ar-EG" sz="2400" b="1" dirty="0" smtClean="0"/>
              <a:t> وإن كانت هناك فروق بسيطة جدا </a:t>
            </a:r>
            <a:r>
              <a:rPr lang="ar-EG" sz="2400" b="1" dirty="0" err="1" smtClean="0"/>
              <a:t>فى</a:t>
            </a:r>
            <a:r>
              <a:rPr lang="ar-EG" sz="2400" b="1" dirty="0" smtClean="0"/>
              <a:t> النتائج بين نتائج البرنامج والنتائج اليدوية فإن هذه الفروق ترجع إلى استخدام التقريب لأقرب رقمين عشريين </a:t>
            </a:r>
            <a:r>
              <a:rPr lang="ar-EG" sz="2400" b="1" dirty="0" err="1" smtClean="0"/>
              <a:t>فى</a:t>
            </a:r>
            <a:r>
              <a:rPr lang="ar-EG" sz="2400" b="1" dirty="0" smtClean="0"/>
              <a:t> الحل </a:t>
            </a:r>
            <a:r>
              <a:rPr lang="ar-EG" sz="2400" b="1" dirty="0" err="1" smtClean="0"/>
              <a:t>اليدوى</a:t>
            </a:r>
            <a:r>
              <a:rPr lang="ar-EG" sz="2400" b="1" dirty="0" smtClean="0"/>
              <a:t>.</a:t>
            </a:r>
            <a:endParaRPr lang="ar-EG" sz="2400" b="1" dirty="0"/>
          </a:p>
        </p:txBody>
      </p:sp>
      <p:pic>
        <p:nvPicPr>
          <p:cNvPr id="6146" name="Picture 2"/>
          <p:cNvPicPr>
            <a:picLocks noChangeAspect="1" noChangeArrowheads="1"/>
          </p:cNvPicPr>
          <p:nvPr/>
        </p:nvPicPr>
        <p:blipFill>
          <a:blip r:embed="rId2"/>
          <a:srcRect/>
          <a:stretch>
            <a:fillRect/>
          </a:stretch>
        </p:blipFill>
        <p:spPr bwMode="auto">
          <a:xfrm>
            <a:off x="695325" y="71414"/>
            <a:ext cx="7753350" cy="156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28728" y="214290"/>
            <a:ext cx="750099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1">
            <a:spAutoFit/>
          </a:bodyPr>
          <a:lstStyle/>
          <a:p>
            <a:pPr algn="r" rtl="1"/>
            <a:r>
              <a:rPr lang="ar-EG" sz="3200" dirty="0" smtClean="0">
                <a:solidFill>
                  <a:schemeClr val="tx1"/>
                </a:solidFill>
                <a:cs typeface="PT Bold Heading" pitchFamily="2" charset="-78"/>
              </a:rPr>
              <a:t>2 </a:t>
            </a:r>
            <a:r>
              <a:rPr lang="ar-EG" sz="3200" dirty="0" err="1" smtClean="0">
                <a:solidFill>
                  <a:schemeClr val="tx1"/>
                </a:solidFill>
                <a:cs typeface="PT Bold Heading" pitchFamily="2" charset="-78"/>
              </a:rPr>
              <a:t>ـ</a:t>
            </a:r>
            <a:r>
              <a:rPr lang="ar-EG" sz="3200" dirty="0" smtClean="0">
                <a:solidFill>
                  <a:schemeClr val="tx1"/>
                </a:solidFill>
                <a:cs typeface="PT Bold Heading" pitchFamily="2" charset="-78"/>
              </a:rPr>
              <a:t> اختبار (ت) لدى عينتين مرتبطتين :</a:t>
            </a:r>
            <a:endParaRPr lang="ar-EG" sz="3200" dirty="0">
              <a:solidFill>
                <a:schemeClr val="tx1"/>
              </a:solidFill>
              <a:cs typeface="PT Bold Heading" pitchFamily="2" charset="-78"/>
            </a:endParaRPr>
          </a:p>
        </p:txBody>
      </p:sp>
      <p:sp>
        <p:nvSpPr>
          <p:cNvPr id="3" name="مربع نص 2"/>
          <p:cNvSpPr txBox="1"/>
          <p:nvPr/>
        </p:nvSpPr>
        <p:spPr>
          <a:xfrm>
            <a:off x="214282" y="928670"/>
            <a:ext cx="8715436" cy="1846659"/>
          </a:xfrm>
          <a:prstGeom prst="rect">
            <a:avLst/>
          </a:prstGeom>
          <a:noFill/>
        </p:spPr>
        <p:txBody>
          <a:bodyPr wrap="square" rtlCol="1">
            <a:spAutoFit/>
          </a:bodyPr>
          <a:lstStyle/>
          <a:p>
            <a:pPr algn="justLow" rtl="1">
              <a:lnSpc>
                <a:spcPct val="150000"/>
              </a:lnSpc>
            </a:pPr>
            <a:r>
              <a:rPr lang="ar-EG" sz="2400" b="1" dirty="0" smtClean="0"/>
              <a:t>بعد إدخال البيانات بملف البيانات يتم اختيار الأمر </a:t>
            </a:r>
            <a:r>
              <a:rPr lang="en-US" sz="2000" b="1" dirty="0" smtClean="0"/>
              <a:t>Compare</a:t>
            </a:r>
            <a:r>
              <a:rPr lang="en-US" sz="2400" b="1" dirty="0" smtClean="0"/>
              <a:t> </a:t>
            </a:r>
            <a:r>
              <a:rPr lang="en-US" sz="2000" b="1" dirty="0" smtClean="0"/>
              <a:t>Means</a:t>
            </a:r>
            <a:r>
              <a:rPr lang="ar-EG" sz="2400" b="1" dirty="0" smtClean="0"/>
              <a:t> من قائمة تحليل </a:t>
            </a:r>
            <a:r>
              <a:rPr lang="en-US" sz="2000" b="1" dirty="0" smtClean="0"/>
              <a:t>Analyze</a:t>
            </a:r>
            <a:r>
              <a:rPr lang="ar-EG" sz="2400" b="1" dirty="0" smtClean="0"/>
              <a:t> ثم اختيار الأمر </a:t>
            </a:r>
            <a:r>
              <a:rPr lang="ar-EG" sz="2800" b="1" dirty="0" smtClean="0">
                <a:solidFill>
                  <a:srgbClr val="FF0000"/>
                </a:solidFill>
              </a:rPr>
              <a:t>اختبار </a:t>
            </a:r>
            <a:r>
              <a:rPr lang="ar-EG" sz="2800" b="1" dirty="0" err="1" smtClean="0">
                <a:solidFill>
                  <a:srgbClr val="FF0000"/>
                </a:solidFill>
              </a:rPr>
              <a:t>ت</a:t>
            </a:r>
            <a:r>
              <a:rPr lang="ar-EG" sz="2800" b="1" dirty="0" smtClean="0">
                <a:solidFill>
                  <a:srgbClr val="FF0000"/>
                </a:solidFill>
              </a:rPr>
              <a:t> للعينات المرتبطة </a:t>
            </a:r>
            <a:r>
              <a:rPr lang="en-US" sz="2000" b="1" dirty="0" smtClean="0"/>
              <a:t>Paired</a:t>
            </a:r>
            <a:r>
              <a:rPr lang="en-US" sz="2400" b="1" dirty="0" smtClean="0"/>
              <a:t> </a:t>
            </a:r>
            <a:r>
              <a:rPr lang="en-US" sz="2000" b="1" dirty="0" smtClean="0"/>
              <a:t>samples</a:t>
            </a:r>
            <a:r>
              <a:rPr lang="en-US" sz="2400" b="1" dirty="0" smtClean="0"/>
              <a:t> </a:t>
            </a:r>
            <a:r>
              <a:rPr lang="en-US" sz="2000" b="1" dirty="0" smtClean="0"/>
              <a:t>T-Test</a:t>
            </a:r>
            <a:r>
              <a:rPr lang="ar-EG" sz="2400" b="1" dirty="0" smtClean="0"/>
              <a:t> كما بالشكل </a:t>
            </a:r>
            <a:r>
              <a:rPr lang="ar-EG" sz="2400" b="1" dirty="0" err="1" smtClean="0"/>
              <a:t>التالى</a:t>
            </a:r>
            <a:r>
              <a:rPr lang="ar-EG" sz="2400" b="1" dirty="0" smtClean="0"/>
              <a:t> :</a:t>
            </a:r>
            <a:endParaRPr lang="ar-EG" sz="2400" dirty="0"/>
          </a:p>
        </p:txBody>
      </p:sp>
      <p:pic>
        <p:nvPicPr>
          <p:cNvPr id="7170" name="Picture 2"/>
          <p:cNvPicPr>
            <a:picLocks noChangeAspect="1" noChangeArrowheads="1"/>
          </p:cNvPicPr>
          <p:nvPr/>
        </p:nvPicPr>
        <p:blipFill>
          <a:blip r:embed="rId2"/>
          <a:srcRect/>
          <a:stretch>
            <a:fillRect/>
          </a:stretch>
        </p:blipFill>
        <p:spPr bwMode="auto">
          <a:xfrm>
            <a:off x="2714612" y="2814922"/>
            <a:ext cx="5857916" cy="3757350"/>
          </a:xfrm>
          <a:prstGeom prst="rect">
            <a:avLst/>
          </a:prstGeom>
          <a:ln>
            <a:noFill/>
          </a:ln>
          <a:effectLst>
            <a:outerShdw blurRad="292100" dist="139700" dir="2700000" algn="tl" rotWithShape="0">
              <a:srgbClr val="333333">
                <a:alpha val="65000"/>
              </a:srgbClr>
            </a:outerShdw>
          </a:effectLst>
        </p:spPr>
      </p:pic>
      <p:cxnSp>
        <p:nvCxnSpPr>
          <p:cNvPr id="6" name="رابط كسهم مستقيم 5"/>
          <p:cNvCxnSpPr/>
          <p:nvPr/>
        </p:nvCxnSpPr>
        <p:spPr>
          <a:xfrm rot="10800000" flipV="1">
            <a:off x="8001024" y="5143512"/>
            <a:ext cx="1000132" cy="3860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مربع نص 6"/>
          <p:cNvSpPr txBox="1"/>
          <p:nvPr/>
        </p:nvSpPr>
        <p:spPr>
          <a:xfrm>
            <a:off x="214282" y="6286520"/>
            <a:ext cx="2286016" cy="400110"/>
          </a:xfrm>
          <a:prstGeom prst="rect">
            <a:avLst/>
          </a:prstGeom>
          <a:noFill/>
        </p:spPr>
        <p:txBody>
          <a:bodyPr wrap="square" rtlCol="1">
            <a:spAutoFit/>
          </a:bodyPr>
          <a:lstStyle/>
          <a:p>
            <a:pPr algn="justLow" rtl="1"/>
            <a:r>
              <a:rPr lang="ar-EG" sz="2000" b="1" dirty="0" smtClean="0"/>
              <a:t>فتظهر النافذة التالية :</a:t>
            </a:r>
            <a:endParaRPr lang="ar-EG"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28596" y="4643446"/>
            <a:ext cx="8215370" cy="1881990"/>
          </a:xfrm>
          <a:prstGeom prst="rect">
            <a:avLst/>
          </a:prstGeom>
          <a:noFill/>
        </p:spPr>
        <p:txBody>
          <a:bodyPr wrap="square" rtlCol="1">
            <a:spAutoFit/>
          </a:bodyPr>
          <a:lstStyle/>
          <a:p>
            <a:pPr algn="justLow" rtl="1">
              <a:lnSpc>
                <a:spcPct val="150000"/>
              </a:lnSpc>
            </a:pPr>
            <a:r>
              <a:rPr lang="ar-EG" sz="2000" b="1" dirty="0" smtClean="0"/>
              <a:t>تظهر </a:t>
            </a:r>
            <a:r>
              <a:rPr lang="ar-EG" sz="2000" b="1" dirty="0" err="1" smtClean="0"/>
              <a:t>فى</a:t>
            </a:r>
            <a:r>
              <a:rPr lang="ar-EG" sz="2000" b="1" dirty="0" smtClean="0"/>
              <a:t> النافذة متغيرات ملف البيانات </a:t>
            </a:r>
            <a:r>
              <a:rPr lang="ar-EG" sz="2000" b="1" dirty="0" err="1" smtClean="0"/>
              <a:t>فى</a:t>
            </a:r>
            <a:r>
              <a:rPr lang="ar-EG" sz="2000" b="1" dirty="0" smtClean="0"/>
              <a:t> الجانب الأيسر للنافذة وهنا يجب اختيار المتغيرات المراد معالجتها مثنى مثنى ، حيث يتم اختيار كل متغيرين يراد المقارنة بين </a:t>
            </a:r>
            <a:r>
              <a:rPr lang="ar-EG" sz="2000" b="1" dirty="0" err="1" smtClean="0"/>
              <a:t>متوسطيهما</a:t>
            </a:r>
            <a:r>
              <a:rPr lang="ar-EG" sz="2000" b="1" dirty="0" smtClean="0"/>
              <a:t> معا ، يتم نقل المتغيرين المرتبطين إلى مستطيل التحليل </a:t>
            </a:r>
            <a:r>
              <a:rPr lang="en-US" sz="2000" b="1" dirty="0" smtClean="0"/>
              <a:t>Paired Variables</a:t>
            </a:r>
            <a:r>
              <a:rPr lang="ar-EG" sz="2000" b="1" dirty="0" smtClean="0"/>
              <a:t> فنقوم باختيار المتغيرين </a:t>
            </a:r>
            <a:r>
              <a:rPr lang="ar-EG" sz="2000" b="1" dirty="0" err="1" smtClean="0"/>
              <a:t>قبلى</a:t>
            </a:r>
            <a:r>
              <a:rPr lang="ar-EG" sz="2000" b="1" dirty="0" smtClean="0"/>
              <a:t> ، وبعدى وإدخالهما عن طريق زر إدخال المتغيرات للتحليل كما يظهر من الصورة التالية :</a:t>
            </a:r>
            <a:endParaRPr lang="ar-EG" sz="2000" b="1" dirty="0"/>
          </a:p>
        </p:txBody>
      </p:sp>
      <p:grpSp>
        <p:nvGrpSpPr>
          <p:cNvPr id="5" name="مجموعة 4"/>
          <p:cNvGrpSpPr/>
          <p:nvPr/>
        </p:nvGrpSpPr>
        <p:grpSpPr>
          <a:xfrm>
            <a:off x="428596" y="45720"/>
            <a:ext cx="8286808" cy="4416876"/>
            <a:chOff x="428596" y="45720"/>
            <a:chExt cx="8286808" cy="4416876"/>
          </a:xfrm>
        </p:grpSpPr>
        <p:pic>
          <p:nvPicPr>
            <p:cNvPr id="8194" name="Picture 2"/>
            <p:cNvPicPr>
              <a:picLocks noChangeAspect="1" noChangeArrowheads="1"/>
            </p:cNvPicPr>
            <p:nvPr/>
          </p:nvPicPr>
          <p:blipFill>
            <a:blip r:embed="rId2"/>
            <a:srcRect/>
            <a:stretch>
              <a:fillRect/>
            </a:stretch>
          </p:blipFill>
          <p:spPr bwMode="auto">
            <a:xfrm>
              <a:off x="428596" y="71414"/>
              <a:ext cx="8286808" cy="4391182"/>
            </a:xfrm>
            <a:prstGeom prst="rect">
              <a:avLst/>
            </a:prstGeom>
            <a:ln>
              <a:noFill/>
            </a:ln>
            <a:effectLst>
              <a:outerShdw blurRad="292100" dist="139700" dir="2700000" algn="tl" rotWithShape="0">
                <a:srgbClr val="333333">
                  <a:alpha val="65000"/>
                </a:srgbClr>
              </a:outerShdw>
            </a:effectLst>
          </p:spPr>
        </p:pic>
        <p:sp>
          <p:nvSpPr>
            <p:cNvPr id="4" name="مستطيل 3"/>
            <p:cNvSpPr/>
            <p:nvPr/>
          </p:nvSpPr>
          <p:spPr>
            <a:xfrm>
              <a:off x="785786" y="45720"/>
              <a:ext cx="2641172" cy="400110"/>
            </a:xfrm>
            <a:prstGeom prst="rect">
              <a:avLst/>
            </a:prstGeom>
          </p:spPr>
          <p:txBody>
            <a:bodyPr wrap="none">
              <a:spAutoFit/>
            </a:bodyPr>
            <a:lstStyle/>
            <a:p>
              <a:r>
                <a:rPr lang="en-US" b="1" dirty="0" smtClean="0"/>
                <a:t>Paired</a:t>
              </a:r>
              <a:r>
                <a:rPr lang="en-US" sz="2000" b="1" dirty="0" smtClean="0"/>
                <a:t> </a:t>
              </a:r>
              <a:r>
                <a:rPr lang="en-US" b="1" dirty="0" smtClean="0"/>
                <a:t>samples</a:t>
              </a:r>
              <a:r>
                <a:rPr lang="en-US" sz="2000" b="1" dirty="0" smtClean="0"/>
                <a:t> </a:t>
              </a:r>
              <a:r>
                <a:rPr lang="en-US" b="1" dirty="0" smtClean="0"/>
                <a:t>T-Test</a:t>
              </a:r>
              <a:r>
                <a:rPr lang="ar-EG" sz="2000" b="1" dirty="0" smtClean="0"/>
                <a:t> </a:t>
              </a:r>
              <a:endParaRPr lang="ar-EG"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4283" y="1418144"/>
            <a:ext cx="8643998" cy="4939814"/>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wrap="square" anchor="ctr">
            <a:spAutoFit/>
          </a:bodyPr>
          <a:lstStyle/>
          <a:p>
            <a:pPr algn="justLow" rtl="1">
              <a:lnSpc>
                <a:spcPct val="150000"/>
              </a:lnSpc>
            </a:pPr>
            <a:r>
              <a:rPr lang="ar-SA" sz="3000" dirty="0">
                <a:solidFill>
                  <a:schemeClr val="bg1"/>
                </a:solidFill>
                <a:cs typeface="PT Bold Heading" pitchFamily="2" charset="-78"/>
              </a:rPr>
              <a:t>طُبق اختبار لقياس السلوك العدواني لدى الأطفال، فكانت درجات البنين كما </a:t>
            </a:r>
            <a:r>
              <a:rPr lang="ar-SA" sz="3000" dirty="0" smtClean="0">
                <a:solidFill>
                  <a:schemeClr val="bg1"/>
                </a:solidFill>
                <a:cs typeface="PT Bold Heading" pitchFamily="2" charset="-78"/>
              </a:rPr>
              <a:t>يلي</a:t>
            </a:r>
            <a:r>
              <a:rPr lang="ar-EG" sz="3000" dirty="0" smtClean="0">
                <a:solidFill>
                  <a:schemeClr val="bg1"/>
                </a:solidFill>
                <a:cs typeface="PT Bold Heading" pitchFamily="2" charset="-78"/>
              </a:rPr>
              <a:t>:</a:t>
            </a:r>
          </a:p>
          <a:p>
            <a:pPr algn="ctr" rtl="1">
              <a:lnSpc>
                <a:spcPct val="150000"/>
              </a:lnSpc>
            </a:pPr>
            <a:r>
              <a:rPr lang="ar-SA" sz="3000" dirty="0" smtClean="0">
                <a:solidFill>
                  <a:srgbClr val="FF0000"/>
                </a:solidFill>
                <a:effectLst>
                  <a:outerShdw blurRad="38100" dist="38100" dir="2700000" algn="tl">
                    <a:srgbClr val="000000">
                      <a:alpha val="43137"/>
                    </a:srgbClr>
                  </a:outerShdw>
                </a:effectLst>
                <a:cs typeface="PT Bold Heading" pitchFamily="2" charset="-78"/>
              </a:rPr>
              <a:t>(</a:t>
            </a:r>
            <a:r>
              <a:rPr lang="ar-SA" sz="3000" dirty="0">
                <a:solidFill>
                  <a:srgbClr val="FF0000"/>
                </a:solidFill>
                <a:effectLst>
                  <a:outerShdw blurRad="38100" dist="38100" dir="2700000" algn="tl">
                    <a:srgbClr val="000000">
                      <a:alpha val="43137"/>
                    </a:srgbClr>
                  </a:outerShdw>
                </a:effectLst>
                <a:cs typeface="PT Bold Heading" pitchFamily="2" charset="-78"/>
              </a:rPr>
              <a:t>12، 17، 25، 19، 15، 20، 28، 10، 14، 16</a:t>
            </a:r>
            <a:r>
              <a:rPr lang="ar-SA" sz="3000" dirty="0" smtClean="0">
                <a:solidFill>
                  <a:srgbClr val="FF0000"/>
                </a:solidFill>
                <a:cs typeface="PT Bold Heading" pitchFamily="2" charset="-78"/>
              </a:rPr>
              <a:t>)</a:t>
            </a:r>
            <a:endParaRPr lang="ar-EG" sz="3000" dirty="0" smtClean="0">
              <a:solidFill>
                <a:schemeClr val="bg1"/>
              </a:solidFill>
              <a:cs typeface="PT Bold Heading" pitchFamily="2" charset="-78"/>
            </a:endParaRPr>
          </a:p>
          <a:p>
            <a:pPr algn="justLow" rtl="1">
              <a:lnSpc>
                <a:spcPct val="150000"/>
              </a:lnSpc>
            </a:pPr>
            <a:r>
              <a:rPr lang="ar-SA" sz="3000" dirty="0" smtClean="0">
                <a:solidFill>
                  <a:schemeClr val="bg1"/>
                </a:solidFill>
                <a:cs typeface="PT Bold Heading" pitchFamily="2" charset="-78"/>
              </a:rPr>
              <a:t>ودرجات </a:t>
            </a:r>
            <a:r>
              <a:rPr lang="ar-SA" sz="3000" dirty="0">
                <a:solidFill>
                  <a:schemeClr val="bg1"/>
                </a:solidFill>
                <a:cs typeface="PT Bold Heading" pitchFamily="2" charset="-78"/>
              </a:rPr>
              <a:t>البنات كما يلي</a:t>
            </a:r>
            <a:r>
              <a:rPr lang="ar-SA" sz="3000" dirty="0" smtClean="0">
                <a:solidFill>
                  <a:srgbClr val="FF0000"/>
                </a:solidFill>
                <a:effectLst>
                  <a:outerShdw blurRad="38100" dist="38100" dir="2700000" algn="tl">
                    <a:srgbClr val="000000">
                      <a:alpha val="43137"/>
                    </a:srgbClr>
                  </a:outerShdw>
                </a:effectLst>
                <a:cs typeface="PT Bold Heading" pitchFamily="2" charset="-78"/>
              </a:rPr>
              <a:t>:</a:t>
            </a:r>
            <a:endParaRPr lang="ar-EG" sz="3000" dirty="0" smtClean="0">
              <a:solidFill>
                <a:srgbClr val="FF0000"/>
              </a:solidFill>
              <a:effectLst>
                <a:outerShdw blurRad="38100" dist="38100" dir="2700000" algn="tl">
                  <a:srgbClr val="000000">
                    <a:alpha val="43137"/>
                  </a:srgbClr>
                </a:outerShdw>
              </a:effectLst>
              <a:cs typeface="PT Bold Heading" pitchFamily="2" charset="-78"/>
            </a:endParaRPr>
          </a:p>
          <a:p>
            <a:pPr algn="ctr" rtl="1">
              <a:lnSpc>
                <a:spcPct val="150000"/>
              </a:lnSpc>
            </a:pPr>
            <a:r>
              <a:rPr lang="ar-SA" sz="3000" dirty="0" smtClean="0">
                <a:solidFill>
                  <a:srgbClr val="FF0000"/>
                </a:solidFill>
                <a:effectLst>
                  <a:outerShdw blurRad="38100" dist="38100" dir="2700000" algn="tl">
                    <a:srgbClr val="000000">
                      <a:alpha val="43137"/>
                    </a:srgbClr>
                  </a:outerShdw>
                </a:effectLst>
                <a:cs typeface="PT Bold Heading" pitchFamily="2" charset="-78"/>
              </a:rPr>
              <a:t> </a:t>
            </a:r>
            <a:r>
              <a:rPr lang="ar-SA" sz="3000" dirty="0">
                <a:solidFill>
                  <a:srgbClr val="FF0000"/>
                </a:solidFill>
                <a:effectLst>
                  <a:outerShdw blurRad="38100" dist="38100" dir="2700000" algn="tl">
                    <a:srgbClr val="000000">
                      <a:alpha val="43137"/>
                    </a:srgbClr>
                  </a:outerShdw>
                </a:effectLst>
                <a:cs typeface="PT Bold Heading" pitchFamily="2" charset="-78"/>
              </a:rPr>
              <a:t>(14، 16، 18، 20، 14، 7، 9، 10</a:t>
            </a:r>
            <a:r>
              <a:rPr lang="ar-SA" sz="3000" dirty="0" smtClean="0">
                <a:solidFill>
                  <a:srgbClr val="FF0000"/>
                </a:solidFill>
                <a:effectLst>
                  <a:outerShdw blurRad="38100" dist="38100" dir="2700000" algn="tl">
                    <a:srgbClr val="000000">
                      <a:alpha val="43137"/>
                    </a:srgbClr>
                  </a:outerShdw>
                </a:effectLst>
                <a:cs typeface="PT Bold Heading" pitchFamily="2" charset="-78"/>
              </a:rPr>
              <a:t>)</a:t>
            </a:r>
            <a:endParaRPr lang="ar-EG" sz="3000" dirty="0" smtClean="0">
              <a:solidFill>
                <a:schemeClr val="bg1"/>
              </a:solidFill>
              <a:cs typeface="PT Bold Heading" pitchFamily="2" charset="-78"/>
            </a:endParaRPr>
          </a:p>
          <a:p>
            <a:pPr algn="justLow" rtl="1">
              <a:lnSpc>
                <a:spcPct val="150000"/>
              </a:lnSpc>
            </a:pPr>
            <a:r>
              <a:rPr lang="ar-SA" sz="3000" dirty="0" smtClean="0">
                <a:solidFill>
                  <a:schemeClr val="bg1"/>
                </a:solidFill>
                <a:cs typeface="PT Bold Heading" pitchFamily="2" charset="-78"/>
              </a:rPr>
              <a:t>والمطلوب </a:t>
            </a:r>
            <a:r>
              <a:rPr lang="ar-SA" sz="3000" dirty="0">
                <a:solidFill>
                  <a:schemeClr val="bg1"/>
                </a:solidFill>
                <a:cs typeface="PT Bold Heading" pitchFamily="2" charset="-78"/>
              </a:rPr>
              <a:t>التعرف على إذا ما كان هناك فرق دال إحصائيًا بين متوسطي درجات البنين والبنات في السلوك العدواني أم لا.</a:t>
            </a:r>
            <a:r>
              <a:rPr lang="en-US" sz="3000" dirty="0">
                <a:solidFill>
                  <a:schemeClr val="bg1"/>
                </a:solidFill>
                <a:cs typeface="PT Bold Heading" pitchFamily="2" charset="-78"/>
              </a:rPr>
              <a:t> </a:t>
            </a:r>
          </a:p>
        </p:txBody>
      </p:sp>
      <p:sp>
        <p:nvSpPr>
          <p:cNvPr id="3" name="AutoShape 2"/>
          <p:cNvSpPr>
            <a:spLocks noChangeArrowheads="1"/>
          </p:cNvSpPr>
          <p:nvPr/>
        </p:nvSpPr>
        <p:spPr bwMode="auto">
          <a:xfrm>
            <a:off x="7215206" y="71414"/>
            <a:ext cx="1804969" cy="995422"/>
          </a:xfrm>
          <a:prstGeom prst="roundRect">
            <a:avLst>
              <a:gd name="adj" fmla="val 50000"/>
            </a:avLst>
          </a:prstGeom>
          <a:gradFill rotWithShape="1">
            <a:gsLst>
              <a:gs pos="0">
                <a:srgbClr val="CCFF99"/>
              </a:gs>
              <a:gs pos="100000">
                <a:srgbClr val="FFFF00"/>
              </a:gs>
            </a:gsLst>
            <a:lin ang="54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square">
            <a:spAutoFit/>
            <a:flatTx/>
          </a:bodyPr>
          <a:lstStyle/>
          <a:p>
            <a:pPr algn="ctr">
              <a:defRPr/>
            </a:pPr>
            <a:r>
              <a:rPr lang="ar-EG" sz="4000" dirty="0" smtClean="0">
                <a:solidFill>
                  <a:srgbClr val="CC0000"/>
                </a:solidFill>
                <a:effectLst>
                  <a:outerShdw blurRad="38100" dist="38100" dir="2700000" algn="tl">
                    <a:srgbClr val="000000"/>
                  </a:outerShdw>
                </a:effectLst>
                <a:cs typeface="PT Bold Heading" pitchFamily="2" charset="-78"/>
              </a:rPr>
              <a:t>مثال</a:t>
            </a:r>
            <a:endParaRPr lang="en-US" sz="3200" dirty="0">
              <a:solidFill>
                <a:srgbClr val="000099"/>
              </a:solidFill>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4286256"/>
            <a:ext cx="8715436" cy="2308324"/>
          </a:xfrm>
          <a:prstGeom prst="rect">
            <a:avLst/>
          </a:prstGeom>
          <a:noFill/>
        </p:spPr>
        <p:txBody>
          <a:bodyPr wrap="square" rtlCol="1">
            <a:spAutoFit/>
          </a:bodyPr>
          <a:lstStyle/>
          <a:p>
            <a:pPr indent="715963" algn="justLow" rtl="1">
              <a:lnSpc>
                <a:spcPct val="150000"/>
              </a:lnSpc>
            </a:pPr>
            <a:r>
              <a:rPr lang="ar-EG" sz="2400" b="1" dirty="0" smtClean="0">
                <a:effectLst>
                  <a:outerShdw blurRad="38100" dist="38100" dir="2700000" algn="tl">
                    <a:srgbClr val="000000">
                      <a:alpha val="43137"/>
                    </a:srgbClr>
                  </a:outerShdw>
                </a:effectLst>
              </a:rPr>
              <a:t>نلاحظ أن المتغيرين درجات الاختبار </a:t>
            </a:r>
            <a:r>
              <a:rPr lang="ar-EG" sz="2400" b="1" dirty="0" err="1" smtClean="0">
                <a:effectLst>
                  <a:outerShdw blurRad="38100" dist="38100" dir="2700000" algn="tl">
                    <a:srgbClr val="000000">
                      <a:alpha val="43137"/>
                    </a:srgbClr>
                  </a:outerShdw>
                </a:effectLst>
              </a:rPr>
              <a:t>القبلى</a:t>
            </a:r>
            <a:r>
              <a:rPr lang="ar-EG" sz="2400" b="1" dirty="0" smtClean="0">
                <a:effectLst>
                  <a:outerShdw blurRad="38100" dist="38100" dir="2700000" algn="tl">
                    <a:srgbClr val="000000">
                      <a:alpha val="43137"/>
                    </a:srgbClr>
                  </a:outerShdw>
                </a:effectLst>
              </a:rPr>
              <a:t> ودرجات الاختبار </a:t>
            </a:r>
            <a:r>
              <a:rPr lang="ar-EG" sz="2400" b="1" dirty="0" err="1" smtClean="0">
                <a:effectLst>
                  <a:outerShdw blurRad="38100" dist="38100" dir="2700000" algn="tl">
                    <a:srgbClr val="000000">
                      <a:alpha val="43137"/>
                    </a:srgbClr>
                  </a:outerShdw>
                </a:effectLst>
              </a:rPr>
              <a:t>البعدى</a:t>
            </a:r>
            <a:r>
              <a:rPr lang="ar-EG" sz="2400" b="1" dirty="0" smtClean="0">
                <a:effectLst>
                  <a:outerShdw blurRad="38100" dist="38100" dir="2700000" algn="tl">
                    <a:srgbClr val="000000">
                      <a:alpha val="43137"/>
                    </a:srgbClr>
                  </a:outerShdw>
                </a:effectLst>
              </a:rPr>
              <a:t> </a:t>
            </a:r>
            <a:r>
              <a:rPr lang="ar-EG" sz="2400" b="1" dirty="0" err="1" smtClean="0">
                <a:effectLst>
                  <a:outerShdw blurRad="38100" dist="38100" dir="2700000" algn="tl">
                    <a:srgbClr val="000000">
                      <a:alpha val="43137"/>
                    </a:srgbClr>
                  </a:outerShdw>
                </a:effectLst>
              </a:rPr>
              <a:t>فى</a:t>
            </a:r>
            <a:r>
              <a:rPr lang="ar-EG" sz="2400" b="1" dirty="0" smtClean="0">
                <a:effectLst>
                  <a:outerShdw blurRad="38100" dist="38100" dir="2700000" algn="tl">
                    <a:srgbClr val="000000">
                      <a:alpha val="43137"/>
                    </a:srgbClr>
                  </a:outerShdw>
                </a:effectLst>
              </a:rPr>
              <a:t> مربع التحليل متجاورين تحت عنوان </a:t>
            </a:r>
            <a:r>
              <a:rPr lang="en-US" sz="2400" b="1" dirty="0" smtClean="0">
                <a:solidFill>
                  <a:srgbClr val="FF0000"/>
                </a:solidFill>
                <a:effectLst>
                  <a:outerShdw blurRad="38100" dist="38100" dir="2700000" algn="tl">
                    <a:srgbClr val="000000">
                      <a:alpha val="43137"/>
                    </a:srgbClr>
                  </a:outerShdw>
                </a:effectLst>
              </a:rPr>
              <a:t>variable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1 </a:t>
            </a:r>
            <a:r>
              <a:rPr lang="ar-EG" sz="2400" b="1" dirty="0" smtClean="0">
                <a:effectLst>
                  <a:outerShdw blurRad="38100" dist="38100" dir="2700000" algn="tl">
                    <a:srgbClr val="000000">
                      <a:alpha val="43137"/>
                    </a:srgbClr>
                  </a:outerShdw>
                </a:effectLst>
              </a:rPr>
              <a:t> و </a:t>
            </a:r>
            <a:r>
              <a:rPr lang="en-US" sz="2400" b="1" dirty="0" smtClean="0">
                <a:solidFill>
                  <a:srgbClr val="FF0000"/>
                </a:solidFill>
                <a:effectLst>
                  <a:outerShdw blurRad="38100" dist="38100" dir="2700000" algn="tl">
                    <a:srgbClr val="000000">
                      <a:alpha val="43137"/>
                    </a:srgbClr>
                  </a:outerShdw>
                </a:effectLst>
              </a:rPr>
              <a:t>variable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2</a:t>
            </a:r>
            <a:r>
              <a:rPr lang="ar-EG" sz="2400" b="1" dirty="0" smtClean="0">
                <a:effectLst>
                  <a:outerShdw blurRad="38100" dist="38100" dir="2700000" algn="tl">
                    <a:srgbClr val="000000">
                      <a:alpha val="43137"/>
                    </a:srgbClr>
                  </a:outerShdw>
                </a:effectLst>
              </a:rPr>
              <a:t> والمطلوب المقارنة بين </a:t>
            </a:r>
            <a:r>
              <a:rPr lang="ar-EG" sz="2400" b="1" dirty="0" err="1" smtClean="0">
                <a:effectLst>
                  <a:outerShdw blurRad="38100" dist="38100" dir="2700000" algn="tl">
                    <a:srgbClr val="000000">
                      <a:alpha val="43137"/>
                    </a:srgbClr>
                  </a:outerShdw>
                </a:effectLst>
              </a:rPr>
              <a:t>متوسطى</a:t>
            </a:r>
            <a:r>
              <a:rPr lang="ar-EG" sz="2400" b="1" dirty="0" smtClean="0">
                <a:effectLst>
                  <a:outerShdw blurRad="38100" dist="38100" dir="2700000" algn="tl">
                    <a:srgbClr val="000000">
                      <a:alpha val="43137"/>
                    </a:srgbClr>
                  </a:outerShdw>
                </a:effectLst>
              </a:rPr>
              <a:t> درجات الطلاب </a:t>
            </a:r>
            <a:r>
              <a:rPr lang="ar-EG" sz="2400" b="1" dirty="0" err="1" smtClean="0">
                <a:effectLst>
                  <a:outerShdw blurRad="38100" dist="38100" dir="2700000" algn="tl">
                    <a:srgbClr val="000000">
                      <a:alpha val="43137"/>
                    </a:srgbClr>
                  </a:outerShdw>
                </a:effectLst>
              </a:rPr>
              <a:t>فى</a:t>
            </a:r>
            <a:r>
              <a:rPr lang="ar-EG" sz="2400" b="1" dirty="0" smtClean="0">
                <a:effectLst>
                  <a:outerShdw blurRad="38100" dist="38100" dir="2700000" algn="tl">
                    <a:srgbClr val="000000">
                      <a:alpha val="43137"/>
                    </a:srgbClr>
                  </a:outerShdw>
                </a:effectLst>
              </a:rPr>
              <a:t> الدافعية للتعلم قبل وبعد تطبيق برنامج </a:t>
            </a:r>
            <a:r>
              <a:rPr lang="ar-EG" sz="2400" b="1" dirty="0" err="1" smtClean="0">
                <a:effectLst>
                  <a:outerShdw blurRad="38100" dist="38100" dir="2700000" algn="tl">
                    <a:srgbClr val="000000">
                      <a:alpha val="43137"/>
                    </a:srgbClr>
                  </a:outerShdw>
                </a:effectLst>
              </a:rPr>
              <a:t>فى</a:t>
            </a:r>
            <a:r>
              <a:rPr lang="ar-EG" sz="2400" b="1" dirty="0" smtClean="0">
                <a:effectLst>
                  <a:outerShdw blurRad="38100" dist="38100" dir="2700000" algn="tl">
                    <a:srgbClr val="000000">
                      <a:alpha val="43137"/>
                    </a:srgbClr>
                  </a:outerShdw>
                </a:effectLst>
              </a:rPr>
              <a:t> الدافعية .</a:t>
            </a:r>
          </a:p>
          <a:p>
            <a:pPr indent="715963" algn="justLow" rtl="1">
              <a:lnSpc>
                <a:spcPct val="150000"/>
              </a:lnSpc>
            </a:pPr>
            <a:r>
              <a:rPr lang="ar-EG" sz="2400" b="1" dirty="0" smtClean="0">
                <a:solidFill>
                  <a:srgbClr val="0000CC"/>
                </a:solidFill>
                <a:effectLst>
                  <a:outerShdw blurRad="38100" dist="38100" dir="2700000" algn="tl">
                    <a:srgbClr val="000000">
                      <a:alpha val="43137"/>
                    </a:srgbClr>
                  </a:outerShdw>
                </a:effectLst>
              </a:rPr>
              <a:t>وبعد الضغط على رز </a:t>
            </a:r>
            <a:r>
              <a:rPr lang="en-US" sz="2400" b="1" dirty="0" smtClean="0">
                <a:solidFill>
                  <a:srgbClr val="0000CC"/>
                </a:solidFill>
                <a:effectLst>
                  <a:outerShdw blurRad="38100" dist="38100" dir="2700000" algn="tl">
                    <a:srgbClr val="000000">
                      <a:alpha val="43137"/>
                    </a:srgbClr>
                  </a:outerShdw>
                </a:effectLst>
              </a:rPr>
              <a:t>OK</a:t>
            </a:r>
            <a:r>
              <a:rPr lang="ar-EG" sz="2400" b="1" dirty="0" smtClean="0">
                <a:solidFill>
                  <a:srgbClr val="0000CC"/>
                </a:solidFill>
                <a:effectLst>
                  <a:outerShdw blurRad="38100" dist="38100" dir="2700000" algn="tl">
                    <a:srgbClr val="000000">
                      <a:alpha val="43137"/>
                    </a:srgbClr>
                  </a:outerShdw>
                </a:effectLst>
              </a:rPr>
              <a:t> نحصل على النتائج التالية :</a:t>
            </a:r>
            <a:endParaRPr lang="ar-EG" sz="2400" b="1" dirty="0">
              <a:solidFill>
                <a:srgbClr val="0000CC"/>
              </a:solidFill>
              <a:effectLst>
                <a:outerShdw blurRad="38100" dist="38100" dir="2700000" algn="tl">
                  <a:srgbClr val="000000">
                    <a:alpha val="43137"/>
                  </a:srgbClr>
                </a:outerShdw>
              </a:effectLst>
            </a:endParaRPr>
          </a:p>
        </p:txBody>
      </p:sp>
      <p:grpSp>
        <p:nvGrpSpPr>
          <p:cNvPr id="5" name="مجموعة 4"/>
          <p:cNvGrpSpPr/>
          <p:nvPr/>
        </p:nvGrpSpPr>
        <p:grpSpPr>
          <a:xfrm>
            <a:off x="1071538" y="214290"/>
            <a:ext cx="7000924" cy="3709792"/>
            <a:chOff x="1071538" y="214290"/>
            <a:chExt cx="7000924" cy="3709792"/>
          </a:xfrm>
        </p:grpSpPr>
        <p:pic>
          <p:nvPicPr>
            <p:cNvPr id="9218" name="Picture 2"/>
            <p:cNvPicPr>
              <a:picLocks noChangeAspect="1" noChangeArrowheads="1"/>
            </p:cNvPicPr>
            <p:nvPr/>
          </p:nvPicPr>
          <p:blipFill>
            <a:blip r:embed="rId2"/>
            <a:srcRect/>
            <a:stretch>
              <a:fillRect/>
            </a:stretch>
          </p:blipFill>
          <p:spPr bwMode="auto">
            <a:xfrm>
              <a:off x="1071538" y="214290"/>
              <a:ext cx="7000924" cy="3709792"/>
            </a:xfrm>
            <a:prstGeom prst="rect">
              <a:avLst/>
            </a:prstGeom>
            <a:noFill/>
            <a:ln w="9525">
              <a:noFill/>
              <a:miter lim="800000"/>
              <a:headEnd/>
              <a:tailEnd/>
            </a:ln>
            <a:effectLst/>
          </p:spPr>
        </p:pic>
        <p:sp>
          <p:nvSpPr>
            <p:cNvPr id="4" name="مستطيل 3"/>
            <p:cNvSpPr/>
            <p:nvPr/>
          </p:nvSpPr>
          <p:spPr>
            <a:xfrm>
              <a:off x="1357290" y="214290"/>
              <a:ext cx="2374817" cy="369332"/>
            </a:xfrm>
            <a:prstGeom prst="rect">
              <a:avLst/>
            </a:prstGeom>
          </p:spPr>
          <p:txBody>
            <a:bodyPr wrap="none">
              <a:spAutoFit/>
            </a:bodyPr>
            <a:lstStyle/>
            <a:p>
              <a:r>
                <a:rPr lang="en-US" sz="1600" b="1" dirty="0" smtClean="0"/>
                <a:t>Paired</a:t>
              </a:r>
              <a:r>
                <a:rPr lang="en-US" b="1" dirty="0" smtClean="0"/>
                <a:t> </a:t>
              </a:r>
              <a:r>
                <a:rPr lang="en-US" sz="1600" b="1" dirty="0" smtClean="0"/>
                <a:t>samples</a:t>
              </a:r>
              <a:r>
                <a:rPr lang="en-US" b="1" dirty="0" smtClean="0"/>
                <a:t> </a:t>
              </a:r>
              <a:r>
                <a:rPr lang="en-US" sz="1600" b="1" dirty="0" smtClean="0"/>
                <a:t>T-Test</a:t>
              </a:r>
              <a:r>
                <a:rPr lang="ar-EG" b="1" dirty="0" smtClean="0"/>
                <a:t> </a:t>
              </a:r>
              <a:endParaRPr lang="ar-EG" sz="1600"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02394" y="106370"/>
            <a:ext cx="8939213" cy="4394200"/>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250017" y="4739390"/>
            <a:ext cx="8643966" cy="1761444"/>
          </a:xfrm>
          <a:prstGeom prst="rect">
            <a:avLst/>
          </a:prstGeom>
          <a:noFill/>
        </p:spPr>
        <p:txBody>
          <a:bodyPr wrap="square" rtlCol="1">
            <a:spAutoFit/>
          </a:bodyPr>
          <a:lstStyle/>
          <a:p>
            <a:pPr indent="625475" algn="justLow" rtl="1">
              <a:lnSpc>
                <a:spcPct val="150000"/>
              </a:lnSpc>
            </a:pPr>
            <a:r>
              <a:rPr lang="ar-EG" sz="2500" b="1" dirty="0" smtClean="0"/>
              <a:t>يوضح الجدول الأول الإحصاء </a:t>
            </a:r>
            <a:r>
              <a:rPr lang="ar-EG" sz="2500" b="1" dirty="0" err="1" smtClean="0"/>
              <a:t>الوصفى</a:t>
            </a:r>
            <a:r>
              <a:rPr lang="ar-EG" sz="2500" b="1" dirty="0" smtClean="0"/>
              <a:t> لدرجات الدافعية للتعلم </a:t>
            </a:r>
            <a:r>
              <a:rPr lang="ar-EG" sz="2500" b="1" dirty="0" err="1" smtClean="0"/>
              <a:t>فى</a:t>
            </a:r>
            <a:r>
              <a:rPr lang="ar-EG" sz="2500" b="1" dirty="0" smtClean="0"/>
              <a:t> التطبيقين </a:t>
            </a:r>
            <a:r>
              <a:rPr lang="ar-EG" sz="2500" b="1" dirty="0" err="1" smtClean="0"/>
              <a:t>القبلى</a:t>
            </a:r>
            <a:r>
              <a:rPr lang="ar-EG" sz="2500" b="1" dirty="0" smtClean="0"/>
              <a:t> </a:t>
            </a:r>
            <a:r>
              <a:rPr lang="ar-EG" sz="2500" b="1" dirty="0" err="1" smtClean="0"/>
              <a:t>والبعدى</a:t>
            </a:r>
            <a:r>
              <a:rPr lang="ar-EG" sz="2500" b="1" dirty="0" smtClean="0"/>
              <a:t> ويشتمل على المتوسط </a:t>
            </a:r>
            <a:r>
              <a:rPr lang="en-US" sz="2000" b="1" dirty="0" smtClean="0">
                <a:solidFill>
                  <a:srgbClr val="FF0000"/>
                </a:solidFill>
              </a:rPr>
              <a:t>Mean</a:t>
            </a:r>
            <a:r>
              <a:rPr lang="ar-EG" sz="2500" b="1" dirty="0" smtClean="0"/>
              <a:t> وعدد الأفراد </a:t>
            </a:r>
            <a:r>
              <a:rPr lang="en-US" sz="2500" b="1" dirty="0" smtClean="0"/>
              <a:t>N</a:t>
            </a:r>
            <a:r>
              <a:rPr lang="ar-EG" sz="2500" b="1" dirty="0" smtClean="0"/>
              <a:t> والانحراف </a:t>
            </a:r>
            <a:r>
              <a:rPr lang="ar-EG" sz="2500" b="1" dirty="0" err="1" smtClean="0"/>
              <a:t>المعيارى</a:t>
            </a:r>
            <a:r>
              <a:rPr lang="ar-EG" sz="2500" b="1" dirty="0" smtClean="0"/>
              <a:t> </a:t>
            </a:r>
            <a:r>
              <a:rPr lang="en-US" sz="2000" b="1" dirty="0" smtClean="0">
                <a:solidFill>
                  <a:srgbClr val="FF0000"/>
                </a:solidFill>
              </a:rPr>
              <a:t>Std. Deviation</a:t>
            </a:r>
            <a:r>
              <a:rPr lang="ar-EG" sz="2500" b="1" dirty="0" smtClean="0"/>
              <a:t> والخطأ </a:t>
            </a:r>
            <a:r>
              <a:rPr lang="ar-EG" sz="2500" b="1" dirty="0" err="1" smtClean="0"/>
              <a:t>المعيارى</a:t>
            </a:r>
            <a:r>
              <a:rPr lang="ar-EG" sz="2500" b="1" dirty="0" smtClean="0"/>
              <a:t> للمتوسط </a:t>
            </a:r>
            <a:r>
              <a:rPr lang="en-US" sz="2000" b="1" dirty="0" smtClean="0">
                <a:solidFill>
                  <a:srgbClr val="FF0000"/>
                </a:solidFill>
              </a:rPr>
              <a:t>Std. Error</a:t>
            </a:r>
            <a:r>
              <a:rPr lang="en-US" sz="2500" b="1" dirty="0" smtClean="0"/>
              <a:t> </a:t>
            </a:r>
            <a:r>
              <a:rPr lang="en-US" sz="2000" b="1" dirty="0" smtClean="0">
                <a:solidFill>
                  <a:srgbClr val="FF0000"/>
                </a:solidFill>
              </a:rPr>
              <a:t>Mean</a:t>
            </a:r>
            <a:endParaRPr lang="ar-EG" sz="20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0017" y="167358"/>
            <a:ext cx="8643966" cy="240065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500" b="1" dirty="0" smtClean="0">
                <a:solidFill>
                  <a:schemeClr val="tx1"/>
                </a:solidFill>
              </a:rPr>
              <a:t>يوضح الجدول </a:t>
            </a:r>
            <a:r>
              <a:rPr lang="ar-EG" sz="2500" b="1" u="sng" dirty="0" err="1" smtClean="0">
                <a:solidFill>
                  <a:srgbClr val="FF0000"/>
                </a:solidFill>
              </a:rPr>
              <a:t>الثانى</a:t>
            </a:r>
            <a:r>
              <a:rPr lang="ar-EG" sz="2500" b="1" dirty="0" smtClean="0">
                <a:solidFill>
                  <a:schemeClr val="tx1"/>
                </a:solidFill>
              </a:rPr>
              <a:t> معامل الارتباط </a:t>
            </a:r>
            <a:r>
              <a:rPr lang="en-US" sz="2500" b="1" dirty="0" smtClean="0">
                <a:solidFill>
                  <a:schemeClr val="tx1"/>
                </a:solidFill>
              </a:rPr>
              <a:t>correlation</a:t>
            </a:r>
            <a:r>
              <a:rPr lang="ar-EG" sz="2500" b="1" dirty="0" smtClean="0">
                <a:solidFill>
                  <a:schemeClr val="tx1"/>
                </a:solidFill>
              </a:rPr>
              <a:t> ودلالته الإحصائية بين درجات الدافعية للتعلم </a:t>
            </a:r>
            <a:r>
              <a:rPr lang="ar-EG" sz="2500" b="1" dirty="0" err="1" smtClean="0">
                <a:solidFill>
                  <a:schemeClr val="tx1"/>
                </a:solidFill>
              </a:rPr>
              <a:t>فى</a:t>
            </a:r>
            <a:r>
              <a:rPr lang="ar-EG" sz="2500" b="1" dirty="0" smtClean="0">
                <a:solidFill>
                  <a:schemeClr val="tx1"/>
                </a:solidFill>
              </a:rPr>
              <a:t> التطبيقين (</a:t>
            </a:r>
            <a:r>
              <a:rPr lang="ar-EG" sz="2500" b="1" dirty="0" err="1" smtClean="0">
                <a:solidFill>
                  <a:schemeClr val="tx1"/>
                </a:solidFill>
              </a:rPr>
              <a:t>القبلى</a:t>
            </a:r>
            <a:r>
              <a:rPr lang="ar-EG" sz="2500" b="1" dirty="0" smtClean="0">
                <a:solidFill>
                  <a:schemeClr val="tx1"/>
                </a:solidFill>
              </a:rPr>
              <a:t> ، </a:t>
            </a:r>
            <a:r>
              <a:rPr lang="ar-EG" sz="2500" b="1" dirty="0" err="1" smtClean="0">
                <a:solidFill>
                  <a:schemeClr val="tx1"/>
                </a:solidFill>
              </a:rPr>
              <a:t>البعدى</a:t>
            </a:r>
            <a:r>
              <a:rPr lang="ar-EG" sz="2500" b="1" dirty="0" smtClean="0">
                <a:solidFill>
                  <a:schemeClr val="tx1"/>
                </a:solidFill>
              </a:rPr>
              <a:t>) ويتضح من هذا الجدول أن معامل الارتباط = 0.745 وهو دال إحصائيا عند مستوى (0.014) </a:t>
            </a:r>
            <a:r>
              <a:rPr lang="ar-EG" sz="2500" b="1" dirty="0" err="1" smtClean="0">
                <a:solidFill>
                  <a:schemeClr val="tx1"/>
                </a:solidFill>
              </a:rPr>
              <a:t>أى</a:t>
            </a:r>
            <a:r>
              <a:rPr lang="ar-EG" sz="2500" b="1" dirty="0" smtClean="0">
                <a:solidFill>
                  <a:schemeClr val="tx1"/>
                </a:solidFill>
              </a:rPr>
              <a:t> عند مستوى شك منخفض عن 0.05</a:t>
            </a:r>
            <a:endParaRPr lang="ar-EG" sz="2500" dirty="0">
              <a:solidFill>
                <a:schemeClr val="tx1"/>
              </a:solidFill>
            </a:endParaRPr>
          </a:p>
        </p:txBody>
      </p:sp>
      <p:sp>
        <p:nvSpPr>
          <p:cNvPr id="3" name="مربع نص 2"/>
          <p:cNvSpPr txBox="1"/>
          <p:nvPr/>
        </p:nvSpPr>
        <p:spPr>
          <a:xfrm>
            <a:off x="250017" y="2985936"/>
            <a:ext cx="8643966" cy="3300584"/>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500" b="1" dirty="0" smtClean="0">
                <a:solidFill>
                  <a:schemeClr val="tx1"/>
                </a:solidFill>
              </a:rPr>
              <a:t>ويوضح الجدول الثالث نتائج اختبار (ت) </a:t>
            </a:r>
            <a:r>
              <a:rPr lang="ar-EG" sz="2500" b="1" dirty="0" err="1" smtClean="0">
                <a:solidFill>
                  <a:schemeClr val="tx1"/>
                </a:solidFill>
              </a:rPr>
              <a:t>والتى</a:t>
            </a:r>
            <a:r>
              <a:rPr lang="ar-EG" sz="2500" b="1" dirty="0" smtClean="0">
                <a:solidFill>
                  <a:schemeClr val="tx1"/>
                </a:solidFill>
              </a:rPr>
              <a:t> تشتمل على متوسط الفرق </a:t>
            </a:r>
            <a:r>
              <a:rPr lang="en-US" sz="2500" b="1" dirty="0" smtClean="0">
                <a:solidFill>
                  <a:schemeClr val="tx1"/>
                </a:solidFill>
              </a:rPr>
              <a:t>Mean</a:t>
            </a:r>
            <a:r>
              <a:rPr lang="ar-EG" sz="2500" b="1" dirty="0" smtClean="0">
                <a:solidFill>
                  <a:schemeClr val="tx1"/>
                </a:solidFill>
              </a:rPr>
              <a:t> بين درجات التطبيقين </a:t>
            </a:r>
            <a:r>
              <a:rPr lang="ar-EG" sz="2500" b="1" dirty="0" err="1" smtClean="0">
                <a:solidFill>
                  <a:schemeClr val="tx1"/>
                </a:solidFill>
              </a:rPr>
              <a:t>القبلى</a:t>
            </a:r>
            <a:r>
              <a:rPr lang="ar-EG" sz="2500" b="1" dirty="0" smtClean="0">
                <a:solidFill>
                  <a:schemeClr val="tx1"/>
                </a:solidFill>
              </a:rPr>
              <a:t> </a:t>
            </a:r>
            <a:r>
              <a:rPr lang="ar-EG" sz="2500" b="1" dirty="0" err="1" smtClean="0">
                <a:solidFill>
                  <a:schemeClr val="tx1"/>
                </a:solidFill>
              </a:rPr>
              <a:t>والبعدى</a:t>
            </a:r>
            <a:r>
              <a:rPr lang="ar-EG" sz="2500" b="1" dirty="0" smtClean="0">
                <a:solidFill>
                  <a:schemeClr val="tx1"/>
                </a:solidFill>
              </a:rPr>
              <a:t>، وهو نفسه الفرق بين </a:t>
            </a:r>
            <a:r>
              <a:rPr lang="ar-EG" sz="2500" b="1" dirty="0" err="1" smtClean="0">
                <a:solidFill>
                  <a:schemeClr val="tx1"/>
                </a:solidFill>
              </a:rPr>
              <a:t>متوسطى</a:t>
            </a:r>
            <a:r>
              <a:rPr lang="ar-EG" sz="2500" b="1" dirty="0" smtClean="0">
                <a:solidFill>
                  <a:schemeClr val="tx1"/>
                </a:solidFill>
              </a:rPr>
              <a:t> التطبيقين ، والانحراف </a:t>
            </a:r>
            <a:r>
              <a:rPr lang="ar-EG" sz="2500" b="1" dirty="0" err="1" smtClean="0">
                <a:solidFill>
                  <a:schemeClr val="tx1"/>
                </a:solidFill>
              </a:rPr>
              <a:t>المعيارى</a:t>
            </a:r>
            <a:r>
              <a:rPr lang="ar-EG" sz="2500" b="1" dirty="0" smtClean="0">
                <a:solidFill>
                  <a:schemeClr val="tx1"/>
                </a:solidFill>
              </a:rPr>
              <a:t> للفرق بين </a:t>
            </a:r>
            <a:r>
              <a:rPr lang="ar-EG" sz="2500" b="1" dirty="0" err="1" smtClean="0">
                <a:solidFill>
                  <a:schemeClr val="tx1"/>
                </a:solidFill>
              </a:rPr>
              <a:t>متوسطى</a:t>
            </a:r>
            <a:r>
              <a:rPr lang="ar-EG" sz="2500" b="1" dirty="0" smtClean="0">
                <a:solidFill>
                  <a:schemeClr val="tx1"/>
                </a:solidFill>
              </a:rPr>
              <a:t> التطبيقين</a:t>
            </a:r>
            <a:r>
              <a:rPr lang="en-US" sz="2800" b="1" dirty="0" smtClean="0">
                <a:solidFill>
                  <a:srgbClr val="FF0000"/>
                </a:solidFill>
              </a:rPr>
              <a:t> </a:t>
            </a:r>
            <a:r>
              <a:rPr lang="en-US" sz="2000" b="1" dirty="0" smtClean="0">
                <a:solidFill>
                  <a:srgbClr val="FF0000"/>
                </a:solidFill>
              </a:rPr>
              <a:t>Std</a:t>
            </a:r>
            <a:r>
              <a:rPr lang="en-US" sz="2800" b="1" dirty="0" smtClean="0">
                <a:solidFill>
                  <a:srgbClr val="FF0000"/>
                </a:solidFill>
              </a:rPr>
              <a:t>. </a:t>
            </a:r>
            <a:r>
              <a:rPr lang="en-US" sz="2000" b="1" dirty="0" smtClean="0">
                <a:solidFill>
                  <a:srgbClr val="FF0000"/>
                </a:solidFill>
              </a:rPr>
              <a:t>Deviation </a:t>
            </a:r>
            <a:r>
              <a:rPr lang="ar-EG" sz="2500" b="1" dirty="0" smtClean="0">
                <a:solidFill>
                  <a:schemeClr val="tx1"/>
                </a:solidFill>
              </a:rPr>
              <a:t>والخطأ </a:t>
            </a:r>
            <a:r>
              <a:rPr lang="ar-EG" sz="2500" b="1" dirty="0" err="1" smtClean="0">
                <a:solidFill>
                  <a:schemeClr val="tx1"/>
                </a:solidFill>
              </a:rPr>
              <a:t>المعيارى</a:t>
            </a:r>
            <a:r>
              <a:rPr lang="ar-EG" sz="2500" b="1" dirty="0" smtClean="0">
                <a:solidFill>
                  <a:schemeClr val="tx1"/>
                </a:solidFill>
              </a:rPr>
              <a:t> لمتوسط الفرق بين التطبيقين </a:t>
            </a:r>
            <a:r>
              <a:rPr lang="en-US" sz="2000" b="1" dirty="0" smtClean="0">
                <a:solidFill>
                  <a:srgbClr val="FF0000"/>
                </a:solidFill>
              </a:rPr>
              <a:t>Std</a:t>
            </a:r>
            <a:r>
              <a:rPr lang="en-US" sz="2800" b="1" dirty="0" smtClean="0">
                <a:solidFill>
                  <a:srgbClr val="FF0000"/>
                </a:solidFill>
              </a:rPr>
              <a:t>. </a:t>
            </a:r>
            <a:r>
              <a:rPr lang="en-US" sz="2000" b="1" dirty="0" smtClean="0">
                <a:solidFill>
                  <a:srgbClr val="FF0000"/>
                </a:solidFill>
              </a:rPr>
              <a:t>Error</a:t>
            </a:r>
            <a:r>
              <a:rPr lang="en-US" sz="3600" b="1" dirty="0" smtClean="0"/>
              <a:t> </a:t>
            </a:r>
            <a:r>
              <a:rPr lang="en-US" sz="2000" b="1" dirty="0" smtClean="0">
                <a:solidFill>
                  <a:srgbClr val="FF0000"/>
                </a:solidFill>
              </a:rPr>
              <a:t>Mean</a:t>
            </a:r>
            <a:r>
              <a:rPr lang="ar-EG" sz="2800" b="1" dirty="0" smtClean="0">
                <a:solidFill>
                  <a:srgbClr val="FF0000"/>
                </a:solidFill>
              </a:rPr>
              <a:t> </a:t>
            </a:r>
            <a:r>
              <a:rPr lang="ar-EG" sz="2500" b="1" dirty="0" smtClean="0">
                <a:solidFill>
                  <a:schemeClr val="tx1"/>
                </a:solidFill>
              </a:rPr>
              <a:t>وقيمة</a:t>
            </a:r>
            <a:r>
              <a:rPr lang="ar-EG" sz="2800" b="1" dirty="0" smtClean="0">
                <a:solidFill>
                  <a:srgbClr val="FF0000"/>
                </a:solidFill>
              </a:rPr>
              <a:t> </a:t>
            </a:r>
            <a:r>
              <a:rPr lang="ar-EG" sz="2500" b="1" dirty="0" smtClean="0">
                <a:solidFill>
                  <a:schemeClr val="tx1"/>
                </a:solidFill>
              </a:rPr>
              <a:t>(ت) </a:t>
            </a:r>
            <a:r>
              <a:rPr lang="ar-EG" sz="2500" b="1" dirty="0" err="1" smtClean="0">
                <a:solidFill>
                  <a:schemeClr val="tx1"/>
                </a:solidFill>
              </a:rPr>
              <a:t>التى</a:t>
            </a:r>
            <a:r>
              <a:rPr lang="ar-EG" sz="2800" b="1" dirty="0" smtClean="0">
                <a:solidFill>
                  <a:srgbClr val="FF0000"/>
                </a:solidFill>
              </a:rPr>
              <a:t> </a:t>
            </a:r>
            <a:r>
              <a:rPr lang="ar-EG" sz="2500" b="1" dirty="0" smtClean="0">
                <a:solidFill>
                  <a:schemeClr val="tx1"/>
                </a:solidFill>
              </a:rPr>
              <a:t>تساوى 3.873 ودرجات حرية</a:t>
            </a:r>
            <a:r>
              <a:rPr lang="ar-EG" sz="2800" b="1" dirty="0" smtClean="0">
                <a:solidFill>
                  <a:srgbClr val="FF0000"/>
                </a:solidFill>
              </a:rPr>
              <a:t> </a:t>
            </a:r>
            <a:r>
              <a:rPr lang="en-US" sz="2800" b="1" dirty="0" err="1" smtClean="0">
                <a:solidFill>
                  <a:srgbClr val="FF0000"/>
                </a:solidFill>
              </a:rPr>
              <a:t>df</a:t>
            </a:r>
            <a:r>
              <a:rPr lang="ar-EG" sz="2800" b="1" dirty="0" smtClean="0">
                <a:solidFill>
                  <a:srgbClr val="FF0000"/>
                </a:solidFill>
              </a:rPr>
              <a:t> </a:t>
            </a:r>
            <a:r>
              <a:rPr lang="ar-EG" sz="2500" b="1" dirty="0" smtClean="0">
                <a:solidFill>
                  <a:schemeClr val="tx1"/>
                </a:solidFill>
              </a:rPr>
              <a:t>= 0.9 ومستوى دلالة للطرفين = 0.004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مربع نص 1"/>
          <p:cNvSpPr txBox="1"/>
          <p:nvPr/>
        </p:nvSpPr>
        <p:spPr>
          <a:xfrm>
            <a:off x="250017" y="167358"/>
            <a:ext cx="8643966"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800" b="1" dirty="0" smtClean="0">
                <a:solidFill>
                  <a:schemeClr val="tx1"/>
                </a:solidFill>
              </a:rPr>
              <a:t>وهنا يمكن أن نستنتج أنه </a:t>
            </a:r>
            <a:r>
              <a:rPr lang="ar-EG" sz="2800" b="1" dirty="0" smtClean="0">
                <a:solidFill>
                  <a:srgbClr val="0000CC"/>
                </a:solidFill>
                <a:effectLst>
                  <a:outerShdw blurRad="38100" dist="38100" dir="2700000" algn="tl">
                    <a:srgbClr val="000000">
                      <a:alpha val="43137"/>
                    </a:srgbClr>
                  </a:outerShdw>
                </a:effectLst>
              </a:rPr>
              <a:t>يوجد فرق دال إحصائيا عند مستوى </a:t>
            </a:r>
            <a:r>
              <a:rPr lang="ar-EG" sz="2800" b="1" dirty="0" smtClean="0">
                <a:solidFill>
                  <a:srgbClr val="FF0000"/>
                </a:solidFill>
                <a:effectLst>
                  <a:outerShdw blurRad="38100" dist="38100" dir="2700000" algn="tl">
                    <a:srgbClr val="000000">
                      <a:alpha val="43137"/>
                    </a:srgbClr>
                  </a:outerShdw>
                </a:effectLst>
              </a:rPr>
              <a:t>0.004 </a:t>
            </a:r>
            <a:r>
              <a:rPr lang="ar-EG" sz="2800" b="1" dirty="0" err="1" smtClean="0">
                <a:solidFill>
                  <a:srgbClr val="0000CC"/>
                </a:solidFill>
                <a:effectLst>
                  <a:outerShdw blurRad="38100" dist="38100" dir="2700000" algn="tl">
                    <a:srgbClr val="000000">
                      <a:alpha val="43137"/>
                    </a:srgbClr>
                  </a:outerShdw>
                </a:effectLst>
              </a:rPr>
              <a:t>أى</a:t>
            </a:r>
            <a:r>
              <a:rPr lang="ar-EG" sz="2800" b="1" dirty="0" smtClean="0">
                <a:solidFill>
                  <a:srgbClr val="0000CC"/>
                </a:solidFill>
                <a:effectLst>
                  <a:outerShdw blurRad="38100" dist="38100" dir="2700000" algn="tl">
                    <a:srgbClr val="000000">
                      <a:alpha val="43137"/>
                    </a:srgbClr>
                  </a:outerShdw>
                </a:effectLst>
              </a:rPr>
              <a:t> مستوى شك منخفض جدا بين </a:t>
            </a:r>
            <a:r>
              <a:rPr lang="ar-EG" sz="2800" b="1" dirty="0" err="1" smtClean="0">
                <a:solidFill>
                  <a:srgbClr val="0000CC"/>
                </a:solidFill>
                <a:effectLst>
                  <a:outerShdw blurRad="38100" dist="38100" dir="2700000" algn="tl">
                    <a:srgbClr val="000000">
                      <a:alpha val="43137"/>
                    </a:srgbClr>
                  </a:outerShdw>
                </a:effectLst>
              </a:rPr>
              <a:t>متوسطى</a:t>
            </a:r>
            <a:r>
              <a:rPr lang="ar-EG" sz="2800" b="1" dirty="0" smtClean="0">
                <a:solidFill>
                  <a:srgbClr val="0000CC"/>
                </a:solidFill>
                <a:effectLst>
                  <a:outerShdw blurRad="38100" dist="38100" dir="2700000" algn="tl">
                    <a:srgbClr val="000000">
                      <a:alpha val="43137"/>
                    </a:srgbClr>
                  </a:outerShdw>
                </a:effectLst>
              </a:rPr>
              <a:t> الدافعية للتعلم قبل </a:t>
            </a:r>
            <a:r>
              <a:rPr lang="ar-EG" sz="2800" b="1" dirty="0" err="1" smtClean="0">
                <a:solidFill>
                  <a:srgbClr val="0000CC"/>
                </a:solidFill>
                <a:effectLst>
                  <a:outerShdw blurRad="38100" dist="38100" dir="2700000" algn="tl">
                    <a:srgbClr val="000000">
                      <a:alpha val="43137"/>
                    </a:srgbClr>
                  </a:outerShdw>
                </a:effectLst>
              </a:rPr>
              <a:t>و</a:t>
            </a:r>
            <a:r>
              <a:rPr lang="ar-EG" sz="2800" b="1" dirty="0" smtClean="0">
                <a:solidFill>
                  <a:srgbClr val="0000CC"/>
                </a:solidFill>
                <a:effectLst>
                  <a:outerShdw blurRad="38100" dist="38100" dir="2700000" algn="tl">
                    <a:srgbClr val="000000">
                      <a:alpha val="43137"/>
                    </a:srgbClr>
                  </a:outerShdw>
                </a:effectLst>
              </a:rPr>
              <a:t> بعد تطبيق البرنامج لصالح متوسط الدافعية للتعلم بعد تطبيق البرنامج </a:t>
            </a:r>
            <a:r>
              <a:rPr lang="ar-EG" sz="2800" b="1" dirty="0" smtClean="0">
                <a:solidFill>
                  <a:schemeClr val="tx1"/>
                </a:solidFill>
              </a:rPr>
              <a:t>، </a:t>
            </a:r>
            <a:r>
              <a:rPr lang="ar-EG" sz="2800" b="1" dirty="0" err="1" smtClean="0">
                <a:solidFill>
                  <a:schemeClr val="tx1"/>
                </a:solidFill>
              </a:rPr>
              <a:t>أى</a:t>
            </a:r>
            <a:r>
              <a:rPr lang="ar-EG" sz="2800" b="1" dirty="0" smtClean="0">
                <a:solidFill>
                  <a:schemeClr val="tx1"/>
                </a:solidFill>
              </a:rPr>
              <a:t> </a:t>
            </a:r>
            <a:r>
              <a:rPr lang="ar-EG" sz="2800" b="1" dirty="0" err="1" smtClean="0">
                <a:solidFill>
                  <a:schemeClr val="tx1"/>
                </a:solidFill>
              </a:rPr>
              <a:t>ان</a:t>
            </a:r>
            <a:r>
              <a:rPr lang="ar-EG" sz="2800" b="1" dirty="0" smtClean="0">
                <a:solidFill>
                  <a:schemeClr val="tx1"/>
                </a:solidFill>
              </a:rPr>
              <a:t> البرنامج ساهم بدلالة إحصائية </a:t>
            </a:r>
            <a:r>
              <a:rPr lang="ar-EG" sz="2800" b="1" dirty="0" err="1" smtClean="0">
                <a:solidFill>
                  <a:schemeClr val="tx1"/>
                </a:solidFill>
              </a:rPr>
              <a:t>فى</a:t>
            </a:r>
            <a:r>
              <a:rPr lang="ar-EG" sz="2800" b="1" dirty="0" smtClean="0">
                <a:solidFill>
                  <a:schemeClr val="tx1"/>
                </a:solidFill>
              </a:rPr>
              <a:t> رفع الدافعية للتعلم لدى هؤلاء الأفراد.</a:t>
            </a:r>
            <a:endParaRPr lang="ar-EG" sz="2800" dirty="0">
              <a:solidFill>
                <a:schemeClr val="tx1"/>
              </a:solidFill>
            </a:endParaRPr>
          </a:p>
        </p:txBody>
      </p:sp>
      <p:sp>
        <p:nvSpPr>
          <p:cNvPr id="4" name="مربع نص 3"/>
          <p:cNvSpPr txBox="1"/>
          <p:nvPr/>
        </p:nvSpPr>
        <p:spPr>
          <a:xfrm>
            <a:off x="250001" y="3929066"/>
            <a:ext cx="8643998" cy="259782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1">
            <a:spAutoFit/>
          </a:bodyPr>
          <a:lstStyle/>
          <a:p>
            <a:pPr indent="625475" algn="justLow" rtl="1">
              <a:lnSpc>
                <a:spcPct val="150000"/>
              </a:lnSpc>
            </a:pPr>
            <a:r>
              <a:rPr lang="ar-EG" sz="2800" b="1" dirty="0" smtClean="0"/>
              <a:t>كما يتضح من النتائج باستخدام برنامج </a:t>
            </a:r>
            <a:r>
              <a:rPr lang="en-US" sz="2800" b="1" dirty="0" smtClean="0"/>
              <a:t>SPSS</a:t>
            </a:r>
            <a:r>
              <a:rPr lang="ar-EG" sz="2800" b="1" dirty="0" smtClean="0"/>
              <a:t> </a:t>
            </a:r>
            <a:r>
              <a:rPr lang="ar-EG" sz="2800" b="1" dirty="0" err="1" smtClean="0"/>
              <a:t>هى</a:t>
            </a:r>
            <a:r>
              <a:rPr lang="ar-EG" sz="2800" b="1" dirty="0" smtClean="0"/>
              <a:t> نفسها النتائج </a:t>
            </a:r>
            <a:r>
              <a:rPr lang="ar-EG" sz="2800" b="1" dirty="0" err="1" smtClean="0"/>
              <a:t>التى</a:t>
            </a:r>
            <a:r>
              <a:rPr lang="ar-EG" sz="2800" b="1" dirty="0" smtClean="0"/>
              <a:t> حصلنا عليها </a:t>
            </a:r>
            <a:r>
              <a:rPr lang="ar-EG" sz="2800" b="1" dirty="0" err="1" smtClean="0"/>
              <a:t>فى</a:t>
            </a:r>
            <a:r>
              <a:rPr lang="ar-EG" sz="2800" b="1" dirty="0" smtClean="0"/>
              <a:t> المثال عن طريق الحل </a:t>
            </a:r>
            <a:r>
              <a:rPr lang="ar-EG" sz="2800" b="1" dirty="0" err="1" smtClean="0"/>
              <a:t>اليدوى</a:t>
            </a:r>
            <a:r>
              <a:rPr lang="ar-EG" sz="2800" b="1" dirty="0" smtClean="0"/>
              <a:t> وإن كانت هناك فروق بسيطة جدا </a:t>
            </a:r>
            <a:r>
              <a:rPr lang="ar-EG" sz="2800" b="1" dirty="0" err="1" smtClean="0"/>
              <a:t>فى</a:t>
            </a:r>
            <a:r>
              <a:rPr lang="ar-EG" sz="2800" b="1" dirty="0" smtClean="0"/>
              <a:t> النتائج بين نتائج البرنامج والنتائج اليدوية فإن هذه الفروق ترجع إلى استخدام التقريب لأقرب رقمين عشريين </a:t>
            </a:r>
            <a:r>
              <a:rPr lang="ar-EG" sz="2800" b="1" dirty="0" err="1" smtClean="0"/>
              <a:t>فى</a:t>
            </a:r>
            <a:r>
              <a:rPr lang="ar-EG" sz="2800" b="1" dirty="0" smtClean="0"/>
              <a:t> الحل </a:t>
            </a:r>
            <a:r>
              <a:rPr lang="ar-EG" sz="2800" b="1" dirty="0" err="1" smtClean="0"/>
              <a:t>اليدوى</a:t>
            </a:r>
            <a:r>
              <a:rPr lang="ar-EG" sz="2800" b="1" dirty="0" smtClean="0"/>
              <a:t>.</a:t>
            </a:r>
            <a:endParaRPr lang="ar-EG"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صورة 5" descr="132.gif"/>
          <p:cNvPicPr>
            <a:picLocks noChangeAspect="1"/>
          </p:cNvPicPr>
          <p:nvPr/>
        </p:nvPicPr>
        <p:blipFill>
          <a:blip r:embed="rId2"/>
          <a:stretch>
            <a:fillRect/>
          </a:stretch>
        </p:blipFill>
        <p:spPr>
          <a:xfrm>
            <a:off x="1142976" y="-24"/>
            <a:ext cx="6858048" cy="6858048"/>
          </a:xfrm>
          <a:prstGeom prst="rect">
            <a:avLst/>
          </a:prstGeom>
        </p:spPr>
      </p:pic>
      <p:sp>
        <p:nvSpPr>
          <p:cNvPr id="4" name="مستطيل 3"/>
          <p:cNvSpPr/>
          <p:nvPr/>
        </p:nvSpPr>
        <p:spPr>
          <a:xfrm>
            <a:off x="2531217" y="1357298"/>
            <a:ext cx="40815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المحاضرة القادمة</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ستطيل 4"/>
          <p:cNvSpPr/>
          <p:nvPr/>
        </p:nvSpPr>
        <p:spPr>
          <a:xfrm>
            <a:off x="1664794" y="4214818"/>
            <a:ext cx="5814413" cy="1446550"/>
          </a:xfrm>
          <a:prstGeom prst="rect">
            <a:avLst/>
          </a:prstGeom>
          <a:noFill/>
          <a:effectLst>
            <a:glow rad="1397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8800" b="1" cap="none" spc="0" dirty="0" smtClean="0">
                <a:ln w="11430"/>
                <a:solidFill>
                  <a:srgbClr val="FF0000"/>
                </a:solidFill>
                <a:effectLst>
                  <a:outerShdw blurRad="50800" dist="39000" dir="5460000" algn="tl">
                    <a:srgbClr val="000000">
                      <a:alpha val="38000"/>
                    </a:srgbClr>
                  </a:outerShdw>
                </a:effectLst>
                <a:cs typeface="PT Bold Heading" pitchFamily="2" charset="-78"/>
              </a:rPr>
              <a:t>تحليل التباين</a:t>
            </a:r>
            <a:endParaRPr lang="ar-SA" sz="8800" b="1" cap="none" spc="0" dirty="0">
              <a:ln w="11430"/>
              <a:solidFill>
                <a:srgbClr val="FF0000"/>
              </a:solidFill>
              <a:effectLst>
                <a:outerShdw blurRad="50800" dist="39000" dir="5460000" algn="tl">
                  <a:srgbClr val="000000">
                    <a:alpha val="38000"/>
                  </a:srgbClr>
                </a:outerShdw>
              </a:effectLst>
              <a:cs typeface="PT Bold Heading"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502089" y="1174537"/>
            <a:ext cx="6755375" cy="450892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EG" sz="28700" b="1" cap="none" spc="0" dirty="0" smtClean="0">
                <a:ln w="50800"/>
                <a:solidFill>
                  <a:srgbClr val="FF0000"/>
                </a:solidFill>
                <a:effectLst>
                  <a:outerShdw blurRad="38100" dist="38100" dir="2700000" algn="tl">
                    <a:srgbClr val="000000">
                      <a:alpha val="43137"/>
                    </a:srgbClr>
                  </a:outerShdw>
                </a:effectLst>
                <a:cs typeface="PT Bold Heading" pitchFamily="2" charset="-78"/>
              </a:rPr>
              <a:t>شكرا</a:t>
            </a:r>
            <a:endParaRPr lang="ar-SA" sz="28700" b="1" cap="none" spc="0" dirty="0">
              <a:ln w="50800"/>
              <a:solidFill>
                <a:srgbClr val="FF0000"/>
              </a:solidFill>
              <a:effectLst>
                <a:outerShdw blurRad="38100" dist="38100" dir="2700000" algn="tl">
                  <a:srgbClr val="000000">
                    <a:alpha val="43137"/>
                  </a:srgbClr>
                </a:outerShdw>
              </a:effectLst>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mph" presetSubtype="0" fill="hold" grpId="1" nodeType="afterEffect">
                                  <p:stCondLst>
                                    <p:cond delay="0"/>
                                  </p:stCondLst>
                                  <p:iterate type="lt">
                                    <p:tmPct val="0"/>
                                  </p:iterate>
                                  <p:childTnLst>
                                    <p:animRot by="21600000">
                                      <p:cBhvr>
                                        <p:cTn id="15" dur="2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8" presetClass="exit" presetSubtype="0" accel="50000" fill="hold" grpId="2" nodeType="clickEffect">
                                  <p:stCondLst>
                                    <p:cond delay="0"/>
                                  </p:stCondLst>
                                  <p:iterate type="lt">
                                    <p:tmPct val="50000"/>
                                  </p:iterate>
                                  <p:childTnLst>
                                    <p:anim calcmode="lin" valueType="num">
                                      <p:cBhvr>
                                        <p:cTn id="19"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20" dur="1000">
                                          <p:stCondLst>
                                            <p:cond delay="0"/>
                                          </p:stCondLst>
                                        </p:cTn>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41" y="71414"/>
            <a:ext cx="8929718" cy="6740307"/>
          </a:xfrm>
          <a:prstGeom prst="rect">
            <a:avLst/>
          </a:prstGeom>
          <a:gradFill>
            <a:gsLst>
              <a:gs pos="0">
                <a:srgbClr val="FFEFD1"/>
              </a:gs>
              <a:gs pos="64999">
                <a:srgbClr val="F0EBD5"/>
              </a:gs>
              <a:gs pos="100000">
                <a:srgbClr val="D1C39F"/>
              </a:gs>
            </a:gsLst>
            <a:lin ang="5400000" scaled="0"/>
          </a:gradFill>
        </p:spPr>
        <p:txBody>
          <a:bodyPr wrap="square">
            <a:spAutoFit/>
          </a:bodyPr>
          <a:lstStyle/>
          <a:p>
            <a:pPr algn="justLow" rtl="1">
              <a:lnSpc>
                <a:spcPct val="150000"/>
              </a:lnSpc>
            </a:pPr>
            <a:r>
              <a:rPr lang="ar-SA" sz="2800" dirty="0" smtClean="0">
                <a:solidFill>
                  <a:srgbClr val="FF0000"/>
                </a:solidFill>
                <a:cs typeface="PT Bold Heading" pitchFamily="2" charset="-78"/>
              </a:rPr>
              <a:t>تحديد الفروض:</a:t>
            </a:r>
            <a:endParaRPr lang="en-US" sz="2800" dirty="0" smtClean="0">
              <a:solidFill>
                <a:srgbClr val="FF0000"/>
              </a:solidFill>
              <a:cs typeface="PT Bold Heading" pitchFamily="2" charset="-78"/>
            </a:endParaRPr>
          </a:p>
          <a:p>
            <a:pPr algn="justLow" rtl="1">
              <a:lnSpc>
                <a:spcPct val="150000"/>
              </a:lnSpc>
            </a:pPr>
            <a:r>
              <a:rPr lang="en-US" sz="2800" dirty="0" smtClean="0">
                <a:solidFill>
                  <a:srgbClr val="FF0000"/>
                </a:solidFill>
                <a:cs typeface="PT Bold Heading" pitchFamily="2" charset="-78"/>
              </a:rPr>
              <a:t>H0</a:t>
            </a:r>
            <a:r>
              <a:rPr lang="ar-SA" sz="2800" dirty="0" smtClean="0">
                <a:solidFill>
                  <a:srgbClr val="FF0000"/>
                </a:solidFill>
                <a:cs typeface="PT Bold Heading" pitchFamily="2" charset="-78"/>
              </a:rPr>
              <a:t> </a:t>
            </a:r>
            <a:r>
              <a:rPr lang="ar-SA"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لا يوجد فرق دال إحصائيًا بين متوسط البنين ومتوسط البنات في السلوك العدواني</a:t>
            </a:r>
            <a:r>
              <a:rPr lang="ar-EG" sz="2400" b="1" dirty="0" smtClean="0">
                <a:solidFill>
                  <a:schemeClr val="bg1"/>
                </a:solidFill>
                <a:latin typeface="Arial" pitchFamily="34" charset="0"/>
                <a:cs typeface="Arial" pitchFamily="34" charset="0"/>
              </a:rPr>
              <a:t>.</a:t>
            </a:r>
            <a:endParaRPr lang="en-US" sz="2400" b="1" dirty="0" smtClean="0">
              <a:solidFill>
                <a:schemeClr val="bg1"/>
              </a:solidFill>
              <a:latin typeface="Arial" pitchFamily="34" charset="0"/>
              <a:cs typeface="Arial" pitchFamily="34" charset="0"/>
            </a:endParaRPr>
          </a:p>
          <a:p>
            <a:pPr algn="justLow" rtl="1">
              <a:lnSpc>
                <a:spcPct val="150000"/>
              </a:lnSpc>
            </a:pPr>
            <a:r>
              <a:rPr lang="en-US" sz="2800" dirty="0" smtClean="0">
                <a:solidFill>
                  <a:srgbClr val="FF0000"/>
                </a:solidFill>
                <a:cs typeface="PT Bold Heading" pitchFamily="2" charset="-78"/>
              </a:rPr>
              <a:t>H1</a:t>
            </a:r>
            <a:r>
              <a:rPr lang="ar-SA" sz="2800" dirty="0" smtClean="0">
                <a:solidFill>
                  <a:srgbClr val="FF0000"/>
                </a:solidFill>
                <a:cs typeface="PT Bold Heading" pitchFamily="2" charset="-78"/>
              </a:rPr>
              <a:t> : </a:t>
            </a:r>
            <a:r>
              <a:rPr lang="ar-SA" sz="2400" b="1" dirty="0" smtClean="0">
                <a:solidFill>
                  <a:schemeClr val="bg1"/>
                </a:solidFill>
                <a:latin typeface="Arial" pitchFamily="34" charset="0"/>
                <a:cs typeface="Arial" pitchFamily="34" charset="0"/>
              </a:rPr>
              <a:t>يوجد فرق دال إحصائيًا بين متوسط البنين ومتوسط البنات في السلوك العدواني.</a:t>
            </a:r>
            <a:endParaRPr lang="en-US" sz="2400" b="1" dirty="0" smtClean="0">
              <a:solidFill>
                <a:schemeClr val="bg1"/>
              </a:solidFill>
              <a:latin typeface="Arial" pitchFamily="34" charset="0"/>
              <a:cs typeface="Arial" pitchFamily="34" charset="0"/>
            </a:endParaRPr>
          </a:p>
          <a:p>
            <a:pPr algn="justLow" rtl="1">
              <a:lnSpc>
                <a:spcPct val="150000"/>
              </a:lnSpc>
            </a:pPr>
            <a:r>
              <a:rPr lang="ar-SA" sz="2000" dirty="0" smtClean="0">
                <a:solidFill>
                  <a:schemeClr val="bg1"/>
                </a:solidFill>
                <a:cs typeface="PT Bold Heading" pitchFamily="2" charset="-78"/>
              </a:rPr>
              <a:t>(2)  تحديد منطقة القبول والرفض:</a:t>
            </a:r>
            <a:endParaRPr lang="en-US" sz="2000" dirty="0" smtClean="0">
              <a:solidFill>
                <a:schemeClr val="bg1"/>
              </a:solidFill>
              <a:cs typeface="PT Bold Heading" pitchFamily="2" charset="-78"/>
            </a:endParaRPr>
          </a:p>
          <a:p>
            <a:pPr algn="justLow" rtl="1">
              <a:lnSpc>
                <a:spcPct val="150000"/>
              </a:lnSpc>
            </a:pPr>
            <a:r>
              <a:rPr lang="ar-SA" sz="2800" dirty="0" smtClean="0">
                <a:solidFill>
                  <a:srgbClr val="FF0000"/>
                </a:solidFill>
                <a:cs typeface="PT Bold Heading" pitchFamily="2" charset="-78"/>
              </a:rPr>
              <a:t>الاختبار المناسب</a:t>
            </a:r>
            <a:r>
              <a:rPr lang="ar-SA"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اختبار (ت) للعين</a:t>
            </a:r>
            <a:r>
              <a:rPr lang="ar-EG" sz="2400" b="1" dirty="0" smtClean="0">
                <a:solidFill>
                  <a:schemeClr val="bg1"/>
                </a:solidFill>
                <a:latin typeface="Arial" pitchFamily="34" charset="0"/>
                <a:cs typeface="Arial" pitchFamily="34" charset="0"/>
              </a:rPr>
              <a:t>تين</a:t>
            </a:r>
            <a:r>
              <a:rPr lang="ar-SA" sz="2400" b="1" dirty="0" smtClean="0">
                <a:solidFill>
                  <a:schemeClr val="bg1"/>
                </a:solidFill>
                <a:latin typeface="Arial" pitchFamily="34" charset="0"/>
                <a:cs typeface="Arial" pitchFamily="34" charset="0"/>
              </a:rPr>
              <a:t> </a:t>
            </a:r>
            <a:r>
              <a:rPr lang="ar-SA" sz="2400" b="1" dirty="0" err="1" smtClean="0">
                <a:solidFill>
                  <a:schemeClr val="bg1"/>
                </a:solidFill>
                <a:latin typeface="Arial" pitchFamily="34" charset="0"/>
                <a:cs typeface="Arial" pitchFamily="34" charset="0"/>
              </a:rPr>
              <a:t>ال</a:t>
            </a:r>
            <a:r>
              <a:rPr lang="ar-EG" sz="2400" b="1" dirty="0" smtClean="0">
                <a:solidFill>
                  <a:schemeClr val="bg1"/>
                </a:solidFill>
                <a:latin typeface="Arial" pitchFamily="34" charset="0"/>
                <a:cs typeface="Arial" pitchFamily="34" charset="0"/>
              </a:rPr>
              <a:t>مستقلتين</a:t>
            </a:r>
            <a:r>
              <a:rPr lang="ar-SA" sz="2400" b="1" dirty="0" smtClean="0">
                <a:solidFill>
                  <a:schemeClr val="bg1"/>
                </a:solidFill>
                <a:latin typeface="Arial" pitchFamily="34" charset="0"/>
                <a:cs typeface="Arial" pitchFamily="34" charset="0"/>
              </a:rPr>
              <a:t> (الحالة </a:t>
            </a:r>
            <a:r>
              <a:rPr lang="ar-SA" sz="2400" b="1" dirty="0" err="1" smtClean="0">
                <a:solidFill>
                  <a:schemeClr val="bg1"/>
                </a:solidFill>
                <a:latin typeface="Arial" pitchFamily="34" charset="0"/>
                <a:cs typeface="Arial" pitchFamily="34" charset="0"/>
              </a:rPr>
              <a:t>ال</a:t>
            </a:r>
            <a:r>
              <a:rPr lang="ar-EG" sz="2400" b="1" dirty="0" smtClean="0">
                <a:solidFill>
                  <a:schemeClr val="bg1"/>
                </a:solidFill>
                <a:latin typeface="Arial" pitchFamily="34" charset="0"/>
                <a:cs typeface="Arial" pitchFamily="34" charset="0"/>
              </a:rPr>
              <a:t>ثانية</a:t>
            </a:r>
            <a:r>
              <a:rPr lang="ar-SA" sz="2400" b="1" dirty="0" smtClean="0">
                <a:solidFill>
                  <a:schemeClr val="bg1"/>
                </a:solidFill>
                <a:latin typeface="Arial" pitchFamily="34" charset="0"/>
                <a:cs typeface="Arial" pitchFamily="34" charset="0"/>
              </a:rPr>
              <a:t>) </a:t>
            </a:r>
            <a:endParaRPr lang="ar-EG" sz="2400" b="1" dirty="0" smtClean="0">
              <a:solidFill>
                <a:schemeClr val="bg1"/>
              </a:solidFill>
              <a:latin typeface="Arial" pitchFamily="34" charset="0"/>
              <a:cs typeface="Arial" pitchFamily="34" charset="0"/>
            </a:endParaRPr>
          </a:p>
          <a:p>
            <a:pPr algn="justLow" rtl="1">
              <a:lnSpc>
                <a:spcPct val="150000"/>
              </a:lnSpc>
            </a:pPr>
            <a:r>
              <a:rPr lang="ar-SA" sz="2800" dirty="0" smtClean="0">
                <a:solidFill>
                  <a:srgbClr val="FF0000"/>
                </a:solidFill>
                <a:cs typeface="PT Bold Heading" pitchFamily="2" charset="-78"/>
              </a:rPr>
              <a:t>درجات الحرية </a:t>
            </a:r>
            <a:r>
              <a:rPr lang="ar-SA" sz="2800" dirty="0" smtClean="0">
                <a:solidFill>
                  <a:schemeClr val="bg1"/>
                </a:solidFill>
                <a:cs typeface="AL-Mateen" pitchFamily="2" charset="-78"/>
              </a:rPr>
              <a:t>:  </a:t>
            </a:r>
            <a:r>
              <a:rPr lang="ar-EG" sz="2400" b="1" dirty="0" smtClean="0">
                <a:solidFill>
                  <a:schemeClr val="bg1"/>
                </a:solidFill>
                <a:latin typeface="Arial" pitchFamily="34" charset="0"/>
                <a:cs typeface="Arial" pitchFamily="34" charset="0"/>
              </a:rPr>
              <a:t>ن1 + ن2</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2</a:t>
            </a:r>
            <a:r>
              <a:rPr lang="ar-SA" sz="2400" b="1" dirty="0" smtClean="0">
                <a:solidFill>
                  <a:schemeClr val="bg1"/>
                </a:solidFill>
                <a:latin typeface="Arial" pitchFamily="34" charset="0"/>
                <a:cs typeface="Arial" pitchFamily="34" charset="0"/>
              </a:rPr>
              <a:t> = 10</a:t>
            </a:r>
            <a:r>
              <a:rPr lang="ar-EG" sz="2400" b="1" dirty="0" smtClean="0">
                <a:solidFill>
                  <a:schemeClr val="bg1"/>
                </a:solidFill>
                <a:latin typeface="Arial" pitchFamily="34" charset="0"/>
                <a:cs typeface="Arial" pitchFamily="34" charset="0"/>
              </a:rPr>
              <a:t> + 8</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2</a:t>
            </a:r>
            <a:r>
              <a:rPr lang="ar-SA" sz="2400" b="1" dirty="0" smtClean="0">
                <a:solidFill>
                  <a:schemeClr val="bg1"/>
                </a:solidFill>
                <a:latin typeface="Arial" pitchFamily="34" charset="0"/>
                <a:cs typeface="Arial" pitchFamily="34" charset="0"/>
              </a:rPr>
              <a:t> = </a:t>
            </a:r>
            <a:r>
              <a:rPr lang="ar-EG" sz="2400" b="1" dirty="0" smtClean="0">
                <a:solidFill>
                  <a:schemeClr val="bg1"/>
                </a:solidFill>
                <a:latin typeface="Arial" pitchFamily="34" charset="0"/>
                <a:cs typeface="Arial" pitchFamily="34" charset="0"/>
              </a:rPr>
              <a:t>16</a:t>
            </a:r>
            <a:r>
              <a:rPr lang="ar-SA" sz="2400" b="1" dirty="0" smtClean="0">
                <a:solidFill>
                  <a:schemeClr val="bg1"/>
                </a:solidFill>
                <a:latin typeface="Arial" pitchFamily="34" charset="0"/>
                <a:cs typeface="Arial" pitchFamily="34" charset="0"/>
              </a:rPr>
              <a:t>.</a:t>
            </a:r>
            <a:endParaRPr lang="en-US" sz="2400" b="1" dirty="0" smtClean="0">
              <a:solidFill>
                <a:schemeClr val="bg1"/>
              </a:solidFill>
              <a:latin typeface="Arial" pitchFamily="34" charset="0"/>
              <a:cs typeface="Arial" pitchFamily="34" charset="0"/>
            </a:endParaRPr>
          </a:p>
          <a:p>
            <a:pPr algn="justLow" rtl="1">
              <a:lnSpc>
                <a:spcPct val="150000"/>
              </a:lnSpc>
            </a:pPr>
            <a:r>
              <a:rPr lang="ar-SA" sz="2800" dirty="0" smtClean="0">
                <a:solidFill>
                  <a:srgbClr val="FF0000"/>
                </a:solidFill>
                <a:cs typeface="PT Bold Heading" pitchFamily="2" charset="-78"/>
              </a:rPr>
              <a:t>درجة الاحتمالية (أو مستوى الدلالة) </a:t>
            </a:r>
            <a:r>
              <a:rPr lang="ar-SA" sz="2800" dirty="0" smtClean="0">
                <a:solidFill>
                  <a:schemeClr val="bg1"/>
                </a:solidFill>
                <a:cs typeface="AL-Mateen" pitchFamily="2" charset="-78"/>
              </a:rPr>
              <a:t>= 0.05</a:t>
            </a:r>
            <a:endParaRPr lang="en-US" sz="2800" dirty="0" smtClean="0">
              <a:solidFill>
                <a:schemeClr val="bg1"/>
              </a:solidFill>
              <a:cs typeface="AL-Mateen" pitchFamily="2" charset="-78"/>
            </a:endParaRPr>
          </a:p>
          <a:p>
            <a:pPr algn="justLow" rtl="1">
              <a:lnSpc>
                <a:spcPct val="150000"/>
              </a:lnSpc>
            </a:pPr>
            <a:r>
              <a:rPr lang="ar-SA" sz="2800" dirty="0" smtClean="0">
                <a:solidFill>
                  <a:srgbClr val="FF0000"/>
                </a:solidFill>
                <a:cs typeface="PT Bold Heading" pitchFamily="2" charset="-78"/>
              </a:rPr>
              <a:t>قيمة (ت) </a:t>
            </a:r>
            <a:r>
              <a:rPr lang="ar-SA" sz="2800" dirty="0" err="1" smtClean="0">
                <a:solidFill>
                  <a:srgbClr val="FF0000"/>
                </a:solidFill>
                <a:cs typeface="PT Bold Heading" pitchFamily="2" charset="-78"/>
              </a:rPr>
              <a:t>الجدولية</a:t>
            </a:r>
            <a:r>
              <a:rPr lang="ar-EG" sz="2800" dirty="0" smtClean="0">
                <a:solidFill>
                  <a:schemeClr val="bg1"/>
                </a:solidFill>
                <a:cs typeface="AL-Mateen" pitchFamily="2" charset="-78"/>
              </a:rPr>
              <a:t>: </a:t>
            </a:r>
            <a:r>
              <a:rPr lang="ar-SA" sz="2400" b="1" dirty="0" smtClean="0">
                <a:solidFill>
                  <a:schemeClr val="bg1"/>
                </a:solidFill>
                <a:latin typeface="Arial" pitchFamily="34" charset="0"/>
                <a:cs typeface="Arial" pitchFamily="34" charset="0"/>
              </a:rPr>
              <a:t>قيمة اختبار (ت) المقابلة لدرجات حرية </a:t>
            </a:r>
            <a:r>
              <a:rPr lang="ar-EG" sz="2400" b="1" dirty="0" smtClean="0">
                <a:solidFill>
                  <a:schemeClr val="bg1"/>
                </a:solidFill>
                <a:latin typeface="Arial" pitchFamily="34" charset="0"/>
                <a:cs typeface="Arial" pitchFamily="34" charset="0"/>
              </a:rPr>
              <a:t>16</a:t>
            </a:r>
            <a:r>
              <a:rPr lang="ar-SA" sz="2400" b="1" dirty="0" smtClean="0">
                <a:solidFill>
                  <a:schemeClr val="bg1"/>
                </a:solidFill>
                <a:latin typeface="Arial" pitchFamily="34" charset="0"/>
                <a:cs typeface="Arial" pitchFamily="34" charset="0"/>
              </a:rPr>
              <a:t>، ومستوى دلالة 0.05 للطرفين =</a:t>
            </a:r>
            <a:r>
              <a:rPr lang="ar-EG" sz="2400" b="1" dirty="0" smtClean="0">
                <a:solidFill>
                  <a:schemeClr val="bg1"/>
                </a:solidFill>
                <a:latin typeface="Arial" pitchFamily="34" charset="0"/>
                <a:cs typeface="Arial" pitchFamily="34" charset="0"/>
              </a:rPr>
              <a:t> 2.12</a:t>
            </a:r>
            <a:r>
              <a:rPr lang="ar-SA" sz="2400" b="1" dirty="0" smtClean="0">
                <a:solidFill>
                  <a:schemeClr val="bg1"/>
                </a:solidFill>
                <a:latin typeface="Arial" pitchFamily="34" charset="0"/>
                <a:cs typeface="Arial" pitchFamily="34" charset="0"/>
              </a:rPr>
              <a:t>. (لأن الفرض البديل غير </a:t>
            </a:r>
            <a:r>
              <a:rPr lang="ar-EG" sz="2400" b="1" dirty="0" smtClean="0">
                <a:solidFill>
                  <a:schemeClr val="bg1"/>
                </a:solidFill>
                <a:latin typeface="Arial" pitchFamily="34" charset="0"/>
                <a:cs typeface="Arial" pitchFamily="34" charset="0"/>
              </a:rPr>
              <a:t>موجه</a:t>
            </a:r>
            <a:r>
              <a:rPr lang="ar-SA" sz="2400" b="1" dirty="0" smtClean="0">
                <a:solidFill>
                  <a:schemeClr val="bg1"/>
                </a:solidFill>
                <a:latin typeface="Arial" pitchFamily="34" charset="0"/>
                <a:cs typeface="Arial" pitchFamily="34" charset="0"/>
              </a:rPr>
              <a:t>)</a:t>
            </a:r>
            <a:r>
              <a:rPr lang="ar-EG" sz="2400" b="1" dirty="0" smtClean="0">
                <a:solidFill>
                  <a:schemeClr val="bg1"/>
                </a:solidFill>
                <a:latin typeface="Arial" pitchFamily="34" charset="0"/>
                <a:cs typeface="Arial" pitchFamily="34" charset="0"/>
              </a:rPr>
              <a:t> </a:t>
            </a:r>
          </a:p>
          <a:p>
            <a:pPr algn="justLow" rtl="1">
              <a:lnSpc>
                <a:spcPct val="150000"/>
              </a:lnSpc>
            </a:pPr>
            <a:r>
              <a:rPr lang="ar-EG" sz="2400" b="1" dirty="0" smtClean="0">
                <a:solidFill>
                  <a:schemeClr val="bg1"/>
                </a:solidFill>
                <a:latin typeface="Arial" pitchFamily="34" charset="0"/>
                <a:cs typeface="Arial" pitchFamily="34" charset="0"/>
              </a:rPr>
              <a:t>وتكتب: </a:t>
            </a:r>
            <a:r>
              <a:rPr lang="ar-EG" sz="2400" b="1" dirty="0" err="1" smtClean="0">
                <a:solidFill>
                  <a:schemeClr val="bg1"/>
                </a:solidFill>
                <a:latin typeface="Arial" pitchFamily="34" charset="0"/>
                <a:cs typeface="Arial" pitchFamily="34" charset="0"/>
              </a:rPr>
              <a:t>ت</a:t>
            </a:r>
            <a:r>
              <a:rPr lang="ar-EG" sz="2400" b="1" dirty="0" smtClean="0">
                <a:solidFill>
                  <a:schemeClr val="bg1"/>
                </a:solidFill>
                <a:latin typeface="Arial" pitchFamily="34" charset="0"/>
                <a:cs typeface="Arial" pitchFamily="34" charset="0"/>
              </a:rPr>
              <a:t> ج (16، 0.05) </a:t>
            </a:r>
            <a:r>
              <a:rPr lang="ar-SA" sz="2400" b="1" dirty="0" smtClean="0">
                <a:solidFill>
                  <a:schemeClr val="bg1"/>
                </a:solidFill>
                <a:latin typeface="Arial" pitchFamily="34" charset="0"/>
                <a:cs typeface="Arial" pitchFamily="34" charset="0"/>
              </a:rPr>
              <a:t>للطرفين</a:t>
            </a:r>
            <a:r>
              <a:rPr lang="ar-EG" sz="2400" b="1" dirty="0" smtClean="0">
                <a:solidFill>
                  <a:schemeClr val="bg1"/>
                </a:solidFill>
                <a:latin typeface="Arial" pitchFamily="34" charset="0"/>
                <a:cs typeface="Arial" pitchFamily="34" charset="0"/>
              </a:rPr>
              <a:t> = 2.12</a:t>
            </a:r>
            <a:endParaRPr lang="ar-SA" sz="24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5720" y="101600"/>
            <a:ext cx="8572560" cy="12926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Low" rtl="1">
              <a:lnSpc>
                <a:spcPct val="150000"/>
              </a:lnSpc>
            </a:pPr>
            <a:r>
              <a:rPr lang="ar-SA" sz="2400" b="1" dirty="0">
                <a:solidFill>
                  <a:schemeClr val="bg1"/>
                </a:solidFill>
                <a:effectLst>
                  <a:outerShdw blurRad="38100" dist="38100" dir="2700000" algn="tl">
                    <a:srgbClr val="000000">
                      <a:alpha val="43137"/>
                    </a:srgbClr>
                  </a:outerShdw>
                </a:effectLst>
                <a:ea typeface="Times New Roman" pitchFamily="18" charset="0"/>
                <a:cs typeface="PT Bold Heading" pitchFamily="2" charset="-78"/>
              </a:rPr>
              <a:t>(3)  إجراء الاختبــار:</a:t>
            </a:r>
            <a:endParaRPr lang="en-US" sz="2400" b="1" dirty="0">
              <a:solidFill>
                <a:schemeClr val="bg1"/>
              </a:solidFill>
              <a:effectLst>
                <a:outerShdw blurRad="38100" dist="38100" dir="2700000" algn="tl">
                  <a:srgbClr val="000000">
                    <a:alpha val="43137"/>
                  </a:srgbClr>
                </a:outerShdw>
              </a:effectLst>
              <a:ea typeface="Times New Roman" pitchFamily="18" charset="0"/>
              <a:cs typeface="PT Bold Heading" pitchFamily="2" charset="-78"/>
            </a:endParaRPr>
          </a:p>
          <a:p>
            <a:pPr algn="justLow" rtl="1" eaLnBrk="0" hangingPunct="0">
              <a:lnSpc>
                <a:spcPct val="150000"/>
              </a:lnSpc>
            </a:pPr>
            <a:r>
              <a:rPr lang="ar-SA" sz="2800" b="1" dirty="0">
                <a:latin typeface="Arial" pitchFamily="34" charset="0"/>
                <a:ea typeface="Times New Roman" pitchFamily="18" charset="0"/>
                <a:cs typeface="Arial" pitchFamily="34" charset="0"/>
              </a:rPr>
              <a:t>من الدرجات الخام بالسؤال تم حساب البيانات الموضحة بالجدول التالي</a:t>
            </a:r>
            <a:r>
              <a:rPr lang="ar-SA" sz="2800" b="1" dirty="0" smtClean="0">
                <a:latin typeface="Arial" pitchFamily="34" charset="0"/>
                <a:ea typeface="Times New Roman" pitchFamily="18" charset="0"/>
                <a:cs typeface="Arial" pitchFamily="34" charset="0"/>
              </a:rPr>
              <a:t>:</a:t>
            </a:r>
            <a:endParaRPr lang="en-US" sz="2800" dirty="0">
              <a:cs typeface="AL-Mateen" pitchFamily="2" charset="-78"/>
            </a:endParaRPr>
          </a:p>
        </p:txBody>
      </p:sp>
      <p:graphicFrame>
        <p:nvGraphicFramePr>
          <p:cNvPr id="3" name="Group 74"/>
          <p:cNvGraphicFramePr>
            <a:graphicFrameLocks noGrp="1"/>
          </p:cNvGraphicFramePr>
          <p:nvPr/>
        </p:nvGraphicFramePr>
        <p:xfrm>
          <a:off x="1142977" y="1885952"/>
          <a:ext cx="6858046" cy="3048000"/>
        </p:xfrm>
        <a:graphic>
          <a:graphicData uri="http://schemas.openxmlformats.org/drawingml/2006/table">
            <a:tbl>
              <a:tblPr rtl="1">
                <a:tableStyleId>{284E427A-3D55-4303-BF80-6455036E1DE7}</a:tableStyleId>
              </a:tblPr>
              <a:tblGrid>
                <a:gridCol w="2285306"/>
                <a:gridCol w="2287435"/>
                <a:gridCol w="2285305"/>
              </a:tblGrid>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البيان</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بنون</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بنات</a:t>
                      </a:r>
                      <a:endParaRPr kumimoji="0" lang="ar-SA" sz="4000" b="0" i="0" u="none" strike="noStrike" cap="none" normalizeH="0" baseline="0" dirty="0" smtClean="0">
                        <a:ln>
                          <a:noFill/>
                        </a:ln>
                        <a:solidFill>
                          <a:srgbClr val="660066"/>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العدد</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10</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8</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المتوسط</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17.6</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13.5</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r h="336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u="none" strike="noStrike" cap="none" normalizeH="0" baseline="0" dirty="0" smtClean="0">
                          <a:ln>
                            <a:noFill/>
                          </a:ln>
                          <a:effectLst/>
                        </a:rPr>
                        <a:t>الانحراف المعياري</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solidFill>
                      <a:srgbClr val="FFC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smtClean="0">
                          <a:ln>
                            <a:noFill/>
                          </a:ln>
                          <a:effectLst/>
                        </a:rPr>
                        <a:t>5.6</a:t>
                      </a:r>
                      <a:endParaRPr kumimoji="0" lang="ar-SA" sz="4000" b="0" i="0" u="none" strike="noStrike" cap="none" normalizeH="0" baseline="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u="none" strike="noStrike" cap="none" normalizeH="0" baseline="0" dirty="0" smtClean="0">
                          <a:ln>
                            <a:noFill/>
                          </a:ln>
                          <a:effectLst/>
                        </a:rPr>
                        <a:t>4.5</a:t>
                      </a:r>
                      <a:endParaRPr kumimoji="0" lang="ar-SA" sz="4000" b="0" i="0" u="none" strike="noStrike" cap="none" normalizeH="0" baseline="0" dirty="0" smtClean="0">
                        <a:ln>
                          <a:noFill/>
                        </a:ln>
                        <a:solidFill>
                          <a:schemeClr val="tx1"/>
                        </a:solidFill>
                        <a:effectLst/>
                        <a:latin typeface="Arial" pitchFamily="34" charset="0"/>
                        <a:ea typeface="Times New Roman" pitchFamily="18"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w="25400" h="25400" prst="angle"/>
                      <a:lightRig rig="flood" dir="t"/>
                    </a:cell3D>
                  </a:tcPr>
                </a:tc>
              </a:tr>
            </a:tbl>
          </a:graphicData>
        </a:graphic>
      </p:graphicFrame>
      <p:sp>
        <p:nvSpPr>
          <p:cNvPr id="4" name="Rectangle 93"/>
          <p:cNvSpPr>
            <a:spLocks noChangeArrowheads="1"/>
          </p:cNvSpPr>
          <p:nvPr/>
        </p:nvSpPr>
        <p:spPr bwMode="auto">
          <a:xfrm>
            <a:off x="214282" y="5601717"/>
            <a:ext cx="8713818" cy="621324"/>
          </a:xfrm>
          <a:prstGeom prst="rect">
            <a:avLst/>
          </a:prstGeom>
          <a:noFill/>
          <a:ln w="9525">
            <a:noFill/>
            <a:miter lim="800000"/>
            <a:headEnd/>
            <a:tailEnd/>
          </a:ln>
        </p:spPr>
        <p:txBody>
          <a:bodyPr wrap="square" anchor="ctr">
            <a:spAutoFit/>
          </a:bodyPr>
          <a:lstStyle/>
          <a:p>
            <a:pPr algn="justLow" rtl="1" eaLnBrk="0" hangingPunct="0">
              <a:lnSpc>
                <a:spcPct val="150000"/>
              </a:lnSpc>
            </a:pP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ثم نعوض من بيانات </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الجدول </a:t>
            </a: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 السابق في معادلة اختبار (ت)  </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التالي</a:t>
            </a:r>
            <a:r>
              <a:rPr lang="ar-EG"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ة</a:t>
            </a:r>
            <a:r>
              <a:rPr lang="ar-SA"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rPr>
              <a:t>:</a:t>
            </a:r>
            <a:endParaRPr lang="en-US" sz="2500" dirty="0">
              <a:solidFill>
                <a:srgbClr val="000099"/>
              </a:solidFill>
              <a:effectLst>
                <a:outerShdw blurRad="38100" dist="38100" dir="2700000" algn="tl">
                  <a:srgbClr val="000000">
                    <a:alpha val="43137"/>
                  </a:srgbClr>
                </a:outerShdw>
              </a:effectLst>
              <a:ea typeface="Times New Roman" pitchFamily="18" charset="0"/>
              <a:cs typeface="PT Bold Heading"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21" name="مجموعة 20"/>
          <p:cNvGrpSpPr/>
          <p:nvPr/>
        </p:nvGrpSpPr>
        <p:grpSpPr>
          <a:xfrm>
            <a:off x="1903416" y="2273304"/>
            <a:ext cx="5668980" cy="1655762"/>
            <a:chOff x="1903416" y="2273304"/>
            <a:chExt cx="5668980" cy="1655762"/>
          </a:xfrm>
        </p:grpSpPr>
        <p:sp>
          <p:nvSpPr>
            <p:cNvPr id="3" name="Text Box 76" descr="ورق معاد تصنيعه"/>
            <p:cNvSpPr txBox="1">
              <a:spLocks noChangeArrowheads="1"/>
            </p:cNvSpPr>
            <p:nvPr/>
          </p:nvSpPr>
          <p:spPr bwMode="auto">
            <a:xfrm>
              <a:off x="4340150" y="2836604"/>
              <a:ext cx="2403101" cy="670374"/>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10</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5.6</a:t>
              </a:r>
              <a:r>
                <a:rPr lang="ar-SA" sz="2000">
                  <a:solidFill>
                    <a:schemeClr val="bg1"/>
                  </a:solidFill>
                  <a:latin typeface="Times New Roman" pitchFamily="18" charset="0"/>
                  <a:cs typeface="PT Bold Heading" pitchFamily="2" charset="-78"/>
                </a:rPr>
                <a:t>)</a:t>
              </a:r>
              <a:r>
                <a:rPr lang="ar-SA" sz="2000" baseline="30000">
                  <a:solidFill>
                    <a:schemeClr val="bg1"/>
                  </a:solidFill>
                  <a:latin typeface="Times New Roman" pitchFamily="18" charset="0"/>
                  <a:cs typeface="PT Bold Heading" pitchFamily="2" charset="-78"/>
                </a:rPr>
                <a:t>2</a:t>
              </a:r>
              <a:r>
                <a:rPr lang="ar-EG" sz="2000">
                  <a:solidFill>
                    <a:schemeClr val="bg1"/>
                  </a:solidFill>
                  <a:latin typeface="Times New Roman" pitchFamily="18" charset="0"/>
                  <a:cs typeface="PT Bold Heading" pitchFamily="2" charset="-78"/>
                </a:rPr>
                <a:t> </a:t>
              </a:r>
              <a:r>
                <a:rPr lang="ar-EG" sz="2400" b="1">
                  <a:solidFill>
                    <a:schemeClr val="bg1"/>
                  </a:solidFill>
                </a:rPr>
                <a:t>+</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8</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4.5</a:t>
              </a:r>
              <a:r>
                <a:rPr lang="ar-SA" sz="2000">
                  <a:solidFill>
                    <a:schemeClr val="bg1"/>
                  </a:solidFill>
                  <a:latin typeface="Times New Roman" pitchFamily="18" charset="0"/>
                  <a:cs typeface="PT Bold Heading" pitchFamily="2" charset="-78"/>
                </a:rPr>
                <a:t>)</a:t>
              </a:r>
              <a:r>
                <a:rPr lang="ar-SA" sz="2000" baseline="30000">
                  <a:solidFill>
                    <a:schemeClr val="bg1"/>
                  </a:solidFill>
                  <a:latin typeface="Times New Roman" pitchFamily="18" charset="0"/>
                  <a:cs typeface="PT Bold Heading" pitchFamily="2" charset="-78"/>
                </a:rPr>
                <a:t>2</a:t>
              </a:r>
              <a:endParaRPr lang="en-US" sz="2000" baseline="30000">
                <a:solidFill>
                  <a:schemeClr val="bg1"/>
                </a:solidFill>
                <a:latin typeface="Times New Roman" pitchFamily="18" charset="0"/>
                <a:cs typeface="PT Bold Heading" pitchFamily="2" charset="-78"/>
              </a:endParaRPr>
            </a:p>
            <a:p>
              <a:pPr algn="ctr"/>
              <a:r>
                <a:rPr lang="en-US" sz="1300" b="1">
                  <a:solidFill>
                    <a:schemeClr val="bg1"/>
                  </a:solidFill>
                  <a:latin typeface="Times New Roman" pitchFamily="18" charset="0"/>
                </a:rPr>
                <a:t> </a:t>
              </a:r>
            </a:p>
            <a:p>
              <a:pPr algn="ctr" rtl="0">
                <a:spcAft>
                  <a:spcPts val="1200"/>
                </a:spcAft>
              </a:pPr>
              <a:r>
                <a:rPr lang="ar-EG" sz="2000">
                  <a:solidFill>
                    <a:schemeClr val="bg1"/>
                  </a:solidFill>
                  <a:latin typeface="Times New Roman" pitchFamily="18" charset="0"/>
                  <a:cs typeface="PT Bold Heading" pitchFamily="2" charset="-78"/>
                </a:rPr>
                <a:t>10</a:t>
              </a:r>
              <a:r>
                <a:rPr lang="ar-SA" sz="2000">
                  <a:solidFill>
                    <a:schemeClr val="bg1"/>
                  </a:solidFill>
                  <a:latin typeface="Times New Roman" pitchFamily="18" charset="0"/>
                  <a:cs typeface="PT Bold Heading" pitchFamily="2" charset="-78"/>
                </a:rPr>
                <a:t> </a:t>
              </a:r>
              <a:r>
                <a:rPr lang="ar-EG" sz="2400" b="1">
                  <a:solidFill>
                    <a:schemeClr val="bg1"/>
                  </a:solidFill>
                </a:rPr>
                <a:t>+</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8</a:t>
              </a:r>
              <a:r>
                <a:rPr lang="ar-SA" sz="2000">
                  <a:solidFill>
                    <a:schemeClr val="bg1"/>
                  </a:solidFill>
                  <a:latin typeface="Times New Roman" pitchFamily="18" charset="0"/>
                  <a:cs typeface="PT Bold Heading" pitchFamily="2" charset="-78"/>
                </a:rPr>
                <a:t> - 2</a:t>
              </a:r>
              <a:endParaRPr lang="en-US" sz="2000">
                <a:solidFill>
                  <a:schemeClr val="bg1"/>
                </a:solidFill>
                <a:latin typeface="Times New Roman" pitchFamily="18" charset="0"/>
                <a:cs typeface="PT Bold Heading" pitchFamily="2" charset="-78"/>
              </a:endParaRPr>
            </a:p>
          </p:txBody>
        </p:sp>
        <p:sp>
          <p:nvSpPr>
            <p:cNvPr id="4" name="Line 77"/>
            <p:cNvSpPr>
              <a:spLocks noChangeShapeType="1"/>
            </p:cNvSpPr>
            <p:nvPr/>
          </p:nvSpPr>
          <p:spPr bwMode="auto">
            <a:xfrm flipV="1">
              <a:off x="6743252" y="2766774"/>
              <a:ext cx="0" cy="84727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5" name="Line 78"/>
            <p:cNvSpPr>
              <a:spLocks noChangeShapeType="1"/>
            </p:cNvSpPr>
            <p:nvPr/>
          </p:nvSpPr>
          <p:spPr bwMode="auto">
            <a:xfrm flipV="1">
              <a:off x="6743252" y="3258692"/>
              <a:ext cx="115657" cy="2234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6" name="Line 79"/>
            <p:cNvSpPr>
              <a:spLocks noChangeShapeType="1"/>
            </p:cNvSpPr>
            <p:nvPr/>
          </p:nvSpPr>
          <p:spPr bwMode="auto">
            <a:xfrm flipH="1">
              <a:off x="2974752" y="2766774"/>
              <a:ext cx="3763681" cy="1862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sp>
          <p:nvSpPr>
            <p:cNvPr id="7" name="Line 80"/>
            <p:cNvSpPr>
              <a:spLocks noChangeShapeType="1"/>
            </p:cNvSpPr>
            <p:nvPr/>
          </p:nvSpPr>
          <p:spPr bwMode="auto">
            <a:xfrm flipH="1">
              <a:off x="3047037" y="2625561"/>
              <a:ext cx="3583770" cy="17070"/>
            </a:xfrm>
            <a:prstGeom prst="line">
              <a:avLst/>
            </a:prstGeom>
            <a:noFill/>
            <a:ln w="28575">
              <a:solidFill>
                <a:srgbClr val="000000"/>
              </a:solidFill>
              <a:round/>
              <a:headEnd/>
              <a:tailEnd/>
            </a:ln>
          </p:spPr>
          <p:txBody>
            <a:bodyPr/>
            <a:lstStyle/>
            <a:p>
              <a:endParaRPr lang="ar-EG">
                <a:solidFill>
                  <a:schemeClr val="bg1"/>
                </a:solidFill>
              </a:endParaRPr>
            </a:p>
          </p:txBody>
        </p:sp>
        <p:sp>
          <p:nvSpPr>
            <p:cNvPr id="8" name="Text Box 81"/>
            <p:cNvSpPr txBox="1">
              <a:spLocks noChangeArrowheads="1"/>
            </p:cNvSpPr>
            <p:nvPr/>
          </p:nvSpPr>
          <p:spPr bwMode="auto">
            <a:xfrm>
              <a:off x="6994110" y="2441727"/>
              <a:ext cx="578286" cy="558645"/>
            </a:xfrm>
            <a:prstGeom prst="rect">
              <a:avLst/>
            </a:prstGeom>
            <a:noFill/>
            <a:ln w="19050">
              <a:noFill/>
              <a:miter lim="800000"/>
              <a:headEnd/>
              <a:tailEnd/>
            </a:ln>
          </p:spPr>
          <p:txBody>
            <a:bodyPr lIns="0" tIns="0" rIns="0" bIns="0"/>
            <a:lstStyle/>
            <a:p>
              <a:r>
                <a:rPr lang="ar-SA" sz="2400" dirty="0">
                  <a:solidFill>
                    <a:schemeClr val="bg1"/>
                  </a:solidFill>
                  <a:latin typeface="Times New Roman" pitchFamily="18" charset="0"/>
                  <a:cs typeface="PT Bold Heading" pitchFamily="2" charset="-78"/>
                </a:rPr>
                <a:t>ت</a:t>
              </a:r>
              <a:r>
                <a:rPr lang="ar-SA" sz="2000" dirty="0">
                  <a:solidFill>
                    <a:schemeClr val="bg1"/>
                  </a:solidFill>
                  <a:latin typeface="Times New Roman" pitchFamily="18" charset="0"/>
                  <a:cs typeface="PT Bold Heading" pitchFamily="2" charset="-78"/>
                </a:rPr>
                <a:t> </a:t>
              </a:r>
              <a:r>
                <a:rPr lang="ar-SA" sz="3200" dirty="0">
                  <a:solidFill>
                    <a:schemeClr val="bg1"/>
                  </a:solidFill>
                  <a:latin typeface="Times New Roman" pitchFamily="18" charset="0"/>
                  <a:cs typeface="Traditional Arabic" pitchFamily="18" charset="-78"/>
                </a:rPr>
                <a:t>=</a:t>
              </a:r>
              <a:endParaRPr lang="en-US" sz="3200" dirty="0">
                <a:solidFill>
                  <a:schemeClr val="bg1"/>
                </a:solidFill>
                <a:cs typeface="Traditional Arabic" pitchFamily="18" charset="-78"/>
              </a:endParaRPr>
            </a:p>
          </p:txBody>
        </p:sp>
        <p:sp>
          <p:nvSpPr>
            <p:cNvPr id="9" name="Text Box 82"/>
            <p:cNvSpPr txBox="1">
              <a:spLocks noChangeArrowheads="1"/>
            </p:cNvSpPr>
            <p:nvPr/>
          </p:nvSpPr>
          <p:spPr bwMode="auto">
            <a:xfrm>
              <a:off x="4340150" y="2273304"/>
              <a:ext cx="1383068" cy="335187"/>
            </a:xfrm>
            <a:prstGeom prst="rect">
              <a:avLst/>
            </a:prstGeom>
            <a:noFill/>
            <a:ln w="19050">
              <a:noFill/>
              <a:miter lim="800000"/>
              <a:headEnd/>
              <a:tailEnd/>
            </a:ln>
          </p:spPr>
          <p:txBody>
            <a:bodyPr lIns="0" tIns="0" rIns="0" bIns="0"/>
            <a:lstStyle/>
            <a:p>
              <a:r>
                <a:rPr lang="ar-EG" sz="2400">
                  <a:solidFill>
                    <a:schemeClr val="bg1"/>
                  </a:solidFill>
                  <a:latin typeface="Times New Roman" pitchFamily="18" charset="0"/>
                  <a:cs typeface="AL-Mateen" pitchFamily="2" charset="-78"/>
                </a:rPr>
                <a:t>17.6</a:t>
              </a:r>
              <a:r>
                <a:rPr lang="ar-EG" sz="2000">
                  <a:solidFill>
                    <a:schemeClr val="bg1"/>
                  </a:solidFill>
                  <a:latin typeface="Times New Roman" pitchFamily="18" charset="0"/>
                  <a:cs typeface="PT Bold Heading" pitchFamily="2" charset="-78"/>
                </a:rPr>
                <a:t> </a:t>
              </a:r>
              <a:r>
                <a:rPr lang="ar-SA" sz="2000">
                  <a:solidFill>
                    <a:schemeClr val="bg1"/>
                  </a:solidFill>
                  <a:latin typeface="Times New Roman" pitchFamily="18" charset="0"/>
                  <a:cs typeface="PT Bold Heading" pitchFamily="2" charset="-78"/>
                </a:rPr>
                <a:t> </a:t>
              </a:r>
              <a:r>
                <a:rPr lang="ar-EG" sz="2000">
                  <a:solidFill>
                    <a:schemeClr val="bg1"/>
                  </a:solidFill>
                  <a:latin typeface="Times New Roman" pitchFamily="18" charset="0"/>
                  <a:cs typeface="PT Bold Heading" pitchFamily="2" charset="-78"/>
                </a:rPr>
                <a:t>-  </a:t>
              </a:r>
              <a:r>
                <a:rPr lang="ar-SA" sz="2000">
                  <a:solidFill>
                    <a:schemeClr val="bg1"/>
                  </a:solidFill>
                  <a:latin typeface="Times New Roman" pitchFamily="18" charset="0"/>
                  <a:cs typeface="PT Bold Heading" pitchFamily="2" charset="-78"/>
                </a:rPr>
                <a:t> </a:t>
              </a:r>
              <a:r>
                <a:rPr lang="ar-EG" sz="2400">
                  <a:solidFill>
                    <a:schemeClr val="bg1"/>
                  </a:solidFill>
                  <a:latin typeface="Times New Roman" pitchFamily="18" charset="0"/>
                  <a:cs typeface="AL-Mateen" pitchFamily="2" charset="-78"/>
                </a:rPr>
                <a:t>13.5</a:t>
              </a:r>
              <a:endParaRPr lang="en-US" sz="2400">
                <a:solidFill>
                  <a:schemeClr val="bg1"/>
                </a:solidFill>
                <a:latin typeface="Times New Roman" pitchFamily="18" charset="0"/>
                <a:cs typeface="AL-Mateen" pitchFamily="2" charset="-78"/>
              </a:endParaRPr>
            </a:p>
          </p:txBody>
        </p:sp>
        <p:sp>
          <p:nvSpPr>
            <p:cNvPr id="10" name="AutoShape 83"/>
            <p:cNvSpPr>
              <a:spLocks noChangeArrowheads="1"/>
            </p:cNvSpPr>
            <p:nvPr/>
          </p:nvSpPr>
          <p:spPr bwMode="auto">
            <a:xfrm>
              <a:off x="4412436" y="2907987"/>
              <a:ext cx="2258530" cy="772792"/>
            </a:xfrm>
            <a:prstGeom prst="bracketPair">
              <a:avLst>
                <a:gd name="adj" fmla="val 16667"/>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ar-EG">
                <a:solidFill>
                  <a:schemeClr val="bg1"/>
                </a:solidFill>
              </a:endParaRPr>
            </a:p>
          </p:txBody>
        </p:sp>
        <p:sp>
          <p:nvSpPr>
            <p:cNvPr id="11" name="Line 84"/>
            <p:cNvSpPr>
              <a:spLocks noChangeShapeType="1"/>
            </p:cNvSpPr>
            <p:nvPr/>
          </p:nvSpPr>
          <p:spPr bwMode="auto">
            <a:xfrm flipH="1">
              <a:off x="4777078" y="3328523"/>
              <a:ext cx="174931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nvGrpSpPr>
            <p:cNvPr id="12" name="Group 85"/>
            <p:cNvGrpSpPr>
              <a:grpSpLocks/>
            </p:cNvGrpSpPr>
            <p:nvPr/>
          </p:nvGrpSpPr>
          <p:grpSpPr bwMode="auto">
            <a:xfrm>
              <a:off x="3610867" y="2977818"/>
              <a:ext cx="753379" cy="951248"/>
              <a:chOff x="1837" y="3158"/>
              <a:chExt cx="469" cy="613"/>
            </a:xfrm>
          </p:grpSpPr>
          <p:sp>
            <p:nvSpPr>
              <p:cNvPr id="18" name="Text Box 86" descr="ورق معاد تصنيعه"/>
              <p:cNvSpPr txBox="1">
                <a:spLocks noChangeArrowheads="1"/>
              </p:cNvSpPr>
              <p:nvPr/>
            </p:nvSpPr>
            <p:spPr bwMode="auto">
              <a:xfrm>
                <a:off x="1837" y="3158"/>
                <a:ext cx="469" cy="613"/>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a:t>
                </a:r>
              </a:p>
              <a:p>
                <a:pPr algn="ctr"/>
                <a:r>
                  <a:rPr lang="ar-EG" sz="2000">
                    <a:solidFill>
                      <a:schemeClr val="bg1"/>
                    </a:solidFill>
                    <a:latin typeface="Times New Roman" pitchFamily="18" charset="0"/>
                    <a:cs typeface="PT Bold Heading" pitchFamily="2" charset="-78"/>
                  </a:rPr>
                  <a:t>10</a:t>
                </a:r>
                <a:endParaRPr lang="en-US">
                  <a:solidFill>
                    <a:schemeClr val="bg1"/>
                  </a:solidFill>
                </a:endParaRPr>
              </a:p>
            </p:txBody>
          </p:sp>
          <p:sp>
            <p:nvSpPr>
              <p:cNvPr id="19" name="Line 87"/>
              <p:cNvSpPr>
                <a:spLocks noChangeShapeType="1"/>
              </p:cNvSpPr>
              <p:nvPr/>
            </p:nvSpPr>
            <p:spPr bwMode="auto">
              <a:xfrm flipH="1">
                <a:off x="1973" y="3385"/>
                <a:ext cx="227"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grpSp>
          <p:nvGrpSpPr>
            <p:cNvPr id="13" name="Group 88"/>
            <p:cNvGrpSpPr>
              <a:grpSpLocks/>
            </p:cNvGrpSpPr>
            <p:nvPr/>
          </p:nvGrpSpPr>
          <p:grpSpPr bwMode="auto">
            <a:xfrm>
              <a:off x="2857488" y="2977818"/>
              <a:ext cx="753379" cy="951248"/>
              <a:chOff x="1837" y="3158"/>
              <a:chExt cx="469" cy="613"/>
            </a:xfrm>
          </p:grpSpPr>
          <p:sp>
            <p:nvSpPr>
              <p:cNvPr id="16" name="Text Box 89" descr="ورق معاد تصنيعه"/>
              <p:cNvSpPr txBox="1">
                <a:spLocks noChangeArrowheads="1"/>
              </p:cNvSpPr>
              <p:nvPr/>
            </p:nvSpPr>
            <p:spPr bwMode="auto">
              <a:xfrm>
                <a:off x="1837" y="3158"/>
                <a:ext cx="469" cy="613"/>
              </a:xfrm>
              <a:prstGeom prst="rect">
                <a:avLst/>
              </a:prstGeom>
              <a:noFill/>
              <a:ln w="19050">
                <a:noFill/>
                <a:miter lim="800000"/>
                <a:headEnd/>
                <a:tailEnd/>
              </a:ln>
            </p:spPr>
            <p:txBody>
              <a:bodyPr/>
              <a:lstStyle/>
              <a:p>
                <a:pPr algn="ctr"/>
                <a:r>
                  <a:rPr lang="ar-EG" sz="2000">
                    <a:solidFill>
                      <a:schemeClr val="bg1"/>
                    </a:solidFill>
                    <a:latin typeface="Times New Roman" pitchFamily="18" charset="0"/>
                    <a:cs typeface="PT Bold Heading" pitchFamily="2" charset="-78"/>
                  </a:rPr>
                  <a:t>1</a:t>
                </a:r>
              </a:p>
              <a:p>
                <a:pPr algn="ctr"/>
                <a:r>
                  <a:rPr lang="ar-EG" sz="2000">
                    <a:solidFill>
                      <a:schemeClr val="bg1"/>
                    </a:solidFill>
                    <a:latin typeface="Times New Roman" pitchFamily="18" charset="0"/>
                    <a:cs typeface="PT Bold Heading" pitchFamily="2" charset="-78"/>
                  </a:rPr>
                  <a:t>8</a:t>
                </a:r>
                <a:r>
                  <a:rPr lang="en-US" sz="1300" b="1" baseline="-25000">
                    <a:solidFill>
                      <a:schemeClr val="bg1"/>
                    </a:solidFill>
                    <a:latin typeface="Times New Roman" pitchFamily="18" charset="0"/>
                    <a:cs typeface="Traditional Arabic" pitchFamily="18" charset="-78"/>
                  </a:rPr>
                  <a:t> </a:t>
                </a:r>
                <a:endParaRPr lang="en-US">
                  <a:solidFill>
                    <a:schemeClr val="bg1"/>
                  </a:solidFill>
                </a:endParaRPr>
              </a:p>
            </p:txBody>
          </p:sp>
          <p:sp>
            <p:nvSpPr>
              <p:cNvPr id="17" name="Line 90"/>
              <p:cNvSpPr>
                <a:spLocks noChangeShapeType="1"/>
              </p:cNvSpPr>
              <p:nvPr/>
            </p:nvSpPr>
            <p:spPr bwMode="auto">
              <a:xfrm flipH="1">
                <a:off x="1973" y="3385"/>
                <a:ext cx="227"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ar-EG">
                  <a:solidFill>
                    <a:schemeClr val="bg1"/>
                  </a:solidFill>
                </a:endParaRPr>
              </a:p>
            </p:txBody>
          </p:sp>
        </p:grpSp>
        <p:sp>
          <p:nvSpPr>
            <p:cNvPr id="14" name="AutoShape 91"/>
            <p:cNvSpPr>
              <a:spLocks noChangeArrowheads="1"/>
            </p:cNvSpPr>
            <p:nvPr/>
          </p:nvSpPr>
          <p:spPr bwMode="auto">
            <a:xfrm>
              <a:off x="2955475" y="2907987"/>
              <a:ext cx="1346122" cy="772792"/>
            </a:xfrm>
            <a:prstGeom prst="bracketPair">
              <a:avLst>
                <a:gd name="adj" fmla="val 16667"/>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ar-EG">
                <a:solidFill>
                  <a:schemeClr val="bg1"/>
                </a:solidFill>
              </a:endParaRPr>
            </a:p>
          </p:txBody>
        </p:sp>
        <p:sp>
          <p:nvSpPr>
            <p:cNvPr id="15" name="Text Box 92"/>
            <p:cNvSpPr txBox="1">
              <a:spLocks noChangeArrowheads="1"/>
            </p:cNvSpPr>
            <p:nvPr/>
          </p:nvSpPr>
          <p:spPr bwMode="auto">
            <a:xfrm>
              <a:off x="3494585" y="3119031"/>
              <a:ext cx="363035" cy="369326"/>
            </a:xfrm>
            <a:prstGeom prst="rect">
              <a:avLst/>
            </a:prstGeom>
            <a:noFill/>
            <a:ln w="9525">
              <a:noFill/>
              <a:miter lim="800000"/>
              <a:headEnd/>
              <a:tailEnd/>
            </a:ln>
          </p:spPr>
          <p:txBody>
            <a:bodyPr lIns="0" tIns="0" rIns="0" bIns="0">
              <a:spAutoFit/>
            </a:bodyPr>
            <a:lstStyle/>
            <a:p>
              <a:pPr algn="ctr">
                <a:spcBef>
                  <a:spcPct val="50000"/>
                </a:spcBef>
              </a:pPr>
              <a:r>
                <a:rPr lang="ar-EG" sz="2400" b="1" dirty="0">
                  <a:solidFill>
                    <a:schemeClr val="bg1"/>
                  </a:solidFill>
                </a:rPr>
                <a:t>+</a:t>
              </a:r>
              <a:endParaRPr lang="en-US" sz="2400" b="1" dirty="0">
                <a:solidFill>
                  <a:schemeClr val="bg1"/>
                </a:solidFill>
              </a:endParaRPr>
            </a:p>
          </p:txBody>
        </p:sp>
        <p:sp>
          <p:nvSpPr>
            <p:cNvPr id="20" name="Text Box 94"/>
            <p:cNvSpPr txBox="1">
              <a:spLocks noChangeArrowheads="1"/>
            </p:cNvSpPr>
            <p:nvPr/>
          </p:nvSpPr>
          <p:spPr bwMode="auto">
            <a:xfrm>
              <a:off x="1903416" y="2357430"/>
              <a:ext cx="1096948" cy="519113"/>
            </a:xfrm>
            <a:prstGeom prst="rect">
              <a:avLst/>
            </a:prstGeom>
            <a:noFill/>
            <a:ln w="9525">
              <a:noFill/>
              <a:miter lim="800000"/>
              <a:headEnd/>
              <a:tailEnd/>
            </a:ln>
          </p:spPr>
          <p:txBody>
            <a:bodyPr wrap="square">
              <a:spAutoFit/>
            </a:bodyPr>
            <a:lstStyle/>
            <a:p>
              <a:pPr>
                <a:spcBef>
                  <a:spcPct val="50000"/>
                </a:spcBef>
              </a:pPr>
              <a:r>
                <a:rPr lang="ar-EG" sz="2800" dirty="0">
                  <a:solidFill>
                    <a:schemeClr val="bg1"/>
                  </a:solidFill>
                  <a:cs typeface="AL-Mateen" pitchFamily="2" charset="-78"/>
                </a:rPr>
                <a:t>=   1.67</a:t>
              </a:r>
              <a:endParaRPr lang="en-US" sz="2800" dirty="0">
                <a:solidFill>
                  <a:schemeClr val="bg1"/>
                </a:solidFill>
                <a:cs typeface="AL-Mateen" pitchFamily="2" charset="-7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141" y="58847"/>
            <a:ext cx="8929718" cy="68326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457200" indent="-457200" algn="r" rtl="1">
              <a:lnSpc>
                <a:spcPct val="150000"/>
              </a:lnSpc>
            </a:pPr>
            <a:r>
              <a:rPr lang="ar-EG"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تفسير </a:t>
            </a:r>
            <a:r>
              <a:rPr lang="ar-EG"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النتائج</a:t>
            </a:r>
            <a:r>
              <a:rPr lang="ar-SA"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a:t>
            </a:r>
            <a:endParaRPr lang="en-US" sz="3200" b="1"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endParaRPr>
          </a:p>
          <a:p>
            <a:pPr algn="just" rtl="1">
              <a:lnSpc>
                <a:spcPct val="150000"/>
              </a:lnSpc>
            </a:pPr>
            <a:r>
              <a:rPr lang="ar-SA" sz="2800" b="1" dirty="0" smtClean="0">
                <a:solidFill>
                  <a:srgbClr val="000099"/>
                </a:solidFill>
                <a:latin typeface="Arial" pitchFamily="34" charset="0"/>
                <a:ea typeface="Times New Roman" pitchFamily="18" charset="0"/>
                <a:cs typeface="Arial" pitchFamily="34" charset="0"/>
              </a:rPr>
              <a:t>بما </a:t>
            </a:r>
            <a:r>
              <a:rPr lang="ar-SA" sz="2800" b="1" dirty="0">
                <a:solidFill>
                  <a:srgbClr val="000099"/>
                </a:solidFill>
                <a:latin typeface="Arial" pitchFamily="34" charset="0"/>
                <a:ea typeface="Times New Roman" pitchFamily="18" charset="0"/>
                <a:cs typeface="Arial" pitchFamily="34" charset="0"/>
              </a:rPr>
              <a:t>أن قيمة (ت) المحسوبة = </a:t>
            </a:r>
            <a:r>
              <a:rPr lang="ar-SA" sz="2800" b="1" dirty="0" smtClean="0">
                <a:solidFill>
                  <a:srgbClr val="000099"/>
                </a:solidFill>
                <a:latin typeface="Arial" pitchFamily="34" charset="0"/>
                <a:ea typeface="Times New Roman" pitchFamily="18" charset="0"/>
                <a:cs typeface="Arial" pitchFamily="34" charset="0"/>
              </a:rPr>
              <a:t>1.67 </a:t>
            </a:r>
            <a:r>
              <a:rPr lang="en-US" sz="2800" b="1" dirty="0" smtClean="0">
                <a:solidFill>
                  <a:srgbClr val="000099"/>
                </a:solidFill>
                <a:latin typeface="Arial" pitchFamily="34" charset="0"/>
                <a:ea typeface="Times New Roman" pitchFamily="18" charset="0"/>
                <a:cs typeface="Arial" pitchFamily="34" charset="0"/>
              </a:rPr>
              <a:t> </a:t>
            </a:r>
            <a:r>
              <a:rPr lang="en-US" sz="2800" b="1" dirty="0">
                <a:solidFill>
                  <a:srgbClr val="000099"/>
                </a:solidFill>
                <a:latin typeface="Arial" pitchFamily="34" charset="0"/>
                <a:ea typeface="Times New Roman" pitchFamily="18" charset="0"/>
                <a:cs typeface="Arial" pitchFamily="34" charset="0"/>
              </a:rPr>
              <a:t>&gt;</a:t>
            </a:r>
            <a:r>
              <a:rPr lang="ar-SA" sz="2800" b="1" dirty="0">
                <a:solidFill>
                  <a:srgbClr val="000099"/>
                </a:solidFill>
                <a:latin typeface="Arial" pitchFamily="34" charset="0"/>
                <a:ea typeface="Times New Roman" pitchFamily="18" charset="0"/>
                <a:cs typeface="Arial" pitchFamily="34" charset="0"/>
              </a:rPr>
              <a:t>(أقل من) قيمة (ت) </a:t>
            </a:r>
            <a:r>
              <a:rPr lang="ar-SA" sz="2800" b="1" dirty="0" err="1" smtClean="0">
                <a:solidFill>
                  <a:srgbClr val="000099"/>
                </a:solidFill>
                <a:latin typeface="Arial" pitchFamily="34" charset="0"/>
                <a:ea typeface="Times New Roman" pitchFamily="18" charset="0"/>
                <a:cs typeface="Arial" pitchFamily="34" charset="0"/>
              </a:rPr>
              <a:t>الجدولية</a:t>
            </a:r>
            <a:r>
              <a:rPr lang="ar-EG" sz="2800" b="1" dirty="0" smtClean="0">
                <a:solidFill>
                  <a:srgbClr val="000099"/>
                </a:solidFill>
                <a:latin typeface="Arial" pitchFamily="34" charset="0"/>
                <a:ea typeface="Times New Roman" pitchFamily="18" charset="0"/>
                <a:cs typeface="Arial" pitchFamily="34" charset="0"/>
              </a:rPr>
              <a:t> </a:t>
            </a:r>
            <a:r>
              <a:rPr lang="ar-SA" sz="2800" b="1" dirty="0" smtClean="0">
                <a:solidFill>
                  <a:srgbClr val="000099"/>
                </a:solidFill>
                <a:latin typeface="Arial" pitchFamily="34" charset="0"/>
                <a:ea typeface="Times New Roman" pitchFamily="18" charset="0"/>
                <a:cs typeface="Arial" pitchFamily="34" charset="0"/>
              </a:rPr>
              <a:t>التي تساوي 2.12</a:t>
            </a:r>
            <a:r>
              <a:rPr lang="ar-EG" sz="2800" b="1" dirty="0" smtClean="0">
                <a:solidFill>
                  <a:srgbClr val="000099"/>
                </a:solidFill>
                <a:latin typeface="Arial" pitchFamily="34" charset="0"/>
                <a:ea typeface="Times New Roman" pitchFamily="18" charset="0"/>
                <a:cs typeface="Arial" pitchFamily="34" charset="0"/>
              </a:rPr>
              <a:t> </a:t>
            </a:r>
            <a:r>
              <a:rPr lang="ar-SA" sz="2800" b="1" dirty="0" smtClean="0">
                <a:solidFill>
                  <a:srgbClr val="000099"/>
                </a:solidFill>
                <a:latin typeface="Arial" pitchFamily="34" charset="0"/>
                <a:ea typeface="Times New Roman" pitchFamily="18" charset="0"/>
                <a:cs typeface="Arial" pitchFamily="34" charset="0"/>
              </a:rPr>
              <a:t>بدرجات </a:t>
            </a:r>
            <a:r>
              <a:rPr lang="ar-SA" sz="2800" b="1" dirty="0">
                <a:solidFill>
                  <a:srgbClr val="000099"/>
                </a:solidFill>
                <a:latin typeface="Arial" pitchFamily="34" charset="0"/>
                <a:ea typeface="Times New Roman" pitchFamily="18" charset="0"/>
                <a:cs typeface="Arial" pitchFamily="34" charset="0"/>
              </a:rPr>
              <a:t>حرية 16 ومستوى دلالة (0.05) </a:t>
            </a:r>
            <a:r>
              <a:rPr lang="ar-SA" sz="2800" b="1" dirty="0" smtClean="0">
                <a:solidFill>
                  <a:srgbClr val="000099"/>
                </a:solidFill>
                <a:latin typeface="Arial" pitchFamily="34" charset="0"/>
                <a:ea typeface="Times New Roman" pitchFamily="18" charset="0"/>
                <a:cs typeface="Arial" pitchFamily="34" charset="0"/>
              </a:rPr>
              <a:t>للطرفين</a:t>
            </a:r>
            <a:r>
              <a:rPr lang="ar-EG" sz="2800" b="1" dirty="0" smtClean="0">
                <a:solidFill>
                  <a:srgbClr val="000099"/>
                </a:solidFill>
                <a:latin typeface="Arial" pitchFamily="34" charset="0"/>
                <a:ea typeface="Times New Roman" pitchFamily="18" charset="0"/>
                <a:cs typeface="Arial" pitchFamily="34" charset="0"/>
              </a:rPr>
              <a:t> </a:t>
            </a: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فإننا</a:t>
            </a:r>
            <a:r>
              <a:rPr lang="ar-SA" sz="2400" b="1" dirty="0">
                <a:solidFill>
                  <a:srgbClr val="CC3300"/>
                </a:solidFill>
                <a:latin typeface="Arial" pitchFamily="34" charset="0"/>
                <a:ea typeface="Times New Roman" pitchFamily="18" charset="0"/>
                <a:cs typeface="Arial" pitchFamily="34" charset="0"/>
              </a:rPr>
              <a:t>:</a:t>
            </a:r>
          </a:p>
          <a:p>
            <a:pPr algn="just" rtl="1">
              <a:lnSpc>
                <a:spcPct val="150000"/>
              </a:lnSpc>
              <a:spcBef>
                <a:spcPts val="1800"/>
              </a:spcBef>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نقب</a:t>
            </a:r>
            <a:r>
              <a:rPr lang="ar-EG"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ـــ</a:t>
            </a: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ل </a:t>
            </a:r>
            <a:r>
              <a:rPr lang="ar-SA" sz="2800" dirty="0">
                <a:latin typeface="Arial" pitchFamily="34" charset="0"/>
                <a:ea typeface="Times New Roman" pitchFamily="18" charset="0"/>
                <a:cs typeface="Arial" pitchFamily="34" charset="0"/>
              </a:rPr>
              <a:t>الفرض الصفري القائل (لا يوجد فرق دال إحصائيًا بين متوسط البنين ومتوسط البنات في السلوك العدواني).</a:t>
            </a:r>
          </a:p>
          <a:p>
            <a:pPr algn="just" rtl="1">
              <a:lnSpc>
                <a:spcPct val="150000"/>
              </a:lnSpc>
              <a:spcBef>
                <a:spcPts val="1800"/>
              </a:spcBef>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ونرفض</a:t>
            </a:r>
            <a:r>
              <a:rPr lang="ar-SA" sz="2400" dirty="0">
                <a:solidFill>
                  <a:srgbClr val="CC3300"/>
                </a:solidFill>
                <a:latin typeface="Arial" pitchFamily="34" charset="0"/>
                <a:ea typeface="Times New Roman" pitchFamily="18" charset="0"/>
                <a:cs typeface="Arial" pitchFamily="34" charset="0"/>
              </a:rPr>
              <a:t> </a:t>
            </a:r>
            <a:r>
              <a:rPr lang="ar-SA" sz="2800" dirty="0" smtClean="0">
                <a:latin typeface="Arial" pitchFamily="34" charset="0"/>
                <a:ea typeface="Times New Roman" pitchFamily="18" charset="0"/>
                <a:cs typeface="Arial" pitchFamily="34" charset="0"/>
              </a:rPr>
              <a:t>الفرض </a:t>
            </a:r>
            <a:r>
              <a:rPr lang="ar-SA" sz="2800" dirty="0">
                <a:latin typeface="Arial" pitchFamily="34" charset="0"/>
                <a:ea typeface="Times New Roman" pitchFamily="18" charset="0"/>
                <a:cs typeface="Arial" pitchFamily="34" charset="0"/>
              </a:rPr>
              <a:t>البديل القائل (يوجد فرق دال إحصائيًا بين متوسط البنين ومتوسط البنات في السلوك العدواني</a:t>
            </a:r>
            <a:r>
              <a:rPr lang="ar-SA" sz="2800" dirty="0" smtClean="0">
                <a:latin typeface="Arial" pitchFamily="34" charset="0"/>
                <a:ea typeface="Times New Roman" pitchFamily="18" charset="0"/>
                <a:cs typeface="Arial" pitchFamily="34" charset="0"/>
              </a:rPr>
              <a:t>).</a:t>
            </a:r>
            <a:endParaRPr lang="ar-EG" sz="2800" dirty="0">
              <a:latin typeface="Arial" pitchFamily="34" charset="0"/>
              <a:ea typeface="Times New Roman" pitchFamily="18" charset="0"/>
              <a:cs typeface="Arial" pitchFamily="34" charset="0"/>
            </a:endParaRPr>
          </a:p>
          <a:p>
            <a:pPr algn="just" rtl="1">
              <a:lnSpc>
                <a:spcPct val="150000"/>
              </a:lnSpc>
            </a:pPr>
            <a:r>
              <a:rPr lang="ar-SA" sz="32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PT Bold Heading" pitchFamily="2" charset="-78"/>
              </a:rPr>
              <a:t>ومن هنا </a:t>
            </a:r>
            <a:r>
              <a:rPr lang="ar-SA" sz="2800" dirty="0" smtClean="0">
                <a:latin typeface="Arial" pitchFamily="34" charset="0"/>
                <a:ea typeface="Times New Roman" pitchFamily="18" charset="0"/>
                <a:cs typeface="Arial" pitchFamily="34" charset="0"/>
              </a:rPr>
              <a:t>نستنتج </a:t>
            </a:r>
            <a:r>
              <a:rPr lang="ar-SA" sz="2800" dirty="0">
                <a:latin typeface="Arial" pitchFamily="34" charset="0"/>
                <a:ea typeface="Times New Roman" pitchFamily="18" charset="0"/>
                <a:cs typeface="Arial" pitchFamily="34" charset="0"/>
              </a:rPr>
              <a:t>أنه يوجد تقارب بين متوسط البنين ومتوسط البنات في السلوك العدواني</a:t>
            </a:r>
            <a:r>
              <a:rPr lang="ar-EG" sz="2800" dirty="0" smtClean="0">
                <a:latin typeface="Arial" pitchFamily="34" charset="0"/>
                <a:ea typeface="Times New Roman" pitchFamily="18" charset="0"/>
                <a:cs typeface="Arial" pitchFamily="34" charset="0"/>
              </a:rPr>
              <a:t>.</a:t>
            </a:r>
            <a:r>
              <a:rPr lang="ar-SA" sz="2800" dirty="0" smtClean="0">
                <a:solidFill>
                  <a:srgbClr val="000099"/>
                </a:solidFill>
                <a:latin typeface="Arial" pitchFamily="34" charset="0"/>
                <a:ea typeface="Times New Roman" pitchFamily="18" charset="0"/>
                <a:cs typeface="Arial" pitchFamily="34" charset="0"/>
              </a:rPr>
              <a:t> </a:t>
            </a:r>
            <a:endParaRPr lang="en-US" sz="2800"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800" decel="100000"/>
                                        <p:tgtEl>
                                          <p:spTgt spid="2">
                                            <p:txEl>
                                              <p:pRg st="3" end="3"/>
                                            </p:txEl>
                                          </p:spTgt>
                                        </p:tgtEl>
                                      </p:cBhvr>
                                    </p:animEffect>
                                    <p:anim calcmode="lin" valueType="num">
                                      <p:cBhvr>
                                        <p:cTn id="21"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3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291306" y="257175"/>
            <a:ext cx="8561388" cy="908864"/>
          </a:xfrm>
          <a:prstGeom prst="roundRect">
            <a:avLst>
              <a:gd name="adj" fmla="val 50000"/>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flatTx/>
          </a:bodyPr>
          <a:lstStyle/>
          <a:p>
            <a:pPr algn="ctr">
              <a:defRPr/>
            </a:pPr>
            <a:r>
              <a:rPr lang="ar-EG" sz="3600" dirty="0">
                <a:solidFill>
                  <a:srgbClr val="660066"/>
                </a:solidFill>
                <a:effectLst>
                  <a:outerShdw blurRad="38100" dist="38100" dir="2700000" algn="tl">
                    <a:srgbClr val="000000">
                      <a:alpha val="43137"/>
                    </a:srgbClr>
                  </a:outerShdw>
                </a:effectLst>
                <a:cs typeface="PT Bold Heading" pitchFamily="2" charset="-78"/>
              </a:rPr>
              <a:t>ثالثًا:</a:t>
            </a:r>
            <a:r>
              <a:rPr lang="ar-EG" sz="3600" dirty="0">
                <a:effectLst>
                  <a:outerShdw blurRad="38100" dist="38100" dir="2700000" algn="tl">
                    <a:srgbClr val="000000">
                      <a:alpha val="43137"/>
                    </a:srgbClr>
                  </a:outerShdw>
                </a:effectLst>
                <a:cs typeface="PT Bold Heading" pitchFamily="2" charset="-78"/>
              </a:rPr>
              <a:t>    اختبار (ت) لدى عينتين مرتبطتين</a:t>
            </a:r>
            <a:r>
              <a:rPr lang="ar-EG" sz="2800" dirty="0">
                <a:effectLst>
                  <a:outerShdw blurRad="38100" dist="38100" dir="2700000" algn="tl">
                    <a:srgbClr val="000000">
                      <a:alpha val="43137"/>
                    </a:srgbClr>
                  </a:outerShdw>
                </a:effectLst>
                <a:cs typeface="PT Bold Heading" pitchFamily="2" charset="-78"/>
              </a:rPr>
              <a:t> </a:t>
            </a:r>
            <a:endParaRPr lang="en-US" sz="2800" dirty="0">
              <a:effectLst>
                <a:outerShdw blurRad="38100" dist="38100" dir="2700000" algn="tl">
                  <a:srgbClr val="000000">
                    <a:alpha val="43137"/>
                  </a:srgbClr>
                </a:outerShdw>
              </a:effectLst>
              <a:cs typeface="PT Bold Heading" pitchFamily="2" charset="-78"/>
            </a:endParaRPr>
          </a:p>
        </p:txBody>
      </p:sp>
      <p:sp>
        <p:nvSpPr>
          <p:cNvPr id="3" name="Text Box 2"/>
          <p:cNvSpPr txBox="1">
            <a:spLocks noChangeArrowheads="1"/>
          </p:cNvSpPr>
          <p:nvPr/>
        </p:nvSpPr>
        <p:spPr bwMode="auto">
          <a:xfrm>
            <a:off x="285720" y="1309293"/>
            <a:ext cx="8572560" cy="526297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625475" algn="justLow" rtl="1">
              <a:lnSpc>
                <a:spcPct val="150000"/>
              </a:lnSpc>
            </a:pPr>
            <a:r>
              <a:rPr lang="ar-EG" sz="3200" dirty="0">
                <a:latin typeface="Arial" pitchFamily="34" charset="0"/>
                <a:cs typeface="Arial" pitchFamily="34" charset="0"/>
              </a:rPr>
              <a:t>   يستخدم في حالة وجود</a:t>
            </a:r>
            <a:r>
              <a:rPr lang="ar-SA" sz="3200" dirty="0">
                <a:latin typeface="Arial" pitchFamily="34" charset="0"/>
                <a:cs typeface="Arial" pitchFamily="34" charset="0"/>
              </a:rPr>
              <a:t> مجموعتين </a:t>
            </a:r>
            <a:r>
              <a:rPr lang="ar-SA"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مرتبطين</a:t>
            </a:r>
            <a:r>
              <a:rPr lang="ar-SA" sz="3200" dirty="0">
                <a:latin typeface="Arial" pitchFamily="34" charset="0"/>
                <a:cs typeface="Arial" pitchFamily="34" charset="0"/>
              </a:rPr>
              <a:t> من البيانات لدى </a:t>
            </a:r>
            <a:r>
              <a:rPr lang="ar-SA"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مجموعة واحدة من الأفراد، </a:t>
            </a:r>
            <a:r>
              <a:rPr lang="ar-SA" sz="3200" dirty="0">
                <a:latin typeface="Arial" pitchFamily="34" charset="0"/>
                <a:cs typeface="Arial" pitchFamily="34" charset="0"/>
              </a:rPr>
              <a:t>فمثلاً إذا قام أحد </a:t>
            </a:r>
            <a:r>
              <a:rPr lang="ar-SA" sz="3200" dirty="0" smtClean="0">
                <a:latin typeface="Arial" pitchFamily="34" charset="0"/>
                <a:cs typeface="Arial" pitchFamily="34" charset="0"/>
              </a:rPr>
              <a:t>الباحث </a:t>
            </a:r>
            <a:r>
              <a:rPr lang="ar-SA" sz="3200" dirty="0">
                <a:latin typeface="Arial" pitchFamily="34" charset="0"/>
                <a:cs typeface="Arial" pitchFamily="34" charset="0"/>
              </a:rPr>
              <a:t>بتطبيق اختبارين في آن واحد على مجموعة من الأفراد، أو قام بإعادة تطبيق اختبار ما مرتين على مجموعة من الأفراد، وأراد أن يعرف إذا ما كان هناك فرق دال إحصائيًا بين متوسطي هذه المجموعة في التطبيقين أم لا </a:t>
            </a:r>
            <a:r>
              <a:rPr lang="ar-EG" sz="3200" dirty="0">
                <a:latin typeface="Arial" pitchFamily="34" charset="0"/>
                <a:cs typeface="Arial" pitchFamily="34" charset="0"/>
              </a:rPr>
              <a:t>.</a:t>
            </a:r>
            <a:r>
              <a:rPr lang="ar-SA" sz="3200" dirty="0">
                <a:latin typeface="Arial" pitchFamily="34" charset="0"/>
                <a:cs typeface="Arial" pitchFamily="34" charset="0"/>
              </a:rPr>
              <a:t> </a:t>
            </a:r>
            <a:r>
              <a:rPr lang="ar-SA" sz="3200" dirty="0">
                <a:solidFill>
                  <a:srgbClr val="000099"/>
                </a:solidFill>
                <a:latin typeface="Arial" pitchFamily="34" charset="0"/>
                <a:cs typeface="Arial" pitchFamily="34" charset="0"/>
              </a:rPr>
              <a:t>ومعادلة اختبار (ت) لدى عينتين مرتبطين من البيانات في الصورة التالية</a:t>
            </a:r>
            <a:r>
              <a:rPr lang="en-US" sz="3200" dirty="0">
                <a:solidFill>
                  <a:srgbClr val="000099"/>
                </a:solidFill>
                <a:latin typeface="Arial" pitchFamily="34" charset="0"/>
                <a:cs typeface="Arial" pitchFamily="34" charset="0"/>
              </a:rPr>
              <a:t> </a:t>
            </a:r>
            <a:r>
              <a:rPr lang="en-US" sz="3200" dirty="0" smtClean="0">
                <a:solidFill>
                  <a:srgbClr val="000099"/>
                </a:solidFill>
                <a:latin typeface="Arial" pitchFamily="34" charset="0"/>
                <a:cs typeface="Arial" pitchFamily="34" charset="0"/>
              </a:rPr>
              <a:t>:</a:t>
            </a:r>
            <a:endParaRPr lang="ar-SA" sz="320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6" name="مجموعة 15"/>
          <p:cNvGrpSpPr/>
          <p:nvPr/>
        </p:nvGrpSpPr>
        <p:grpSpPr>
          <a:xfrm>
            <a:off x="2178827" y="214290"/>
            <a:ext cx="4964941" cy="3143272"/>
            <a:chOff x="2178827" y="428604"/>
            <a:chExt cx="4964941" cy="3143272"/>
          </a:xfrm>
        </p:grpSpPr>
        <p:sp>
          <p:nvSpPr>
            <p:cNvPr id="11" name="مستطيل مستدير الزوايا 10"/>
            <p:cNvSpPr/>
            <p:nvPr/>
          </p:nvSpPr>
          <p:spPr>
            <a:xfrm>
              <a:off x="2178827" y="642918"/>
              <a:ext cx="4786346" cy="2928958"/>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b="1">
                <a:effectLst>
                  <a:outerShdw blurRad="38100" dist="38100" dir="2700000" algn="tl">
                    <a:srgbClr val="000000">
                      <a:alpha val="43137"/>
                    </a:srgbClr>
                  </a:outerShdw>
                </a:effectLst>
              </a:endParaRPr>
            </a:p>
          </p:txBody>
        </p:sp>
        <p:grpSp>
          <p:nvGrpSpPr>
            <p:cNvPr id="9" name="مجموعة 8"/>
            <p:cNvGrpSpPr/>
            <p:nvPr/>
          </p:nvGrpSpPr>
          <p:grpSpPr>
            <a:xfrm>
              <a:off x="2571736" y="428604"/>
              <a:ext cx="4572032" cy="2680761"/>
              <a:chOff x="3643306" y="857232"/>
              <a:chExt cx="4572032" cy="2680761"/>
            </a:xfrm>
          </p:grpSpPr>
          <p:sp>
            <p:nvSpPr>
              <p:cNvPr id="2" name="مربع نص 1"/>
              <p:cNvSpPr txBox="1"/>
              <p:nvPr/>
            </p:nvSpPr>
            <p:spPr>
              <a:xfrm>
                <a:off x="6143636" y="1928802"/>
                <a:ext cx="2071702" cy="1015663"/>
              </a:xfrm>
              <a:prstGeom prst="rect">
                <a:avLst/>
              </a:prstGeom>
              <a:noFill/>
            </p:spPr>
            <p:txBody>
              <a:bodyPr wrap="square" rtlCol="1">
                <a:spAutoFit/>
              </a:bodyPr>
              <a:lstStyle/>
              <a:p>
                <a:r>
                  <a:rPr lang="ar-EG" sz="6000" b="1" dirty="0" smtClean="0">
                    <a:solidFill>
                      <a:schemeClr val="bg1"/>
                    </a:solidFill>
                    <a:effectLst>
                      <a:outerShdw blurRad="38100" dist="38100" dir="2700000" algn="tl">
                        <a:srgbClr val="000000">
                          <a:alpha val="43137"/>
                        </a:srgbClr>
                      </a:outerShdw>
                    </a:effectLst>
                  </a:rPr>
                  <a:t>ت =</a:t>
                </a:r>
                <a:endParaRPr lang="ar-EG" sz="6000" b="1" dirty="0">
                  <a:solidFill>
                    <a:schemeClr val="bg1"/>
                  </a:solidFill>
                  <a:effectLst>
                    <a:outerShdw blurRad="38100" dist="38100" dir="2700000" algn="tl">
                      <a:srgbClr val="000000">
                        <a:alpha val="43137"/>
                      </a:srgbClr>
                    </a:outerShdw>
                  </a:effectLst>
                </a:endParaRPr>
              </a:p>
            </p:txBody>
          </p:sp>
          <p:cxnSp>
            <p:nvCxnSpPr>
              <p:cNvPr id="4" name="رابط مستقيم 3"/>
              <p:cNvCxnSpPr/>
              <p:nvPr/>
            </p:nvCxnSpPr>
            <p:spPr>
              <a:xfrm rot="10800000">
                <a:off x="3643306" y="2428868"/>
                <a:ext cx="2357454" cy="1588"/>
              </a:xfrm>
              <a:prstGeom prst="line">
                <a:avLst/>
              </a:prstGeom>
            </p:spPr>
            <p:style>
              <a:lnRef idx="3">
                <a:schemeClr val="dk1"/>
              </a:lnRef>
              <a:fillRef idx="0">
                <a:schemeClr val="dk1"/>
              </a:fillRef>
              <a:effectRef idx="2">
                <a:schemeClr val="dk1"/>
              </a:effectRef>
              <a:fontRef idx="minor">
                <a:schemeClr val="tx1"/>
              </a:fontRef>
            </p:style>
          </p:cxnSp>
          <p:sp>
            <p:nvSpPr>
              <p:cNvPr id="5" name="مربع نص 4"/>
              <p:cNvSpPr txBox="1"/>
              <p:nvPr/>
            </p:nvSpPr>
            <p:spPr>
              <a:xfrm>
                <a:off x="3857620" y="857232"/>
                <a:ext cx="2071702" cy="1323439"/>
              </a:xfrm>
              <a:prstGeom prst="rect">
                <a:avLst/>
              </a:prstGeom>
              <a:noFill/>
            </p:spPr>
            <p:txBody>
              <a:bodyPr wrap="square" rtlCol="1">
                <a:spAutoFit/>
              </a:bodyPr>
              <a:lstStyle/>
              <a:p>
                <a:r>
                  <a:rPr lang="ar-EG" sz="8000" b="1" dirty="0" smtClean="0">
                    <a:solidFill>
                      <a:schemeClr val="bg1"/>
                    </a:solidFill>
                    <a:effectLst>
                      <a:outerShdw blurRad="38100" dist="38100" dir="2700000" algn="tl">
                        <a:srgbClr val="000000">
                          <a:alpha val="43137"/>
                        </a:srgbClr>
                      </a:outerShdw>
                    </a:effectLst>
                  </a:rPr>
                  <a:t>م </a:t>
                </a:r>
                <a:r>
                  <a:rPr lang="ar-EG" sz="8000" b="1" baseline="-25000" dirty="0" smtClean="0">
                    <a:solidFill>
                      <a:schemeClr val="bg1"/>
                    </a:solidFill>
                    <a:effectLst>
                      <a:outerShdw blurRad="38100" dist="38100" dir="2700000" algn="tl">
                        <a:srgbClr val="000000">
                          <a:alpha val="43137"/>
                        </a:srgbClr>
                      </a:outerShdw>
                    </a:effectLst>
                  </a:rPr>
                  <a:t>ف</a:t>
                </a:r>
                <a:endParaRPr lang="ar-EG" sz="8000" b="1" baseline="-25000" dirty="0">
                  <a:solidFill>
                    <a:schemeClr val="bg1"/>
                  </a:solidFill>
                  <a:effectLst>
                    <a:outerShdw blurRad="38100" dist="38100" dir="2700000" algn="tl">
                      <a:srgbClr val="000000">
                        <a:alpha val="43137"/>
                      </a:srgbClr>
                    </a:outerShdw>
                  </a:effectLst>
                </a:endParaRPr>
              </a:p>
            </p:txBody>
          </p:sp>
          <p:sp>
            <p:nvSpPr>
              <p:cNvPr id="6" name="مربع نص 5"/>
              <p:cNvSpPr txBox="1"/>
              <p:nvPr/>
            </p:nvSpPr>
            <p:spPr>
              <a:xfrm>
                <a:off x="4000496" y="2214554"/>
                <a:ext cx="2071702" cy="1323439"/>
              </a:xfrm>
              <a:prstGeom prst="rect">
                <a:avLst/>
              </a:prstGeom>
              <a:noFill/>
            </p:spPr>
            <p:txBody>
              <a:bodyPr wrap="square" rtlCol="1">
                <a:spAutoFit/>
              </a:bodyPr>
              <a:lstStyle/>
              <a:p>
                <a:r>
                  <a:rPr lang="ar-EG" sz="8000" b="1" dirty="0" smtClean="0">
                    <a:solidFill>
                      <a:schemeClr val="bg1"/>
                    </a:solidFill>
                    <a:effectLst>
                      <a:outerShdw blurRad="38100" dist="38100" dir="2700000" algn="tl">
                        <a:srgbClr val="000000">
                          <a:alpha val="43137"/>
                        </a:srgbClr>
                      </a:outerShdw>
                    </a:effectLst>
                  </a:rPr>
                  <a:t>ع </a:t>
                </a:r>
                <a:r>
                  <a:rPr lang="ar-EG" sz="8000" b="1" baseline="-25000" dirty="0" err="1" smtClean="0">
                    <a:solidFill>
                      <a:schemeClr val="bg1"/>
                    </a:solidFill>
                    <a:effectLst>
                      <a:outerShdw blurRad="38100" dist="38100" dir="2700000" algn="tl">
                        <a:srgbClr val="000000">
                          <a:alpha val="43137"/>
                        </a:srgbClr>
                      </a:outerShdw>
                    </a:effectLst>
                  </a:rPr>
                  <a:t>م</a:t>
                </a:r>
                <a:endParaRPr lang="ar-EG" sz="8000" b="1" baseline="-25000" dirty="0">
                  <a:solidFill>
                    <a:schemeClr val="bg1"/>
                  </a:solidFill>
                  <a:effectLst>
                    <a:outerShdw blurRad="38100" dist="38100" dir="2700000" algn="tl">
                      <a:srgbClr val="000000">
                        <a:alpha val="43137"/>
                      </a:srgbClr>
                    </a:outerShdw>
                  </a:effectLst>
                </a:endParaRPr>
              </a:p>
            </p:txBody>
          </p:sp>
        </p:grpSp>
      </p:grpSp>
      <p:sp>
        <p:nvSpPr>
          <p:cNvPr id="10" name="Rectangle 24"/>
          <p:cNvSpPr>
            <a:spLocks noChangeArrowheads="1"/>
          </p:cNvSpPr>
          <p:nvPr/>
        </p:nvSpPr>
        <p:spPr bwMode="auto">
          <a:xfrm>
            <a:off x="258228" y="3500438"/>
            <a:ext cx="8627545" cy="2094372"/>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Low" rtl="1">
              <a:lnSpc>
                <a:spcPct val="150000"/>
              </a:lnSpc>
            </a:pPr>
            <a:r>
              <a:rPr lang="ar-SA" sz="2800" b="1" dirty="0">
                <a:solidFill>
                  <a:schemeClr val="bg1"/>
                </a:solidFill>
                <a:latin typeface="Arial" pitchFamily="34" charset="0"/>
                <a:cs typeface="Arial" pitchFamily="34" charset="0"/>
              </a:rPr>
              <a:t>حيث:</a:t>
            </a:r>
            <a:endParaRPr lang="en-US" sz="2800" b="1" dirty="0">
              <a:solidFill>
                <a:schemeClr val="bg1"/>
              </a:solidFill>
              <a:latin typeface="Arial" pitchFamily="34" charset="0"/>
              <a:cs typeface="Arial" pitchFamily="34" charset="0"/>
            </a:endParaRPr>
          </a:p>
          <a:p>
            <a:pPr algn="justLow" rtl="1">
              <a:lnSpc>
                <a:spcPct val="150000"/>
              </a:lnSpc>
            </a:pPr>
            <a:r>
              <a:rPr lang="ar-SA" sz="2800" b="1" dirty="0">
                <a:solidFill>
                  <a:schemeClr val="bg1"/>
                </a:solidFill>
                <a:latin typeface="Arial" pitchFamily="34" charset="0"/>
                <a:cs typeface="Arial" pitchFamily="34" charset="0"/>
              </a:rPr>
              <a:t>م</a:t>
            </a:r>
            <a:r>
              <a:rPr lang="ar-EG" sz="2800" b="1" dirty="0">
                <a:solidFill>
                  <a:schemeClr val="bg1"/>
                </a:solidFill>
                <a:latin typeface="Arial" pitchFamily="34" charset="0"/>
                <a:cs typeface="Arial" pitchFamily="34" charset="0"/>
              </a:rPr>
              <a:t> </a:t>
            </a:r>
            <a:r>
              <a:rPr lang="ar-SA" sz="2800" b="1" baseline="-25000" dirty="0">
                <a:solidFill>
                  <a:schemeClr val="bg1"/>
                </a:solidFill>
                <a:latin typeface="Arial" pitchFamily="34" charset="0"/>
                <a:cs typeface="Arial" pitchFamily="34" charset="0"/>
              </a:rPr>
              <a:t>ف </a:t>
            </a:r>
            <a:r>
              <a:rPr lang="ar-SA" sz="2800" b="1" dirty="0">
                <a:solidFill>
                  <a:schemeClr val="bg1"/>
                </a:solidFill>
                <a:latin typeface="Arial" pitchFamily="34" charset="0"/>
                <a:cs typeface="Arial" pitchFamily="34" charset="0"/>
              </a:rPr>
              <a:t>= متوسط الفرق بين درجات التطبيقين أو الاختبارين.  </a:t>
            </a:r>
            <a:endParaRPr lang="en-US" sz="2800" b="1" dirty="0">
              <a:solidFill>
                <a:schemeClr val="bg1"/>
              </a:solidFill>
              <a:latin typeface="Arial" pitchFamily="34" charset="0"/>
              <a:cs typeface="Arial" pitchFamily="34" charset="0"/>
            </a:endParaRPr>
          </a:p>
          <a:p>
            <a:pPr algn="justLow" rtl="1">
              <a:lnSpc>
                <a:spcPct val="150000"/>
              </a:lnSpc>
            </a:pPr>
            <a:r>
              <a:rPr lang="ar-SA" sz="2800" b="1" dirty="0">
                <a:solidFill>
                  <a:schemeClr val="bg1"/>
                </a:solidFill>
                <a:latin typeface="Arial" pitchFamily="34" charset="0"/>
                <a:cs typeface="Arial" pitchFamily="34" charset="0"/>
              </a:rPr>
              <a:t>ع</a:t>
            </a:r>
            <a:r>
              <a:rPr lang="ar-EG" sz="2800" b="1" dirty="0">
                <a:solidFill>
                  <a:schemeClr val="bg1"/>
                </a:solidFill>
                <a:latin typeface="Arial" pitchFamily="34" charset="0"/>
                <a:cs typeface="Arial" pitchFamily="34" charset="0"/>
              </a:rPr>
              <a:t> </a:t>
            </a:r>
            <a:r>
              <a:rPr lang="ar-SA" sz="2800" b="1" baseline="-25000" dirty="0">
                <a:solidFill>
                  <a:schemeClr val="bg1"/>
                </a:solidFill>
                <a:latin typeface="Arial" pitchFamily="34" charset="0"/>
                <a:cs typeface="Arial" pitchFamily="34" charset="0"/>
              </a:rPr>
              <a:t>م</a:t>
            </a:r>
            <a:r>
              <a:rPr lang="ar-SA" sz="2800" b="1" dirty="0">
                <a:solidFill>
                  <a:schemeClr val="bg1"/>
                </a:solidFill>
                <a:latin typeface="Arial" pitchFamily="34" charset="0"/>
                <a:cs typeface="Arial" pitchFamily="34" charset="0"/>
              </a:rPr>
              <a:t> = الخطأ المعياري لمتوسط الفرق بين درجات التطبيقين أو الاختبارين.</a:t>
            </a:r>
          </a:p>
        </p:txBody>
      </p:sp>
      <p:pic>
        <p:nvPicPr>
          <p:cNvPr id="12" name="صورة 11" descr="wardamov.gif"/>
          <p:cNvPicPr>
            <a:picLocks noChangeAspect="1"/>
          </p:cNvPicPr>
          <p:nvPr/>
        </p:nvPicPr>
        <p:blipFill>
          <a:blip r:embed="rId2"/>
          <a:stretch>
            <a:fillRect/>
          </a:stretch>
        </p:blipFill>
        <p:spPr>
          <a:xfrm>
            <a:off x="214282" y="214290"/>
            <a:ext cx="952500" cy="952500"/>
          </a:xfrm>
          <a:prstGeom prst="rect">
            <a:avLst/>
          </a:prstGeom>
        </p:spPr>
      </p:pic>
      <p:pic>
        <p:nvPicPr>
          <p:cNvPr id="13" name="صورة 12" descr="wardamov.gif"/>
          <p:cNvPicPr>
            <a:picLocks noChangeAspect="1"/>
          </p:cNvPicPr>
          <p:nvPr/>
        </p:nvPicPr>
        <p:blipFill>
          <a:blip r:embed="rId2"/>
          <a:stretch>
            <a:fillRect/>
          </a:stretch>
        </p:blipFill>
        <p:spPr>
          <a:xfrm>
            <a:off x="8001024" y="214290"/>
            <a:ext cx="952500" cy="952500"/>
          </a:xfrm>
          <a:prstGeom prst="rect">
            <a:avLst/>
          </a:prstGeom>
        </p:spPr>
      </p:pic>
      <p:pic>
        <p:nvPicPr>
          <p:cNvPr id="14" name="صورة 13" descr="wardamov.gif"/>
          <p:cNvPicPr>
            <a:picLocks noChangeAspect="1"/>
          </p:cNvPicPr>
          <p:nvPr/>
        </p:nvPicPr>
        <p:blipFill>
          <a:blip r:embed="rId2"/>
          <a:stretch>
            <a:fillRect/>
          </a:stretch>
        </p:blipFill>
        <p:spPr>
          <a:xfrm>
            <a:off x="8001024" y="5715016"/>
            <a:ext cx="952500" cy="952500"/>
          </a:xfrm>
          <a:prstGeom prst="rect">
            <a:avLst/>
          </a:prstGeom>
        </p:spPr>
      </p:pic>
      <p:pic>
        <p:nvPicPr>
          <p:cNvPr id="15" name="صورة 14" descr="wardamov.gif"/>
          <p:cNvPicPr>
            <a:picLocks noChangeAspect="1"/>
          </p:cNvPicPr>
          <p:nvPr/>
        </p:nvPicPr>
        <p:blipFill>
          <a:blip r:embed="rId2"/>
          <a:stretch>
            <a:fillRect/>
          </a:stretch>
        </p:blipFill>
        <p:spPr>
          <a:xfrm>
            <a:off x="214282" y="5643578"/>
            <a:ext cx="952500" cy="95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1042</TotalTime>
  <Words>2190</Words>
  <Application>Microsoft Office PowerPoint</Application>
  <PresentationFormat>عرض على الشاشة (3:4)‏</PresentationFormat>
  <Paragraphs>212</Paragraphs>
  <Slides>35</Slides>
  <Notes>0</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Flow</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Nasr</dc:creator>
  <cp:lastModifiedBy>Dr Nasr</cp:lastModifiedBy>
  <cp:revision>32</cp:revision>
  <dcterms:created xsi:type="dcterms:W3CDTF">2013-03-27T10:58:06Z</dcterms:created>
  <dcterms:modified xsi:type="dcterms:W3CDTF">2013-04-11T07:37:58Z</dcterms:modified>
</cp:coreProperties>
</file>