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56" r:id="rId3"/>
    <p:sldId id="292" r:id="rId4"/>
    <p:sldId id="293" r:id="rId5"/>
    <p:sldId id="294" r:id="rId6"/>
    <p:sldId id="257" r:id="rId7"/>
    <p:sldId id="295" r:id="rId8"/>
    <p:sldId id="296" r:id="rId9"/>
    <p:sldId id="258" r:id="rId10"/>
    <p:sldId id="259" r:id="rId11"/>
    <p:sldId id="260" r:id="rId12"/>
    <p:sldId id="261" r:id="rId13"/>
    <p:sldId id="262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نمط ذو سمات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نمط ذو سمات 1 - تميي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3/15/2020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8516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(</a:t>
            </a:r>
            <a:r>
              <a:rPr lang="ar-EG" u="sng" dirty="0" smtClean="0">
                <a:solidFill>
                  <a:schemeClr val="bg1"/>
                </a:solidFill>
              </a:rPr>
              <a:t>المحاضرة الثالثة (الفرقة الثانية علم نفس</a:t>
            </a:r>
            <a:endParaRPr lang="ar-SA" u="sng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ar-EG" sz="2800" b="1" dirty="0" smtClean="0">
                <a:solidFill>
                  <a:srgbClr val="FFFF00"/>
                </a:solidFill>
              </a:rPr>
              <a:t>اعداد</a:t>
            </a:r>
          </a:p>
          <a:p>
            <a:pPr algn="ctr"/>
            <a:r>
              <a:rPr lang="ar-EG" sz="2800" b="1" dirty="0" smtClean="0">
                <a:solidFill>
                  <a:srgbClr val="FFFF00"/>
                </a:solidFill>
              </a:rPr>
              <a:t>د/ حمودة عبد الواحد حمودة</a:t>
            </a:r>
          </a:p>
          <a:p>
            <a:pPr algn="ctr"/>
            <a:r>
              <a:rPr lang="ar-EG" sz="2800" b="1" dirty="0" smtClean="0">
                <a:solidFill>
                  <a:srgbClr val="FFFF00"/>
                </a:solidFill>
              </a:rPr>
              <a:t>مدرس علم النفس التربوي</a:t>
            </a:r>
          </a:p>
          <a:p>
            <a:pPr algn="ctr"/>
            <a:r>
              <a:rPr lang="ar-EG" sz="2800" b="1" dirty="0" smtClean="0">
                <a:solidFill>
                  <a:srgbClr val="FFFF00"/>
                </a:solidFill>
              </a:rPr>
              <a:t>كلية التربية – جامعة الوادي الجديد</a:t>
            </a:r>
            <a:endParaRPr lang="ar-SA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2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6022" y="0"/>
            <a:ext cx="8929718" cy="649408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justLow" rtl="1"/>
            <a:endParaRPr lang="ar-EG" sz="2800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justLow" rtl="1"/>
            <a:r>
              <a:rPr lang="ar-EG" sz="2800" dirty="0" smtClean="0">
                <a:solidFill>
                  <a:srgbClr val="FF0000"/>
                </a:solidFill>
                <a:cs typeface="PT Bold Heading" pitchFamily="2" charset="-78"/>
              </a:rPr>
              <a:t>الخطوة الأولي </a:t>
            </a:r>
            <a:r>
              <a:rPr lang="ar-SA" sz="2800" dirty="0" smtClean="0">
                <a:solidFill>
                  <a:srgbClr val="FF0000"/>
                </a:solidFill>
                <a:cs typeface="PT Bold Heading" pitchFamily="2" charset="-78"/>
              </a:rPr>
              <a:t>تحديد </a:t>
            </a:r>
            <a:r>
              <a:rPr lang="ar-SA" sz="2800" dirty="0" smtClean="0">
                <a:solidFill>
                  <a:srgbClr val="FF0000"/>
                </a:solidFill>
                <a:cs typeface="PT Bold Heading" pitchFamily="2" charset="-78"/>
              </a:rPr>
              <a:t>الفروض:</a:t>
            </a:r>
            <a:endParaRPr lang="en-US" sz="2800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justLow" rtl="1"/>
            <a:r>
              <a:rPr lang="ar-EG" sz="2800" dirty="0" smtClean="0">
                <a:solidFill>
                  <a:srgbClr val="FF0000"/>
                </a:solidFill>
                <a:cs typeface="PT Bold Heading" pitchFamily="2" charset="-78"/>
              </a:rPr>
              <a:t>الفرض الصفري</a:t>
            </a:r>
            <a:r>
              <a:rPr lang="ar-SA" sz="2800" dirty="0" smtClean="0">
                <a:solidFill>
                  <a:schemeClr val="bg1"/>
                </a:solidFill>
                <a:cs typeface="AL-Mateen" pitchFamily="2" charset="-78"/>
              </a:rPr>
              <a:t>:  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لا يوجد فرق دال إحصائيًا بين متوسط 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الطلاب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و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متوسط 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العام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في 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التحصيل.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Low" rtl="1"/>
            <a:r>
              <a:rPr lang="ar-EG" sz="2800" dirty="0" smtClean="0">
                <a:solidFill>
                  <a:srgbClr val="FF0000"/>
                </a:solidFill>
                <a:cs typeface="PT Bold Heading" pitchFamily="2" charset="-78"/>
              </a:rPr>
              <a:t>الفرض البديل</a:t>
            </a:r>
            <a:r>
              <a:rPr lang="ar-SA" sz="2800" dirty="0" smtClean="0">
                <a:solidFill>
                  <a:srgbClr val="FF0000"/>
                </a:solidFill>
                <a:cs typeface="PT Bold Heading" pitchFamily="2" charset="-78"/>
              </a:rPr>
              <a:t> : </a:t>
            </a:r>
            <a:r>
              <a:rPr lang="ar-SA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يوجد فرق دال إحصائيًا بين متوسط </a:t>
            </a:r>
            <a:r>
              <a:rPr lang="ar-EG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الطلاب</a:t>
            </a:r>
            <a:r>
              <a:rPr lang="ar-SA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و</a:t>
            </a:r>
            <a:r>
              <a:rPr lang="ar-EG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SA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متوسط </a:t>
            </a:r>
            <a:r>
              <a:rPr lang="ar-EG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العام</a:t>
            </a:r>
            <a:r>
              <a:rPr lang="ar-SA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في </a:t>
            </a:r>
            <a:r>
              <a:rPr lang="ar-EG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التحصيل</a:t>
            </a:r>
            <a:r>
              <a:rPr lang="ar-EG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Low" rtl="1"/>
            <a:endParaRPr lang="en-U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Low" rtl="1"/>
            <a:r>
              <a:rPr lang="ar-SA" sz="2000" dirty="0" smtClean="0">
                <a:solidFill>
                  <a:schemeClr val="bg1"/>
                </a:solidFill>
                <a:cs typeface="PT Bold Heading" pitchFamily="2" charset="-78"/>
              </a:rPr>
              <a:t>(</a:t>
            </a:r>
            <a:r>
              <a:rPr lang="ar-SA" sz="2000" dirty="0" smtClean="0">
                <a:solidFill>
                  <a:schemeClr val="bg1"/>
                </a:solidFill>
                <a:cs typeface="PT Bold Heading" pitchFamily="2" charset="-78"/>
              </a:rPr>
              <a:t>2)  تحديد منطقة القبول والرفض:</a:t>
            </a:r>
            <a:endParaRPr lang="en-US" sz="2000" dirty="0" smtClean="0">
              <a:solidFill>
                <a:schemeClr val="bg1"/>
              </a:solidFill>
              <a:cs typeface="PT Bold Heading" pitchFamily="2" charset="-78"/>
            </a:endParaRPr>
          </a:p>
          <a:p>
            <a:pPr algn="justLow" rtl="1"/>
            <a:r>
              <a:rPr lang="ar-SA" sz="2800" dirty="0" smtClean="0">
                <a:solidFill>
                  <a:srgbClr val="FF0000"/>
                </a:solidFill>
                <a:cs typeface="PT Bold Heading" pitchFamily="2" charset="-78"/>
              </a:rPr>
              <a:t>الاختبار المناسب</a:t>
            </a:r>
            <a:r>
              <a:rPr lang="ar-SA" sz="2800" dirty="0" smtClean="0">
                <a:solidFill>
                  <a:schemeClr val="bg1"/>
                </a:solidFill>
                <a:cs typeface="AL-Mateen" pitchFamily="2" charset="-78"/>
              </a:rPr>
              <a:t>:  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اختبار (ت) 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للعين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ة واحده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ar-EG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Low" rtl="1"/>
            <a:r>
              <a:rPr lang="ar-SA" sz="2800" dirty="0" smtClean="0">
                <a:solidFill>
                  <a:srgbClr val="FF0000"/>
                </a:solidFill>
                <a:cs typeface="PT Bold Heading" pitchFamily="2" charset="-78"/>
              </a:rPr>
              <a:t>درجات </a:t>
            </a:r>
            <a:r>
              <a:rPr lang="ar-SA" sz="2800" dirty="0" smtClean="0">
                <a:solidFill>
                  <a:srgbClr val="FF0000"/>
                </a:solidFill>
                <a:cs typeface="PT Bold Heading" pitchFamily="2" charset="-78"/>
              </a:rPr>
              <a:t>الحرية </a:t>
            </a:r>
            <a:r>
              <a:rPr lang="ar-SA" sz="2800" dirty="0" smtClean="0">
                <a:solidFill>
                  <a:schemeClr val="bg1"/>
                </a:solidFill>
                <a:cs typeface="AL-Mateen" pitchFamily="2" charset="-78"/>
              </a:rPr>
              <a:t>:  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ن -1 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ar-EG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Low" rtl="1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Low" rtl="1"/>
            <a:r>
              <a:rPr lang="ar-SA" sz="2800" dirty="0" smtClean="0">
                <a:solidFill>
                  <a:srgbClr val="FF0000"/>
                </a:solidFill>
                <a:cs typeface="PT Bold Heading" pitchFamily="2" charset="-78"/>
              </a:rPr>
              <a:t>درجة الاحتمالية (أو مستوى الدلالة) </a:t>
            </a:r>
            <a:r>
              <a:rPr lang="ar-SA" sz="2800" dirty="0" smtClean="0">
                <a:solidFill>
                  <a:schemeClr val="bg1"/>
                </a:solidFill>
                <a:cs typeface="AL-Mateen" pitchFamily="2" charset="-78"/>
              </a:rPr>
              <a:t>=</a:t>
            </a:r>
            <a:r>
              <a:rPr lang="en-US" sz="2800" dirty="0" smtClean="0">
                <a:solidFill>
                  <a:schemeClr val="bg1"/>
                </a:solidFill>
                <a:cs typeface="AL-Mateen" pitchFamily="2" charset="-78"/>
              </a:rPr>
              <a:t>    0.05</a:t>
            </a:r>
            <a:endParaRPr lang="ar-EG" sz="2800" dirty="0" smtClean="0">
              <a:solidFill>
                <a:schemeClr val="bg1"/>
              </a:solidFill>
              <a:cs typeface="AL-Mateen" pitchFamily="2" charset="-78"/>
            </a:endParaRPr>
          </a:p>
          <a:p>
            <a:pPr algn="justLow" rtl="1"/>
            <a:endParaRPr lang="en-US" sz="2800" dirty="0" smtClean="0">
              <a:solidFill>
                <a:schemeClr val="bg1"/>
              </a:solidFill>
              <a:cs typeface="AL-Mateen" pitchFamily="2" charset="-78"/>
            </a:endParaRPr>
          </a:p>
          <a:p>
            <a:pPr algn="justLow" rtl="1"/>
            <a:r>
              <a:rPr lang="ar-SA" sz="2800" dirty="0" smtClean="0">
                <a:solidFill>
                  <a:srgbClr val="FF0000"/>
                </a:solidFill>
                <a:cs typeface="PT Bold Heading" pitchFamily="2" charset="-78"/>
              </a:rPr>
              <a:t>قيمة </a:t>
            </a:r>
            <a:r>
              <a:rPr lang="ar-SA" sz="2800" dirty="0" smtClean="0">
                <a:solidFill>
                  <a:srgbClr val="FF0000"/>
                </a:solidFill>
                <a:cs typeface="PT Bold Heading" pitchFamily="2" charset="-78"/>
              </a:rPr>
              <a:t>(ت) الجدولية</a:t>
            </a:r>
            <a:r>
              <a:rPr lang="ar-EG" sz="2800" dirty="0" smtClean="0">
                <a:solidFill>
                  <a:schemeClr val="bg1"/>
                </a:solidFill>
                <a:cs typeface="AL-Mateen" pitchFamily="2" charset="-78"/>
              </a:rPr>
              <a:t>: 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قيمة اختبار (ت) المقابلة لدرجات حرية 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، 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ومستوى دلالة 0.05 للطرفين =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1.98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(لأن الفرض البديل غير 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موجه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ar-EG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Low" rtl="1"/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وتكتب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ت ج 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(9، 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0.05) </a:t>
            </a:r>
            <a:r>
              <a:rPr lang="ar-S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للطرفين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ar-EG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1.98</a:t>
            </a:r>
            <a:endParaRPr lang="ar-SA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5720" y="101600"/>
            <a:ext cx="8572560" cy="12926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PT Bold Heading" pitchFamily="2" charset="-78"/>
              </a:rPr>
              <a:t>(3)  إجراء الاختبــار: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PT Bold Heading" pitchFamily="2" charset="-78"/>
            </a:endParaRPr>
          </a:p>
          <a:p>
            <a:pPr algn="justLow" rtl="1" eaLnBrk="0" hangingPunct="0">
              <a:lnSpc>
                <a:spcPct val="150000"/>
              </a:lnSpc>
            </a:pPr>
            <a:r>
              <a:rPr lang="ar-SA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من الدرجات الخام بالسؤال تم حساب البيانات الموضحة بالجدول التالي</a:t>
            </a:r>
            <a:r>
              <a:rPr lang="ar-SA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en-US" sz="2800" dirty="0">
              <a:cs typeface="AL-Mateen" pitchFamily="2" charset="-78"/>
            </a:endParaRPr>
          </a:p>
        </p:txBody>
      </p:sp>
      <p:graphicFrame>
        <p:nvGraphicFramePr>
          <p:cNvPr id="3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018328"/>
              </p:ext>
            </p:extLst>
          </p:nvPr>
        </p:nvGraphicFramePr>
        <p:xfrm>
          <a:off x="1142977" y="1885952"/>
          <a:ext cx="6858046" cy="3048000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2285306"/>
                <a:gridCol w="2287435"/>
                <a:gridCol w="2285305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البيان</a:t>
                      </a:r>
                      <a:endParaRPr kumimoji="0" lang="ar-S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PT Bold Heading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4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الطلاب</a:t>
                      </a:r>
                      <a:endParaRPr kumimoji="0" lang="ar-S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PT Bold Heading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4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العام</a:t>
                      </a:r>
                      <a:endParaRPr kumimoji="0" lang="ar-S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PT Bold Heading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العدد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PT Bold Heading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PT Bold Heading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ar-S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PT Bold Heading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المتوسط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PT Bold Heading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17.6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L-Matee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4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ar-S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L-Matee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الانحراف المعياري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PT Bold Heading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5.6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L-Matee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4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ar-S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L-Matee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Rectangle 93"/>
          <p:cNvSpPr>
            <a:spLocks noChangeArrowheads="1"/>
          </p:cNvSpPr>
          <p:nvPr/>
        </p:nvSpPr>
        <p:spPr bwMode="auto">
          <a:xfrm>
            <a:off x="214282" y="5601717"/>
            <a:ext cx="8713818" cy="62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Low" rtl="1" eaLnBrk="0" hangingPunct="0">
              <a:lnSpc>
                <a:spcPct val="150000"/>
              </a:lnSpc>
            </a:pPr>
            <a:r>
              <a:rPr lang="ar-EG" sz="25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PT Bold Heading" pitchFamily="2" charset="-78"/>
              </a:rPr>
              <a:t>ثم نعوض من بيانات </a:t>
            </a:r>
            <a:r>
              <a:rPr lang="ar-SA" sz="25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PT Bold Heading" pitchFamily="2" charset="-78"/>
              </a:rPr>
              <a:t>الجدول </a:t>
            </a:r>
            <a:r>
              <a:rPr lang="ar-EG" sz="25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PT Bold Heading" pitchFamily="2" charset="-78"/>
              </a:rPr>
              <a:t> السابق في معادلة اختبار (ت)  </a:t>
            </a:r>
            <a:r>
              <a:rPr lang="ar-SA" sz="25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PT Bold Heading" pitchFamily="2" charset="-78"/>
              </a:rPr>
              <a:t>التالي</a:t>
            </a:r>
            <a:r>
              <a:rPr lang="ar-EG" sz="25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PT Bold Heading" pitchFamily="2" charset="-78"/>
              </a:rPr>
              <a:t>ة</a:t>
            </a:r>
            <a:r>
              <a:rPr lang="ar-SA" sz="25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PT Bold Heading" pitchFamily="2" charset="-78"/>
              </a:rPr>
              <a:t>:</a:t>
            </a:r>
            <a:endParaRPr lang="en-US" sz="25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31640" y="363464"/>
            <a:ext cx="67687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ar-EG" sz="2800" dirty="0" smtClean="0">
                <a:solidFill>
                  <a:prstClr val="black"/>
                </a:solidFill>
                <a:cs typeface="AL-Mateen" pitchFamily="2" charset="-78"/>
              </a:rPr>
              <a:t>                             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17.6-13        </a:t>
            </a:r>
            <a:r>
              <a:rPr lang="ar-EG" sz="2800" dirty="0" smtClean="0">
                <a:solidFill>
                  <a:prstClr val="black"/>
                </a:solidFill>
                <a:cs typeface="AL-Mateen" pitchFamily="2" charset="-78"/>
              </a:rPr>
              <a:t> </a:t>
            </a:r>
          </a:p>
          <a:p>
            <a:pPr lvl="0" algn="just" rtl="1"/>
            <a:r>
              <a:rPr lang="ar-EG" sz="2800" dirty="0" smtClean="0">
                <a:solidFill>
                  <a:prstClr val="black"/>
                </a:solidFill>
                <a:cs typeface="AL-Mateen" pitchFamily="2" charset="-78"/>
              </a:rPr>
              <a:t>                ت =                                                      =         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2.63</a:t>
            </a:r>
            <a:r>
              <a:rPr lang="ar-EG" sz="2800" dirty="0" smtClean="0">
                <a:solidFill>
                  <a:prstClr val="black"/>
                </a:solidFill>
                <a:cs typeface="AL-Mateen" pitchFamily="2" charset="-78"/>
              </a:rPr>
              <a:t>       </a:t>
            </a:r>
          </a:p>
          <a:p>
            <a:pPr lvl="0" algn="just" rtl="1"/>
            <a:r>
              <a:rPr lang="ar-EG" sz="2800" dirty="0" smtClean="0">
                <a:solidFill>
                  <a:prstClr val="black"/>
                </a:solidFill>
                <a:cs typeface="AL-Mateen" pitchFamily="2" charset="-78"/>
              </a:rPr>
              <a:t>                                                  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5.6/10</a:t>
            </a:r>
            <a:endParaRPr lang="ar-EG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رابط مستقيم 22"/>
          <p:cNvCxnSpPr/>
          <p:nvPr/>
        </p:nvCxnSpPr>
        <p:spPr>
          <a:xfrm flipH="1">
            <a:off x="4442131" y="1284348"/>
            <a:ext cx="17281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flipV="1">
            <a:off x="5155621" y="1700807"/>
            <a:ext cx="72008" cy="571451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>
            <a:off x="5227629" y="1700807"/>
            <a:ext cx="856539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flipH="1" flipV="1">
            <a:off x="5083613" y="2132855"/>
            <a:ext cx="79132" cy="13940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141" y="305069"/>
            <a:ext cx="8929718" cy="63401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457200" indent="-457200" algn="r" rtl="1">
              <a:lnSpc>
                <a:spcPct val="150000"/>
              </a:lnSpc>
            </a:pPr>
            <a:r>
              <a:rPr lang="ar-EG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PT Bold Heading" pitchFamily="2" charset="-78"/>
              </a:rPr>
              <a:t>تفسير </a:t>
            </a:r>
            <a:r>
              <a:rPr lang="ar-EG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PT Bold Heading" pitchFamily="2" charset="-78"/>
              </a:rPr>
              <a:t>النتائج</a:t>
            </a:r>
            <a:r>
              <a: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PT Bold Heading" pitchFamily="2" charset="-78"/>
              </a:rPr>
              <a:t>: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PT Bold Heading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بما </a:t>
            </a:r>
            <a:r>
              <a:rPr lang="ar-SA" sz="2800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أن قيمة (ت) المحسوبة = </a:t>
            </a:r>
            <a:r>
              <a:rPr lang="ar-EG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2.63 &gt; </a:t>
            </a:r>
            <a:r>
              <a:rPr lang="ar-SA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ar-EG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أكبر</a:t>
            </a:r>
            <a:r>
              <a:rPr lang="ar-SA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ar-SA" sz="2800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من) قيمة (ت) </a:t>
            </a:r>
            <a:r>
              <a:rPr lang="ar-SA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الجدولية</a:t>
            </a:r>
            <a:r>
              <a:rPr lang="ar-EG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التي تساوي </a:t>
            </a:r>
            <a:r>
              <a:rPr lang="ar-EG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ar-SA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ar-EG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98 </a:t>
            </a:r>
            <a:r>
              <a:rPr lang="ar-SA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بدرجات </a:t>
            </a:r>
            <a:r>
              <a:rPr lang="ar-SA" sz="2800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حرية </a:t>
            </a:r>
            <a:r>
              <a:rPr lang="ar-EG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9</a:t>
            </a:r>
            <a:r>
              <a:rPr lang="ar-SA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ar-SA" sz="2800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ومستوى دلالة (0.05) </a:t>
            </a:r>
            <a:r>
              <a:rPr lang="ar-SA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للطرفين</a:t>
            </a:r>
            <a:r>
              <a:rPr lang="ar-EG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PT Bold Heading" pitchFamily="2" charset="-78"/>
              </a:rPr>
              <a:t>فإننا</a:t>
            </a:r>
            <a:r>
              <a:rPr lang="ar-SA" sz="2400" b="1" dirty="0">
                <a:solidFill>
                  <a:srgbClr val="CC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algn="just" rtl="1">
              <a:spcBef>
                <a:spcPts val="1800"/>
              </a:spcBef>
            </a:pPr>
            <a:r>
              <a:rPr lang="ar-EG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PT Bold Heading" pitchFamily="2" charset="-78"/>
              </a:rPr>
              <a:t>نرفض </a:t>
            </a:r>
            <a:r>
              <a:rPr 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الفرض </a:t>
            </a:r>
            <a:r>
              <a:rPr 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الصفري القائل (لا يوجد فرق دال إحصائيًا بين متوسط </a:t>
            </a:r>
            <a:r>
              <a:rPr lang="ar-EG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الطلاب</a:t>
            </a:r>
            <a:r>
              <a:rPr 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و</a:t>
            </a:r>
            <a:r>
              <a:rPr lang="ar-EG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ال</a:t>
            </a:r>
            <a:r>
              <a:rPr 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متوسط </a:t>
            </a:r>
            <a:r>
              <a:rPr lang="ar-EG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العام</a:t>
            </a:r>
            <a:r>
              <a:rPr 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في </a:t>
            </a:r>
            <a:r>
              <a:rPr lang="ar-EG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التحصيل</a:t>
            </a:r>
            <a:r>
              <a:rPr 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lang="ar-SA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rtl="1">
              <a:spcBef>
                <a:spcPts val="1800"/>
              </a:spcBef>
            </a:pPr>
            <a:r>
              <a:rPr lang="ar-SA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PT Bold Heading" pitchFamily="2" charset="-78"/>
              </a:rPr>
              <a:t>ون</a:t>
            </a:r>
            <a:r>
              <a:rPr lang="ar-EG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PT Bold Heading" pitchFamily="2" charset="-78"/>
              </a:rPr>
              <a:t>قبل</a:t>
            </a:r>
            <a:r>
              <a:rPr lang="ar-SA" sz="2400" dirty="0" smtClean="0">
                <a:solidFill>
                  <a:srgbClr val="CC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الفرض </a:t>
            </a:r>
            <a:r>
              <a:rPr 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البديل القائل </a:t>
            </a:r>
            <a:r>
              <a:rPr 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ar-SA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يوجد فرق دال إحصائيًا بين متوسط </a:t>
            </a:r>
            <a:r>
              <a:rPr lang="ar-EG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الطلاب</a:t>
            </a:r>
            <a:r>
              <a:rPr lang="ar-SA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و</a:t>
            </a:r>
            <a:r>
              <a:rPr lang="ar-EG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ال</a:t>
            </a:r>
            <a:r>
              <a:rPr lang="ar-SA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متوسط </a:t>
            </a:r>
            <a:r>
              <a:rPr lang="ar-EG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العام</a:t>
            </a:r>
            <a:r>
              <a:rPr lang="ar-SA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في </a:t>
            </a:r>
            <a:r>
              <a:rPr lang="ar-EG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التحصيل لصالح مجموعة الطلاب</a:t>
            </a:r>
            <a:r>
              <a:rPr 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r>
              <a:rPr lang="ar-EG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ar-EG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ملحوظة الفروق لصالح المتوسط الأكبر</a:t>
            </a:r>
            <a:endParaRPr lang="ar-EG" sz="2800" b="1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PT Bold Heading" pitchFamily="2" charset="-78"/>
              </a:rPr>
              <a:t>ومن هنا </a:t>
            </a:r>
            <a:r>
              <a:rPr 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نستنتج </a:t>
            </a:r>
            <a:r>
              <a:rPr 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أنه يوجد </a:t>
            </a:r>
            <a:r>
              <a:rPr lang="ar-EG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تباعد</a:t>
            </a:r>
            <a:r>
              <a:rPr 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بين متوسط </a:t>
            </a:r>
            <a:r>
              <a:rPr lang="ar-EG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الطلاب </a:t>
            </a:r>
            <a:r>
              <a:rPr 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و</a:t>
            </a:r>
            <a:r>
              <a:rPr lang="ar-EG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ال</a:t>
            </a:r>
            <a:r>
              <a:rPr 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متوسط ا</a:t>
            </a:r>
            <a:r>
              <a:rPr lang="ar-EG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لعام</a:t>
            </a:r>
            <a:r>
              <a:rPr 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في </a:t>
            </a:r>
            <a:r>
              <a:rPr lang="ar-EG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التحصيل.</a:t>
            </a:r>
            <a:r>
              <a:rPr lang="ar-SA" sz="2800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02089" y="1174537"/>
            <a:ext cx="6755375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EG" sz="28700" b="1" cap="none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شكرا</a:t>
            </a:r>
            <a:endParaRPr lang="ar-SA" sz="28700" b="1" cap="none" spc="0" dirty="0">
              <a:ln w="5080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xit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ytimg.com/vi/yIt3Zt6td6w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850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2565681" y="500042"/>
            <a:ext cx="4012638" cy="144655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EG" sz="8800" b="1" dirty="0" smtClean="0">
                <a:ln w="50800"/>
                <a:solidFill>
                  <a:schemeClr val="bg1">
                    <a:shade val="50000"/>
                  </a:schemeClr>
                </a:solidFill>
                <a:cs typeface="PT Bold Heading" pitchFamily="2" charset="-78"/>
              </a:rPr>
              <a:t>اختبار </a:t>
            </a:r>
            <a:r>
              <a:rPr lang="ar-EG" sz="8800" b="1" dirty="0" err="1" smtClean="0">
                <a:ln w="50800"/>
                <a:solidFill>
                  <a:schemeClr val="bg1">
                    <a:shade val="50000"/>
                  </a:schemeClr>
                </a:solidFill>
                <a:cs typeface="PT Bold Heading" pitchFamily="2" charset="-78"/>
              </a:rPr>
              <a:t>ت</a:t>
            </a:r>
            <a:endParaRPr lang="ar-SA" sz="8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  <a:cs typeface="PT Bold Heading" pitchFamily="2" charset="-78"/>
            </a:endParaRPr>
          </a:p>
        </p:txBody>
      </p:sp>
      <p:pic>
        <p:nvPicPr>
          <p:cNvPr id="7" name="صورة 6" descr="brown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857232"/>
            <a:ext cx="838200" cy="809625"/>
          </a:xfrm>
          <a:prstGeom prst="rect">
            <a:avLst/>
          </a:prstGeom>
        </p:spPr>
      </p:pic>
      <p:pic>
        <p:nvPicPr>
          <p:cNvPr id="8" name="صورة 7" descr="brown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857232"/>
            <a:ext cx="838200" cy="809625"/>
          </a:xfrm>
          <a:prstGeom prst="rect">
            <a:avLst/>
          </a:prstGeom>
        </p:spPr>
      </p:pic>
      <p:sp>
        <p:nvSpPr>
          <p:cNvPr id="2" name="مستطيل 1"/>
          <p:cNvSpPr/>
          <p:nvPr/>
        </p:nvSpPr>
        <p:spPr>
          <a:xfrm>
            <a:off x="644837" y="2060848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 fontAlgn="base"/>
            <a:r>
              <a:rPr lang="ar-SA" sz="4000" b="1" u="sng" dirty="0" smtClean="0">
                <a:solidFill>
                  <a:srgbClr val="660000"/>
                </a:solidFill>
                <a:latin typeface="verdana"/>
              </a:rPr>
              <a:t>اختبار (</a:t>
            </a:r>
            <a:r>
              <a:rPr lang="ar-SA" sz="4000" b="1" u="sng" dirty="0">
                <a:solidFill>
                  <a:srgbClr val="660000"/>
                </a:solidFill>
                <a:latin typeface="verdana"/>
              </a:rPr>
              <a:t>ت) </a:t>
            </a:r>
            <a:r>
              <a:rPr lang="en-US" sz="4000" b="1" u="sng" dirty="0">
                <a:solidFill>
                  <a:srgbClr val="660000"/>
                </a:solidFill>
                <a:latin typeface="verdana"/>
              </a:rPr>
              <a:t>T-test:</a:t>
            </a:r>
            <a:endParaRPr lang="en-US" sz="4000" u="sng" dirty="0">
              <a:solidFill>
                <a:srgbClr val="000000"/>
              </a:solidFill>
              <a:latin typeface="Tajawal"/>
            </a:endParaRPr>
          </a:p>
          <a:p>
            <a:pPr algn="just" rtl="1" fontAlgn="base"/>
            <a:r>
              <a:rPr lang="en-US" sz="4000" b="1" dirty="0">
                <a:solidFill>
                  <a:srgbClr val="000000"/>
                </a:solidFill>
                <a:latin typeface="verdana"/>
              </a:rPr>
              <a:t>      </a:t>
            </a:r>
            <a:r>
              <a:rPr lang="ar-SA" sz="4000" b="1" dirty="0" smtClean="0">
                <a:solidFill>
                  <a:srgbClr val="000000"/>
                </a:solidFill>
                <a:latin typeface="verdana"/>
              </a:rPr>
              <a:t>هو </a:t>
            </a:r>
            <a:r>
              <a:rPr lang="ar-SA" sz="4000" b="1" dirty="0">
                <a:solidFill>
                  <a:srgbClr val="000000"/>
                </a:solidFill>
                <a:latin typeface="verdana"/>
              </a:rPr>
              <a:t>أحد أهم الاختبارات الإحصائية وأكثرها استخداما في الأبحاث والدراسات التي تهدف للكشف عن دلالة </a:t>
            </a:r>
            <a:r>
              <a:rPr lang="ar-SA" sz="4000" b="1" dirty="0">
                <a:solidFill>
                  <a:srgbClr val="FF0066"/>
                </a:solidFill>
                <a:latin typeface="verdana"/>
              </a:rPr>
              <a:t>الفروق</a:t>
            </a:r>
            <a:r>
              <a:rPr lang="ar-SA" sz="4000" b="1" dirty="0">
                <a:solidFill>
                  <a:srgbClr val="000000"/>
                </a:solidFill>
                <a:latin typeface="verdana"/>
              </a:rPr>
              <a:t> الإحصائية بين </a:t>
            </a:r>
            <a:r>
              <a:rPr lang="ar-SA" sz="4000" b="1" dirty="0">
                <a:solidFill>
                  <a:srgbClr val="FF0066"/>
                </a:solidFill>
                <a:latin typeface="verdana"/>
              </a:rPr>
              <a:t>متوسطي عينتين.</a:t>
            </a:r>
            <a:endParaRPr lang="ar-SA" sz="4000" b="0" i="0" u="none" strike="noStrike" dirty="0">
              <a:solidFill>
                <a:srgbClr val="FF0066"/>
              </a:solidFill>
              <a:effectLst/>
              <a:latin typeface="Tajaw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496" y="0"/>
            <a:ext cx="9073008" cy="6858000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ar-EG" sz="4000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م</a:t>
            </a:r>
            <a:r>
              <a:rPr lang="ar-SA" sz="4000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ثال</a:t>
            </a:r>
            <a:r>
              <a:rPr lang="ar-SA" sz="4000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:</a:t>
            </a:r>
          </a:p>
          <a:p>
            <a:pPr marL="0" indent="0" algn="just" fontAlgn="base">
              <a:buNone/>
            </a:pPr>
            <a:r>
              <a:rPr lang="ar-SA" b="1" dirty="0">
                <a:solidFill>
                  <a:srgbClr val="000000"/>
                </a:solidFill>
                <a:latin typeface="Verdana"/>
              </a:rPr>
              <a:t>(عندما يحاول الباحث اختبار الفروق بين متوسطي مجموعتين من الطلاب درست كل منهما بطريقة تدريس مختلفة لتعرف مدى وجود فروق ذات دلالة إحصائية تخبرنا بأفضلية طريقة منهما على الأخرى</a:t>
            </a:r>
            <a:r>
              <a:rPr lang="ar-SA" b="1" dirty="0" smtClean="0">
                <a:solidFill>
                  <a:srgbClr val="000000"/>
                </a:solidFill>
                <a:latin typeface="Verdana"/>
              </a:rPr>
              <a:t>).</a:t>
            </a:r>
            <a:endParaRPr lang="ar-EG" b="1" dirty="0" smtClean="0">
              <a:solidFill>
                <a:srgbClr val="000000"/>
              </a:solidFill>
              <a:latin typeface="Verdana"/>
            </a:endParaRPr>
          </a:p>
          <a:p>
            <a:pPr marL="0" indent="0" algn="just" fontAlgn="base">
              <a:buNone/>
            </a:pPr>
            <a:r>
              <a:rPr lang="ar-EG" sz="40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شروط  </a:t>
            </a:r>
            <a:r>
              <a:rPr lang="ar-EG" sz="4000" b="1" u="sng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أختبار</a:t>
            </a:r>
            <a:r>
              <a:rPr lang="ar-EG" sz="40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«ت»</a:t>
            </a:r>
            <a:endParaRPr lang="ar-SA" sz="4000" b="1" u="sng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jawal"/>
            </a:endParaRPr>
          </a:p>
          <a:p>
            <a:pPr marL="0" indent="0" algn="just" fontAlgn="base">
              <a:buNone/>
            </a:pPr>
            <a:r>
              <a:rPr lang="ar-SA" b="1" dirty="0">
                <a:solidFill>
                  <a:srgbClr val="000000"/>
                </a:solidFill>
                <a:latin typeface="verdana"/>
              </a:rPr>
              <a:t>وهناك مجموعة من الشروط العامة في الاختبارات </a:t>
            </a:r>
            <a:r>
              <a:rPr lang="ar-SA" b="1" dirty="0" err="1">
                <a:solidFill>
                  <a:srgbClr val="000000"/>
                </a:solidFill>
                <a:latin typeface="verdana"/>
              </a:rPr>
              <a:t>المعلمية</a:t>
            </a:r>
            <a:r>
              <a:rPr lang="ar-SA" b="1" dirty="0">
                <a:solidFill>
                  <a:srgbClr val="000000"/>
                </a:solidFill>
                <a:latin typeface="verdana"/>
              </a:rPr>
              <a:t> (</a:t>
            </a:r>
            <a:r>
              <a:rPr lang="en-US" b="1" dirty="0">
                <a:solidFill>
                  <a:srgbClr val="FF0066"/>
                </a:solidFill>
                <a:latin typeface="verdana"/>
              </a:rPr>
              <a:t>Parametric Statistics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 </a:t>
            </a:r>
            <a:r>
              <a:rPr lang="ar-SA" b="1" dirty="0" smtClean="0">
                <a:solidFill>
                  <a:srgbClr val="000000"/>
                </a:solidFill>
                <a:latin typeface="verdana"/>
              </a:rPr>
              <a:t>ومنها </a:t>
            </a:r>
            <a:r>
              <a:rPr lang="ar-SA" b="1" dirty="0">
                <a:solidFill>
                  <a:srgbClr val="000000"/>
                </a:solidFill>
                <a:latin typeface="verdana"/>
              </a:rPr>
              <a:t>اختبار "ت"</a:t>
            </a:r>
            <a:endParaRPr lang="ar-SA" dirty="0">
              <a:solidFill>
                <a:srgbClr val="000000"/>
              </a:solidFill>
              <a:latin typeface="Tajawal"/>
            </a:endParaRPr>
          </a:p>
          <a:p>
            <a:pPr fontAlgn="base">
              <a:buFont typeface="Arial"/>
              <a:buChar char="•"/>
            </a:pPr>
            <a:r>
              <a:rPr lang="ar-SA" b="1" dirty="0">
                <a:solidFill>
                  <a:srgbClr val="000000"/>
                </a:solidFill>
                <a:latin typeface="verdana"/>
              </a:rPr>
              <a:t>أن يكون مستوى قياس المتغير التابع (المختبر) كمي سواء كان نسبيا أو فئويا.</a:t>
            </a:r>
            <a:endParaRPr lang="ar-SA" dirty="0">
              <a:solidFill>
                <a:srgbClr val="000000"/>
              </a:solidFill>
              <a:latin typeface="inherit"/>
            </a:endParaRPr>
          </a:p>
          <a:p>
            <a:pPr fontAlgn="base">
              <a:buFont typeface="Arial"/>
              <a:buChar char="•"/>
            </a:pPr>
            <a:r>
              <a:rPr lang="ar-SA" b="1" dirty="0" smtClean="0">
                <a:solidFill>
                  <a:srgbClr val="000000"/>
                </a:solidFill>
                <a:latin typeface="verdana"/>
              </a:rPr>
              <a:t>استخدام </a:t>
            </a:r>
            <a:r>
              <a:rPr lang="ar-SA" b="1" dirty="0">
                <a:solidFill>
                  <a:srgbClr val="000000"/>
                </a:solidFill>
                <a:latin typeface="verdana"/>
              </a:rPr>
              <a:t>الأسلوب العشوائي في اختيار العينات.</a:t>
            </a:r>
            <a:endParaRPr lang="ar-SA" dirty="0">
              <a:solidFill>
                <a:srgbClr val="000000"/>
              </a:solidFill>
              <a:latin typeface="inherit"/>
            </a:endParaRPr>
          </a:p>
          <a:p>
            <a:pPr fontAlgn="base">
              <a:buFont typeface="Arial"/>
              <a:buChar char="•"/>
            </a:pPr>
            <a:r>
              <a:rPr lang="ar-SA" b="1" dirty="0" smtClean="0">
                <a:solidFill>
                  <a:srgbClr val="000000"/>
                </a:solidFill>
                <a:latin typeface="verdana"/>
              </a:rPr>
              <a:t>التوزيع </a:t>
            </a:r>
            <a:r>
              <a:rPr lang="ar-SA" b="1" dirty="0">
                <a:solidFill>
                  <a:srgbClr val="000000"/>
                </a:solidFill>
                <a:latin typeface="verdana"/>
              </a:rPr>
              <a:t>الاعتدالي لدرجات </a:t>
            </a:r>
            <a:r>
              <a:rPr lang="ar-EG" b="1" dirty="0">
                <a:solidFill>
                  <a:srgbClr val="000000"/>
                </a:solidFill>
                <a:latin typeface="verdana"/>
              </a:rPr>
              <a:t>ا</a:t>
            </a:r>
            <a:r>
              <a:rPr lang="ar-SA" b="1" dirty="0" smtClean="0">
                <a:solidFill>
                  <a:srgbClr val="000000"/>
                </a:solidFill>
                <a:latin typeface="verdana"/>
              </a:rPr>
              <a:t>لمتغير التابع</a:t>
            </a:r>
            <a:r>
              <a:rPr lang="ar-EG" b="1" dirty="0" smtClean="0">
                <a:solidFill>
                  <a:srgbClr val="000000"/>
                </a:solidFill>
                <a:latin typeface="verdana"/>
              </a:rPr>
              <a:t> عن طريق الالتواء </a:t>
            </a:r>
            <a:r>
              <a:rPr lang="ar-EG" b="1" dirty="0" err="1" smtClean="0">
                <a:solidFill>
                  <a:srgbClr val="000000"/>
                </a:solidFill>
                <a:latin typeface="verdana"/>
              </a:rPr>
              <a:t>والتفرطح</a:t>
            </a:r>
            <a:r>
              <a:rPr lang="ar-SA" b="1" dirty="0" smtClean="0">
                <a:solidFill>
                  <a:srgbClr val="000000"/>
                </a:solidFill>
                <a:latin typeface="verdana"/>
              </a:rPr>
              <a:t>.</a:t>
            </a:r>
            <a:endParaRPr lang="ar-SA" dirty="0">
              <a:solidFill>
                <a:srgbClr val="000000"/>
              </a:solidFill>
              <a:latin typeface="inherit"/>
            </a:endParaRPr>
          </a:p>
          <a:p>
            <a:pPr fontAlgn="base">
              <a:buFont typeface="Arial"/>
              <a:buChar char="•"/>
            </a:pPr>
            <a:r>
              <a:rPr lang="ar-EG" b="1" dirty="0" smtClean="0">
                <a:solidFill>
                  <a:srgbClr val="000000"/>
                </a:solidFill>
                <a:latin typeface="verdana"/>
              </a:rPr>
              <a:t>ال</a:t>
            </a:r>
            <a:r>
              <a:rPr lang="ar-SA" b="1" dirty="0" smtClean="0">
                <a:solidFill>
                  <a:srgbClr val="000000"/>
                </a:solidFill>
                <a:latin typeface="verdana"/>
              </a:rPr>
              <a:t>تجانس تماثل </a:t>
            </a:r>
            <a:r>
              <a:rPr lang="ar-SA" b="1" dirty="0">
                <a:solidFill>
                  <a:srgbClr val="000000"/>
                </a:solidFill>
                <a:latin typeface="verdana"/>
              </a:rPr>
              <a:t>تشتت درجات المجموعات حول </a:t>
            </a:r>
            <a:r>
              <a:rPr lang="ar-SA" b="1" dirty="0" err="1">
                <a:solidFill>
                  <a:srgbClr val="000000"/>
                </a:solidFill>
                <a:latin typeface="verdana"/>
              </a:rPr>
              <a:t>متوسطها</a:t>
            </a:r>
            <a:r>
              <a:rPr lang="ar-SA" b="1" dirty="0">
                <a:solidFill>
                  <a:srgbClr val="000000"/>
                </a:solidFill>
                <a:latin typeface="verdana"/>
              </a:rPr>
              <a:t> الحسابي</a:t>
            </a:r>
            <a:r>
              <a:rPr lang="ar-SA" b="1" dirty="0" smtClean="0">
                <a:solidFill>
                  <a:srgbClr val="000000"/>
                </a:solidFill>
                <a:latin typeface="verdana"/>
              </a:rPr>
              <a:t>.</a:t>
            </a:r>
            <a:endParaRPr lang="ar-EG" b="1" dirty="0" smtClean="0">
              <a:solidFill>
                <a:srgbClr val="000000"/>
              </a:solidFill>
              <a:latin typeface="verdana"/>
            </a:endParaRPr>
          </a:p>
          <a:p>
            <a:pPr fontAlgn="base">
              <a:buFont typeface="Arial"/>
              <a:buChar char="•"/>
            </a:pPr>
            <a:r>
              <a:rPr lang="ar-EG" b="1" dirty="0" smtClean="0">
                <a:solidFill>
                  <a:srgbClr val="000000"/>
                </a:solidFill>
                <a:latin typeface="verdana"/>
              </a:rPr>
              <a:t>حجم العينات يكون أكبر من 30</a:t>
            </a:r>
            <a:endParaRPr lang="ar-SA" dirty="0">
              <a:solidFill>
                <a:srgbClr val="000000"/>
              </a:solidFill>
              <a:latin typeface="inherit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6287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EG" b="1" dirty="0" smtClean="0">
                <a:solidFill>
                  <a:srgbClr val="FF0000"/>
                </a:solidFill>
              </a:rPr>
              <a:t>كيفية حساب التجانس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908720"/>
            <a:ext cx="9001000" cy="5415880"/>
          </a:xfrm>
        </p:spPr>
        <p:txBody>
          <a:bodyPr>
            <a:normAutofit/>
          </a:bodyPr>
          <a:lstStyle/>
          <a:p>
            <a:r>
              <a:rPr lang="ar-EG" dirty="0" smtClean="0"/>
              <a:t>يحسب التجانس عن طريق قيمة ف وهي تساوي:</a:t>
            </a:r>
          </a:p>
          <a:p>
            <a:pPr marL="0" indent="0" algn="just">
              <a:buNone/>
            </a:pPr>
            <a:r>
              <a:rPr lang="ar-EG" dirty="0" smtClean="0"/>
              <a:t>                                التباين الأكبر                  ع</a:t>
            </a:r>
            <a:r>
              <a:rPr lang="ar-EG" baseline="-25000" dirty="0" smtClean="0"/>
              <a:t>1 </a:t>
            </a:r>
            <a:r>
              <a:rPr lang="ar-EG" baseline="30000" dirty="0" smtClean="0"/>
              <a:t>2</a:t>
            </a:r>
            <a:endParaRPr lang="ar-EG" dirty="0" smtClean="0"/>
          </a:p>
          <a:p>
            <a:pPr marL="0" indent="0" algn="just">
              <a:buNone/>
            </a:pPr>
            <a:r>
              <a:rPr lang="ar-EG" dirty="0" smtClean="0"/>
              <a:t>                      ف =                         = </a:t>
            </a:r>
          </a:p>
          <a:p>
            <a:pPr marL="0" indent="0" algn="just">
              <a:buNone/>
            </a:pPr>
            <a:r>
              <a:rPr lang="ar-EG" dirty="0"/>
              <a:t> </a:t>
            </a:r>
            <a:r>
              <a:rPr lang="ar-EG" dirty="0" smtClean="0"/>
              <a:t>                              التباين الأصغر</a:t>
            </a:r>
            <a:r>
              <a:rPr lang="ar-EG" dirty="0">
                <a:solidFill>
                  <a:prstClr val="black"/>
                </a:solidFill>
              </a:rPr>
              <a:t> </a:t>
            </a:r>
            <a:r>
              <a:rPr lang="ar-EG" dirty="0" smtClean="0">
                <a:solidFill>
                  <a:prstClr val="black"/>
                </a:solidFill>
              </a:rPr>
              <a:t>                ع</a:t>
            </a:r>
            <a:r>
              <a:rPr lang="ar-EG" baseline="-25000" dirty="0" smtClean="0">
                <a:solidFill>
                  <a:prstClr val="black"/>
                </a:solidFill>
              </a:rPr>
              <a:t>2 </a:t>
            </a:r>
            <a:r>
              <a:rPr lang="ar-EG" baseline="30000" dirty="0" smtClean="0">
                <a:solidFill>
                  <a:prstClr val="black"/>
                </a:solidFill>
              </a:rPr>
              <a:t>2</a:t>
            </a:r>
          </a:p>
          <a:p>
            <a:pPr marL="0" indent="0" algn="just">
              <a:buNone/>
            </a:pPr>
            <a:r>
              <a:rPr lang="ar-EG" sz="3600" b="1" baseline="30000" dirty="0" smtClean="0">
                <a:solidFill>
                  <a:srgbClr val="FF0066"/>
                </a:solidFill>
              </a:rPr>
              <a:t>ملحوظة مهمة ( التباين يساوي مربع الانحراف المعياري ع)</a:t>
            </a:r>
          </a:p>
          <a:p>
            <a:pPr marL="0" indent="0" algn="just">
              <a:buNone/>
            </a:pPr>
            <a:r>
              <a:rPr lang="ar-EG" sz="3600" b="1" u="sng" baseline="30000" dirty="0" smtClean="0">
                <a:solidFill>
                  <a:schemeClr val="bg2">
                    <a:lumMod val="25000"/>
                  </a:schemeClr>
                </a:solidFill>
              </a:rPr>
              <a:t>ونحصل علي قيمة ل «ف» تسمي المحسوبة ومن الجداول الإحصائية نحصل علي قيمة أخري ونقارن القيمتين</a:t>
            </a:r>
            <a:endParaRPr lang="ar-EG" sz="3600" b="1" u="sng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ar-EG" baseline="30000" dirty="0" smtClean="0">
                <a:solidFill>
                  <a:prstClr val="black"/>
                </a:solidFill>
              </a:rPr>
              <a:t>1-</a:t>
            </a:r>
            <a:r>
              <a:rPr lang="ar-EG" dirty="0" smtClean="0">
                <a:solidFill>
                  <a:prstClr val="black"/>
                </a:solidFill>
              </a:rPr>
              <a:t> </a:t>
            </a:r>
            <a:r>
              <a:rPr lang="ar-EG" b="1" dirty="0" smtClean="0">
                <a:solidFill>
                  <a:prstClr val="black"/>
                </a:solidFill>
              </a:rPr>
              <a:t>اذا كانت قيمة ف المحسوبة &gt; قيمة ف الجدولية تكون «ف» دالة احصائيا ويدل ذلك علي عدم وجود تجانس</a:t>
            </a:r>
          </a:p>
          <a:p>
            <a:pPr marL="0" lvl="0" indent="0" algn="just">
              <a:buClr>
                <a:srgbClr val="0BD0D9"/>
              </a:buClr>
              <a:buNone/>
            </a:pPr>
            <a:r>
              <a:rPr lang="ar-EG" b="1" baseline="30000" dirty="0" smtClean="0">
                <a:solidFill>
                  <a:schemeClr val="accent4">
                    <a:lumMod val="50000"/>
                  </a:schemeClr>
                </a:solidFill>
              </a:rPr>
              <a:t>2- </a:t>
            </a:r>
            <a:r>
              <a:rPr lang="ar-EG" b="1" dirty="0">
                <a:solidFill>
                  <a:schemeClr val="accent4">
                    <a:lumMod val="50000"/>
                  </a:schemeClr>
                </a:solidFill>
              </a:rPr>
              <a:t>اذا كانت قيمة ف المحسوبة </a:t>
            </a:r>
            <a:r>
              <a:rPr lang="ar-EG" b="1" dirty="0" smtClean="0">
                <a:solidFill>
                  <a:schemeClr val="accent4">
                    <a:lumMod val="50000"/>
                  </a:schemeClr>
                </a:solidFill>
              </a:rPr>
              <a:t>&lt; قيمة </a:t>
            </a:r>
            <a:r>
              <a:rPr lang="ar-EG" b="1" dirty="0">
                <a:solidFill>
                  <a:schemeClr val="accent4">
                    <a:lumMod val="50000"/>
                  </a:schemeClr>
                </a:solidFill>
              </a:rPr>
              <a:t>ف </a:t>
            </a:r>
            <a:r>
              <a:rPr lang="ar-EG" b="1" dirty="0" smtClean="0">
                <a:solidFill>
                  <a:schemeClr val="accent4">
                    <a:lumMod val="50000"/>
                  </a:schemeClr>
                </a:solidFill>
              </a:rPr>
              <a:t>الجدولية </a:t>
            </a:r>
            <a:r>
              <a:rPr lang="ar-EG" b="1" dirty="0">
                <a:solidFill>
                  <a:schemeClr val="accent4">
                    <a:lumMod val="50000"/>
                  </a:schemeClr>
                </a:solidFill>
              </a:rPr>
              <a:t>تكون «ف» </a:t>
            </a:r>
            <a:r>
              <a:rPr lang="ar-EG" b="1" dirty="0" smtClean="0">
                <a:solidFill>
                  <a:schemeClr val="accent4">
                    <a:lumMod val="50000"/>
                  </a:schemeClr>
                </a:solidFill>
              </a:rPr>
              <a:t>غير دالة </a:t>
            </a:r>
            <a:r>
              <a:rPr lang="ar-EG" b="1" dirty="0">
                <a:solidFill>
                  <a:schemeClr val="accent4">
                    <a:lumMod val="50000"/>
                  </a:schemeClr>
                </a:solidFill>
              </a:rPr>
              <a:t>احصائيا ويدل ذلك علي </a:t>
            </a:r>
            <a:r>
              <a:rPr lang="ar-EG" b="1" dirty="0" smtClean="0">
                <a:solidFill>
                  <a:schemeClr val="accent4">
                    <a:lumMod val="50000"/>
                  </a:schemeClr>
                </a:solidFill>
              </a:rPr>
              <a:t>وجود </a:t>
            </a:r>
            <a:r>
              <a:rPr lang="ar-EG" b="1" dirty="0">
                <a:solidFill>
                  <a:schemeClr val="accent4">
                    <a:lumMod val="50000"/>
                  </a:schemeClr>
                </a:solidFill>
              </a:rPr>
              <a:t>تجانس</a:t>
            </a:r>
          </a:p>
          <a:p>
            <a:pPr marL="0" indent="0" algn="just">
              <a:buNone/>
            </a:pPr>
            <a:endParaRPr lang="ar-EG" baseline="30000" dirty="0" smtClean="0">
              <a:solidFill>
                <a:prstClr val="black"/>
              </a:solidFill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 flipH="1">
            <a:off x="4364176" y="2060848"/>
            <a:ext cx="2008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flipH="1">
            <a:off x="2051720" y="2060848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9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01608" cy="432048"/>
          </a:xfrm>
        </p:spPr>
        <p:txBody>
          <a:bodyPr>
            <a:normAutofit fontScale="90000"/>
          </a:bodyPr>
          <a:lstStyle/>
          <a:p>
            <a:pPr marL="274320" lvl="0" indent="-274320" algn="ctr" fontAlgn="base">
              <a:spcBef>
                <a:spcPct val="20000"/>
              </a:spcBef>
            </a:pPr>
            <a:r>
              <a:rPr lang="ar-SA" sz="4000" b="1" dirty="0">
                <a:solidFill>
                  <a:srgbClr val="660000"/>
                </a:solidFill>
                <a:latin typeface="verdana"/>
                <a:ea typeface="+mn-ea"/>
              </a:rPr>
              <a:t>أنواع اختبار (ت)</a:t>
            </a:r>
            <a:r>
              <a:rPr lang="ar-SA" sz="2600" b="1" dirty="0">
                <a:solidFill>
                  <a:srgbClr val="660000"/>
                </a:solidFill>
                <a:latin typeface="verdana"/>
                <a:ea typeface="+mn-ea"/>
              </a:rPr>
              <a:t> </a:t>
            </a:r>
            <a:r>
              <a:rPr lang="ar-SA" sz="2600" dirty="0">
                <a:solidFill>
                  <a:srgbClr val="000000"/>
                </a:solidFill>
                <a:latin typeface="Tajawal"/>
                <a:ea typeface="+mn-ea"/>
              </a:rPr>
              <a:t/>
            </a:r>
            <a:br>
              <a:rPr lang="ar-SA" sz="2600" dirty="0">
                <a:solidFill>
                  <a:srgbClr val="000000"/>
                </a:solidFill>
                <a:latin typeface="Tajawal"/>
                <a:ea typeface="+mn-ea"/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0" indent="0" algn="just" fontAlgn="base">
              <a:buNone/>
            </a:pPr>
            <a:r>
              <a:rPr lang="ar-SA" b="1" dirty="0" smtClean="0">
                <a:solidFill>
                  <a:srgbClr val="000000"/>
                </a:solidFill>
                <a:latin typeface="verdana"/>
              </a:rPr>
              <a:t>تقوم </a:t>
            </a:r>
            <a:r>
              <a:rPr lang="ar-SA" b="1" dirty="0">
                <a:solidFill>
                  <a:srgbClr val="000000"/>
                </a:solidFill>
                <a:latin typeface="verdana"/>
              </a:rPr>
              <a:t>فكرة اختبار (ت) على حساب نسبة انحراف فرق أي متوسطين من متوسطات التوزيع الإحصائي إلى الخطأ المعياري المصاحب.</a:t>
            </a:r>
            <a:endParaRPr lang="ar-SA" dirty="0">
              <a:solidFill>
                <a:srgbClr val="000000"/>
              </a:solidFill>
              <a:latin typeface="Tajawal"/>
            </a:endParaRPr>
          </a:p>
          <a:p>
            <a:pPr algn="just" fontAlgn="base">
              <a:buFont typeface="+mj-lt"/>
              <a:buAutoNum type="arabicPeriod"/>
            </a:pPr>
            <a:r>
              <a:rPr lang="ar-SA" sz="2800" dirty="0">
                <a:solidFill>
                  <a:srgbClr val="000000"/>
                </a:solidFill>
                <a:latin typeface="inherit"/>
                <a:cs typeface="inherit"/>
              </a:rPr>
              <a:t>اختبار "ت" لعينة واحدة </a:t>
            </a:r>
            <a:r>
              <a:rPr lang="en-US" sz="2800" dirty="0">
                <a:solidFill>
                  <a:srgbClr val="000000"/>
                </a:solidFill>
                <a:latin typeface="inherit"/>
              </a:rPr>
              <a:t>One-Sample T Test</a:t>
            </a:r>
            <a:r>
              <a:rPr lang="en-US" sz="2800" dirty="0">
                <a:solidFill>
                  <a:srgbClr val="000000"/>
                </a:solidFill>
                <a:latin typeface="inherit"/>
                <a:cs typeface="inherit"/>
              </a:rPr>
              <a:t>.</a:t>
            </a:r>
            <a:endParaRPr lang="en-US" dirty="0">
              <a:solidFill>
                <a:srgbClr val="000000"/>
              </a:solidFill>
              <a:latin typeface="inherit"/>
            </a:endParaRPr>
          </a:p>
          <a:p>
            <a:pPr algn="just" fontAlgn="base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inherit"/>
              </a:rPr>
              <a:t> </a:t>
            </a:r>
            <a:r>
              <a:rPr lang="ar-SA" sz="2800" dirty="0">
                <a:solidFill>
                  <a:srgbClr val="000000"/>
                </a:solidFill>
                <a:latin typeface="inherit"/>
                <a:cs typeface="inherit"/>
              </a:rPr>
              <a:t>اختبار "ت" لعينتين مستقلتين </a:t>
            </a:r>
            <a:r>
              <a:rPr lang="en-US" sz="2800" dirty="0">
                <a:solidFill>
                  <a:srgbClr val="000000"/>
                </a:solidFill>
                <a:latin typeface="inherit"/>
              </a:rPr>
              <a:t>Independent Samples T test</a:t>
            </a:r>
            <a:r>
              <a:rPr lang="en-US" sz="2800" dirty="0">
                <a:solidFill>
                  <a:srgbClr val="000000"/>
                </a:solidFill>
                <a:latin typeface="inherit"/>
                <a:cs typeface="inherit"/>
              </a:rPr>
              <a:t>.</a:t>
            </a:r>
            <a:endParaRPr lang="en-US" dirty="0">
              <a:solidFill>
                <a:srgbClr val="000000"/>
              </a:solidFill>
              <a:latin typeface="inherit"/>
            </a:endParaRPr>
          </a:p>
          <a:p>
            <a:pPr algn="just" fontAlgn="base">
              <a:buFont typeface="+mj-lt"/>
              <a:buAutoNum type="arabicPeriod"/>
            </a:pPr>
            <a:r>
              <a:rPr lang="ar-SA" sz="2800" dirty="0">
                <a:solidFill>
                  <a:srgbClr val="000000"/>
                </a:solidFill>
                <a:latin typeface="inherit"/>
                <a:cs typeface="inherit"/>
              </a:rPr>
              <a:t>اختبار "ت" لعينتين مرتبطتين </a:t>
            </a:r>
            <a:r>
              <a:rPr lang="en-US" sz="2800" dirty="0">
                <a:solidFill>
                  <a:srgbClr val="000000"/>
                </a:solidFill>
                <a:latin typeface="inherit"/>
              </a:rPr>
              <a:t>Paired Samples </a:t>
            </a:r>
            <a:r>
              <a:rPr lang="en-US" sz="2800" dirty="0" smtClean="0">
                <a:solidFill>
                  <a:srgbClr val="000000"/>
                </a:solidFill>
                <a:latin typeface="inherit"/>
              </a:rPr>
              <a:t>t-test</a:t>
            </a:r>
            <a:endParaRPr lang="ar-EG" sz="2800" dirty="0" smtClean="0">
              <a:solidFill>
                <a:srgbClr val="000000"/>
              </a:solidFill>
              <a:latin typeface="inherit"/>
            </a:endParaRPr>
          </a:p>
          <a:p>
            <a:pPr marL="0" indent="0" algn="just" fontAlgn="base">
              <a:buNone/>
            </a:pPr>
            <a:r>
              <a:rPr lang="ar-EG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herit"/>
              </a:rPr>
              <a:t>ملحوظة مهمة (تذكر المقصود بالمجموعة الواحدة ، والمجموعات المستقلة ، والمجموعات المترابطة من المحاضرة السابقة)</a:t>
            </a:r>
            <a:endParaRPr lang="en-U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herit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9278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3445" y="55648"/>
            <a:ext cx="8143553" cy="10772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rtl="1" fontAlgn="base"/>
            <a:r>
              <a:rPr lang="ar-SA" sz="3200" b="1" u="sng" dirty="0" smtClean="0">
                <a:solidFill>
                  <a:srgbClr val="660000"/>
                </a:solidFill>
                <a:latin typeface="verdana"/>
              </a:rPr>
              <a:t>أولا: اختبار ت لعينة واحدة</a:t>
            </a:r>
            <a:r>
              <a:rPr lang="ar-EG" sz="3200" b="1" u="sng" dirty="0" smtClean="0">
                <a:solidFill>
                  <a:srgbClr val="660000"/>
                </a:solidFill>
                <a:latin typeface="verdana"/>
              </a:rPr>
              <a:t>  </a:t>
            </a:r>
            <a:r>
              <a:rPr lang="en-US" sz="3200" b="1" u="sng" dirty="0" smtClean="0">
                <a:solidFill>
                  <a:srgbClr val="660000"/>
                </a:solidFill>
                <a:latin typeface="verdana"/>
              </a:rPr>
              <a:t> </a:t>
            </a:r>
            <a:r>
              <a:rPr lang="en-US" sz="3200" u="sng" dirty="0" smtClean="0">
                <a:solidFill>
                  <a:srgbClr val="660000"/>
                </a:solidFill>
                <a:latin typeface="inherit"/>
              </a:rPr>
              <a:t>One-Sample </a:t>
            </a:r>
            <a:r>
              <a:rPr lang="en-US" sz="3200" u="sng" dirty="0">
                <a:solidFill>
                  <a:srgbClr val="660000"/>
                </a:solidFill>
                <a:latin typeface="inherit"/>
              </a:rPr>
              <a:t>T </a:t>
            </a:r>
            <a:r>
              <a:rPr lang="en-US" sz="3200" u="sng" dirty="0" smtClean="0">
                <a:solidFill>
                  <a:srgbClr val="660000"/>
                </a:solidFill>
                <a:latin typeface="inherit"/>
              </a:rPr>
              <a:t>Test</a:t>
            </a:r>
            <a:endParaRPr lang="en-US" sz="3200" b="1" u="sng" dirty="0" smtClean="0">
              <a:solidFill>
                <a:srgbClr val="660000"/>
              </a:solidFill>
              <a:latin typeface="verdana"/>
            </a:endParaRPr>
          </a:p>
          <a:p>
            <a:pPr algn="ctr" rtl="1" fontAlgn="base"/>
            <a:r>
              <a:rPr lang="en-US" sz="3200" b="1" dirty="0" smtClean="0">
                <a:solidFill>
                  <a:srgbClr val="660000"/>
                </a:solidFill>
                <a:latin typeface="verdana"/>
              </a:rPr>
              <a:t> </a:t>
            </a:r>
            <a:r>
              <a:rPr lang="ar-SA" sz="3200" b="1" dirty="0" smtClean="0">
                <a:solidFill>
                  <a:srgbClr val="660000"/>
                </a:solidFill>
                <a:latin typeface="verdana"/>
              </a:rPr>
              <a:t> </a:t>
            </a:r>
            <a:endParaRPr lang="en-US" sz="3200" b="0" u="none" strike="noStrike" dirty="0">
              <a:solidFill>
                <a:srgbClr val="000000"/>
              </a:solidFill>
              <a:effectLst/>
              <a:latin typeface="Tajawal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7504" y="1220070"/>
            <a:ext cx="8715436" cy="517064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25475" algn="justLow" rtl="1">
              <a:lnSpc>
                <a:spcPct val="150000"/>
              </a:lnSpc>
            </a:pPr>
            <a:r>
              <a:rPr lang="ar-SA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يستخدم اختبار (ت) لدى </a:t>
            </a:r>
            <a:r>
              <a:rPr lang="ar-EG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عينة واحدة </a:t>
            </a:r>
            <a:r>
              <a:rPr lang="ar-SA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للمقارنة بين متوسط</a:t>
            </a:r>
            <a:r>
              <a:rPr lang="ar-EG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أداء مجموع</a:t>
            </a:r>
            <a:r>
              <a:rPr lang="ar-EG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ة </a:t>
            </a:r>
            <a:r>
              <a:rPr lang="ar-SA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من الأفراد في شيء م</a:t>
            </a:r>
            <a:r>
              <a:rPr lang="ar-EG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 والمتوسط العام أو الفرضي للمجتمع </a:t>
            </a:r>
            <a:r>
              <a:rPr lang="ar-SA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EG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و</a:t>
            </a:r>
            <a:r>
              <a:rPr 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معادلة اختبار (ت) </a:t>
            </a:r>
            <a:r>
              <a:rPr lang="ar-EG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لعينة واحدة </a:t>
            </a:r>
            <a:r>
              <a:rPr 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في الصورة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r-EG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التالية :</a:t>
            </a:r>
            <a:endParaRPr lang="ar-SA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2918334" y="350429"/>
            <a:ext cx="3998891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PT Bold Heading" pitchFamily="2" charset="-78"/>
              </a:rPr>
              <a:t>م</a:t>
            </a:r>
            <a:r>
              <a:rPr kumimoji="0" lang="ar-EG" sz="4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PT Bold Heading" pitchFamily="2" charset="-78"/>
              </a:rPr>
              <a:t>1</a:t>
            </a:r>
            <a:r>
              <a:rPr kumimoji="0" lang="ar-EG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PT Bold Heading" pitchFamily="2" charset="-78"/>
              </a:rPr>
              <a:t> – م</a:t>
            </a:r>
            <a:endParaRPr kumimoji="0" lang="ar-EG" sz="4400" b="0" i="0" u="none" strike="noStrike" kern="0" cap="none" spc="0" normalizeH="0" baseline="-2500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0792"/>
            <a:ext cx="9036496" cy="66825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/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/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/>
          </a:p>
          <a:p>
            <a:pPr marL="0" indent="0">
              <a:buNone/>
            </a:pPr>
            <a:r>
              <a:rPr lang="ar-EG" sz="3600" dirty="0" smtClean="0">
                <a:solidFill>
                  <a:srgbClr val="FF0066"/>
                </a:solidFill>
              </a:rPr>
              <a:t>حيث أن :</a:t>
            </a:r>
          </a:p>
          <a:p>
            <a:pPr marL="0" indent="0">
              <a:buNone/>
            </a:pPr>
            <a:r>
              <a:rPr lang="ar-EG" sz="3600" kern="0" baseline="-25000" dirty="0" smtClean="0">
                <a:solidFill>
                  <a:sysClr val="windowText" lastClr="000000"/>
                </a:solidFill>
                <a:cs typeface="PT Bold Heading" pitchFamily="2" charset="-78"/>
              </a:rPr>
              <a:t>       - م1  متوسط أفراد العينة </a:t>
            </a:r>
          </a:p>
          <a:p>
            <a:pPr marL="0" indent="0">
              <a:buNone/>
            </a:pPr>
            <a:r>
              <a:rPr lang="ar-EG" sz="3600" kern="0" baseline="-25000" dirty="0" smtClean="0">
                <a:solidFill>
                  <a:sysClr val="windowText" lastClr="000000"/>
                </a:solidFill>
                <a:cs typeface="PT Bold Heading" pitchFamily="2" charset="-78"/>
              </a:rPr>
              <a:t>       - م   المتوسط العام أو الفرضي أو المثالي</a:t>
            </a:r>
          </a:p>
          <a:p>
            <a:pPr marL="0" indent="0">
              <a:buNone/>
            </a:pPr>
            <a:r>
              <a:rPr lang="ar-EG" sz="3600" kern="0" baseline="-25000" dirty="0" smtClean="0">
                <a:solidFill>
                  <a:sysClr val="windowText" lastClr="000000"/>
                </a:solidFill>
                <a:cs typeface="PT Bold Heading" pitchFamily="2" charset="-78"/>
              </a:rPr>
              <a:t>       -  ع   الانحراف المعياري</a:t>
            </a:r>
            <a:r>
              <a:rPr lang="ar-EG" sz="3600" kern="0" dirty="0" smtClean="0">
                <a:solidFill>
                  <a:sysClr val="windowText" lastClr="000000"/>
                </a:solidFill>
                <a:cs typeface="PT Bold Heading" pitchFamily="2" charset="-78"/>
              </a:rPr>
              <a:t> </a:t>
            </a:r>
            <a:r>
              <a:rPr lang="ar-EG" sz="3600" kern="0" baseline="-25000" dirty="0" smtClean="0">
                <a:solidFill>
                  <a:sysClr val="windowText" lastClr="000000"/>
                </a:solidFill>
                <a:cs typeface="PT Bold Heading" pitchFamily="2" charset="-78"/>
              </a:rPr>
              <a:t> لا فراد العينة</a:t>
            </a:r>
          </a:p>
          <a:p>
            <a:pPr marL="0" indent="0">
              <a:buNone/>
            </a:pPr>
            <a:r>
              <a:rPr lang="ar-EG" sz="3600" kern="0" baseline="-25000" dirty="0" smtClean="0">
                <a:solidFill>
                  <a:sysClr val="windowText" lastClr="000000"/>
                </a:solidFill>
                <a:cs typeface="PT Bold Heading" pitchFamily="2" charset="-78"/>
              </a:rPr>
              <a:t>       - ن  عدد أفراد العينة</a:t>
            </a:r>
          </a:p>
          <a:p>
            <a:pPr marL="0" indent="0">
              <a:buNone/>
            </a:pPr>
            <a:endParaRPr lang="ar-SA" sz="3600" dirty="0"/>
          </a:p>
        </p:txBody>
      </p:sp>
      <p:grpSp>
        <p:nvGrpSpPr>
          <p:cNvPr id="4" name="مجموعة 3"/>
          <p:cNvGrpSpPr/>
          <p:nvPr/>
        </p:nvGrpSpPr>
        <p:grpSpPr>
          <a:xfrm>
            <a:off x="265224" y="154061"/>
            <a:ext cx="8267215" cy="2786082"/>
            <a:chOff x="649049" y="3857628"/>
            <a:chExt cx="7358114" cy="2786082"/>
          </a:xfrm>
        </p:grpSpPr>
        <p:sp>
          <p:nvSpPr>
            <p:cNvPr id="5" name="مستطيل 4"/>
            <p:cNvSpPr/>
            <p:nvPr/>
          </p:nvSpPr>
          <p:spPr>
            <a:xfrm>
              <a:off x="649049" y="3857628"/>
              <a:ext cx="7358114" cy="2786082"/>
            </a:xfrm>
            <a:prstGeom prst="rect">
              <a:avLst/>
            </a:prstGeom>
            <a:solidFill>
              <a:srgbClr val="FFFF00"/>
            </a:solidFill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1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EG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</a:endParaRPr>
            </a:p>
          </p:txBody>
        </p:sp>
        <p:grpSp>
          <p:nvGrpSpPr>
            <p:cNvPr id="6" name="مجموعة 5"/>
            <p:cNvGrpSpPr/>
            <p:nvPr/>
          </p:nvGrpSpPr>
          <p:grpSpPr>
            <a:xfrm>
              <a:off x="2761629" y="3993714"/>
              <a:ext cx="5096519" cy="2435682"/>
              <a:chOff x="2833067" y="4136590"/>
              <a:chExt cx="5096519" cy="2435682"/>
            </a:xfrm>
          </p:grpSpPr>
          <p:sp>
            <p:nvSpPr>
              <p:cNvPr id="10" name="مربع نص 9"/>
              <p:cNvSpPr txBox="1"/>
              <p:nvPr/>
            </p:nvSpPr>
            <p:spPr>
              <a:xfrm>
                <a:off x="6429388" y="4572008"/>
                <a:ext cx="1500198" cy="76944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EG" sz="4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cs typeface="PT Bold Heading" pitchFamily="2" charset="-78"/>
                  </a:rPr>
                  <a:t>ت </a:t>
                </a:r>
                <a:r>
                  <a:rPr kumimoji="0" lang="ar-EG" sz="4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=</a:t>
                </a:r>
                <a:endParaRPr kumimoji="0" lang="ar-EG" sz="4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1" name="رابط مستقيم 10"/>
              <p:cNvCxnSpPr/>
              <p:nvPr/>
            </p:nvCxnSpPr>
            <p:spPr>
              <a:xfrm flipH="1">
                <a:off x="2833067" y="4956728"/>
                <a:ext cx="3667761" cy="98193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57150" dist="38100" dir="5400000" algn="ctr" rotWithShape="0">
                  <a:sysClr val="windowText" lastClr="000000">
                    <a:shade val="9000"/>
                    <a:satMod val="105000"/>
                    <a:alpha val="48000"/>
                  </a:sysClr>
                </a:outerShdw>
              </a:effectLst>
            </p:spPr>
          </p:cxnSp>
          <p:sp>
            <p:nvSpPr>
              <p:cNvPr id="12" name="مربع نص 11"/>
              <p:cNvSpPr txBox="1"/>
              <p:nvPr/>
            </p:nvSpPr>
            <p:spPr>
              <a:xfrm>
                <a:off x="3036082" y="4136590"/>
                <a:ext cx="3714776" cy="76944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EG" sz="4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cs typeface="PT Bold Heading" pitchFamily="2" charset="-78"/>
                  </a:rPr>
                  <a:t>م</a:t>
                </a:r>
                <a:r>
                  <a:rPr kumimoji="0" lang="ar-EG" sz="44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cs typeface="PT Bold Heading" pitchFamily="2" charset="-78"/>
                  </a:rPr>
                  <a:t>1</a:t>
                </a:r>
                <a:r>
                  <a:rPr kumimoji="0" lang="ar-EG" sz="4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cs typeface="PT Bold Heading" pitchFamily="2" charset="-78"/>
                  </a:rPr>
                  <a:t> – م</a:t>
                </a:r>
                <a:endParaRPr kumimoji="0" lang="ar-EG" sz="4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PT Bold Heading" pitchFamily="2" charset="-78"/>
                </a:endParaRPr>
              </a:p>
            </p:txBody>
          </p:sp>
          <p:sp>
            <p:nvSpPr>
              <p:cNvPr id="13" name="Text Box 17" descr="ورق معاد تصنيعه"/>
              <p:cNvSpPr txBox="1">
                <a:spLocks noChangeArrowheads="1"/>
              </p:cNvSpPr>
              <p:nvPr/>
            </p:nvSpPr>
            <p:spPr bwMode="auto">
              <a:xfrm>
                <a:off x="4451205" y="4860312"/>
                <a:ext cx="607477" cy="45719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itchFamily="18" charset="0"/>
                    <a:cs typeface="PT Bold Heading" pitchFamily="2" charset="-78"/>
                  </a:rPr>
                  <a:t> </a:t>
                </a:r>
                <a:endParaRPr kumimoji="0" lang="ar-EG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PT Bold Heading" pitchFamily="2" charset="-78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EG" sz="4400" b="1" kern="0" noProof="0" dirty="0" smtClean="0">
                    <a:solidFill>
                      <a:sysClr val="windowText" lastClr="000000"/>
                    </a:solidFill>
                    <a:latin typeface="Times New Roman" pitchFamily="18" charset="0"/>
                    <a:cs typeface="PT Bold Heading" pitchFamily="2" charset="-78"/>
                  </a:rPr>
                  <a:t>ع</a:t>
                </a:r>
                <a:endParaRPr kumimoji="0" lang="en-US" sz="4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PT Bold Heading" pitchFamily="2" charset="-78"/>
                </a:endParaRPr>
              </a:p>
            </p:txBody>
          </p:sp>
          <p:cxnSp>
            <p:nvCxnSpPr>
              <p:cNvPr id="14" name="رابط مستقيم 13"/>
              <p:cNvCxnSpPr/>
              <p:nvPr/>
            </p:nvCxnSpPr>
            <p:spPr>
              <a:xfrm rot="10800000">
                <a:off x="3393273" y="5831815"/>
                <a:ext cx="3000396" cy="1588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57150" dist="38100" dir="5400000" algn="ctr" rotWithShape="0">
                  <a:sysClr val="windowText" lastClr="000000">
                    <a:shade val="9000"/>
                    <a:satMod val="105000"/>
                    <a:alpha val="48000"/>
                  </a:sysClr>
                </a:outerShdw>
              </a:effectLst>
            </p:spPr>
          </p:cxnSp>
          <p:sp>
            <p:nvSpPr>
              <p:cNvPr id="15" name="قوس متوسط مزدوج 14"/>
              <p:cNvSpPr/>
              <p:nvPr/>
            </p:nvSpPr>
            <p:spPr>
              <a:xfrm>
                <a:off x="3214678" y="5214950"/>
                <a:ext cx="3357586" cy="1357322"/>
              </a:xfrm>
              <a:prstGeom prst="bracketPair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57150" dist="38100" dir="5400000" algn="ctr" rotWithShape="0">
                  <a:sysClr val="windowText" lastClr="000000">
                    <a:shade val="9000"/>
                    <a:satMod val="105000"/>
                    <a:alpha val="48000"/>
                  </a:sysClr>
                </a:outerShdw>
              </a:effectLst>
            </p:spPr>
            <p:txBody>
              <a:bodyPr rtlCol="1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EG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onstantia"/>
                  <a:ea typeface="+mn-ea"/>
                </a:endParaRPr>
              </a:p>
            </p:txBody>
          </p:sp>
        </p:grpSp>
        <p:cxnSp>
          <p:nvCxnSpPr>
            <p:cNvPr id="7" name="رابط مستقيم 6"/>
            <p:cNvCxnSpPr/>
            <p:nvPr/>
          </p:nvCxnSpPr>
          <p:spPr>
            <a:xfrm flipH="1">
              <a:off x="3214678" y="5873852"/>
              <a:ext cx="2786083" cy="35719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7150" dist="38100" dir="5400000" algn="ctr" rotWithShape="0">
                <a:sysClr val="windowText" lastClr="000000">
                  <a:shade val="9000"/>
                  <a:satMod val="105000"/>
                  <a:alpha val="48000"/>
                </a:sysClr>
              </a:outerShdw>
            </a:effectLst>
          </p:spPr>
        </p:cxnSp>
        <p:cxnSp>
          <p:nvCxnSpPr>
            <p:cNvPr id="8" name="رابط مستقيم 7"/>
            <p:cNvCxnSpPr/>
            <p:nvPr/>
          </p:nvCxnSpPr>
          <p:spPr>
            <a:xfrm>
              <a:off x="6000761" y="5873853"/>
              <a:ext cx="42862" cy="555545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7150" dist="38100" dir="5400000" algn="ctr" rotWithShape="0">
                <a:sysClr val="windowText" lastClr="000000">
                  <a:shade val="9000"/>
                  <a:satMod val="105000"/>
                  <a:alpha val="48000"/>
                </a:sysClr>
              </a:outerShdw>
            </a:effectLst>
          </p:spPr>
        </p:cxnSp>
        <p:cxnSp>
          <p:nvCxnSpPr>
            <p:cNvPr id="9" name="رابط مستقيم 8"/>
            <p:cNvCxnSpPr/>
            <p:nvPr/>
          </p:nvCxnSpPr>
          <p:spPr>
            <a:xfrm flipV="1">
              <a:off x="6053377" y="5909571"/>
              <a:ext cx="107156" cy="519827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7150" dist="38100" dir="5400000" algn="ctr" rotWithShape="0">
                <a:sysClr val="windowText" lastClr="000000">
                  <a:shade val="9000"/>
                  <a:satMod val="105000"/>
                  <a:alpha val="48000"/>
                </a:sysClr>
              </a:outerShdw>
            </a:effectLst>
          </p:spPr>
        </p:cxnSp>
      </p:grpSp>
      <p:sp>
        <p:nvSpPr>
          <p:cNvPr id="21" name="Text Box 17" descr="ورق معاد تصنيعه"/>
          <p:cNvSpPr txBox="1">
            <a:spLocks noChangeArrowheads="1"/>
          </p:cNvSpPr>
          <p:nvPr/>
        </p:nvSpPr>
        <p:spPr bwMode="auto">
          <a:xfrm>
            <a:off x="3946026" y="1972062"/>
            <a:ext cx="1795340" cy="457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PT Bold Heading" pitchFamily="2" charset="-78"/>
              </a:rPr>
              <a:t> 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PT Bold Heading" pitchFamily="2" charset="-7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4400" b="1" kern="0" noProof="0" dirty="0" smtClean="0">
                <a:solidFill>
                  <a:sysClr val="windowText" lastClr="000000"/>
                </a:solidFill>
                <a:latin typeface="Times New Roman" pitchFamily="18" charset="0"/>
                <a:cs typeface="PT Bold Heading" pitchFamily="2" charset="-78"/>
              </a:rPr>
              <a:t>ن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665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ar-EG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الفكرة الأساسية لاختبار ت لعينة واحدة</a:t>
            </a:r>
            <a:endParaRPr lang="ar-SA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72608"/>
          </a:xfrm>
        </p:spPr>
        <p:txBody>
          <a:bodyPr/>
          <a:lstStyle/>
          <a:p>
            <a:pPr marL="0" indent="0">
              <a:buNone/>
            </a:pPr>
            <a:r>
              <a:rPr lang="ar-EG" b="1" u="sng" dirty="0" smtClean="0">
                <a:solidFill>
                  <a:srgbClr val="0000CC"/>
                </a:solidFill>
              </a:rPr>
              <a:t>الفكرة الاساسية تقوم علي حساب قيمتين ل «ت»</a:t>
            </a:r>
          </a:p>
          <a:p>
            <a:pPr marL="0" indent="0">
              <a:buNone/>
            </a:pPr>
            <a:r>
              <a:rPr lang="ar-EG" b="1" dirty="0" smtClean="0">
                <a:solidFill>
                  <a:srgbClr val="FF0000"/>
                </a:solidFill>
              </a:rPr>
              <a:t>الأولي :  المحسوبة بتطبيق المعادلة السابقة وتسمي «ت المحسوبة»</a:t>
            </a:r>
          </a:p>
          <a:p>
            <a:pPr marL="0" indent="0">
              <a:buNone/>
            </a:pPr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الثانية  : من الجداول الاحصائية </a:t>
            </a:r>
            <a:r>
              <a:rPr lang="ar-EG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وتسمي «ت </a:t>
            </a:r>
            <a:r>
              <a:rPr lang="ar-EG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الجدولية » نتعرف عليها عن طريق درجات الحرية وهي تساوي :</a:t>
            </a:r>
          </a:p>
          <a:p>
            <a:pPr marL="0" indent="0" algn="ctr">
              <a:buNone/>
            </a:pPr>
            <a:r>
              <a:rPr lang="ar-EG" b="1" dirty="0" smtClean="0">
                <a:solidFill>
                  <a:srgbClr val="FF0000"/>
                </a:solidFill>
              </a:rPr>
              <a:t>درجات الحرية = </a:t>
            </a:r>
            <a:r>
              <a:rPr lang="ar-EG" b="1" dirty="0" smtClean="0">
                <a:solidFill>
                  <a:prstClr val="black"/>
                </a:solidFill>
              </a:rPr>
              <a:t>عدد الافراد –</a:t>
            </a:r>
            <a:r>
              <a:rPr lang="ar-EG" dirty="0" smtClean="0">
                <a:solidFill>
                  <a:prstClr val="black"/>
                </a:solidFill>
              </a:rPr>
              <a:t> </a:t>
            </a:r>
            <a:r>
              <a:rPr lang="ar-EG" b="1" dirty="0" smtClean="0">
                <a:solidFill>
                  <a:prstClr val="black"/>
                </a:solidFill>
              </a:rPr>
              <a:t>عدد المجموعات</a:t>
            </a:r>
          </a:p>
          <a:p>
            <a:pPr marL="0" indent="0" algn="ctr">
              <a:buNone/>
            </a:pPr>
            <a:r>
              <a:rPr lang="ar-EG" sz="3200" b="1" dirty="0" smtClean="0">
                <a:solidFill>
                  <a:srgbClr val="FF0000"/>
                </a:solidFill>
              </a:rPr>
              <a:t>أي في حالة مجموعة واحدة = ن – 1</a:t>
            </a:r>
          </a:p>
          <a:p>
            <a:pPr marL="0" indent="0" algn="just">
              <a:buNone/>
            </a:pPr>
            <a:r>
              <a:rPr lang="ar-EG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وعليه:</a:t>
            </a:r>
          </a:p>
          <a:p>
            <a:pPr marL="0" lvl="0" indent="0" algn="just">
              <a:buClr>
                <a:srgbClr val="0BD0D9"/>
              </a:buClr>
              <a:buNone/>
            </a:pPr>
            <a:r>
              <a:rPr lang="ar-EG" b="1" dirty="0" smtClean="0">
                <a:solidFill>
                  <a:prstClr val="black"/>
                </a:solidFill>
              </a:rPr>
              <a:t>1- اذا </a:t>
            </a:r>
            <a:r>
              <a:rPr lang="ar-EG" b="1" dirty="0">
                <a:solidFill>
                  <a:prstClr val="black"/>
                </a:solidFill>
              </a:rPr>
              <a:t>كانت قيمة </a:t>
            </a:r>
            <a:r>
              <a:rPr lang="ar-EG" b="1" dirty="0" smtClean="0">
                <a:solidFill>
                  <a:prstClr val="black"/>
                </a:solidFill>
              </a:rPr>
              <a:t>ت </a:t>
            </a:r>
            <a:r>
              <a:rPr lang="ar-EG" b="1" dirty="0">
                <a:solidFill>
                  <a:prstClr val="black"/>
                </a:solidFill>
              </a:rPr>
              <a:t>المحسوبة &gt; قيمة </a:t>
            </a:r>
            <a:r>
              <a:rPr lang="ar-EG" b="1" dirty="0" smtClean="0">
                <a:solidFill>
                  <a:prstClr val="black"/>
                </a:solidFill>
              </a:rPr>
              <a:t>ت </a:t>
            </a:r>
            <a:r>
              <a:rPr lang="ar-EG" b="1" dirty="0">
                <a:solidFill>
                  <a:prstClr val="black"/>
                </a:solidFill>
              </a:rPr>
              <a:t>الجدولية تكون </a:t>
            </a:r>
            <a:r>
              <a:rPr lang="ar-EG" b="1" dirty="0" smtClean="0">
                <a:solidFill>
                  <a:prstClr val="black"/>
                </a:solidFill>
              </a:rPr>
              <a:t>«ت» </a:t>
            </a:r>
            <a:r>
              <a:rPr lang="ar-EG" b="1" dirty="0">
                <a:solidFill>
                  <a:prstClr val="black"/>
                </a:solidFill>
              </a:rPr>
              <a:t>دالة احصائيا ويدل ذلك </a:t>
            </a:r>
            <a:r>
              <a:rPr lang="ar-EG" b="1" dirty="0" smtClean="0">
                <a:solidFill>
                  <a:prstClr val="black"/>
                </a:solidFill>
              </a:rPr>
              <a:t>علي رفض الفرض الصفري وقبول البديل (أي وجود فروق بين المتوسطات)</a:t>
            </a:r>
            <a:endParaRPr lang="ar-EG" b="1" dirty="0">
              <a:solidFill>
                <a:prstClr val="black"/>
              </a:solidFill>
            </a:endParaRPr>
          </a:p>
          <a:p>
            <a:pPr marL="0" lvl="0" indent="0" algn="just">
              <a:buClr>
                <a:srgbClr val="0BD0D9"/>
              </a:buClr>
              <a:buNone/>
            </a:pPr>
            <a:r>
              <a:rPr lang="ar-EG" b="1" baseline="30000" dirty="0">
                <a:solidFill>
                  <a:srgbClr val="10CF9B">
                    <a:lumMod val="50000"/>
                  </a:srgbClr>
                </a:solidFill>
              </a:rPr>
              <a:t>2- </a:t>
            </a:r>
            <a:r>
              <a:rPr lang="ar-EG" b="1" dirty="0">
                <a:solidFill>
                  <a:srgbClr val="10CF9B">
                    <a:lumMod val="50000"/>
                  </a:srgbClr>
                </a:solidFill>
              </a:rPr>
              <a:t>اذا كانت قيمة </a:t>
            </a:r>
            <a:r>
              <a:rPr lang="ar-EG" b="1" dirty="0" smtClean="0">
                <a:solidFill>
                  <a:srgbClr val="10CF9B">
                    <a:lumMod val="50000"/>
                  </a:srgbClr>
                </a:solidFill>
              </a:rPr>
              <a:t>ت </a:t>
            </a:r>
            <a:r>
              <a:rPr lang="ar-EG" b="1" dirty="0">
                <a:solidFill>
                  <a:srgbClr val="10CF9B">
                    <a:lumMod val="50000"/>
                  </a:srgbClr>
                </a:solidFill>
              </a:rPr>
              <a:t>المحسوبة &lt; قيمة </a:t>
            </a:r>
            <a:r>
              <a:rPr lang="ar-EG" b="1" dirty="0" smtClean="0">
                <a:solidFill>
                  <a:srgbClr val="10CF9B">
                    <a:lumMod val="50000"/>
                  </a:srgbClr>
                </a:solidFill>
              </a:rPr>
              <a:t>ت </a:t>
            </a:r>
            <a:r>
              <a:rPr lang="ar-EG" b="1" dirty="0">
                <a:solidFill>
                  <a:srgbClr val="10CF9B">
                    <a:lumMod val="50000"/>
                  </a:srgbClr>
                </a:solidFill>
              </a:rPr>
              <a:t>الجدولية تكون </a:t>
            </a:r>
            <a:r>
              <a:rPr lang="ar-EG" b="1" dirty="0" smtClean="0">
                <a:solidFill>
                  <a:srgbClr val="10CF9B">
                    <a:lumMod val="50000"/>
                  </a:srgbClr>
                </a:solidFill>
              </a:rPr>
              <a:t>«ت» </a:t>
            </a:r>
            <a:r>
              <a:rPr lang="ar-EG" b="1" dirty="0">
                <a:solidFill>
                  <a:srgbClr val="10CF9B">
                    <a:lumMod val="50000"/>
                  </a:srgbClr>
                </a:solidFill>
              </a:rPr>
              <a:t>غير دالة احصائيا ويدل ذلك علي </a:t>
            </a:r>
            <a:r>
              <a:rPr lang="ar-EG" b="1" dirty="0" smtClean="0">
                <a:solidFill>
                  <a:srgbClr val="10CF9B">
                    <a:lumMod val="50000"/>
                  </a:srgbClr>
                </a:solidFill>
              </a:rPr>
              <a:t>قبول الفرض الصفري </a:t>
            </a:r>
            <a:r>
              <a:rPr lang="ar-EG" b="1" dirty="0" smtClean="0">
                <a:solidFill>
                  <a:prstClr val="black"/>
                </a:solidFill>
              </a:rPr>
              <a:t>(أي عدم </a:t>
            </a:r>
            <a:r>
              <a:rPr lang="ar-EG" b="1" dirty="0">
                <a:solidFill>
                  <a:prstClr val="black"/>
                </a:solidFill>
              </a:rPr>
              <a:t>وجود فروق بين المتوسطات)</a:t>
            </a:r>
          </a:p>
          <a:p>
            <a:pPr marL="0" lvl="0" indent="0" algn="just">
              <a:buClr>
                <a:srgbClr val="0BD0D9"/>
              </a:buClr>
              <a:buNone/>
            </a:pPr>
            <a:endParaRPr lang="ar-EG" b="1" dirty="0">
              <a:solidFill>
                <a:srgbClr val="10CF9B">
                  <a:lumMod val="50000"/>
                </a:srgbClr>
              </a:solidFill>
            </a:endParaRPr>
          </a:p>
          <a:p>
            <a:pPr marL="0" indent="0" algn="just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6157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40530" y="994519"/>
            <a:ext cx="8643998" cy="4247317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3000" dirty="0">
                <a:solidFill>
                  <a:schemeClr val="bg1"/>
                </a:solidFill>
                <a:cs typeface="PT Bold Heading" pitchFamily="2" charset="-78"/>
              </a:rPr>
              <a:t>طُبق اختبار لقياس </a:t>
            </a:r>
            <a:r>
              <a:rPr lang="ar-EG" sz="3000" dirty="0" smtClean="0">
                <a:solidFill>
                  <a:schemeClr val="bg1"/>
                </a:solidFill>
                <a:cs typeface="PT Bold Heading" pitchFamily="2" charset="-78"/>
              </a:rPr>
              <a:t>التحصيل في مادة الرياضيات </a:t>
            </a:r>
            <a:r>
              <a:rPr lang="ar-SA" sz="3000" dirty="0" smtClean="0">
                <a:solidFill>
                  <a:schemeClr val="bg1"/>
                </a:solidFill>
                <a:cs typeface="PT Bold Heading" pitchFamily="2" charset="-78"/>
              </a:rPr>
              <a:t>، </a:t>
            </a:r>
            <a:r>
              <a:rPr lang="ar-SA" sz="3000" dirty="0">
                <a:solidFill>
                  <a:schemeClr val="bg1"/>
                </a:solidFill>
                <a:cs typeface="PT Bold Heading" pitchFamily="2" charset="-78"/>
              </a:rPr>
              <a:t>فكانت درجات </a:t>
            </a:r>
            <a:r>
              <a:rPr lang="ar-EG" sz="3000" dirty="0" smtClean="0">
                <a:solidFill>
                  <a:schemeClr val="bg1"/>
                </a:solidFill>
                <a:cs typeface="PT Bold Heading" pitchFamily="2" charset="-78"/>
              </a:rPr>
              <a:t>عشره من الطلاب </a:t>
            </a:r>
            <a:r>
              <a:rPr lang="ar-SA" sz="3000" dirty="0" smtClean="0">
                <a:solidFill>
                  <a:schemeClr val="bg1"/>
                </a:solidFill>
                <a:cs typeface="PT Bold Heading" pitchFamily="2" charset="-78"/>
              </a:rPr>
              <a:t>كما </a:t>
            </a:r>
            <a:r>
              <a:rPr lang="ar-SA" sz="3000" dirty="0" smtClean="0">
                <a:solidFill>
                  <a:schemeClr val="bg1"/>
                </a:solidFill>
                <a:cs typeface="PT Bold Heading" pitchFamily="2" charset="-78"/>
              </a:rPr>
              <a:t>يلي</a:t>
            </a:r>
            <a:r>
              <a:rPr lang="ar-EG" sz="3000" dirty="0" smtClean="0">
                <a:solidFill>
                  <a:schemeClr val="bg1"/>
                </a:solidFill>
                <a:cs typeface="PT Bold Heading" pitchFamily="2" charset="-78"/>
              </a:rPr>
              <a:t>:</a:t>
            </a:r>
          </a:p>
          <a:p>
            <a:pPr algn="ctr" rtl="1">
              <a:lnSpc>
                <a:spcPct val="150000"/>
              </a:lnSpc>
            </a:pPr>
            <a:r>
              <a:rPr lang="ar-SA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(</a:t>
            </a:r>
            <a:r>
              <a:rPr lang="ar-SA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12، 17، 25، 19، 15، 20، 28، 10، 14، 16</a:t>
            </a:r>
            <a:r>
              <a:rPr lang="ar-SA" sz="3000" dirty="0" smtClean="0">
                <a:solidFill>
                  <a:srgbClr val="FF0000"/>
                </a:solidFill>
                <a:cs typeface="PT Bold Heading" pitchFamily="2" charset="-78"/>
              </a:rPr>
              <a:t>)</a:t>
            </a:r>
            <a:endParaRPr lang="ar-EG" sz="3000" dirty="0" smtClean="0">
              <a:solidFill>
                <a:schemeClr val="bg1"/>
              </a:solidFill>
              <a:cs typeface="PT Bold Heading" pitchFamily="2" charset="-78"/>
            </a:endParaRPr>
          </a:p>
          <a:p>
            <a:pPr algn="justLow" rtl="1">
              <a:lnSpc>
                <a:spcPct val="150000"/>
              </a:lnSpc>
            </a:pPr>
            <a:r>
              <a:rPr lang="ar-SA" sz="3000" dirty="0" smtClean="0">
                <a:solidFill>
                  <a:schemeClr val="bg1"/>
                </a:solidFill>
                <a:cs typeface="PT Bold Heading" pitchFamily="2" charset="-78"/>
              </a:rPr>
              <a:t>والمطلوب </a:t>
            </a:r>
            <a:r>
              <a:rPr lang="ar-SA" sz="3000" dirty="0">
                <a:solidFill>
                  <a:schemeClr val="bg1"/>
                </a:solidFill>
                <a:cs typeface="PT Bold Heading" pitchFamily="2" charset="-78"/>
              </a:rPr>
              <a:t>التعرف على إذا ما كان هناك فرق دال إحصائيًا بين متوسطي درجات </a:t>
            </a:r>
            <a:r>
              <a:rPr lang="ar-EG" sz="3000" dirty="0" smtClean="0">
                <a:solidFill>
                  <a:schemeClr val="bg1"/>
                </a:solidFill>
                <a:cs typeface="PT Bold Heading" pitchFamily="2" charset="-78"/>
              </a:rPr>
              <a:t>الطلاب </a:t>
            </a:r>
            <a:r>
              <a:rPr lang="ar-SA" sz="3000" dirty="0" smtClean="0">
                <a:solidFill>
                  <a:schemeClr val="bg1"/>
                </a:solidFill>
                <a:cs typeface="PT Bold Heading" pitchFamily="2" charset="-78"/>
              </a:rPr>
              <a:t>في </a:t>
            </a:r>
            <a:r>
              <a:rPr lang="ar-EG" sz="3000" dirty="0" smtClean="0">
                <a:solidFill>
                  <a:schemeClr val="bg1"/>
                </a:solidFill>
                <a:cs typeface="PT Bold Heading" pitchFamily="2" charset="-78"/>
              </a:rPr>
              <a:t>التحصيل </a:t>
            </a:r>
            <a:r>
              <a:rPr lang="ar-EG" sz="3000" dirty="0" smtClean="0">
                <a:solidFill>
                  <a:srgbClr val="FF0000"/>
                </a:solidFill>
                <a:cs typeface="PT Bold Heading" pitchFamily="2" charset="-78"/>
              </a:rPr>
              <a:t>والمتوسط العام الذي يساوي (13)</a:t>
            </a:r>
            <a:r>
              <a:rPr lang="ar-EG" sz="3000" dirty="0" smtClean="0">
                <a:solidFill>
                  <a:schemeClr val="bg1"/>
                </a:solidFill>
                <a:cs typeface="PT Bold Heading" pitchFamily="2" charset="-78"/>
              </a:rPr>
              <a:t> </a:t>
            </a:r>
            <a:r>
              <a:rPr lang="ar-EG" sz="3000" dirty="0" smtClean="0">
                <a:solidFill>
                  <a:srgbClr val="FF0000"/>
                </a:solidFill>
                <a:cs typeface="PT Bold Heading" pitchFamily="2" charset="-78"/>
              </a:rPr>
              <a:t>درجة</a:t>
            </a:r>
            <a:r>
              <a:rPr lang="ar-EG" sz="3000" dirty="0" smtClean="0">
                <a:solidFill>
                  <a:schemeClr val="bg1"/>
                </a:solidFill>
                <a:cs typeface="PT Bold Heading" pitchFamily="2" charset="-78"/>
              </a:rPr>
              <a:t> </a:t>
            </a:r>
            <a:r>
              <a:rPr lang="ar-SA" sz="3000" dirty="0" smtClean="0">
                <a:solidFill>
                  <a:schemeClr val="bg1"/>
                </a:solidFill>
                <a:cs typeface="PT Bold Heading" pitchFamily="2" charset="-78"/>
              </a:rPr>
              <a:t> </a:t>
            </a:r>
            <a:r>
              <a:rPr lang="ar-SA" sz="3000" dirty="0">
                <a:solidFill>
                  <a:schemeClr val="bg1"/>
                </a:solidFill>
                <a:cs typeface="PT Bold Heading" pitchFamily="2" charset="-78"/>
              </a:rPr>
              <a:t>أم لا.</a:t>
            </a:r>
            <a:r>
              <a:rPr lang="en-US" sz="3000" dirty="0">
                <a:solidFill>
                  <a:schemeClr val="bg1"/>
                </a:solidFill>
                <a:cs typeface="PT Bold Heading" pitchFamily="2" charset="-78"/>
              </a:rPr>
              <a:t> </a:t>
            </a: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7215206" y="71414"/>
            <a:ext cx="1804969" cy="99542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99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flatTx/>
          </a:bodyPr>
          <a:lstStyle/>
          <a:p>
            <a:pPr algn="ctr">
              <a:defRPr/>
            </a:pPr>
            <a:r>
              <a:rPr lang="ar-EG" sz="4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Heading" pitchFamily="2" charset="-78"/>
              </a:rPr>
              <a:t>مثال</a:t>
            </a:r>
            <a:endParaRPr lang="en-US" sz="3200" dirty="0">
              <a:solidFill>
                <a:srgbClr val="000099"/>
              </a:solidFill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1154</TotalTime>
  <Words>826</Words>
  <Application>Microsoft Office PowerPoint</Application>
  <PresentationFormat>عرض على الشاشة (3:4)‏</PresentationFormat>
  <Paragraphs>103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Flow</vt:lpstr>
      <vt:lpstr> (المحاضرة الثالثة (الفرقة الثانية علم نفس</vt:lpstr>
      <vt:lpstr>عرض تقديمي في PowerPoint</vt:lpstr>
      <vt:lpstr>عرض تقديمي في PowerPoint</vt:lpstr>
      <vt:lpstr>كيفية حساب التجانس</vt:lpstr>
      <vt:lpstr>أنواع اختبار (ت)  </vt:lpstr>
      <vt:lpstr>عرض تقديمي في PowerPoint</vt:lpstr>
      <vt:lpstr>عرض تقديمي في PowerPoint</vt:lpstr>
      <vt:lpstr>الفكرة الأساسية لاختبار ت لعينة واحدة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Dr Nasr</dc:creator>
  <cp:lastModifiedBy>computer world</cp:lastModifiedBy>
  <cp:revision>48</cp:revision>
  <dcterms:created xsi:type="dcterms:W3CDTF">2013-03-27T10:58:06Z</dcterms:created>
  <dcterms:modified xsi:type="dcterms:W3CDTF">2020-03-15T15:02:48Z</dcterms:modified>
</cp:coreProperties>
</file>