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 bookmarkIdSeed="2">
  <p:sldMasterIdLst>
    <p:sldMasterId id="2147483648" r:id="rId1"/>
    <p:sldMasterId id="2147483660" r:id="rId2"/>
    <p:sldMasterId id="2147483672" r:id="rId3"/>
  </p:sldMasterIdLst>
  <p:sldIdLst>
    <p:sldId id="292" r:id="rId4"/>
    <p:sldId id="293" r:id="rId5"/>
    <p:sldId id="285" r:id="rId6"/>
    <p:sldId id="286" r:id="rId7"/>
    <p:sldId id="287" r:id="rId8"/>
    <p:sldId id="288" r:id="rId9"/>
    <p:sldId id="289" r:id="rId10"/>
    <p:sldId id="290" r:id="rId11"/>
    <p:sldId id="291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nstantia" pitchFamily="18" charset="0"/>
      <p:regular r:id="rId17"/>
      <p:bold r:id="rId18"/>
      <p:italic r:id="rId19"/>
      <p:boldItalic r:id="rId20"/>
    </p:embeddedFont>
    <p:embeddedFont>
      <p:font typeface="Wingdings 2" pitchFamily="18" charset="2"/>
      <p:regular r:id="rId21"/>
    </p:embeddedFont>
    <p:embeddedFont>
      <p:font typeface="Tahoma" pitchFamily="34" charset="0"/>
      <p:regular r:id="rId22"/>
      <p:bold r:id="rId23"/>
    </p:embeddedFont>
    <p:embeddedFont>
      <p:font typeface="Traditional Arabic" pitchFamily="18" charset="-78"/>
      <p:regular r:id="rId24"/>
      <p:bold r:id="rId25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26" d="100"/>
          <a:sy n="126" d="100"/>
        </p:scale>
        <p:origin x="-32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F20D-FBE5-4755-80A0-3FF42A2A1C80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61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CB0EB-580F-4213-AA3F-F9940A04BB4B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46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1DF2-3606-4F35-9922-5C2E772D76F1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87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A30A7-93AC-4CA7-95B8-587AB2038F05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27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0B01-30C5-4CCB-A810-121E9A065855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49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A1AF-3AD1-45EC-A8C2-7A857AD76162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26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C090-E09A-4342-BB8E-A962AA8C5887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35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9F4F-E3BD-44C4-83CD-D63FCDEFFFE5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D875-5A88-468F-9A98-C9718647FCEA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43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FF20B-0F87-4610-AD9C-2F15267840C0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27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0EE9C-58B0-40D4-8338-5562C76F720A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88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F20D-FBE5-4755-80A0-3FF42A2A1C80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16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CB0EB-580F-4213-AA3F-F9940A04BB4B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43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1DF2-3606-4F35-9922-5C2E772D76F1}" type="slidenum">
              <a:rPr lang="ar-SA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81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A30A7-93AC-4CA7-95B8-587AB2038F05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41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0B01-30C5-4CCB-A810-121E9A065855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1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A1AF-3AD1-45EC-A8C2-7A857AD76162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29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C090-E09A-4342-BB8E-A962AA8C5887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3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9F4F-E3BD-44C4-83CD-D63FCDEFFFE5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9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D875-5A88-468F-9A98-C9718647FCEA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08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FF20B-0F87-4610-AD9C-2F15267840C0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8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0EE9C-58B0-40D4-8338-5562C76F720A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20/07/1441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20/07/1441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20/07/1441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20/07/1441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257D15-E51E-46CC-853F-8780BA2F384D}" type="slidenum">
              <a:rPr lang="ar-SA">
                <a:solidFill>
                  <a:srgbClr val="04617B">
                    <a:shade val="90000"/>
                  </a:srgbClr>
                </a:solidFill>
                <a:latin typeface="Tahom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230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2pPr>
      <a:lvl3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3pPr>
      <a:lvl4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4pPr>
      <a:lvl5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9pPr>
    </p:titleStyle>
    <p:bodyStyle>
      <a:lvl1pPr marL="273050" indent="-273050" algn="r" rtl="1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257D15-E51E-46CC-853F-8780BA2F384D}" type="slidenum">
              <a:rPr lang="ar-SA">
                <a:solidFill>
                  <a:srgbClr val="04617B">
                    <a:shade val="90000"/>
                  </a:srgbClr>
                </a:solidFill>
                <a:latin typeface="Tahom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99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2pPr>
      <a:lvl3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3pPr>
      <a:lvl4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4pPr>
      <a:lvl5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9pPr>
    </p:titleStyle>
    <p:bodyStyle>
      <a:lvl1pPr marL="273050" indent="-273050" algn="r" rtl="1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i.ytimg.com/vi/iZMHprvCLIQ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88913"/>
            <a:ext cx="7772400" cy="75830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EG" sz="6000" dirty="0" smtClean="0">
                <a:solidFill>
                  <a:srgbClr val="FF0000"/>
                </a:solidFill>
              </a:rPr>
              <a:t>المحاضرة الثالثة</a:t>
            </a:r>
            <a:endParaRPr lang="en-US" sz="6000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1117615"/>
            <a:ext cx="5457022" cy="883911"/>
          </a:xfrm>
        </p:spPr>
        <p:txBody>
          <a:bodyPr/>
          <a:lstStyle/>
          <a:p>
            <a:pPr marR="0" algn="ctr">
              <a:lnSpc>
                <a:spcPct val="80000"/>
              </a:lnSpc>
            </a:pPr>
            <a:endParaRPr lang="ar-SA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R="0" algn="ctr">
              <a:lnSpc>
                <a:spcPct val="80000"/>
              </a:lnSpc>
            </a:pPr>
            <a:r>
              <a:rPr lang="ar-EG" sz="4000" b="1" dirty="0" smtClean="0">
                <a:solidFill>
                  <a:schemeClr val="accent4">
                    <a:lumMod val="75000"/>
                  </a:schemeClr>
                </a:solidFill>
              </a:rPr>
              <a:t>الفرقة الرابعة علم نفس</a:t>
            </a:r>
            <a:endParaRPr lang="ar-EG" sz="4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R="0" algn="ctr">
              <a:lnSpc>
                <a:spcPct val="80000"/>
              </a:lnSpc>
            </a:pPr>
            <a:endParaRPr lang="ar-SA" sz="40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88988" y="947220"/>
            <a:ext cx="7772400" cy="34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ar-EG" sz="6000" b="1" dirty="0" smtClean="0">
                <a:solidFill>
                  <a:schemeClr val="accent5">
                    <a:lumMod val="75000"/>
                  </a:schemeClr>
                </a:solidFill>
              </a:rPr>
              <a:t>تصميم مشروع التخرج</a:t>
            </a:r>
            <a:endParaRPr lang="en-US" sz="6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00175" y="2996952"/>
            <a:ext cx="6343650" cy="151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49100"/>
              </a:buClr>
              <a:defRPr/>
            </a:pPr>
            <a:endParaRPr lang="ar-SA" sz="2800" b="1" dirty="0" smtClean="0">
              <a:solidFill>
                <a:prstClr val="white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49100"/>
              </a:buClr>
              <a:defRPr/>
            </a:pPr>
            <a:endParaRPr lang="ar-EG" sz="4000" b="1" dirty="0" smtClean="0">
              <a:solidFill>
                <a:prstClr val="white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49100"/>
              </a:buClr>
              <a:defRPr/>
            </a:pPr>
            <a:r>
              <a:rPr lang="ar-EG" sz="4000" b="1" dirty="0" smtClean="0">
                <a:solidFill>
                  <a:schemeClr val="accent4">
                    <a:lumMod val="75000"/>
                  </a:schemeClr>
                </a:solidFill>
              </a:rPr>
              <a:t>اعداد</a:t>
            </a:r>
            <a:endParaRPr lang="ar-EG" sz="4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49100"/>
              </a:buClr>
              <a:defRPr/>
            </a:pPr>
            <a:r>
              <a:rPr lang="ar-EG" sz="4000" b="1" dirty="0" smtClean="0">
                <a:solidFill>
                  <a:schemeClr val="accent4">
                    <a:lumMod val="75000"/>
                  </a:schemeClr>
                </a:solidFill>
              </a:rPr>
              <a:t>د/ حمودة عبد الواحد حمودة</a:t>
            </a:r>
          </a:p>
          <a:p>
            <a:pPr eaLnBrk="1" hangingPunct="1">
              <a:lnSpc>
                <a:spcPct val="80000"/>
              </a:lnSpc>
              <a:buClr>
                <a:srgbClr val="F49100"/>
              </a:buClr>
              <a:defRPr/>
            </a:pPr>
            <a:r>
              <a:rPr lang="ar-EG" sz="4000" b="1" dirty="0" smtClean="0">
                <a:solidFill>
                  <a:schemeClr val="accent4">
                    <a:lumMod val="75000"/>
                  </a:schemeClr>
                </a:solidFill>
              </a:rPr>
              <a:t>مدرس علم النفس </a:t>
            </a:r>
            <a:r>
              <a:rPr lang="ar-EG" sz="4000" b="1" dirty="0" smtClean="0">
                <a:solidFill>
                  <a:schemeClr val="accent4">
                    <a:lumMod val="75000"/>
                  </a:schemeClr>
                </a:solidFill>
              </a:rPr>
              <a:t>التربوي</a:t>
            </a:r>
          </a:p>
          <a:p>
            <a:pPr eaLnBrk="1" hangingPunct="1">
              <a:lnSpc>
                <a:spcPct val="80000"/>
              </a:lnSpc>
              <a:buClr>
                <a:srgbClr val="F49100"/>
              </a:buClr>
              <a:defRPr/>
            </a:pPr>
            <a:r>
              <a:rPr lang="ar-EG" sz="4000" b="1" dirty="0" smtClean="0">
                <a:solidFill>
                  <a:schemeClr val="accent4">
                    <a:lumMod val="75000"/>
                  </a:schemeClr>
                </a:solidFill>
              </a:rPr>
              <a:t>كلية التربية – جامعة الوادي الجديد</a:t>
            </a:r>
            <a:endParaRPr lang="ar-EG" sz="4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49100"/>
              </a:buClr>
              <a:defRPr/>
            </a:pPr>
            <a:endParaRPr lang="ar-SA" sz="40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E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تذكر</a:t>
            </a:r>
            <a:r>
              <a:rPr lang="ar-EG" dirty="0" smtClean="0"/>
              <a:t> </a:t>
            </a:r>
            <a:endParaRPr lang="ar-SA" dirty="0"/>
          </a:p>
        </p:txBody>
      </p:sp>
      <p:sp>
        <p:nvSpPr>
          <p:cNvPr id="6147" name="عنصر نائب للمحتوى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111750"/>
          </a:xfrm>
        </p:spPr>
        <p:txBody>
          <a:bodyPr/>
          <a:lstStyle/>
          <a:p>
            <a:pPr algn="just"/>
            <a:r>
              <a:rPr lang="ar-EG" dirty="0" smtClean="0"/>
              <a:t>ما زلنا ندرس </a:t>
            </a:r>
            <a:r>
              <a:rPr lang="ar-EG" dirty="0" smtClean="0"/>
              <a:t>خطوات مشروع التخرج </a:t>
            </a:r>
            <a:endParaRPr lang="ar-EG" dirty="0" smtClean="0"/>
          </a:p>
          <a:p>
            <a:pPr algn="just"/>
            <a:r>
              <a:rPr lang="ar-EG" dirty="0" smtClean="0"/>
              <a:t>وفيما يلي ستناول </a:t>
            </a:r>
            <a:r>
              <a:rPr lang="ar-EG" dirty="0" smtClean="0"/>
              <a:t>تصميم مشروع التخرج( الفصل الثالث وماذا يحوي) ثم بعض المصطلحات المهمة</a:t>
            </a:r>
          </a:p>
          <a:p>
            <a:pPr algn="just"/>
            <a:r>
              <a:rPr lang="ar-EG" dirty="0" smtClean="0"/>
              <a:t>تم اختيار موضوع بحث لكل مجموعة فعليك بكتابة تقرير عما تم انجازه وارساله علي الموقع «تواصل معنا» </a:t>
            </a:r>
          </a:p>
          <a:p>
            <a:pPr algn="just"/>
            <a:r>
              <a:rPr lang="ar-EG" dirty="0" smtClean="0"/>
              <a:t>فلنبدأ علي بركة الله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15894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833464" y="116632"/>
            <a:ext cx="3477072" cy="5760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1200" cap="none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dobe Arabic" pitchFamily="18" charset="-78"/>
                <a:cs typeface="Adobe Arabic" pitchFamily="18" charset="-78"/>
              </a:rPr>
              <a:t>5 ـ تصميم البحث</a:t>
            </a:r>
            <a:endParaRPr kumimoji="0" lang="ar-EG" sz="4400" b="1" i="0" u="none" strike="noStrike" kern="1200" cap="none" spc="0" normalizeH="0" baseline="0" noProof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5076056" y="1484784"/>
            <a:ext cx="3765104" cy="57606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Arabic" pitchFamily="18" charset="-78"/>
                <a:cs typeface="Adobe Arabic" pitchFamily="18" charset="-78"/>
              </a:rPr>
              <a:t>أولا </a:t>
            </a:r>
            <a:r>
              <a:rPr kumimoji="0" lang="ar-EG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Arabic" pitchFamily="18" charset="-78"/>
                <a:cs typeface="Adobe Arabic" pitchFamily="18" charset="-78"/>
              </a:rPr>
              <a:t>: تحديد منهج البحث</a:t>
            </a:r>
            <a:endParaRPr kumimoji="0" lang="ar-EG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635896" y="2924944"/>
            <a:ext cx="3765104" cy="57606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6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Arabic" pitchFamily="18" charset="-78"/>
                <a:cs typeface="Adobe Arabic" pitchFamily="18" charset="-78"/>
              </a:rPr>
              <a:t>ثانيا </a:t>
            </a:r>
            <a:r>
              <a:rPr kumimoji="0" lang="ar-EG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Arabic" pitchFamily="18" charset="-78"/>
                <a:cs typeface="Adobe Arabic" pitchFamily="18" charset="-78"/>
              </a:rPr>
              <a:t>: اختيار</a:t>
            </a:r>
            <a:r>
              <a:rPr kumimoji="0" lang="ar-EG" sz="44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Arabic" pitchFamily="18" charset="-78"/>
                <a:cs typeface="Adobe Arabic" pitchFamily="18" charset="-78"/>
              </a:rPr>
              <a:t> أداة جمع البيانات</a:t>
            </a:r>
            <a:endParaRPr kumimoji="0" lang="ar-EG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403648" y="4365104"/>
            <a:ext cx="3765104" cy="57606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77500" lnSpcReduction="20000"/>
          </a:bodyPr>
          <a:lstStyle/>
          <a:p>
            <a:pPr lvl="0" algn="ctr" rtl="0">
              <a:spcBef>
                <a:spcPct val="0"/>
              </a:spcBef>
            </a:pPr>
            <a:r>
              <a:rPr kumimoji="0" lang="ar-EG" sz="4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Arabic" pitchFamily="18" charset="-78"/>
                <a:cs typeface="Adobe Arabic" pitchFamily="18" charset="-78"/>
              </a:rPr>
              <a:t>ثالثا </a:t>
            </a:r>
            <a:r>
              <a:rPr lang="ar-EG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:</a:t>
            </a:r>
            <a:r>
              <a:rPr lang="ar-EG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اختيار عينة البحث </a:t>
            </a:r>
            <a:endParaRPr lang="ar-EG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95536" y="5919663"/>
            <a:ext cx="84969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FF00"/>
                </a:solidFill>
              </a:rPr>
              <a:t>وتشمل مرحلة تصميم البحث الخطوات </a:t>
            </a:r>
            <a:r>
              <a:rPr lang="ar-EG" sz="2400" b="1" dirty="0" err="1" smtClean="0">
                <a:solidFill>
                  <a:srgbClr val="FFFF00"/>
                </a:solidFill>
              </a:rPr>
              <a:t>الآنية :</a:t>
            </a:r>
            <a:endParaRPr lang="ar-EG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5199384" y="188640"/>
            <a:ext cx="3765104" cy="57606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Arabic" pitchFamily="18" charset="-78"/>
                <a:cs typeface="Adobe Arabic" pitchFamily="18" charset="-78"/>
              </a:rPr>
              <a:t>أولا </a:t>
            </a:r>
            <a:r>
              <a:rPr kumimoji="0" lang="ar-EG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Arabic" pitchFamily="18" charset="-78"/>
                <a:cs typeface="Adobe Arabic" pitchFamily="18" charset="-78"/>
              </a:rPr>
              <a:t>: تحديد منهج البحث</a:t>
            </a:r>
            <a:endParaRPr kumimoji="0" lang="ar-EG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3528" y="1052736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>
              <a:lnSpc>
                <a:spcPct val="150000"/>
              </a:lnSpc>
              <a:spcBef>
                <a:spcPts val="1200"/>
              </a:spcBef>
            </a:pP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ويعنى أن يُحدد الباحث </a:t>
            </a:r>
            <a:r>
              <a:rPr lang="ar-EG" sz="36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الطريقة</a:t>
            </a: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التى سوف يسلكها فى معالجة موضوع البحث, وتختلف مناهج البحث العلمى المستخدمة باختلاف طبيعة البحث, ومن أكثر المناهج البحثية استخدامًا فى البحوث النفسية والاجتماعية والتربوية: </a:t>
            </a:r>
            <a:r>
              <a:rPr lang="ar-EG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المنهج </a:t>
            </a:r>
            <a:r>
              <a:rPr lang="ar-EG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الوصفى</a:t>
            </a:r>
            <a:r>
              <a:rPr lang="ar-EG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(بصوره وأشكاله المتعددة), والمنهج التجريبى, والمنهج </a:t>
            </a:r>
            <a:r>
              <a:rPr lang="ar-EG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التاريخي.</a:t>
            </a:r>
            <a:r>
              <a:rPr lang="ar-EG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 </a:t>
            </a:r>
            <a:endParaRPr lang="ar-EG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5148064" y="260648"/>
            <a:ext cx="3765104" cy="57606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6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Arabic" pitchFamily="18" charset="-78"/>
                <a:cs typeface="Adobe Arabic" pitchFamily="18" charset="-78"/>
              </a:rPr>
              <a:t>ثانيا </a:t>
            </a:r>
            <a:r>
              <a:rPr kumimoji="0" lang="ar-EG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Arabic" pitchFamily="18" charset="-78"/>
                <a:cs typeface="Adobe Arabic" pitchFamily="18" charset="-78"/>
              </a:rPr>
              <a:t>: اختيار</a:t>
            </a:r>
            <a:r>
              <a:rPr kumimoji="0" lang="ar-EG" sz="44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Arabic" pitchFamily="18" charset="-78"/>
                <a:cs typeface="Adobe Arabic" pitchFamily="18" charset="-78"/>
              </a:rPr>
              <a:t> أداة جمع البيانات</a:t>
            </a:r>
            <a:endParaRPr kumimoji="0" lang="ar-EG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980728"/>
            <a:ext cx="83529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715963" algn="justLow" defTabSz="914400" rtl="1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>
                <a:tab pos="-95250" algn="l"/>
              </a:tabLst>
            </a:pPr>
            <a:r>
              <a:rPr lang="ar-EG" sz="4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وفيها يقوم الباحث بتحديد الأداة أو الوسيلة التى سيستخدمها فى جمع البيانات عن موضوع البحث, ومن وسائل جمع البيانات فى البحوث النفسية والاجتماعية والتربوية: الملاحظة، والمقابلة، </a:t>
            </a:r>
            <a:r>
              <a:rPr lang="ar-EG" sz="4000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والاستبانة</a:t>
            </a:r>
            <a:r>
              <a:rPr lang="ar-EG" sz="4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، </a:t>
            </a:r>
            <a:r>
              <a:rPr lang="ar-EG" sz="4000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والاختبارات .</a:t>
            </a:r>
            <a:endParaRPr lang="ar-EG" sz="40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85800" y="4653136"/>
            <a:ext cx="81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715963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5250" algn="l"/>
              </a:tabLst>
            </a:pPr>
            <a:r>
              <a:rPr lang="ar-EG" sz="4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اختيار عينة البحث بالطريقة المناسبة, والتى تختلف- من حيث الحجم </a:t>
            </a:r>
            <a:r>
              <a:rPr lang="ar-EG" sz="4000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والخصائص </a:t>
            </a:r>
            <a:r>
              <a:rPr lang="ar-EG" sz="4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– باختلاف موضوع البحث وأهدافه وأهميته.</a:t>
            </a: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076056" y="3789040"/>
            <a:ext cx="3765104" cy="57606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77500" lnSpcReduction="20000"/>
          </a:bodyPr>
          <a:lstStyle/>
          <a:p>
            <a:pPr lvl="0" algn="ctr" rtl="0">
              <a:spcBef>
                <a:spcPct val="0"/>
              </a:spcBef>
            </a:pPr>
            <a:r>
              <a:rPr kumimoji="0" lang="ar-EG" sz="4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Arabic" pitchFamily="18" charset="-78"/>
                <a:cs typeface="Adobe Arabic" pitchFamily="18" charset="-78"/>
              </a:rPr>
              <a:t>ثالثا </a:t>
            </a:r>
            <a:r>
              <a:rPr lang="ar-EG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:</a:t>
            </a:r>
            <a:r>
              <a:rPr lang="ar-EG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اختيار عينة البحث </a:t>
            </a:r>
            <a:endParaRPr lang="ar-EG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5" grpId="0"/>
      <p:bldP spid="102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1285292" y="188640"/>
            <a:ext cx="6815100" cy="956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ar-EG" sz="4000" b="1" i="0" u="none" strike="noStrike" kern="1200" cap="none" spc="0" normalizeH="0" baseline="0" noProof="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Arabic" pitchFamily="18" charset="-78"/>
                <a:cs typeface="Adobe Arabic" pitchFamily="18" charset="-78"/>
              </a:rPr>
              <a:t>6ـ</a:t>
            </a:r>
            <a:r>
              <a:rPr kumimoji="0" lang="ar-EG" sz="4000" b="1" i="0" u="none" strike="noStrike" kern="1200" cap="none" spc="0" normalizeH="0" baseline="0" noProof="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EG" sz="40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جمع البيانات والمعلومات المتعلقة بالمشكلة</a:t>
            </a:r>
            <a:endParaRPr lang="ar-EG" sz="40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59532" y="1145632"/>
            <a:ext cx="8424936" cy="50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898525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5250" algn="l"/>
              </a:tabLst>
            </a:pP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ويتم فى هذه الخطوة التجميع الفعلى للبيانات اللازمة للبحث, عن طريق تسجيل الملاحظات أو إجراء المقابلات, أو تطبيق </a:t>
            </a:r>
            <a:r>
              <a:rPr lang="ar-EG" sz="3600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الاستبانات</a:t>
            </a: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, أو الرجوع إلى الوثائق, أو استخدام أى أداة أخرى لجمع البيانات, ويجب على الباحث أن يتوخى الموضوعية وعدم التحيز, والأمانة العلمية فى هذه الخطوة شأنها شأن جميع خطوات </a:t>
            </a:r>
            <a:r>
              <a:rPr lang="ar-EG" sz="3600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البحث</a:t>
            </a:r>
            <a:r>
              <a:rPr lang="ar-EG" sz="4000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.</a:t>
            </a:r>
            <a:r>
              <a:rPr lang="ar-EG" sz="4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979712" y="260647"/>
            <a:ext cx="5760640" cy="7813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ar-EG" sz="4000" b="1" i="0" u="none" strike="noStrike" kern="1200" cap="none" spc="0" normalizeH="0" baseline="0" noProof="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Arabic" pitchFamily="18" charset="-78"/>
                <a:cs typeface="Adobe Arabic" pitchFamily="18" charset="-78"/>
              </a:rPr>
              <a:t>7ـ</a:t>
            </a:r>
            <a:r>
              <a:rPr kumimoji="0" lang="ar-EG" sz="4000" b="1" i="0" u="none" strike="noStrike" kern="1200" cap="none" spc="0" normalizeH="0" baseline="0" noProof="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EG" sz="40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تصنيف البيانات وعرضها</a:t>
            </a:r>
            <a:endParaRPr lang="ar-EG" sz="40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1784" y="1041985"/>
            <a:ext cx="8460432" cy="5983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98525" algn="just">
              <a:lnSpc>
                <a:spcPct val="150000"/>
              </a:lnSpc>
              <a:spcBef>
                <a:spcPts val="1200"/>
              </a:spcBef>
            </a:pP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بعد جمع البيانات تأتى خطوة </a:t>
            </a:r>
            <a:r>
              <a:rPr lang="ar-EG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تصنيفها</a:t>
            </a: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بطريقة تبين العلاقة بين أجزائها، وتوضح </a:t>
            </a:r>
            <a:r>
              <a:rPr lang="ar-EG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قيمتها</a:t>
            </a: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ومغزاها، ومن ثم </a:t>
            </a:r>
            <a:r>
              <a:rPr lang="ar-EG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عرضها</a:t>
            </a: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ليتمكن الباحث من </a:t>
            </a:r>
            <a:r>
              <a:rPr lang="ar-EG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تحليلها</a:t>
            </a: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EG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وفهمها</a:t>
            </a: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، </a:t>
            </a:r>
            <a:r>
              <a:rPr lang="ar-EG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الافادة</a:t>
            </a: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منها فى </a:t>
            </a:r>
            <a:r>
              <a:rPr lang="ar-EG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اختبار صحة الحلول التى افترضتها المشكلة</a:t>
            </a: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، أو صحة الأسباب التي توصل إلى إنها أدت إلى حدوث المشكلة, وقد يستخدم </a:t>
            </a:r>
            <a:r>
              <a:rPr lang="ar-EG" sz="4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الباحث فى هذه الخطوة بعض أساليب </a:t>
            </a:r>
            <a:r>
              <a:rPr lang="ar-EG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الإحصاء</a:t>
            </a:r>
            <a:r>
              <a:rPr lang="ar-EG" sz="4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EG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الوصفى</a:t>
            </a:r>
            <a:r>
              <a:rPr lang="ar-EG" sz="4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EG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والاستدلالى</a:t>
            </a:r>
            <a:r>
              <a:rPr lang="ar-EG" sz="4000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.</a:t>
            </a:r>
            <a:r>
              <a:rPr lang="ar-EG" sz="4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835696" y="44624"/>
            <a:ext cx="6264696" cy="5760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ar-EG" sz="4000" b="1" i="0" u="none" strike="noStrike" kern="1200" cap="none" spc="0" normalizeH="0" baseline="0" noProof="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Arabic" pitchFamily="18" charset="-78"/>
                <a:cs typeface="Adobe Arabic" pitchFamily="18" charset="-78"/>
              </a:rPr>
              <a:t> 8 ـ  </a:t>
            </a:r>
            <a:r>
              <a:rPr lang="ar-EG" sz="40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تسجيل النتائج وعرضها</a:t>
            </a:r>
            <a:endParaRPr lang="ar-EG" sz="40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7524" y="324196"/>
            <a:ext cx="8568952" cy="668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808038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5250" algn="l"/>
              </a:tabLst>
            </a:pP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يسجل الباحث النتائج التى  تم التوصل إليها لكل فرضية من فرضيات البحث، ثم يبدأ بعرضها, ومناقشتها لتحديد الحلول ذات العلاقة المباشرة بالمشكلة, واستبعاد الحلول التى لا تشكل سببًا </a:t>
            </a:r>
            <a:r>
              <a:rPr lang="ar-EG" sz="3600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حقيقيًا</a:t>
            </a: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فى وجودها, وبالتالى تقديم التوصيات المناسبة لحلها, وتجدر الإشارة إلى أن النتائج التى يتم التوصل إليها لا يمكن تعميمها على حالات أخري إلا إذا تشابهت تمامًا مع الحالة والظروف التي تم البحث </a:t>
            </a:r>
            <a:r>
              <a:rPr lang="ar-EG" sz="3600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بها</a:t>
            </a: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EG" sz="3800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.</a:t>
            </a:r>
            <a:endParaRPr lang="ar-EG" sz="38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339752" y="188640"/>
            <a:ext cx="4464496" cy="5760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ar-EG" sz="4400" b="1" i="0" u="none" strike="noStrike" kern="1200" cap="none" spc="0" normalizeH="0" baseline="0" noProof="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Arabic" pitchFamily="18" charset="-78"/>
                <a:cs typeface="Adobe Arabic" pitchFamily="18" charset="-78"/>
              </a:rPr>
              <a:t> 9 ـ  </a:t>
            </a:r>
            <a:r>
              <a:rPr lang="ar-EG" sz="4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إعداد تقرير البحث</a:t>
            </a:r>
            <a:endParaRPr lang="ar-EG" sz="44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87524" y="1396227"/>
            <a:ext cx="85689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898525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5250" algn="l"/>
              </a:tabLst>
            </a:pP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هذه هى الخطوة النهائية فى البحث, وفيها يقوم الباحث بإعداد تقرير البحث بحيث يشمل جوانبه كافة, ويبرز جميع الخطوات التي مر </a:t>
            </a: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بها , </a:t>
            </a: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إن القدرة على كتابة تقرير بالطريقة الصحيحة, أى كتابة </a:t>
            </a:r>
            <a:r>
              <a:rPr lang="ar-EG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عرض تفصيلى لخطوات البحث ومنهجه وأدواته ونتائجه، وما أسفر عنه من توصيات</a:t>
            </a: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، ومراعاة الأصول الفنية في ترتيب محتوياته والتوثيق، وإعداد قائمة </a:t>
            </a:r>
            <a:r>
              <a:rPr lang="ar-EG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المصادر</a:t>
            </a: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EG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والمراجع</a:t>
            </a:r>
            <a:r>
              <a:rPr lang="ar-EG" sz="36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وغيرها، من الأمور التى تساعد على زيادة فهم القارئ له والإفادة منه.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430</Words>
  <Application>Microsoft Office PowerPoint</Application>
  <PresentationFormat>عرض على الشاشة (3:4)‏</PresentationFormat>
  <Paragraphs>34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9</vt:i4>
      </vt:variant>
    </vt:vector>
  </HeadingPairs>
  <TitlesOfParts>
    <vt:vector size="22" baseType="lpstr">
      <vt:lpstr>Arial</vt:lpstr>
      <vt:lpstr>Calibri</vt:lpstr>
      <vt:lpstr>Constantia</vt:lpstr>
      <vt:lpstr>Majalla UI</vt:lpstr>
      <vt:lpstr>Wingdings 2</vt:lpstr>
      <vt:lpstr>Times New Roman</vt:lpstr>
      <vt:lpstr>Wingdings</vt:lpstr>
      <vt:lpstr>Tahoma</vt:lpstr>
      <vt:lpstr>Adobe Arabic</vt:lpstr>
      <vt:lpstr>Traditional Arabic</vt:lpstr>
      <vt:lpstr>سمة Office</vt:lpstr>
      <vt:lpstr>تدفق</vt:lpstr>
      <vt:lpstr>1_تدفق</vt:lpstr>
      <vt:lpstr>المحاضرة الثالثة</vt:lpstr>
      <vt:lpstr>تذكر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NASR</dc:creator>
  <cp:lastModifiedBy>computer world</cp:lastModifiedBy>
  <cp:revision>69</cp:revision>
  <dcterms:created xsi:type="dcterms:W3CDTF">2012-11-10T08:06:34Z</dcterms:created>
  <dcterms:modified xsi:type="dcterms:W3CDTF">2020-03-15T05:45:40Z</dcterms:modified>
</cp:coreProperties>
</file>