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60" r:id="rId3"/>
    <p:sldId id="258" r:id="rId4"/>
    <p:sldId id="259"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46D7404-7AFC-449F-BDBC-73709E6D307A}">
          <p14:sldIdLst>
            <p14:sldId id="256"/>
            <p14:sldId id="260"/>
          </p14:sldIdLst>
        </p14:section>
        <p14:section name="BODY OF WORK" id="{A9C6A792-5578-437E-9C15-35087E3A0DAE}">
          <p14:sldIdLst>
            <p14:sldId id="258"/>
            <p14:sldId id="259"/>
            <p14:sldId id="261"/>
            <p14:sldId id="262"/>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32" autoAdjust="0"/>
    <p:restoredTop sz="94660"/>
  </p:normalViewPr>
  <p:slideViewPr>
    <p:cSldViewPr snapToGrid="0">
      <p:cViewPr varScale="1">
        <p:scale>
          <a:sx n="74" d="100"/>
          <a:sy n="74" d="100"/>
        </p:scale>
        <p:origin x="594"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BB02557A-7053-4340-A874-8AB926A8EDA1}" type="datetimeFigureOut">
              <a:rPr lang="en-US" smtClean="0"/>
              <a:t>6/9/2017</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83546941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2557A-7053-4340-A874-8AB926A8EDA1}" type="datetimeFigureOut">
              <a:rPr lang="en-US" smtClean="0"/>
              <a:pPr/>
              <a:t>6/9/2017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014440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BB02557A-7053-4340-A874-8AB926A8EDA1}" type="datetimeFigureOut">
              <a:rPr lang="en-US" smtClean="0"/>
              <a:pPr/>
              <a:t>6/9/2017</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972355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BB02557A-7053-4340-A874-8AB926A8EDA1}" type="datetimeFigureOut">
              <a:rPr lang="en-US" smtClean="0"/>
              <a:pPr/>
              <a:t>6/9/2017</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FAEF9944-A4F6-4C59-AEBD-678D6480B8EA}" type="slidenum">
              <a:rPr lang="en-US" smtClean="0"/>
              <a:pPr/>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43530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BB02557A-7053-4340-A874-8AB926A8EDA1}" type="datetimeFigureOut">
              <a:rPr lang="en-US" smtClean="0"/>
              <a:pPr/>
              <a:t>6/9/2017</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42578618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BB02557A-7053-4340-A874-8AB926A8EDA1}" type="datetimeFigureOut">
              <a:rPr lang="en-US" smtClean="0"/>
              <a:pPr/>
              <a:t>6/9/2017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7884525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BB02557A-7053-4340-A874-8AB926A8EDA1}" type="datetimeFigureOut">
              <a:rPr lang="en-US" smtClean="0"/>
              <a:pPr/>
              <a:t>6/9/2017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4812421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smtClean="0"/>
              <a:t>6/9/2017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1711554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BB02557A-7053-4340-A874-8AB926A8EDA1}" type="datetimeFigureOut">
              <a:rPr lang="en-US" smtClean="0"/>
              <a:t>6/9/2017</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4054328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smtClean="0"/>
              <a:t>6/9/2017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4181116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BB02557A-7053-4340-A874-8AB926A8EDA1}" type="datetimeFigureOut">
              <a:rPr lang="en-US" smtClean="0"/>
              <a:pPr/>
              <a:t>6/9/2017</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122484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02557A-7053-4340-A874-8AB926A8EDA1}" type="datetimeFigureOut">
              <a:rPr lang="en-US" smtClean="0"/>
              <a:t>6/9/2017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2504086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02557A-7053-4340-A874-8AB926A8EDA1}" type="datetimeFigureOut">
              <a:rPr lang="en-US" smtClean="0"/>
              <a:t>6/9/2017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2193690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02557A-7053-4340-A874-8AB926A8EDA1}" type="datetimeFigureOut">
              <a:rPr lang="en-US" smtClean="0"/>
              <a:t>6/9/2017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1614775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2557A-7053-4340-A874-8AB926A8EDA1}" type="datetimeFigureOut">
              <a:rPr lang="en-US" smtClean="0"/>
              <a:t>6/9/2017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2155620908"/>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2557A-7053-4340-A874-8AB926A8EDA1}" type="datetimeFigureOut">
              <a:rPr lang="en-US" smtClean="0"/>
              <a:pPr/>
              <a:t>6/9/2017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20821812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2557A-7053-4340-A874-8AB926A8EDA1}" type="datetimeFigureOut">
              <a:rPr lang="en-US" smtClean="0"/>
              <a:pPr/>
              <a:t>6/9/2017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933260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B02557A-7053-4340-A874-8AB926A8EDA1}" type="datetimeFigureOut">
              <a:rPr lang="en-US" smtClean="0"/>
              <a:pPr/>
              <a:t>6/9/2017</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39821416"/>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500006"/>
            <a:ext cx="9448800" cy="1825096"/>
          </a:xfrm>
        </p:spPr>
        <p:txBody>
          <a:bodyPr>
            <a:normAutofit/>
          </a:bodyPr>
          <a:lstStyle/>
          <a:p>
            <a:pPr algn="ctr"/>
            <a:r>
              <a:rPr lang="en-GB" sz="3600" b="1" dirty="0">
                <a:effectLst>
                  <a:outerShdw blurRad="38100" dist="38100" dir="2700000" algn="tl">
                    <a:srgbClr val="000000">
                      <a:alpha val="43137"/>
                    </a:srgbClr>
                  </a:outerShdw>
                </a:effectLst>
                <a:latin typeface="Georgia" panose="02040502050405020303" pitchFamily="18" charset="0"/>
              </a:rPr>
              <a:t>STOCK </a:t>
            </a:r>
            <a:r>
              <a:rPr lang="en-GB" sz="3600" b="1" dirty="0" err="1" smtClean="0">
                <a:effectLst>
                  <a:outerShdw blurRad="38100" dist="38100" dir="2700000" algn="tl">
                    <a:srgbClr val="000000">
                      <a:alpha val="43137"/>
                    </a:srgbClr>
                  </a:outerShdw>
                </a:effectLst>
                <a:latin typeface="Georgia" panose="02040502050405020303" pitchFamily="18" charset="0"/>
              </a:rPr>
              <a:t>AcCOUNTING</a:t>
            </a:r>
            <a:r>
              <a:rPr lang="en-GB" sz="4000" dirty="0">
                <a:effectLst>
                  <a:outerShdw blurRad="38100" dist="38100" dir="2700000" algn="tl">
                    <a:srgbClr val="000000">
                      <a:alpha val="43137"/>
                    </a:srgbClr>
                  </a:outerShdw>
                </a:effectLst>
                <a:latin typeface="Georgia" panose="02040502050405020303" pitchFamily="18" charset="0"/>
              </a:rPr>
              <a:t/>
            </a:r>
            <a:br>
              <a:rPr lang="en-GB" sz="4000" dirty="0">
                <a:effectLst>
                  <a:outerShdw blurRad="38100" dist="38100" dir="2700000" algn="tl">
                    <a:srgbClr val="000000">
                      <a:alpha val="43137"/>
                    </a:srgbClr>
                  </a:outerShdw>
                </a:effectLst>
                <a:latin typeface="Georgia" panose="02040502050405020303" pitchFamily="18" charset="0"/>
              </a:rPr>
            </a:br>
            <a:endParaRPr lang="en-GB" sz="4000" dirty="0">
              <a:effectLst>
                <a:outerShdw blurRad="38100" dist="38100" dir="2700000" algn="tl">
                  <a:srgbClr val="000000">
                    <a:alpha val="43137"/>
                  </a:srgbClr>
                </a:outerShdw>
              </a:effectLst>
              <a:latin typeface="Georgia" panose="02040502050405020303" pitchFamily="18" charset="0"/>
            </a:endParaRPr>
          </a:p>
        </p:txBody>
      </p:sp>
      <p:sp>
        <p:nvSpPr>
          <p:cNvPr id="3" name="Subtitle 2"/>
          <p:cNvSpPr>
            <a:spLocks noGrp="1"/>
          </p:cNvSpPr>
          <p:nvPr>
            <p:ph type="subTitle" idx="1"/>
          </p:nvPr>
        </p:nvSpPr>
        <p:spPr>
          <a:xfrm>
            <a:off x="1371600" y="2972212"/>
            <a:ext cx="9448800" cy="3718361"/>
          </a:xfrm>
        </p:spPr>
        <p:txBody>
          <a:bodyPr>
            <a:normAutofit/>
          </a:bodyPr>
          <a:lstStyle/>
          <a:p>
            <a:pPr algn="ctr"/>
            <a:r>
              <a:rPr lang="en-GB" b="1" dirty="0" smtClean="0">
                <a:effectLst>
                  <a:outerShdw blurRad="38100" dist="38100" dir="2700000" algn="tl">
                    <a:srgbClr val="000000">
                      <a:alpha val="43137"/>
                    </a:srgbClr>
                  </a:outerShdw>
                </a:effectLst>
                <a:latin typeface="Bookman Old Style" panose="02050604050505020204" pitchFamily="18" charset="0"/>
              </a:rPr>
              <a:t>THEME:</a:t>
            </a:r>
          </a:p>
          <a:p>
            <a:pPr algn="ctr"/>
            <a:endParaRPr lang="en-GB" b="1" dirty="0" smtClean="0">
              <a:effectLst>
                <a:outerShdw blurRad="38100" dist="38100" dir="2700000" algn="tl">
                  <a:srgbClr val="000000">
                    <a:alpha val="43137"/>
                  </a:srgbClr>
                </a:outerShdw>
              </a:effectLst>
              <a:latin typeface="Bookman Old Style" panose="02050604050505020204" pitchFamily="18" charset="0"/>
            </a:endParaRPr>
          </a:p>
          <a:p>
            <a:pPr algn="ctr"/>
            <a:r>
              <a:rPr lang="en-GB" b="1" dirty="0" smtClean="0">
                <a:effectLst>
                  <a:outerShdw blurRad="38100" dist="38100" dir="2700000" algn="tl">
                    <a:srgbClr val="000000">
                      <a:alpha val="43137"/>
                    </a:srgbClr>
                  </a:outerShdw>
                </a:effectLst>
                <a:latin typeface="Bookman Old Style" panose="02050604050505020204" pitchFamily="18" charset="0"/>
              </a:rPr>
              <a:t>UNDERSTANDING STOCK(PRODUCT) MANAGEMENT</a:t>
            </a:r>
          </a:p>
          <a:p>
            <a:pPr algn="ctr"/>
            <a:endParaRPr lang="en-GB" b="1" dirty="0" smtClean="0">
              <a:effectLst>
                <a:outerShdw blurRad="38100" dist="38100" dir="2700000" algn="tl">
                  <a:srgbClr val="000000">
                    <a:alpha val="43137"/>
                  </a:srgbClr>
                </a:outerShdw>
              </a:effectLst>
              <a:latin typeface="Bookman Old Style" panose="02050604050505020204" pitchFamily="18" charset="0"/>
            </a:endParaRPr>
          </a:p>
          <a:p>
            <a:pPr algn="ctr"/>
            <a:endParaRPr lang="en-GB" b="1" dirty="0" smtClean="0">
              <a:effectLst>
                <a:outerShdw blurRad="38100" dist="38100" dir="2700000" algn="tl">
                  <a:srgbClr val="000000">
                    <a:alpha val="43137"/>
                  </a:srgbClr>
                </a:outerShdw>
              </a:effectLst>
              <a:latin typeface="Bookman Old Style" panose="02050604050505020204" pitchFamily="18" charset="0"/>
            </a:endParaRPr>
          </a:p>
          <a:p>
            <a:pPr algn="ctr"/>
            <a:r>
              <a:rPr lang="en-GB" b="1" dirty="0" smtClean="0">
                <a:effectLst>
                  <a:outerShdw blurRad="38100" dist="38100" dir="2700000" algn="tl">
                    <a:srgbClr val="000000">
                      <a:alpha val="43137"/>
                    </a:srgbClr>
                  </a:outerShdw>
                </a:effectLst>
                <a:latin typeface="Bookman Old Style" panose="02050604050505020204" pitchFamily="18" charset="0"/>
              </a:rPr>
              <a:t>BY</a:t>
            </a:r>
          </a:p>
          <a:p>
            <a:pPr algn="ctr"/>
            <a:endParaRPr lang="en-GB" b="1" dirty="0" smtClean="0">
              <a:effectLst>
                <a:outerShdw blurRad="38100" dist="38100" dir="2700000" algn="tl">
                  <a:srgbClr val="000000">
                    <a:alpha val="43137"/>
                  </a:srgbClr>
                </a:outerShdw>
              </a:effectLst>
              <a:latin typeface="Bookman Old Style" panose="02050604050505020204" pitchFamily="18" charset="0"/>
            </a:endParaRPr>
          </a:p>
          <a:p>
            <a:pPr algn="ctr"/>
            <a:endParaRPr lang="en-GB" b="1" dirty="0">
              <a:effectLst>
                <a:outerShdw blurRad="38100" dist="38100" dir="2700000" algn="tl">
                  <a:srgbClr val="000000">
                    <a:alpha val="43137"/>
                  </a:srgbClr>
                </a:outerShdw>
              </a:effectLst>
              <a:latin typeface="Bookman Old Style" panose="02050604050505020204" pitchFamily="18" charset="0"/>
            </a:endParaRPr>
          </a:p>
          <a:p>
            <a:pPr algn="ctr"/>
            <a:r>
              <a:rPr lang="en-GB" b="1" dirty="0" smtClean="0">
                <a:effectLst>
                  <a:outerShdw blurRad="38100" dist="38100" dir="2700000" algn="tl">
                    <a:srgbClr val="000000">
                      <a:alpha val="43137"/>
                    </a:srgbClr>
                  </a:outerShdw>
                </a:effectLst>
                <a:latin typeface="Bookman Old Style" panose="02050604050505020204" pitchFamily="18" charset="0"/>
              </a:rPr>
              <a:t>ANOFIENEM AZUBUIKE (PDO OGHARA)</a:t>
            </a:r>
            <a:endParaRPr lang="en-GB" b="1" dirty="0">
              <a:effectLst>
                <a:outerShdw blurRad="38100" dist="38100" dir="2700000" algn="tl">
                  <a:srgbClr val="000000">
                    <a:alpha val="43137"/>
                  </a:srgbClr>
                </a:outerShdw>
              </a:effectLst>
              <a:latin typeface="Bookman Old Style" panose="02050604050505020204" pitchFamily="18" charset="0"/>
            </a:endParaRPr>
          </a:p>
        </p:txBody>
      </p:sp>
      <p:sp>
        <p:nvSpPr>
          <p:cNvPr id="4" name="Rectangle 3"/>
          <p:cNvSpPr/>
          <p:nvPr/>
        </p:nvSpPr>
        <p:spPr>
          <a:xfrm>
            <a:off x="1954369" y="423586"/>
            <a:ext cx="8283262" cy="1261884"/>
          </a:xfrm>
          <a:prstGeom prst="rect">
            <a:avLst/>
          </a:prstGeom>
        </p:spPr>
        <p:txBody>
          <a:bodyPr wrap="square">
            <a:spAutoFit/>
          </a:bodyPr>
          <a:lstStyle/>
          <a:p>
            <a:pPr algn="ctr"/>
            <a:r>
              <a:rPr lang="en-US" sz="2800" b="1" dirty="0">
                <a:solidFill>
                  <a:srgbClr val="2AF350"/>
                </a:solidFill>
                <a:effectLst>
                  <a:outerShdw blurRad="38100" dist="38100" dir="2700000" algn="tl">
                    <a:srgbClr val="000000">
                      <a:alpha val="43137"/>
                    </a:srgbClr>
                  </a:outerShdw>
                </a:effectLst>
                <a:latin typeface="Bookman Old Style"/>
              </a:rPr>
              <a:t>PDO OGHARA</a:t>
            </a:r>
            <a:r>
              <a:rPr lang="en-US" sz="2400" b="1" dirty="0">
                <a:solidFill>
                  <a:srgbClr val="2AF350"/>
                </a:solidFill>
                <a:effectLst>
                  <a:outerShdw blurRad="38100" dist="38100" dir="2700000" algn="tl">
                    <a:srgbClr val="000000">
                      <a:alpha val="43137"/>
                    </a:srgbClr>
                  </a:outerShdw>
                </a:effectLst>
                <a:latin typeface="Bookman Old Style"/>
              </a:rPr>
              <a:t> </a:t>
            </a:r>
            <a:r>
              <a:rPr lang="en-US" sz="2400" b="1" dirty="0">
                <a:effectLst>
                  <a:outerShdw blurRad="38100" dist="38100" dir="2700000" algn="tl">
                    <a:srgbClr val="000000">
                      <a:alpha val="43137"/>
                    </a:srgbClr>
                  </a:outerShdw>
                </a:effectLst>
                <a:latin typeface="Bookman Old Style"/>
              </a:rPr>
              <a:t/>
            </a:r>
            <a:br>
              <a:rPr lang="en-US" sz="2400" b="1" dirty="0">
                <a:effectLst>
                  <a:outerShdw blurRad="38100" dist="38100" dir="2700000" algn="tl">
                    <a:srgbClr val="000000">
                      <a:alpha val="43137"/>
                    </a:srgbClr>
                  </a:outerShdw>
                </a:effectLst>
                <a:latin typeface="Bookman Old Style"/>
              </a:rPr>
            </a:br>
            <a:r>
              <a:rPr lang="en-US" sz="2400" b="1" dirty="0">
                <a:effectLst>
                  <a:outerShdw blurRad="38100" dist="38100" dir="2700000" algn="tl">
                    <a:srgbClr val="000000">
                      <a:alpha val="43137"/>
                    </a:srgbClr>
                  </a:outerShdw>
                </a:effectLst>
                <a:latin typeface="Bookman Old Style"/>
              </a:rPr>
              <a:t>Staff Retreat 1</a:t>
            </a:r>
            <a:br>
              <a:rPr lang="en-US" sz="2400" b="1" dirty="0">
                <a:effectLst>
                  <a:outerShdw blurRad="38100" dist="38100" dir="2700000" algn="tl">
                    <a:srgbClr val="000000">
                      <a:alpha val="43137"/>
                    </a:srgbClr>
                  </a:outerShdw>
                </a:effectLst>
                <a:latin typeface="Bookman Old Style"/>
              </a:rPr>
            </a:br>
            <a:endParaRPr lang="en-GB"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025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7652197" cy="1293028"/>
          </a:xfrm>
        </p:spPr>
        <p:txBody>
          <a:bodyPr>
            <a:normAutofit/>
          </a:bodyPr>
          <a:lstStyle/>
          <a:p>
            <a:r>
              <a:rPr lang="en-GB" sz="3200" dirty="0" smtClean="0">
                <a:effectLst>
                  <a:outerShdw blurRad="38100" dist="38100" dir="2700000" algn="tl">
                    <a:srgbClr val="000000">
                      <a:alpha val="43137"/>
                    </a:srgbClr>
                  </a:outerShdw>
                </a:effectLst>
                <a:latin typeface="Bookman Old Style" panose="02050604050505020204" pitchFamily="18" charset="0"/>
                <a:cs typeface="Aharoni" panose="02010803020104030203" pitchFamily="2" charset="-79"/>
              </a:rPr>
              <a:t>BRIEF OVERVIEW</a:t>
            </a:r>
            <a:endParaRPr lang="en-GB" sz="3200" dirty="0">
              <a:effectLst>
                <a:outerShdw blurRad="38100" dist="38100" dir="2700000" algn="tl">
                  <a:srgbClr val="000000">
                    <a:alpha val="43137"/>
                  </a:srgbClr>
                </a:outerShdw>
              </a:effectLst>
              <a:latin typeface="Bookman Old Style" panose="02050604050505020204" pitchFamily="18" charset="0"/>
              <a:cs typeface="Aharoni" panose="02010803020104030203" pitchFamily="2" charset="-79"/>
            </a:endParaRPr>
          </a:p>
        </p:txBody>
      </p:sp>
      <p:sp>
        <p:nvSpPr>
          <p:cNvPr id="3" name="Content Placeholder 2"/>
          <p:cNvSpPr>
            <a:spLocks noGrp="1"/>
          </p:cNvSpPr>
          <p:nvPr>
            <p:ph idx="1"/>
          </p:nvPr>
        </p:nvSpPr>
        <p:spPr>
          <a:xfrm>
            <a:off x="1460499" y="2331078"/>
            <a:ext cx="9087297" cy="4881092"/>
          </a:xfrm>
        </p:spPr>
        <p:txBody>
          <a:bodyPr>
            <a:normAutofit/>
          </a:bodyPr>
          <a:lstStyle/>
          <a:p>
            <a:pPr algn="just"/>
            <a:r>
              <a:rPr lang="en-GB" dirty="0">
                <a:latin typeface="Bookman Old Style" panose="02050604050505020204" pitchFamily="18" charset="0"/>
              </a:rPr>
              <a:t>NNPC/PPMC Depots are established in various areas within the country.  </a:t>
            </a:r>
            <a:endParaRPr lang="en-GB" dirty="0" smtClean="0">
              <a:latin typeface="Bookman Old Style" panose="02050604050505020204" pitchFamily="18" charset="0"/>
            </a:endParaRPr>
          </a:p>
          <a:p>
            <a:pPr algn="just"/>
            <a:endParaRPr lang="en-GB" dirty="0" smtClean="0">
              <a:latin typeface="Bookman Old Style" panose="02050604050505020204" pitchFamily="18" charset="0"/>
            </a:endParaRPr>
          </a:p>
          <a:p>
            <a:pPr algn="just"/>
            <a:r>
              <a:rPr lang="en-GB" dirty="0" smtClean="0">
                <a:latin typeface="Bookman Old Style" panose="02050604050505020204" pitchFamily="18" charset="0"/>
              </a:rPr>
              <a:t>The </a:t>
            </a:r>
            <a:r>
              <a:rPr lang="en-GB" dirty="0">
                <a:latin typeface="Bookman Old Style" panose="02050604050505020204" pitchFamily="18" charset="0"/>
              </a:rPr>
              <a:t>various grades of petroleum products that are stocked in the Depots belong to the Federal Government.  </a:t>
            </a:r>
            <a:endParaRPr lang="en-GB" dirty="0" smtClean="0">
              <a:latin typeface="Bookman Old Style" panose="02050604050505020204" pitchFamily="18" charset="0"/>
            </a:endParaRPr>
          </a:p>
          <a:p>
            <a:pPr algn="just"/>
            <a:endParaRPr lang="en-GB" dirty="0" smtClean="0">
              <a:latin typeface="Bookman Old Style" panose="02050604050505020204" pitchFamily="18" charset="0"/>
            </a:endParaRPr>
          </a:p>
          <a:p>
            <a:pPr algn="just"/>
            <a:r>
              <a:rPr lang="en-GB" dirty="0" smtClean="0">
                <a:latin typeface="Bookman Old Style" panose="02050604050505020204" pitchFamily="18" charset="0"/>
              </a:rPr>
              <a:t>Therefore</a:t>
            </a:r>
            <a:r>
              <a:rPr lang="en-GB" dirty="0">
                <a:latin typeface="Bookman Old Style" panose="02050604050505020204" pitchFamily="18" charset="0"/>
              </a:rPr>
              <a:t>, Stock Accounting in PPMC can be defined as the process of keeping valid records of product(s) received, the volume trucked out and the balance left in the tankage.</a:t>
            </a:r>
          </a:p>
          <a:p>
            <a:pPr algn="just"/>
            <a:endParaRPr lang="en-GB" dirty="0">
              <a:latin typeface="Bookman Old Style" panose="02050604050505020204" pitchFamily="18" charset="0"/>
            </a:endParaRPr>
          </a:p>
        </p:txBody>
      </p:sp>
      <p:sp>
        <p:nvSpPr>
          <p:cNvPr id="4" name="Rectangle 3"/>
          <p:cNvSpPr/>
          <p:nvPr/>
        </p:nvSpPr>
        <p:spPr>
          <a:xfrm>
            <a:off x="206062" y="287319"/>
            <a:ext cx="6096000" cy="954107"/>
          </a:xfrm>
          <a:prstGeom prst="rect">
            <a:avLst/>
          </a:prstGeom>
        </p:spPr>
        <p:txBody>
          <a:bodyPr>
            <a:spAutoFit/>
          </a:bodyPr>
          <a:lstStyle/>
          <a:p>
            <a:r>
              <a:rPr lang="en-US" sz="2000" b="1" dirty="0">
                <a:solidFill>
                  <a:srgbClr val="2AF350"/>
                </a:solidFill>
                <a:effectLst>
                  <a:outerShdw blurRad="38100" dist="38100" dir="2700000" algn="tl">
                    <a:srgbClr val="000000">
                      <a:alpha val="43137"/>
                    </a:srgbClr>
                  </a:outerShdw>
                </a:effectLst>
                <a:latin typeface="Bookman Old Style"/>
              </a:rPr>
              <a:t>PDO OGHARA</a:t>
            </a:r>
            <a:r>
              <a:rPr lang="en-US" b="1" dirty="0">
                <a:solidFill>
                  <a:srgbClr val="2AF350"/>
                </a:solidFill>
                <a:effectLst>
                  <a:outerShdw blurRad="38100" dist="38100" dir="2700000" algn="tl">
                    <a:srgbClr val="000000">
                      <a:alpha val="43137"/>
                    </a:srgbClr>
                  </a:outerShdw>
                </a:effectLst>
                <a:latin typeface="Bookman Old Style"/>
              </a:rPr>
              <a:t> </a:t>
            </a:r>
            <a:r>
              <a:rPr lang="en-US" b="1" dirty="0">
                <a:effectLst>
                  <a:outerShdw blurRad="38100" dist="38100" dir="2700000" algn="tl">
                    <a:srgbClr val="000000">
                      <a:alpha val="43137"/>
                    </a:srgbClr>
                  </a:outerShdw>
                </a:effectLst>
                <a:latin typeface="Bookman Old Style"/>
              </a:rPr>
              <a:t/>
            </a:r>
            <a:br>
              <a:rPr lang="en-US" b="1" dirty="0">
                <a:effectLst>
                  <a:outerShdw blurRad="38100" dist="38100" dir="2700000" algn="tl">
                    <a:srgbClr val="000000">
                      <a:alpha val="43137"/>
                    </a:srgbClr>
                  </a:outerShdw>
                </a:effectLst>
                <a:latin typeface="Bookman Old Style"/>
              </a:rPr>
            </a:br>
            <a:r>
              <a:rPr lang="en-US" b="1" dirty="0">
                <a:effectLst>
                  <a:outerShdw blurRad="38100" dist="38100" dir="2700000" algn="tl">
                    <a:srgbClr val="000000">
                      <a:alpha val="43137"/>
                    </a:srgbClr>
                  </a:outerShdw>
                </a:effectLst>
                <a:latin typeface="Bookman Old Style"/>
              </a:rPr>
              <a:t>Staff Retreat 1</a:t>
            </a:r>
            <a:br>
              <a:rPr lang="en-US" b="1" dirty="0">
                <a:effectLst>
                  <a:outerShdw blurRad="38100" dist="38100" dir="2700000" algn="tl">
                    <a:srgbClr val="000000">
                      <a:alpha val="43137"/>
                    </a:srgbClr>
                  </a:outerShdw>
                </a:effectLst>
                <a:latin typeface="Bookman Old Style"/>
              </a:rPr>
            </a:br>
            <a:endParaRPr lang="en-GB"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89069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8024" y="1241426"/>
            <a:ext cx="8051442" cy="1244196"/>
          </a:xfrm>
        </p:spPr>
        <p:txBody>
          <a:bodyPr>
            <a:normAutofit/>
          </a:bodyPr>
          <a:lstStyle/>
          <a:p>
            <a:r>
              <a:rPr lang="en-GB" sz="3600" dirty="0" smtClean="0">
                <a:effectLst>
                  <a:outerShdw blurRad="38100" dist="38100" dir="2700000" algn="tl">
                    <a:srgbClr val="000000">
                      <a:alpha val="43137"/>
                    </a:srgbClr>
                  </a:outerShdw>
                </a:effectLst>
                <a:latin typeface="Bookman Old Style" panose="02050604050505020204" pitchFamily="18" charset="0"/>
                <a:cs typeface="Aharoni" panose="02010803020104030203" pitchFamily="2" charset="-79"/>
              </a:rPr>
              <a:t>PRODUCTS receipts</a:t>
            </a:r>
            <a:r>
              <a:rPr lang="en-GB" sz="3600" dirty="0">
                <a:effectLst>
                  <a:outerShdw blurRad="38100" dist="38100" dir="2700000" algn="tl">
                    <a:srgbClr val="000000">
                      <a:alpha val="43137"/>
                    </a:srgbClr>
                  </a:outerShdw>
                </a:effectLst>
                <a:latin typeface="Bookman Old Style" panose="02050604050505020204" pitchFamily="18" charset="0"/>
              </a:rPr>
              <a:t/>
            </a:r>
            <a:br>
              <a:rPr lang="en-GB" sz="3600" dirty="0">
                <a:effectLst>
                  <a:outerShdw blurRad="38100" dist="38100" dir="2700000" algn="tl">
                    <a:srgbClr val="000000">
                      <a:alpha val="43137"/>
                    </a:srgbClr>
                  </a:outerShdw>
                </a:effectLst>
                <a:latin typeface="Bookman Old Style" panose="02050604050505020204" pitchFamily="18" charset="0"/>
              </a:rPr>
            </a:br>
            <a:endParaRPr lang="en-GB" sz="3600" dirty="0">
              <a:effectLst>
                <a:outerShdw blurRad="38100" dist="38100" dir="2700000" algn="tl">
                  <a:srgbClr val="000000">
                    <a:alpha val="43137"/>
                  </a:srgbClr>
                </a:outerShdw>
              </a:effectLst>
              <a:latin typeface="Bookman Old Style" panose="02050604050505020204" pitchFamily="18" charset="0"/>
            </a:endParaRPr>
          </a:p>
        </p:txBody>
      </p:sp>
      <p:sp>
        <p:nvSpPr>
          <p:cNvPr id="3" name="Content Placeholder 2"/>
          <p:cNvSpPr>
            <a:spLocks noGrp="1"/>
          </p:cNvSpPr>
          <p:nvPr>
            <p:ph idx="1"/>
          </p:nvPr>
        </p:nvSpPr>
        <p:spPr>
          <a:xfrm>
            <a:off x="1701800" y="2194561"/>
            <a:ext cx="8987666" cy="2944110"/>
          </a:xfrm>
        </p:spPr>
        <p:txBody>
          <a:bodyPr>
            <a:normAutofit/>
          </a:bodyPr>
          <a:lstStyle/>
          <a:p>
            <a:pPr marL="0" indent="0">
              <a:buNone/>
            </a:pPr>
            <a:r>
              <a:rPr lang="en-GB" sz="2300" dirty="0" smtClean="0">
                <a:latin typeface="Bookman Old Style" panose="02050604050505020204" pitchFamily="18" charset="0"/>
              </a:rPr>
              <a:t>There </a:t>
            </a:r>
            <a:r>
              <a:rPr lang="en-GB" sz="2300" dirty="0">
                <a:latin typeface="Bookman Old Style" panose="02050604050505020204" pitchFamily="18" charset="0"/>
              </a:rPr>
              <a:t>are two (2) ways by which products can be received into the Depot tanks –</a:t>
            </a:r>
          </a:p>
          <a:p>
            <a:pPr lvl="0"/>
            <a:r>
              <a:rPr lang="en-GB" sz="2400" dirty="0">
                <a:latin typeface="Bookman Old Style" panose="02050604050505020204" pitchFamily="18" charset="0"/>
              </a:rPr>
              <a:t>Pipelines</a:t>
            </a:r>
          </a:p>
          <a:p>
            <a:pPr lvl="0"/>
            <a:r>
              <a:rPr lang="en-GB" sz="2400" dirty="0">
                <a:latin typeface="Bookman Old Style" panose="02050604050505020204" pitchFamily="18" charset="0"/>
              </a:rPr>
              <a:t>Vessel</a:t>
            </a:r>
          </a:p>
          <a:p>
            <a:endParaRPr lang="en-GB" sz="2400" dirty="0">
              <a:latin typeface="Bookman Old Style" panose="02050604050505020204" pitchFamily="18" charset="0"/>
            </a:endParaRPr>
          </a:p>
        </p:txBody>
      </p:sp>
      <p:sp>
        <p:nvSpPr>
          <p:cNvPr id="4" name="Rectangle 3"/>
          <p:cNvSpPr/>
          <p:nvPr/>
        </p:nvSpPr>
        <p:spPr>
          <a:xfrm>
            <a:off x="206062" y="287319"/>
            <a:ext cx="6096000" cy="954107"/>
          </a:xfrm>
          <a:prstGeom prst="rect">
            <a:avLst/>
          </a:prstGeom>
        </p:spPr>
        <p:txBody>
          <a:bodyPr>
            <a:spAutoFit/>
          </a:bodyPr>
          <a:lstStyle/>
          <a:p>
            <a:r>
              <a:rPr lang="en-US" sz="2000" b="1" dirty="0">
                <a:solidFill>
                  <a:srgbClr val="2AF350"/>
                </a:solidFill>
                <a:effectLst>
                  <a:outerShdw blurRad="38100" dist="38100" dir="2700000" algn="tl">
                    <a:srgbClr val="000000">
                      <a:alpha val="43137"/>
                    </a:srgbClr>
                  </a:outerShdw>
                </a:effectLst>
                <a:latin typeface="Bookman Old Style"/>
              </a:rPr>
              <a:t>PDO OGHARA</a:t>
            </a:r>
            <a:r>
              <a:rPr lang="en-US" b="1" dirty="0">
                <a:solidFill>
                  <a:srgbClr val="2AF350"/>
                </a:solidFill>
                <a:effectLst>
                  <a:outerShdw blurRad="38100" dist="38100" dir="2700000" algn="tl">
                    <a:srgbClr val="000000">
                      <a:alpha val="43137"/>
                    </a:srgbClr>
                  </a:outerShdw>
                </a:effectLst>
                <a:latin typeface="Bookman Old Style"/>
              </a:rPr>
              <a:t> </a:t>
            </a:r>
            <a:r>
              <a:rPr lang="en-US" b="1" dirty="0">
                <a:effectLst>
                  <a:outerShdw blurRad="38100" dist="38100" dir="2700000" algn="tl">
                    <a:srgbClr val="000000">
                      <a:alpha val="43137"/>
                    </a:srgbClr>
                  </a:outerShdw>
                </a:effectLst>
                <a:latin typeface="Bookman Old Style"/>
              </a:rPr>
              <a:t/>
            </a:r>
            <a:br>
              <a:rPr lang="en-US" b="1" dirty="0">
                <a:effectLst>
                  <a:outerShdw blurRad="38100" dist="38100" dir="2700000" algn="tl">
                    <a:srgbClr val="000000">
                      <a:alpha val="43137"/>
                    </a:srgbClr>
                  </a:outerShdw>
                </a:effectLst>
                <a:latin typeface="Bookman Old Style"/>
              </a:rPr>
            </a:br>
            <a:r>
              <a:rPr lang="en-US" b="1" dirty="0">
                <a:effectLst>
                  <a:outerShdw blurRad="38100" dist="38100" dir="2700000" algn="tl">
                    <a:srgbClr val="000000">
                      <a:alpha val="43137"/>
                    </a:srgbClr>
                  </a:outerShdw>
                </a:effectLst>
                <a:latin typeface="Bookman Old Style"/>
              </a:rPr>
              <a:t>Staff Retreat 1</a:t>
            </a:r>
            <a:br>
              <a:rPr lang="en-US" b="1" dirty="0">
                <a:effectLst>
                  <a:outerShdw blurRad="38100" dist="38100" dir="2700000" algn="tl">
                    <a:srgbClr val="000000">
                      <a:alpha val="43137"/>
                    </a:srgbClr>
                  </a:outerShdw>
                </a:effectLst>
                <a:latin typeface="Bookman Old Style"/>
              </a:rPr>
            </a:br>
            <a:endParaRPr lang="en-GB"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336889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6195" y="1241426"/>
            <a:ext cx="9468120" cy="957642"/>
          </a:xfrm>
        </p:spPr>
        <p:txBody>
          <a:bodyPr>
            <a:normAutofit/>
          </a:bodyPr>
          <a:lstStyle/>
          <a:p>
            <a:r>
              <a:rPr lang="en-GB" sz="3600" dirty="0">
                <a:effectLst>
                  <a:outerShdw blurRad="38100" dist="38100" dir="2700000" algn="tl">
                    <a:srgbClr val="000000">
                      <a:alpha val="43137"/>
                    </a:srgbClr>
                  </a:outerShdw>
                </a:effectLst>
                <a:latin typeface="Bookman Old Style" panose="02050604050505020204" pitchFamily="18" charset="0"/>
                <a:cs typeface="Aharoni" panose="02010803020104030203" pitchFamily="2" charset="-79"/>
              </a:rPr>
              <a:t>Pipelines </a:t>
            </a:r>
            <a:r>
              <a:rPr lang="en-GB" sz="3600" dirty="0" smtClean="0">
                <a:effectLst>
                  <a:outerShdw blurRad="38100" dist="38100" dir="2700000" algn="tl">
                    <a:srgbClr val="000000">
                      <a:alpha val="43137"/>
                    </a:srgbClr>
                  </a:outerShdw>
                </a:effectLst>
                <a:latin typeface="Bookman Old Style" panose="02050604050505020204" pitchFamily="18" charset="0"/>
              </a:rPr>
              <a:t> </a:t>
            </a:r>
            <a:endParaRPr lang="en-GB" sz="3600" dirty="0">
              <a:effectLst>
                <a:outerShdw blurRad="38100" dist="38100" dir="2700000" algn="tl">
                  <a:srgbClr val="000000">
                    <a:alpha val="43137"/>
                  </a:srgbClr>
                </a:outerShdw>
              </a:effectLst>
              <a:latin typeface="Bookman Old Style" panose="02050604050505020204" pitchFamily="18" charset="0"/>
            </a:endParaRPr>
          </a:p>
        </p:txBody>
      </p:sp>
      <p:sp>
        <p:nvSpPr>
          <p:cNvPr id="3" name="Content Placeholder 2"/>
          <p:cNvSpPr>
            <a:spLocks noGrp="1"/>
          </p:cNvSpPr>
          <p:nvPr>
            <p:ph idx="1"/>
          </p:nvPr>
        </p:nvSpPr>
        <p:spPr>
          <a:xfrm>
            <a:off x="1181995" y="2199068"/>
            <a:ext cx="9651106" cy="3467636"/>
          </a:xfrm>
        </p:spPr>
        <p:txBody>
          <a:bodyPr>
            <a:normAutofit lnSpcReduction="10000"/>
          </a:bodyPr>
          <a:lstStyle/>
          <a:p>
            <a:pPr algn="just"/>
            <a:r>
              <a:rPr lang="en-GB" dirty="0" smtClean="0">
                <a:latin typeface="Bookman Old Style" panose="02050604050505020204" pitchFamily="18" charset="0"/>
              </a:rPr>
              <a:t>All </a:t>
            </a:r>
            <a:r>
              <a:rPr lang="en-GB" dirty="0">
                <a:latin typeface="Bookman Old Style" panose="02050604050505020204" pitchFamily="18" charset="0"/>
              </a:rPr>
              <a:t>NNPC Depots nation-wide, with the exception of the one in Calabar are linked with a network of pipelines that are buried under the ground</a:t>
            </a:r>
            <a:r>
              <a:rPr lang="en-GB" dirty="0" smtClean="0">
                <a:latin typeface="Bookman Old Style" panose="02050604050505020204" pitchFamily="18" charset="0"/>
              </a:rPr>
              <a:t>.</a:t>
            </a:r>
          </a:p>
          <a:p>
            <a:pPr algn="just"/>
            <a:r>
              <a:rPr lang="en-GB" dirty="0" smtClean="0">
                <a:latin typeface="Bookman Old Style" panose="02050604050505020204" pitchFamily="18" charset="0"/>
              </a:rPr>
              <a:t>It </a:t>
            </a:r>
            <a:r>
              <a:rPr lang="en-GB" dirty="0">
                <a:latin typeface="Bookman Old Style" panose="02050604050505020204" pitchFamily="18" charset="0"/>
              </a:rPr>
              <a:t>is through these pipelines that products are pumped from the Refineries to the Depots.</a:t>
            </a:r>
          </a:p>
          <a:p>
            <a:pPr algn="just"/>
            <a:r>
              <a:rPr lang="en-GB" dirty="0" smtClean="0">
                <a:latin typeface="Bookman Old Style" panose="02050604050505020204" pitchFamily="18" charset="0"/>
              </a:rPr>
              <a:t>However</a:t>
            </a:r>
            <a:r>
              <a:rPr lang="en-GB" dirty="0">
                <a:latin typeface="Bookman Old Style" panose="02050604050505020204" pitchFamily="18" charset="0"/>
              </a:rPr>
              <a:t>, these pipelines are not connected to the Private Depot Operations.  </a:t>
            </a:r>
            <a:endParaRPr lang="en-GB" dirty="0" smtClean="0">
              <a:latin typeface="Bookman Old Style" panose="02050604050505020204" pitchFamily="18" charset="0"/>
            </a:endParaRPr>
          </a:p>
          <a:p>
            <a:pPr algn="just"/>
            <a:r>
              <a:rPr lang="en-GB" dirty="0" smtClean="0">
                <a:latin typeface="Bookman Old Style" panose="02050604050505020204" pitchFamily="18" charset="0"/>
              </a:rPr>
              <a:t>The </a:t>
            </a:r>
            <a:r>
              <a:rPr lang="en-GB" dirty="0">
                <a:latin typeface="Bookman Old Style" panose="02050604050505020204" pitchFamily="18" charset="0"/>
              </a:rPr>
              <a:t>reason being that the </a:t>
            </a:r>
            <a:r>
              <a:rPr lang="en-GB" dirty="0" smtClean="0">
                <a:latin typeface="Bookman Old Style" panose="02050604050505020204" pitchFamily="18" charset="0"/>
              </a:rPr>
              <a:t>Private Depots </a:t>
            </a:r>
            <a:r>
              <a:rPr lang="en-GB" dirty="0">
                <a:latin typeface="Bookman Old Style" panose="02050604050505020204" pitchFamily="18" charset="0"/>
              </a:rPr>
              <a:t>are not the facilities of the federal </a:t>
            </a:r>
            <a:r>
              <a:rPr lang="en-GB" dirty="0" smtClean="0">
                <a:latin typeface="Bookman Old Style" panose="02050604050505020204" pitchFamily="18" charset="0"/>
              </a:rPr>
              <a:t>government, but most importantly by virtue of their Coastal locations, Pipeline could not have been an option.</a:t>
            </a:r>
            <a:endParaRPr lang="en-GB" dirty="0">
              <a:latin typeface="Bookman Old Style" panose="02050604050505020204" pitchFamily="18" charset="0"/>
            </a:endParaRPr>
          </a:p>
          <a:p>
            <a:pPr algn="just"/>
            <a:endParaRPr lang="en-GB" dirty="0">
              <a:latin typeface="Bookman Old Style" panose="02050604050505020204" pitchFamily="18" charset="0"/>
            </a:endParaRPr>
          </a:p>
        </p:txBody>
      </p:sp>
      <p:sp>
        <p:nvSpPr>
          <p:cNvPr id="4" name="Rectangle 3"/>
          <p:cNvSpPr/>
          <p:nvPr/>
        </p:nvSpPr>
        <p:spPr>
          <a:xfrm>
            <a:off x="206062" y="287319"/>
            <a:ext cx="6096000" cy="954107"/>
          </a:xfrm>
          <a:prstGeom prst="rect">
            <a:avLst/>
          </a:prstGeom>
        </p:spPr>
        <p:txBody>
          <a:bodyPr>
            <a:spAutoFit/>
          </a:bodyPr>
          <a:lstStyle/>
          <a:p>
            <a:r>
              <a:rPr lang="en-US" sz="2000" b="1" dirty="0">
                <a:solidFill>
                  <a:srgbClr val="2AF350"/>
                </a:solidFill>
                <a:effectLst>
                  <a:outerShdw blurRad="38100" dist="38100" dir="2700000" algn="tl">
                    <a:srgbClr val="000000">
                      <a:alpha val="43137"/>
                    </a:srgbClr>
                  </a:outerShdw>
                </a:effectLst>
                <a:latin typeface="Bookman Old Style"/>
              </a:rPr>
              <a:t>PDO OGHARA</a:t>
            </a:r>
            <a:r>
              <a:rPr lang="en-US" b="1" dirty="0">
                <a:solidFill>
                  <a:srgbClr val="2AF350"/>
                </a:solidFill>
                <a:effectLst>
                  <a:outerShdw blurRad="38100" dist="38100" dir="2700000" algn="tl">
                    <a:srgbClr val="000000">
                      <a:alpha val="43137"/>
                    </a:srgbClr>
                  </a:outerShdw>
                </a:effectLst>
                <a:latin typeface="Bookman Old Style"/>
              </a:rPr>
              <a:t> </a:t>
            </a:r>
            <a:r>
              <a:rPr lang="en-US" b="1" dirty="0">
                <a:effectLst>
                  <a:outerShdw blurRad="38100" dist="38100" dir="2700000" algn="tl">
                    <a:srgbClr val="000000">
                      <a:alpha val="43137"/>
                    </a:srgbClr>
                  </a:outerShdw>
                </a:effectLst>
                <a:latin typeface="Bookman Old Style"/>
              </a:rPr>
              <a:t/>
            </a:r>
            <a:br>
              <a:rPr lang="en-US" b="1" dirty="0">
                <a:effectLst>
                  <a:outerShdw blurRad="38100" dist="38100" dir="2700000" algn="tl">
                    <a:srgbClr val="000000">
                      <a:alpha val="43137"/>
                    </a:srgbClr>
                  </a:outerShdw>
                </a:effectLst>
                <a:latin typeface="Bookman Old Style"/>
              </a:rPr>
            </a:br>
            <a:r>
              <a:rPr lang="en-US" b="1" dirty="0">
                <a:effectLst>
                  <a:outerShdw blurRad="38100" dist="38100" dir="2700000" algn="tl">
                    <a:srgbClr val="000000">
                      <a:alpha val="43137"/>
                    </a:srgbClr>
                  </a:outerShdw>
                </a:effectLst>
                <a:latin typeface="Bookman Old Style"/>
              </a:rPr>
              <a:t>Staff Retreat 1</a:t>
            </a:r>
            <a:br>
              <a:rPr lang="en-US" b="1" dirty="0">
                <a:effectLst>
                  <a:outerShdw blurRad="38100" dist="38100" dir="2700000" algn="tl">
                    <a:srgbClr val="000000">
                      <a:alpha val="43137"/>
                    </a:srgbClr>
                  </a:outerShdw>
                </a:effectLst>
                <a:latin typeface="Bookman Old Style"/>
              </a:rPr>
            </a:br>
            <a:endParaRPr lang="en-GB"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367872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9474" y="1241426"/>
            <a:ext cx="8610600" cy="815974"/>
          </a:xfrm>
        </p:spPr>
        <p:txBody>
          <a:bodyPr>
            <a:normAutofit/>
          </a:bodyPr>
          <a:lstStyle/>
          <a:p>
            <a:r>
              <a:rPr lang="en-GB" sz="3200" dirty="0" smtClean="0">
                <a:effectLst>
                  <a:outerShdw blurRad="38100" dist="38100" dir="2700000" algn="tl">
                    <a:srgbClr val="000000">
                      <a:alpha val="43137"/>
                    </a:srgbClr>
                  </a:outerShdw>
                </a:effectLst>
                <a:latin typeface="Bookman Old Style" panose="02050604050505020204" pitchFamily="18" charset="0"/>
                <a:cs typeface="Aharoni" panose="02010803020104030203" pitchFamily="2" charset="-79"/>
              </a:rPr>
              <a:t>Vessel movements</a:t>
            </a:r>
            <a:endParaRPr lang="en-GB" sz="3200" dirty="0">
              <a:effectLst>
                <a:outerShdw blurRad="38100" dist="38100" dir="2700000" algn="tl">
                  <a:srgbClr val="000000">
                    <a:alpha val="43137"/>
                  </a:srgbClr>
                </a:outerShdw>
              </a:effectLst>
              <a:latin typeface="Bookman Old Style" panose="02050604050505020204" pitchFamily="18" charset="0"/>
              <a:cs typeface="Aharoni" panose="02010803020104030203" pitchFamily="2" charset="-79"/>
            </a:endParaRPr>
          </a:p>
        </p:txBody>
      </p:sp>
      <p:sp>
        <p:nvSpPr>
          <p:cNvPr id="3" name="Content Placeholder 2"/>
          <p:cNvSpPr>
            <a:spLocks noGrp="1"/>
          </p:cNvSpPr>
          <p:nvPr>
            <p:ph idx="1"/>
          </p:nvPr>
        </p:nvSpPr>
        <p:spPr>
          <a:xfrm>
            <a:off x="1068947" y="2057400"/>
            <a:ext cx="9981127" cy="4143779"/>
          </a:xfrm>
        </p:spPr>
        <p:txBody>
          <a:bodyPr>
            <a:noAutofit/>
          </a:bodyPr>
          <a:lstStyle/>
          <a:p>
            <a:pPr algn="just"/>
            <a:r>
              <a:rPr lang="en-GB" sz="2000" dirty="0" smtClean="0">
                <a:latin typeface="Bookman Old Style" panose="02050604050505020204" pitchFamily="18" charset="0"/>
              </a:rPr>
              <a:t>From </a:t>
            </a:r>
            <a:r>
              <a:rPr lang="en-GB" sz="2000" dirty="0">
                <a:latin typeface="Bookman Old Style" panose="02050604050505020204" pitchFamily="18" charset="0"/>
              </a:rPr>
              <a:t>the foregoing, it is obvious that the only means of taking petroleum products to the Private Depots is through vessel transportation</a:t>
            </a:r>
            <a:r>
              <a:rPr lang="en-GB" sz="2000" dirty="0" smtClean="0">
                <a:latin typeface="Bookman Old Style" panose="02050604050505020204" pitchFamily="18" charset="0"/>
              </a:rPr>
              <a:t>.</a:t>
            </a:r>
          </a:p>
          <a:p>
            <a:pPr algn="just"/>
            <a:endParaRPr lang="en-GB" sz="2000" dirty="0" smtClean="0">
              <a:latin typeface="Bookman Old Style" panose="02050604050505020204" pitchFamily="18" charset="0"/>
            </a:endParaRPr>
          </a:p>
          <a:p>
            <a:pPr algn="just"/>
            <a:r>
              <a:rPr lang="en-GB" sz="2000" dirty="0" smtClean="0">
                <a:latin typeface="Bookman Old Style" panose="02050604050505020204" pitchFamily="18" charset="0"/>
              </a:rPr>
              <a:t>NNPC </a:t>
            </a:r>
            <a:r>
              <a:rPr lang="en-GB" sz="2000" dirty="0">
                <a:latin typeface="Bookman Old Style" panose="02050604050505020204" pitchFamily="18" charset="0"/>
              </a:rPr>
              <a:t>throughput products are brought by vessel which will berth at the private depots and discharge into their tankage.  </a:t>
            </a:r>
            <a:endParaRPr lang="en-GB" sz="2000" dirty="0" smtClean="0">
              <a:latin typeface="Bookman Old Style" panose="02050604050505020204" pitchFamily="18" charset="0"/>
            </a:endParaRPr>
          </a:p>
          <a:p>
            <a:pPr algn="just"/>
            <a:endParaRPr lang="en-GB" sz="2000" dirty="0" smtClean="0">
              <a:latin typeface="Bookman Old Style" panose="02050604050505020204" pitchFamily="18" charset="0"/>
            </a:endParaRPr>
          </a:p>
          <a:p>
            <a:pPr algn="just"/>
            <a:r>
              <a:rPr lang="en-GB" sz="2000" dirty="0" smtClean="0">
                <a:latin typeface="Bookman Old Style" panose="02050604050505020204" pitchFamily="18" charset="0"/>
              </a:rPr>
              <a:t>An </a:t>
            </a:r>
            <a:r>
              <a:rPr lang="en-GB" sz="2000" dirty="0">
                <a:latin typeface="Bookman Old Style" panose="02050604050505020204" pitchFamily="18" charset="0"/>
              </a:rPr>
              <a:t>account of the exact volume discharged is jointly recorded by some government agencies (such as DPR, Navy, Custom, </a:t>
            </a:r>
            <a:r>
              <a:rPr lang="en-GB" sz="2000" dirty="0" err="1">
                <a:latin typeface="Bookman Old Style" panose="02050604050505020204" pitchFamily="18" charset="0"/>
              </a:rPr>
              <a:t>etc</a:t>
            </a:r>
            <a:r>
              <a:rPr lang="en-GB" sz="2000" dirty="0">
                <a:latin typeface="Bookman Old Style" panose="02050604050505020204" pitchFamily="18" charset="0"/>
              </a:rPr>
              <a:t>) and the exact volume discharged is communicated to PPMC officials by our appointed Surveyors.</a:t>
            </a:r>
          </a:p>
          <a:p>
            <a:pPr algn="just"/>
            <a:endParaRPr lang="en-GB" sz="2000" dirty="0">
              <a:latin typeface="Bookman Old Style" panose="02050604050505020204" pitchFamily="18" charset="0"/>
            </a:endParaRPr>
          </a:p>
        </p:txBody>
      </p:sp>
      <p:sp>
        <p:nvSpPr>
          <p:cNvPr id="4" name="Rectangle 3"/>
          <p:cNvSpPr/>
          <p:nvPr/>
        </p:nvSpPr>
        <p:spPr>
          <a:xfrm>
            <a:off x="206062" y="287319"/>
            <a:ext cx="6096000" cy="954107"/>
          </a:xfrm>
          <a:prstGeom prst="rect">
            <a:avLst/>
          </a:prstGeom>
        </p:spPr>
        <p:txBody>
          <a:bodyPr>
            <a:spAutoFit/>
          </a:bodyPr>
          <a:lstStyle/>
          <a:p>
            <a:r>
              <a:rPr lang="en-US" sz="2000" b="1" dirty="0">
                <a:solidFill>
                  <a:srgbClr val="2AF350"/>
                </a:solidFill>
                <a:effectLst>
                  <a:outerShdw blurRad="38100" dist="38100" dir="2700000" algn="tl">
                    <a:srgbClr val="000000">
                      <a:alpha val="43137"/>
                    </a:srgbClr>
                  </a:outerShdw>
                </a:effectLst>
                <a:latin typeface="Bookman Old Style"/>
              </a:rPr>
              <a:t>PDO OGHARA</a:t>
            </a:r>
            <a:r>
              <a:rPr lang="en-US" b="1" dirty="0">
                <a:solidFill>
                  <a:srgbClr val="2AF350"/>
                </a:solidFill>
                <a:effectLst>
                  <a:outerShdw blurRad="38100" dist="38100" dir="2700000" algn="tl">
                    <a:srgbClr val="000000">
                      <a:alpha val="43137"/>
                    </a:srgbClr>
                  </a:outerShdw>
                </a:effectLst>
                <a:latin typeface="Bookman Old Style"/>
              </a:rPr>
              <a:t> </a:t>
            </a:r>
            <a:r>
              <a:rPr lang="en-US" b="1" dirty="0">
                <a:effectLst>
                  <a:outerShdw blurRad="38100" dist="38100" dir="2700000" algn="tl">
                    <a:srgbClr val="000000">
                      <a:alpha val="43137"/>
                    </a:srgbClr>
                  </a:outerShdw>
                </a:effectLst>
                <a:latin typeface="Bookman Old Style"/>
              </a:rPr>
              <a:t/>
            </a:r>
            <a:br>
              <a:rPr lang="en-US" b="1" dirty="0">
                <a:effectLst>
                  <a:outerShdw blurRad="38100" dist="38100" dir="2700000" algn="tl">
                    <a:srgbClr val="000000">
                      <a:alpha val="43137"/>
                    </a:srgbClr>
                  </a:outerShdw>
                </a:effectLst>
                <a:latin typeface="Bookman Old Style"/>
              </a:rPr>
            </a:br>
            <a:r>
              <a:rPr lang="en-US" b="1" dirty="0">
                <a:effectLst>
                  <a:outerShdw blurRad="38100" dist="38100" dir="2700000" algn="tl">
                    <a:srgbClr val="000000">
                      <a:alpha val="43137"/>
                    </a:srgbClr>
                  </a:outerShdw>
                </a:effectLst>
                <a:latin typeface="Bookman Old Style"/>
              </a:rPr>
              <a:t>Staff Retreat 1</a:t>
            </a:r>
            <a:br>
              <a:rPr lang="en-US" b="1" dirty="0">
                <a:effectLst>
                  <a:outerShdw blurRad="38100" dist="38100" dir="2700000" algn="tl">
                    <a:srgbClr val="000000">
                      <a:alpha val="43137"/>
                    </a:srgbClr>
                  </a:outerShdw>
                </a:effectLst>
                <a:latin typeface="Bookman Old Style"/>
              </a:rPr>
            </a:br>
            <a:endParaRPr lang="en-GB"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00491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2455" y="1571627"/>
            <a:ext cx="8610600" cy="765174"/>
          </a:xfrm>
        </p:spPr>
        <p:txBody>
          <a:bodyPr>
            <a:normAutofit fontScale="90000"/>
          </a:bodyPr>
          <a:lstStyle/>
          <a:p>
            <a:r>
              <a:rPr lang="en-GB" sz="3200" dirty="0">
                <a:effectLst>
                  <a:outerShdw blurRad="38100" dist="38100" dir="2700000" algn="tl">
                    <a:srgbClr val="000000">
                      <a:alpha val="43137"/>
                    </a:srgbClr>
                  </a:outerShdw>
                </a:effectLst>
                <a:latin typeface="Bookman Old Style" panose="02050604050505020204" pitchFamily="18" charset="0"/>
                <a:cs typeface="Aharoni" panose="02010803020104030203" pitchFamily="2" charset="-79"/>
              </a:rPr>
              <a:t>Daily Truck-Out Report</a:t>
            </a:r>
            <a:br>
              <a:rPr lang="en-GB" sz="3200" dirty="0">
                <a:effectLst>
                  <a:outerShdw blurRad="38100" dist="38100" dir="2700000" algn="tl">
                    <a:srgbClr val="000000">
                      <a:alpha val="43137"/>
                    </a:srgbClr>
                  </a:outerShdw>
                </a:effectLst>
                <a:latin typeface="Bookman Old Style" panose="02050604050505020204" pitchFamily="18" charset="0"/>
                <a:cs typeface="Aharoni" panose="02010803020104030203" pitchFamily="2" charset="-79"/>
              </a:rPr>
            </a:br>
            <a:endParaRPr lang="en-GB" sz="3200" dirty="0">
              <a:effectLst>
                <a:outerShdw blurRad="38100" dist="38100" dir="2700000" algn="tl">
                  <a:srgbClr val="000000">
                    <a:alpha val="43137"/>
                  </a:srgbClr>
                </a:outerShdw>
              </a:effectLst>
              <a:latin typeface="Bookman Old Style" panose="02050604050505020204" pitchFamily="18" charset="0"/>
              <a:cs typeface="Aharoni" panose="02010803020104030203" pitchFamily="2" charset="-79"/>
            </a:endParaRPr>
          </a:p>
        </p:txBody>
      </p:sp>
      <p:sp>
        <p:nvSpPr>
          <p:cNvPr id="3" name="Content Placeholder 2"/>
          <p:cNvSpPr>
            <a:spLocks noGrp="1"/>
          </p:cNvSpPr>
          <p:nvPr>
            <p:ph idx="1"/>
          </p:nvPr>
        </p:nvSpPr>
        <p:spPr>
          <a:xfrm>
            <a:off x="887570" y="2336801"/>
            <a:ext cx="10192554" cy="3588054"/>
          </a:xfrm>
        </p:spPr>
        <p:txBody>
          <a:bodyPr>
            <a:noAutofit/>
          </a:bodyPr>
          <a:lstStyle/>
          <a:p>
            <a:pPr algn="just"/>
            <a:r>
              <a:rPr lang="en-GB" sz="2000" dirty="0" smtClean="0">
                <a:latin typeface="Bookman Old Style" panose="02050604050505020204" pitchFamily="18" charset="0"/>
              </a:rPr>
              <a:t>On </a:t>
            </a:r>
            <a:r>
              <a:rPr lang="en-GB" sz="2000" dirty="0">
                <a:latin typeface="Bookman Old Style" panose="02050604050505020204" pitchFamily="18" charset="0"/>
              </a:rPr>
              <a:t>every loading daily operation, a staff records the number of trucks loaded and the total volume.  </a:t>
            </a:r>
            <a:endParaRPr lang="en-GB" sz="2000" dirty="0" smtClean="0">
              <a:latin typeface="Bookman Old Style" panose="02050604050505020204" pitchFamily="18" charset="0"/>
            </a:endParaRPr>
          </a:p>
          <a:p>
            <a:pPr algn="just"/>
            <a:endParaRPr lang="en-GB" sz="2000" dirty="0" smtClean="0">
              <a:latin typeface="Bookman Old Style" panose="02050604050505020204" pitchFamily="18" charset="0"/>
            </a:endParaRPr>
          </a:p>
          <a:p>
            <a:pPr algn="just"/>
            <a:r>
              <a:rPr lang="en-GB" sz="2000" dirty="0" smtClean="0">
                <a:latin typeface="Bookman Old Style" panose="02050604050505020204" pitchFamily="18" charset="0"/>
              </a:rPr>
              <a:t>The </a:t>
            </a:r>
            <a:r>
              <a:rPr lang="en-GB" sz="2000" dirty="0">
                <a:latin typeface="Bookman Old Style" panose="02050604050505020204" pitchFamily="18" charset="0"/>
              </a:rPr>
              <a:t>total volume trucked out for the day is communicated to the officer in-charge of Stock Account, who will in turn deduct it from the outstanding balance.  </a:t>
            </a:r>
            <a:endParaRPr lang="en-GB" sz="2000" dirty="0" smtClean="0">
              <a:latin typeface="Bookman Old Style" panose="02050604050505020204" pitchFamily="18" charset="0"/>
            </a:endParaRPr>
          </a:p>
          <a:p>
            <a:pPr algn="just"/>
            <a:endParaRPr lang="en-GB" sz="2000" dirty="0" smtClean="0">
              <a:latin typeface="Bookman Old Style" panose="02050604050505020204" pitchFamily="18" charset="0"/>
            </a:endParaRPr>
          </a:p>
          <a:p>
            <a:pPr algn="just"/>
            <a:r>
              <a:rPr lang="en-GB" sz="2000" dirty="0" smtClean="0">
                <a:latin typeface="Bookman Old Style" panose="02050604050505020204" pitchFamily="18" charset="0"/>
              </a:rPr>
              <a:t>This </a:t>
            </a:r>
            <a:r>
              <a:rPr lang="en-GB" sz="2000" dirty="0">
                <a:latin typeface="Bookman Old Style" panose="02050604050505020204" pitchFamily="18" charset="0"/>
              </a:rPr>
              <a:t>balance depreciates every day there is loading in the Depot.  </a:t>
            </a:r>
            <a:endParaRPr lang="en-GB" sz="2000" dirty="0" smtClean="0">
              <a:latin typeface="Bookman Old Style" panose="02050604050505020204" pitchFamily="18" charset="0"/>
            </a:endParaRPr>
          </a:p>
          <a:p>
            <a:pPr algn="just"/>
            <a:endParaRPr lang="en-GB" sz="2000" dirty="0">
              <a:latin typeface="Bookman Old Style" panose="02050604050505020204" pitchFamily="18" charset="0"/>
            </a:endParaRPr>
          </a:p>
          <a:p>
            <a:pPr algn="just"/>
            <a:r>
              <a:rPr lang="en-GB" sz="2000" dirty="0" smtClean="0">
                <a:latin typeface="Bookman Old Style" panose="02050604050505020204" pitchFamily="18" charset="0"/>
              </a:rPr>
              <a:t>What </a:t>
            </a:r>
            <a:r>
              <a:rPr lang="en-GB" sz="2000" dirty="0">
                <a:latin typeface="Bookman Old Style" panose="02050604050505020204" pitchFamily="18" charset="0"/>
              </a:rPr>
              <a:t>is left after the deduction is called the </a:t>
            </a:r>
            <a:r>
              <a:rPr lang="en-GB" sz="2000" b="1" dirty="0">
                <a:latin typeface="Bookman Old Style" panose="02050604050505020204" pitchFamily="18" charset="0"/>
              </a:rPr>
              <a:t>Stock Balance.</a:t>
            </a:r>
            <a:endParaRPr lang="en-GB" sz="2000" dirty="0">
              <a:latin typeface="Bookman Old Style" panose="02050604050505020204" pitchFamily="18" charset="0"/>
            </a:endParaRPr>
          </a:p>
          <a:p>
            <a:pPr algn="just"/>
            <a:endParaRPr lang="en-GB" sz="2000" dirty="0"/>
          </a:p>
        </p:txBody>
      </p:sp>
      <p:sp>
        <p:nvSpPr>
          <p:cNvPr id="4" name="Rectangle 3"/>
          <p:cNvSpPr/>
          <p:nvPr/>
        </p:nvSpPr>
        <p:spPr>
          <a:xfrm>
            <a:off x="206062" y="287319"/>
            <a:ext cx="6096000" cy="954107"/>
          </a:xfrm>
          <a:prstGeom prst="rect">
            <a:avLst/>
          </a:prstGeom>
        </p:spPr>
        <p:txBody>
          <a:bodyPr>
            <a:spAutoFit/>
          </a:bodyPr>
          <a:lstStyle/>
          <a:p>
            <a:r>
              <a:rPr lang="en-US" sz="2000" b="1" dirty="0">
                <a:solidFill>
                  <a:srgbClr val="2AF350"/>
                </a:solidFill>
                <a:effectLst>
                  <a:outerShdw blurRad="38100" dist="38100" dir="2700000" algn="tl">
                    <a:srgbClr val="000000">
                      <a:alpha val="43137"/>
                    </a:srgbClr>
                  </a:outerShdw>
                </a:effectLst>
                <a:latin typeface="Bookman Old Style"/>
              </a:rPr>
              <a:t>PDO OGHARA</a:t>
            </a:r>
            <a:r>
              <a:rPr lang="en-US" b="1" dirty="0">
                <a:solidFill>
                  <a:srgbClr val="2AF350"/>
                </a:solidFill>
                <a:effectLst>
                  <a:outerShdw blurRad="38100" dist="38100" dir="2700000" algn="tl">
                    <a:srgbClr val="000000">
                      <a:alpha val="43137"/>
                    </a:srgbClr>
                  </a:outerShdw>
                </a:effectLst>
                <a:latin typeface="Bookman Old Style"/>
              </a:rPr>
              <a:t> </a:t>
            </a:r>
            <a:r>
              <a:rPr lang="en-US" b="1" dirty="0">
                <a:effectLst>
                  <a:outerShdw blurRad="38100" dist="38100" dir="2700000" algn="tl">
                    <a:srgbClr val="000000">
                      <a:alpha val="43137"/>
                    </a:srgbClr>
                  </a:outerShdw>
                </a:effectLst>
                <a:latin typeface="Bookman Old Style"/>
              </a:rPr>
              <a:t/>
            </a:r>
            <a:br>
              <a:rPr lang="en-US" b="1" dirty="0">
                <a:effectLst>
                  <a:outerShdw blurRad="38100" dist="38100" dir="2700000" algn="tl">
                    <a:srgbClr val="000000">
                      <a:alpha val="43137"/>
                    </a:srgbClr>
                  </a:outerShdw>
                </a:effectLst>
                <a:latin typeface="Bookman Old Style"/>
              </a:rPr>
            </a:br>
            <a:r>
              <a:rPr lang="en-US" b="1" dirty="0">
                <a:effectLst>
                  <a:outerShdw blurRad="38100" dist="38100" dir="2700000" algn="tl">
                    <a:srgbClr val="000000">
                      <a:alpha val="43137"/>
                    </a:srgbClr>
                  </a:outerShdw>
                </a:effectLst>
                <a:latin typeface="Bookman Old Style"/>
              </a:rPr>
              <a:t>Staff Retreat 1</a:t>
            </a:r>
            <a:br>
              <a:rPr lang="en-US" b="1" dirty="0">
                <a:effectLst>
                  <a:outerShdw blurRad="38100" dist="38100" dir="2700000" algn="tl">
                    <a:srgbClr val="000000">
                      <a:alpha val="43137"/>
                    </a:srgbClr>
                  </a:outerShdw>
                </a:effectLst>
                <a:latin typeface="Bookman Old Style"/>
              </a:rPr>
            </a:br>
            <a:endParaRPr lang="en-GB"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374306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0100" y="1948180"/>
            <a:ext cx="3616638" cy="492760"/>
          </a:xfrm>
        </p:spPr>
        <p:txBody>
          <a:bodyPr>
            <a:normAutofit fontScale="90000"/>
          </a:bodyPr>
          <a:lstStyle/>
          <a:p>
            <a:r>
              <a:rPr lang="en-GB" dirty="0">
                <a:effectLst>
                  <a:outerShdw blurRad="38100" dist="38100" dir="2700000" algn="tl">
                    <a:srgbClr val="000000">
                      <a:alpha val="43137"/>
                    </a:srgbClr>
                  </a:outerShdw>
                </a:effectLst>
                <a:latin typeface="Bookman Old Style" panose="02050604050505020204" pitchFamily="18" charset="0"/>
                <a:cs typeface="Aharoni" panose="02010803020104030203" pitchFamily="2" charset="-79"/>
              </a:rPr>
              <a:t>CONCLUSION</a:t>
            </a:r>
          </a:p>
        </p:txBody>
      </p:sp>
      <p:sp>
        <p:nvSpPr>
          <p:cNvPr id="3" name="Content Placeholder 2"/>
          <p:cNvSpPr>
            <a:spLocks noGrp="1"/>
          </p:cNvSpPr>
          <p:nvPr>
            <p:ph idx="1"/>
          </p:nvPr>
        </p:nvSpPr>
        <p:spPr>
          <a:xfrm>
            <a:off x="914400" y="2194561"/>
            <a:ext cx="9852338" cy="2186940"/>
          </a:xfrm>
        </p:spPr>
        <p:txBody>
          <a:bodyPr>
            <a:normAutofit/>
          </a:bodyPr>
          <a:lstStyle/>
          <a:p>
            <a:pPr algn="just"/>
            <a:endParaRPr lang="en-GB" sz="1800" dirty="0">
              <a:latin typeface="Bookman Old Style" panose="02050604050505020204" pitchFamily="18" charset="0"/>
            </a:endParaRPr>
          </a:p>
          <a:p>
            <a:pPr algn="just"/>
            <a:r>
              <a:rPr lang="en-GB" sz="2400" dirty="0">
                <a:latin typeface="Bookman Old Style" panose="02050604050505020204" pitchFamily="18" charset="0"/>
              </a:rPr>
              <a:t>The number of trucks loaded and the total volume as well as the stock balances in all the active depots are compiled by the Supervisor Stock Account and forwarded to Headquarters on daily bases on behalf of the </a:t>
            </a:r>
            <a:r>
              <a:rPr lang="en-GB" sz="2400" dirty="0" smtClean="0">
                <a:latin typeface="Bookman Old Style" panose="02050604050505020204" pitchFamily="18" charset="0"/>
              </a:rPr>
              <a:t>Coordinator.</a:t>
            </a:r>
            <a:endParaRPr lang="en-GB" sz="2400" dirty="0">
              <a:latin typeface="Bookman Old Style" panose="02050604050505020204" pitchFamily="18" charset="0"/>
            </a:endParaRPr>
          </a:p>
          <a:p>
            <a:pPr algn="just"/>
            <a:endParaRPr lang="en-GB" sz="1800" dirty="0">
              <a:latin typeface="Bookman Old Style" panose="02050604050505020204" pitchFamily="18" charset="0"/>
            </a:endParaRPr>
          </a:p>
          <a:p>
            <a:pPr algn="just"/>
            <a:endParaRPr lang="en-GB" sz="1800" dirty="0">
              <a:latin typeface="Bookman Old Style" panose="02050604050505020204" pitchFamily="18" charset="0"/>
            </a:endParaRPr>
          </a:p>
        </p:txBody>
      </p:sp>
      <p:sp>
        <p:nvSpPr>
          <p:cNvPr id="4" name="Rectangle 3"/>
          <p:cNvSpPr/>
          <p:nvPr/>
        </p:nvSpPr>
        <p:spPr>
          <a:xfrm>
            <a:off x="206062" y="287319"/>
            <a:ext cx="6096000" cy="954107"/>
          </a:xfrm>
          <a:prstGeom prst="rect">
            <a:avLst/>
          </a:prstGeom>
        </p:spPr>
        <p:txBody>
          <a:bodyPr>
            <a:spAutoFit/>
          </a:bodyPr>
          <a:lstStyle/>
          <a:p>
            <a:r>
              <a:rPr lang="en-US" sz="2000" b="1" dirty="0">
                <a:solidFill>
                  <a:srgbClr val="2AF350"/>
                </a:solidFill>
                <a:effectLst>
                  <a:outerShdw blurRad="38100" dist="38100" dir="2700000" algn="tl">
                    <a:srgbClr val="000000">
                      <a:alpha val="43137"/>
                    </a:srgbClr>
                  </a:outerShdw>
                </a:effectLst>
                <a:latin typeface="Bookman Old Style"/>
              </a:rPr>
              <a:t>PDO OGHARA</a:t>
            </a:r>
            <a:r>
              <a:rPr lang="en-US" b="1" dirty="0">
                <a:solidFill>
                  <a:srgbClr val="2AF350"/>
                </a:solidFill>
                <a:effectLst>
                  <a:outerShdw blurRad="38100" dist="38100" dir="2700000" algn="tl">
                    <a:srgbClr val="000000">
                      <a:alpha val="43137"/>
                    </a:srgbClr>
                  </a:outerShdw>
                </a:effectLst>
                <a:latin typeface="Bookman Old Style"/>
              </a:rPr>
              <a:t> </a:t>
            </a:r>
            <a:r>
              <a:rPr lang="en-US" b="1" dirty="0">
                <a:effectLst>
                  <a:outerShdw blurRad="38100" dist="38100" dir="2700000" algn="tl">
                    <a:srgbClr val="000000">
                      <a:alpha val="43137"/>
                    </a:srgbClr>
                  </a:outerShdw>
                </a:effectLst>
                <a:latin typeface="Bookman Old Style"/>
              </a:rPr>
              <a:t/>
            </a:r>
            <a:br>
              <a:rPr lang="en-US" b="1" dirty="0">
                <a:effectLst>
                  <a:outerShdw blurRad="38100" dist="38100" dir="2700000" algn="tl">
                    <a:srgbClr val="000000">
                      <a:alpha val="43137"/>
                    </a:srgbClr>
                  </a:outerShdw>
                </a:effectLst>
                <a:latin typeface="Bookman Old Style"/>
              </a:rPr>
            </a:br>
            <a:r>
              <a:rPr lang="en-US" b="1" dirty="0">
                <a:effectLst>
                  <a:outerShdw blurRad="38100" dist="38100" dir="2700000" algn="tl">
                    <a:srgbClr val="000000">
                      <a:alpha val="43137"/>
                    </a:srgbClr>
                  </a:outerShdw>
                </a:effectLst>
                <a:latin typeface="Bookman Old Style"/>
              </a:rPr>
              <a:t>Staff Retreat 1</a:t>
            </a:r>
            <a:br>
              <a:rPr lang="en-US" b="1" dirty="0">
                <a:effectLst>
                  <a:outerShdw blurRad="38100" dist="38100" dir="2700000" algn="tl">
                    <a:srgbClr val="000000">
                      <a:alpha val="43137"/>
                    </a:srgbClr>
                  </a:outerShdw>
                </a:effectLst>
                <a:latin typeface="Bookman Old Style"/>
              </a:rPr>
            </a:br>
            <a:endParaRPr lang="en-GB"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2924819"/>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TM04033937[[fn=Vapor Trail]]</Template>
  <TotalTime>190</TotalTime>
  <Words>408</Words>
  <Application>Microsoft Office PowerPoint</Application>
  <PresentationFormat>Widescreen</PresentationFormat>
  <Paragraphs>49</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Aharoni</vt:lpstr>
      <vt:lpstr>Arial</vt:lpstr>
      <vt:lpstr>Bookman Old Style</vt:lpstr>
      <vt:lpstr>Century Gothic</vt:lpstr>
      <vt:lpstr>Georgia</vt:lpstr>
      <vt:lpstr>Vapor Trail</vt:lpstr>
      <vt:lpstr>STOCK AcCOUNTING </vt:lpstr>
      <vt:lpstr>BRIEF OVERVIEW</vt:lpstr>
      <vt:lpstr>PRODUCTS receipts </vt:lpstr>
      <vt:lpstr>Pipelines  </vt:lpstr>
      <vt:lpstr>Vessel movements</vt:lpstr>
      <vt:lpstr>Daily Truck-Out Report </vt:lpstr>
      <vt:lpstr>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STOCK (PRODUCT) ACCOUNTING </dc:title>
  <dc:creator>Okonna</dc:creator>
  <cp:lastModifiedBy>Okonna</cp:lastModifiedBy>
  <cp:revision>12</cp:revision>
  <dcterms:created xsi:type="dcterms:W3CDTF">2017-06-09T06:12:26Z</dcterms:created>
  <dcterms:modified xsi:type="dcterms:W3CDTF">2017-06-09T14:31:11Z</dcterms:modified>
</cp:coreProperties>
</file>