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5A733-BB3B-4DCB-ABE7-5D067CF1014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90693-A60B-4A87-BB22-84E8F6BEB96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D3147-44B7-4201-9B10-F41155D42EA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E94D0E-08E9-46AC-A05C-9FD14F27967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82A7E-4EE1-4809-8389-78412E40D26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9C34B-40D3-4D3D-85AF-04F2D4D5D58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296D8-EA96-4A30-BF58-B8FA05B04CF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25CD3-4219-4A80-905D-3CBBAD96165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64BD8-812D-4FCA-ACD1-EEDB0CFF611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5CEE1-5799-4729-BD79-010E485337E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DD71C-E1ED-4868-B3C2-E7DD05B2F08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0928B-DC65-4316-843D-B527A76496C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026270-5319-4708-9A6E-5EEFBF3BD60E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2276475"/>
            <a:ext cx="8786874" cy="1470025"/>
          </a:xfrm>
          <a:solidFill>
            <a:srgbClr val="FFCC99"/>
          </a:solidFill>
        </p:spPr>
        <p:txBody>
          <a:bodyPr/>
          <a:lstStyle/>
          <a:p>
            <a:r>
              <a:rPr lang="en-US" sz="4600" b="1" dirty="0" smtClean="0"/>
              <a:t> </a:t>
            </a:r>
            <a:r>
              <a:rPr lang="ar-DZ" sz="4600" b="1" dirty="0" smtClean="0"/>
              <a:t>2-6- التحليل </a:t>
            </a:r>
            <a:r>
              <a:rPr lang="ar-DZ" sz="4600" b="1" dirty="0"/>
              <a:t>المالي حسب المنظور </a:t>
            </a:r>
            <a:r>
              <a:rPr lang="ar-DZ" sz="4600" b="1" dirty="0" smtClean="0"/>
              <a:t>الوظيفي</a:t>
            </a:r>
            <a:endParaRPr lang="fr-FR" sz="4600" b="1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57126" y="4143380"/>
            <a:ext cx="8786874" cy="14700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4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www.filiere-fc.sitew.com</a:t>
            </a:r>
            <a:endParaRPr kumimoji="0" lang="fr-FR" sz="4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ar-DZ" sz="3400" b="1" dirty="0" err="1">
                <a:cs typeface="Arabic Transparent" pitchFamily="2" charset="-78"/>
              </a:rPr>
              <a:t>ا</a:t>
            </a:r>
            <a:r>
              <a:rPr lang="ar-DZ" b="1" dirty="0" err="1">
                <a:cs typeface="Arabic Transparent" pitchFamily="2" charset="-78"/>
              </a:rPr>
              <a:t>لمخزونات</a:t>
            </a:r>
            <a:r>
              <a:rPr lang="ar-DZ" sz="3400" dirty="0">
                <a:cs typeface="Arabic Transparent" pitchFamily="2" charset="-78"/>
              </a:rPr>
              <a:t>: يدرج المخزون في الأصول الاقتصادية بالقيمة الإجمالية </a:t>
            </a:r>
            <a:r>
              <a:rPr lang="ar-DZ" sz="3400" dirty="0" err="1">
                <a:cs typeface="Arabic Transparent" pitchFamily="2" charset="-78"/>
              </a:rPr>
              <a:t>و</a:t>
            </a:r>
            <a:r>
              <a:rPr lang="ar-DZ" sz="3400" dirty="0">
                <a:cs typeface="Arabic Transparent" pitchFamily="2" charset="-78"/>
              </a:rPr>
              <a:t> في المقابل تدرج </a:t>
            </a:r>
            <a:r>
              <a:rPr lang="ar-DZ" sz="3400" dirty="0" err="1">
                <a:cs typeface="Arabic Transparent" pitchFamily="2" charset="-78"/>
              </a:rPr>
              <a:t>المؤونات</a:t>
            </a:r>
            <a:r>
              <a:rPr lang="ar-DZ" sz="3400" dirty="0">
                <a:cs typeface="Arabic Transparent" pitchFamily="2" charset="-78"/>
              </a:rPr>
              <a:t> الخاصة بهذا المخزون في الأصول المالية ضمن الأموال الخاصة.</a:t>
            </a:r>
            <a:endParaRPr lang="fr-FR" sz="3400" dirty="0">
              <a:cs typeface="Arabic Transparent" pitchFamily="2" charset="-78"/>
            </a:endParaRPr>
          </a:p>
          <a:p>
            <a:pPr algn="r" rtl="1">
              <a:buFontTx/>
              <a:buNone/>
            </a:pPr>
            <a:endParaRPr lang="ar-DZ" dirty="0"/>
          </a:p>
          <a:p>
            <a:pPr algn="r" rtl="1">
              <a:buFontTx/>
              <a:buNone/>
            </a:pPr>
            <a:r>
              <a:rPr lang="ar-DZ" b="1" dirty="0"/>
              <a:t>الزبائن</a:t>
            </a:r>
            <a:r>
              <a:rPr lang="ar-DZ" dirty="0"/>
              <a:t>: </a:t>
            </a:r>
            <a:r>
              <a:rPr lang="ar-DZ" dirty="0">
                <a:cs typeface="Arabic Transparent" pitchFamily="2" charset="-78"/>
              </a:rPr>
              <a:t>يدرج حساب الزبائن في الأصول الاقتصادية بالقيمة </a:t>
            </a:r>
            <a:r>
              <a:rPr lang="ar-DZ" dirty="0" err="1">
                <a:cs typeface="Arabic Transparent" pitchFamily="2" charset="-78"/>
              </a:rPr>
              <a:t>الاجمالية</a:t>
            </a:r>
            <a:r>
              <a:rPr lang="ar-DZ" dirty="0">
                <a:cs typeface="Arabic Transparent" pitchFamily="2" charset="-78"/>
              </a:rPr>
              <a:t> و في المقابل تدمج </a:t>
            </a:r>
            <a:r>
              <a:rPr lang="ar-DZ" dirty="0" err="1">
                <a:cs typeface="Arabic Transparent" pitchFamily="2" charset="-78"/>
              </a:rPr>
              <a:t>المؤونات</a:t>
            </a:r>
            <a:r>
              <a:rPr lang="ar-DZ" dirty="0">
                <a:cs typeface="Arabic Transparent" pitchFamily="2" charset="-78"/>
              </a:rPr>
              <a:t> الخاصة بهذا الحساب في جانب الأصول المالية ضمن الأموال الخاصة.</a:t>
            </a:r>
          </a:p>
          <a:p>
            <a:pPr algn="r" rtl="1">
              <a:buFontTx/>
              <a:buNone/>
            </a:pPr>
            <a:endParaRPr lang="ar-DZ" dirty="0">
              <a:cs typeface="Arabic Transparent" pitchFamily="2" charset="-78"/>
            </a:endParaRPr>
          </a:p>
          <a:p>
            <a:pPr algn="r" rtl="1">
              <a:buFontTx/>
              <a:buNone/>
            </a:pPr>
            <a:endParaRPr lang="fr-FR" dirty="0">
              <a:cs typeface="Arabic Transparen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pPr rtl="1"/>
            <a:r>
              <a:rPr lang="fr-FR" b="1" dirty="0" smtClean="0"/>
              <a:t>-III</a:t>
            </a:r>
            <a:r>
              <a:rPr lang="ar-DZ" b="1" dirty="0" smtClean="0"/>
              <a:t>أدوات </a:t>
            </a:r>
            <a:r>
              <a:rPr lang="ar-DZ" b="1" dirty="0"/>
              <a:t>التحليل الوظيفي</a:t>
            </a:r>
            <a:endParaRPr lang="fr-FR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>
              <a:buFontTx/>
              <a:buNone/>
            </a:pPr>
            <a:r>
              <a:rPr lang="ar-DZ" dirty="0"/>
              <a:t>نهدف من خلال بناء الميزانية الوظيفية إلى استخراج</a:t>
            </a:r>
            <a:r>
              <a:rPr lang="fr-FR" dirty="0"/>
              <a:t> </a:t>
            </a:r>
            <a:r>
              <a:rPr lang="ar-DZ" dirty="0"/>
              <a:t>المؤشرات المالية التي تقيس درجة تحقيق التوازن المالي</a:t>
            </a: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2984"/>
          </a:xfrm>
          <a:solidFill>
            <a:srgbClr val="FFCC99"/>
          </a:solidFill>
        </p:spPr>
        <p:txBody>
          <a:bodyPr/>
          <a:lstStyle/>
          <a:p>
            <a:pPr rtl="1"/>
            <a:r>
              <a:rPr lang="ar-DZ" sz="4000" b="1" dirty="0" smtClean="0"/>
              <a:t>1- رأس </a:t>
            </a:r>
            <a:r>
              <a:rPr lang="ar-DZ" sz="4000" b="1" dirty="0"/>
              <a:t>المال العامل الصافي </a:t>
            </a:r>
            <a:r>
              <a:rPr lang="ar-DZ" sz="4000" b="1" dirty="0" smtClean="0"/>
              <a:t>الإجمالي:</a:t>
            </a:r>
            <a:r>
              <a:rPr lang="ar-DZ" sz="4000" dirty="0" smtClean="0"/>
              <a:t> </a:t>
            </a:r>
            <a:r>
              <a:rPr lang="fr-FR" sz="4000" b="1" dirty="0"/>
              <a:t>FR</a:t>
            </a:r>
            <a:r>
              <a:rPr lang="fr-FR" sz="4000" b="1" baseline="-25000" dirty="0"/>
              <a:t>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4929188"/>
          </a:xfrm>
        </p:spPr>
        <p:txBody>
          <a:bodyPr/>
          <a:lstStyle/>
          <a:p>
            <a:pPr algn="r">
              <a:buFontTx/>
              <a:buNone/>
            </a:pPr>
            <a:r>
              <a:rPr lang="ar-DZ" dirty="0"/>
              <a:t>يتمثل رأس المال العامل الصافي في ذلك الجزء من الموارد المالية الدائمة المخصص لتمويل الأصول المتداولة(استخدامات الاستغلال) </a:t>
            </a:r>
            <a:r>
              <a:rPr lang="ar-DZ" dirty="0" err="1"/>
              <a:t>و</a:t>
            </a:r>
            <a:r>
              <a:rPr lang="ar-DZ" dirty="0"/>
              <a:t> يعرف كذلك على أنه ذلك الفائض المالي الناتج عن تمويل الاحتياجات المالية الدائمة ( الاستخدامات المستقرة ) باستخدام الموارد المالية الدائمة ( الموارد الدائمة )</a:t>
            </a:r>
          </a:p>
          <a:p>
            <a:pPr algn="r">
              <a:buFontTx/>
              <a:buNone/>
            </a:pPr>
            <a:endParaRPr lang="fr-FR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692275" y="4076700"/>
            <a:ext cx="5635625" cy="6413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</a:t>
            </a:r>
            <a:r>
              <a:rPr lang="fr-FR" sz="3600" b="1" baseline="-25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ng</a:t>
            </a:r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  R</a:t>
            </a:r>
            <a:r>
              <a:rPr lang="fr-FR" sz="3600" b="1" baseline="-25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   </a:t>
            </a:r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  E</a:t>
            </a:r>
            <a:r>
              <a:rPr lang="fr-FR" sz="3600" b="1" baseline="-25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ar-DZ"/>
              <a:t>رأس مال عامل إجمالي موجب</a:t>
            </a:r>
            <a:r>
              <a:rPr lang="fr-FR"/>
              <a:t> </a:t>
            </a:r>
            <a:r>
              <a:rPr lang="ar-DZ"/>
              <a:t> </a:t>
            </a:r>
            <a:r>
              <a:rPr lang="fr-FR"/>
              <a:t>FR</a:t>
            </a:r>
            <a:r>
              <a:rPr lang="fr-FR" baseline="-25000"/>
              <a:t>ng</a:t>
            </a:r>
            <a:r>
              <a:rPr lang="fr-FR"/>
              <a:t>&gt;0 </a:t>
            </a:r>
            <a:r>
              <a:rPr lang="ar-DZ"/>
              <a:t> </a:t>
            </a:r>
            <a:r>
              <a:rPr lang="fr-FR"/>
              <a:t>  </a:t>
            </a:r>
          </a:p>
          <a:p>
            <a:pPr algn="r" rtl="1">
              <a:buFontTx/>
              <a:buNone/>
            </a:pPr>
            <a:r>
              <a:rPr lang="ar-DZ"/>
              <a:t>يشير على أن المؤسسة متوازنة ماليا على المدى الطويل</a:t>
            </a:r>
          </a:p>
          <a:p>
            <a:pPr algn="r" rtl="1">
              <a:buFontTx/>
              <a:buNone/>
            </a:pPr>
            <a:r>
              <a:rPr lang="ar-DZ"/>
              <a:t>رأس مال عامل إجمالي سالب </a:t>
            </a:r>
            <a:r>
              <a:rPr lang="fr-FR"/>
              <a:t>FR</a:t>
            </a:r>
            <a:r>
              <a:rPr lang="fr-FR" baseline="-25000"/>
              <a:t>ng</a:t>
            </a:r>
            <a:r>
              <a:rPr lang="fr-FR"/>
              <a:t>&lt;0 </a:t>
            </a:r>
            <a:r>
              <a:rPr lang="ar-DZ"/>
              <a:t> </a:t>
            </a:r>
            <a:r>
              <a:rPr lang="fr-FR"/>
              <a:t> </a:t>
            </a:r>
          </a:p>
          <a:p>
            <a:pPr algn="r" rtl="1">
              <a:buFontTx/>
              <a:buNone/>
            </a:pPr>
            <a:r>
              <a:rPr lang="fr-FR"/>
              <a:t> </a:t>
            </a:r>
            <a:r>
              <a:rPr lang="ar-DZ"/>
              <a:t>يشير على أن المؤسسة عجزت عن تمويل استثماراتها و باقي الاحتياجات المالية الثابتة باستخدام مواردها المالية الدائمة</a:t>
            </a:r>
          </a:p>
          <a:p>
            <a:pPr algn="r" rtl="1">
              <a:buFontTx/>
              <a:buNone/>
            </a:pPr>
            <a:r>
              <a:rPr lang="ar-DZ"/>
              <a:t>رأس مال عامل إجمالي معدوم </a:t>
            </a:r>
            <a:r>
              <a:rPr lang="fr-FR"/>
              <a:t>FR</a:t>
            </a:r>
            <a:r>
              <a:rPr lang="fr-FR" baseline="-25000"/>
              <a:t>ng</a:t>
            </a:r>
            <a:r>
              <a:rPr lang="fr-FR"/>
              <a:t>=0 </a:t>
            </a:r>
            <a:r>
              <a:rPr lang="ar-DZ"/>
              <a:t> </a:t>
            </a:r>
            <a:r>
              <a:rPr lang="fr-FR"/>
              <a:t> </a:t>
            </a:r>
          </a:p>
          <a:p>
            <a:pPr algn="r" rtl="1">
              <a:buFontTx/>
              <a:buNone/>
            </a:pPr>
            <a:r>
              <a:rPr lang="ar-DZ"/>
              <a:t>يعني ذلك أن المؤسسة في حالة التوازن الأمثل على المدى الطويل</a:t>
            </a:r>
          </a:p>
          <a:p>
            <a:pPr algn="r" rtl="1">
              <a:buFontTx/>
              <a:buNone/>
            </a:pPr>
            <a:endParaRPr lang="fr-FR"/>
          </a:p>
          <a:p>
            <a:pPr algn="r" rtl="1">
              <a:buFontTx/>
              <a:buNone/>
            </a:pPr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CC99"/>
          </a:solidFill>
        </p:spPr>
        <p:txBody>
          <a:bodyPr/>
          <a:lstStyle/>
          <a:p>
            <a:pPr rtl="1"/>
            <a:r>
              <a:rPr lang="ar-DZ" b="1" dirty="0" smtClean="0"/>
              <a:t>2-الاحتياج </a:t>
            </a:r>
            <a:r>
              <a:rPr lang="ar-DZ" b="1" dirty="0"/>
              <a:t>من رأس المال العامل</a:t>
            </a:r>
            <a:r>
              <a:rPr lang="fr-FR" dirty="0"/>
              <a:t>BFR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4276725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ar-DZ" dirty="0"/>
              <a:t>ينتج عن الأنشطة المباشرة للمؤسسة مجموعة من الاحتياجات المالية بسبب التفاعل مع مجموعة من العناصر أهمها </a:t>
            </a:r>
            <a:r>
              <a:rPr lang="ar-DZ" dirty="0" err="1"/>
              <a:t>المخزونات</a:t>
            </a:r>
            <a:r>
              <a:rPr lang="ar-DZ" dirty="0"/>
              <a:t>، حقوق العملاء ، حقوق الموردين الرسم على القيمة المضافة الديون الاجتماعية </a:t>
            </a:r>
            <a:r>
              <a:rPr lang="ar-DZ" dirty="0" err="1"/>
              <a:t>و</a:t>
            </a:r>
            <a:r>
              <a:rPr lang="ar-DZ" dirty="0"/>
              <a:t> </a:t>
            </a:r>
            <a:r>
              <a:rPr lang="ar-DZ" dirty="0" err="1"/>
              <a:t>الجبائية</a:t>
            </a:r>
            <a:r>
              <a:rPr lang="fr-FR" dirty="0"/>
              <a:t>.</a:t>
            </a:r>
            <a:endParaRPr lang="ar-DZ" dirty="0"/>
          </a:p>
          <a:p>
            <a:pPr algn="r" rtl="1">
              <a:buFontTx/>
              <a:buNone/>
            </a:pPr>
            <a:r>
              <a:rPr lang="ar-DZ" b="1" dirty="0"/>
              <a:t>الاحتياج في رأس المال العامل للاستغلال</a:t>
            </a:r>
            <a:r>
              <a:rPr lang="fr-FR" b="1" dirty="0"/>
              <a:t> BFR</a:t>
            </a:r>
            <a:r>
              <a:rPr lang="fr-FR" b="1" baseline="-25000" dirty="0"/>
              <a:t>ex </a:t>
            </a:r>
            <a:r>
              <a:rPr lang="ar-DZ" b="1" dirty="0"/>
              <a:t>:</a:t>
            </a:r>
          </a:p>
          <a:p>
            <a:pPr algn="r" rtl="1">
              <a:buFontTx/>
              <a:buNone/>
            </a:pPr>
            <a:r>
              <a:rPr lang="ar-DZ" dirty="0"/>
              <a:t>يتولد الاحتياج المالي للاستغلال عندما لا تستطيع المؤسسة مواجهة ديونها المترتبة عن النشاط بواسطة حقوقها لدى المتعاملين </a:t>
            </a:r>
            <a:r>
              <a:rPr lang="ar-DZ" dirty="0" err="1"/>
              <a:t>و</a:t>
            </a:r>
            <a:r>
              <a:rPr lang="ar-DZ" dirty="0"/>
              <a:t> بالتالي يتوجب البحث عن مصادر أخرى لتمويل هذا العجز</a:t>
            </a:r>
            <a:r>
              <a:rPr lang="fr-FR" dirty="0"/>
              <a:t>.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327400" y="6165850"/>
            <a:ext cx="347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428860" y="5643578"/>
            <a:ext cx="5372125" cy="6413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BFR</a:t>
            </a:r>
            <a:r>
              <a:rPr lang="fr-FR" sz="3600" b="1" baseline="-25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  <a:r>
              <a:rPr lang="ar-D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fr-FR" sz="3600" b="1" baseline="-250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</a:t>
            </a:r>
            <a:r>
              <a:rPr lang="ar-DZ" sz="3600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</a:t>
            </a:r>
            <a:r>
              <a:rPr lang="ar-D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fr-FR" sz="3600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</a:t>
            </a:r>
            <a:endParaRPr lang="fr-FR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4033838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ar-DZ" b="1"/>
              <a:t>الاحتياج في راس المال العامل خارج الاستغلال</a:t>
            </a:r>
            <a:r>
              <a:rPr lang="fr-FR" b="1"/>
              <a:t>BFR</a:t>
            </a:r>
            <a:r>
              <a:rPr lang="fr-FR" b="1" baseline="-25000"/>
              <a:t>hex </a:t>
            </a:r>
            <a:r>
              <a:rPr lang="ar-DZ"/>
              <a:t>: </a:t>
            </a:r>
            <a:endParaRPr lang="fr-FR"/>
          </a:p>
          <a:p>
            <a:pPr algn="r" rtl="1">
              <a:buFontTx/>
              <a:buNone/>
            </a:pPr>
            <a:r>
              <a:rPr lang="ar-DZ"/>
              <a:t>يعبر عن الاحتياجات المالية الناتجة</a:t>
            </a:r>
            <a:r>
              <a:rPr lang="fr-FR"/>
              <a:t> </a:t>
            </a:r>
            <a:r>
              <a:rPr lang="ar-DZ"/>
              <a:t>عن النشاطات غير الرئيسية و تلك التي تتميز بالطابع الاستثنائي </a:t>
            </a:r>
            <a:endParaRPr lang="fr-FR"/>
          </a:p>
          <a:p>
            <a:pPr algn="r" rtl="1">
              <a:buFontTx/>
              <a:buNone/>
            </a:pPr>
            <a:endParaRPr lang="fr-FR"/>
          </a:p>
          <a:p>
            <a:pPr algn="r" rtl="1">
              <a:buFontTx/>
              <a:buNone/>
            </a:pPr>
            <a:endParaRPr lang="fr-FR"/>
          </a:p>
          <a:p>
            <a:pPr algn="r" rtl="1">
              <a:buFontTx/>
              <a:buNone/>
            </a:pPr>
            <a:r>
              <a:rPr lang="ar-DZ" b="1"/>
              <a:t>الاحتياج في راس المال العامل الاجمالي </a:t>
            </a:r>
            <a:r>
              <a:rPr lang="fr-FR" b="1"/>
              <a:t>BFR</a:t>
            </a:r>
            <a:r>
              <a:rPr lang="fr-FR" b="1" baseline="-25000"/>
              <a:t>g</a:t>
            </a:r>
            <a:r>
              <a:rPr lang="ar-DZ" b="1"/>
              <a:t>: </a:t>
            </a:r>
            <a:endParaRPr lang="fr-FR" b="1"/>
          </a:p>
          <a:p>
            <a:pPr algn="r" rtl="1">
              <a:buFontTx/>
              <a:buNone/>
            </a:pPr>
            <a:r>
              <a:rPr lang="ar-DZ"/>
              <a:t>و هو مجموع الرصيدين السابقين.</a:t>
            </a:r>
            <a:endParaRPr lang="fr-FR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195513" y="2781300"/>
            <a:ext cx="4897437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BFR</a:t>
            </a:r>
            <a:r>
              <a:rPr lang="fr-FR" sz="3600" b="1" baseline="-25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hex</a:t>
            </a:r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</a:t>
            </a:r>
            <a:r>
              <a:rPr lang="fr-FR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fr-FR" sz="3600" b="1" baseline="-25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hex</a:t>
            </a:r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</a:t>
            </a:r>
            <a:r>
              <a:rPr lang="fr-FR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fr-FR" sz="3600" b="1" baseline="-25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hex</a:t>
            </a:r>
            <a:endParaRPr lang="fr-FR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8175" y="5157788"/>
            <a:ext cx="54737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BFR</a:t>
            </a:r>
            <a:r>
              <a:rPr lang="fr-FR" sz="3600" b="1" baseline="-25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BFR</a:t>
            </a:r>
            <a:r>
              <a:rPr lang="fr-FR" sz="3600" b="1" baseline="-25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</a:t>
            </a:r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+ </a:t>
            </a:r>
            <a:r>
              <a:rPr lang="fr-FR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BFR</a:t>
            </a:r>
            <a:r>
              <a:rPr lang="fr-FR" sz="3600" b="1" baseline="-25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hex</a:t>
            </a:r>
            <a:endParaRPr lang="fr-FR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  <a:solidFill>
            <a:srgbClr val="FFCC99"/>
          </a:solidFill>
        </p:spPr>
        <p:txBody>
          <a:bodyPr/>
          <a:lstStyle/>
          <a:p>
            <a:pPr rtl="1"/>
            <a:r>
              <a:rPr lang="ar-DZ" sz="4000" b="1" dirty="0" smtClean="0"/>
              <a:t>3- الخزينة </a:t>
            </a:r>
            <a:r>
              <a:rPr lang="ar-DZ" sz="4000" b="1" dirty="0"/>
              <a:t>الصافية </a:t>
            </a:r>
            <a:r>
              <a:rPr lang="ar-DZ" sz="4000" b="1" dirty="0" smtClean="0"/>
              <a:t>الإجمالية</a:t>
            </a:r>
            <a:r>
              <a:rPr lang="ar-DZ" sz="4000" dirty="0" smtClean="0"/>
              <a:t> </a:t>
            </a:r>
            <a:r>
              <a:rPr lang="fr-FR" sz="4000" b="1" dirty="0"/>
              <a:t>T</a:t>
            </a:r>
            <a:r>
              <a:rPr lang="fr-FR" sz="4000" b="1" baseline="-25000" dirty="0"/>
              <a:t>ng</a:t>
            </a:r>
            <a:r>
              <a:rPr lang="fr-FR" sz="4000" dirty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2951162"/>
          </a:xfrm>
        </p:spPr>
        <p:txBody>
          <a:bodyPr/>
          <a:lstStyle/>
          <a:p>
            <a:pPr algn="r">
              <a:lnSpc>
                <a:spcPct val="90000"/>
              </a:lnSpc>
              <a:buFontTx/>
              <a:buNone/>
            </a:pPr>
            <a:r>
              <a:rPr lang="ar-DZ" dirty="0"/>
              <a:t>تتشكل الخزينة الصافية </a:t>
            </a:r>
            <a:r>
              <a:rPr lang="ar-DZ" dirty="0" err="1"/>
              <a:t>الاجمالية</a:t>
            </a:r>
            <a:r>
              <a:rPr lang="ar-DZ" dirty="0"/>
              <a:t> عندما يستخدم رأس المال العامل الصافي </a:t>
            </a:r>
            <a:r>
              <a:rPr lang="ar-DZ" dirty="0" err="1"/>
              <a:t>الاجمالي</a:t>
            </a:r>
            <a:r>
              <a:rPr lang="ar-DZ"/>
              <a:t> في تمويل العجز في تمويل احتياجات دورة الاستغلال </a:t>
            </a:r>
            <a:endParaRPr lang="fr-FR" dirty="0"/>
          </a:p>
          <a:p>
            <a:pPr algn="r">
              <a:lnSpc>
                <a:spcPct val="90000"/>
              </a:lnSpc>
              <a:buFontTx/>
              <a:buNone/>
            </a:pPr>
            <a:r>
              <a:rPr lang="ar-DZ" dirty="0"/>
              <a:t>و عليه فإذا تمكنت المؤسسة من تغطية هذا الاحتياج تكون الخزينة موجبة </a:t>
            </a:r>
            <a:r>
              <a:rPr lang="ar-DZ" dirty="0" err="1"/>
              <a:t>و</a:t>
            </a:r>
            <a:r>
              <a:rPr lang="ar-DZ" dirty="0"/>
              <a:t> هي حالة الفائض في التمويل </a:t>
            </a:r>
            <a:r>
              <a:rPr lang="ar-DZ" dirty="0" err="1"/>
              <a:t>و</a:t>
            </a:r>
            <a:r>
              <a:rPr lang="ar-DZ" dirty="0"/>
              <a:t> في الحالة المعاكسة تكون الخزينة السالبة </a:t>
            </a:r>
            <a:r>
              <a:rPr lang="ar-DZ" dirty="0" err="1"/>
              <a:t>و</a:t>
            </a:r>
            <a:r>
              <a:rPr lang="ar-DZ" dirty="0"/>
              <a:t> هي حالة العجز في التمويل</a:t>
            </a:r>
            <a:endParaRPr lang="fr-FR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476375" y="4149725"/>
            <a:ext cx="6697663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fr-FR" sz="3600" b="1" baseline="-25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ng = </a:t>
            </a:r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</a:t>
            </a:r>
            <a:r>
              <a:rPr lang="fr-FR" sz="3600" b="1" baseline="-25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ng </a:t>
            </a:r>
            <a:r>
              <a:rPr lang="fr-F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</a:t>
            </a:r>
            <a:r>
              <a:rPr lang="fr-FR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BFR</a:t>
            </a:r>
            <a:r>
              <a:rPr lang="fr-FR" sz="3600" b="1" baseline="-25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endParaRPr lang="fr-FR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411413" y="5143513"/>
            <a:ext cx="4518041" cy="1200329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DZ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أو</a:t>
            </a:r>
          </a:p>
          <a:p>
            <a:pPr algn="ctr"/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fr-FR" sz="3600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ng</a:t>
            </a:r>
            <a:r>
              <a:rPr lang="ar-DZ" sz="3600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3600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  <a:r>
              <a:rPr lang="ar-D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</a:t>
            </a:r>
            <a:r>
              <a:rPr lang="fr-FR" sz="3600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ar-DZ" sz="3600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3600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</a:t>
            </a:r>
            <a:r>
              <a:rPr lang="ar-D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fr-F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R</a:t>
            </a:r>
            <a:r>
              <a:rPr lang="fr-FR" sz="3600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endParaRPr lang="fr-FR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CCFFCC"/>
          </a:solidFill>
        </p:spPr>
        <p:txBody>
          <a:bodyPr/>
          <a:lstStyle/>
          <a:p>
            <a:r>
              <a:rPr lang="ar-DZ" b="1" dirty="0"/>
              <a:t>تمهيد</a:t>
            </a:r>
            <a:endParaRPr lang="fr-FR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00174"/>
            <a:ext cx="9144000" cy="4525963"/>
          </a:xfrm>
        </p:spPr>
        <p:txBody>
          <a:bodyPr/>
          <a:lstStyle/>
          <a:p>
            <a:pPr algn="r">
              <a:buFontTx/>
              <a:buNone/>
            </a:pPr>
            <a:r>
              <a:rPr lang="ar-DZ" dirty="0"/>
              <a:t>يحاول التحليل المالي الوظيفي تجاوز القصور الذي ظهر في تحليل سيولة – استحقاق </a:t>
            </a:r>
            <a:r>
              <a:rPr lang="ar-DZ" dirty="0" err="1"/>
              <a:t>و</a:t>
            </a:r>
            <a:r>
              <a:rPr lang="ar-DZ" dirty="0"/>
              <a:t> ذلك بتقديم معيار آخر لترتيب عناصر الموارد </a:t>
            </a:r>
            <a:r>
              <a:rPr lang="ar-DZ" dirty="0" err="1"/>
              <a:t>و</a:t>
            </a:r>
            <a:r>
              <a:rPr lang="ar-DZ" dirty="0"/>
              <a:t> الاستخدامات يتناسب مع المفهوم الجديد للمؤسسة </a:t>
            </a:r>
            <a:r>
              <a:rPr lang="ar-DZ" dirty="0" err="1"/>
              <a:t>و</a:t>
            </a:r>
            <a:r>
              <a:rPr lang="ar-DZ" dirty="0"/>
              <a:t> الذي يعرفها على أنها وحدة اقتصادية تتضمن ثلاثة وظائف أساسية </a:t>
            </a:r>
            <a:r>
              <a:rPr lang="ar-DZ" dirty="0" err="1"/>
              <a:t>و</a:t>
            </a:r>
            <a:r>
              <a:rPr lang="ar-DZ" dirty="0"/>
              <a:t> هي وظيفة </a:t>
            </a:r>
            <a:r>
              <a:rPr lang="ar-DZ" b="1" dirty="0"/>
              <a:t>الاستغلال</a:t>
            </a:r>
            <a:r>
              <a:rPr lang="ar-DZ" dirty="0"/>
              <a:t> </a:t>
            </a:r>
            <a:r>
              <a:rPr lang="ar-DZ" dirty="0" err="1"/>
              <a:t>و</a:t>
            </a:r>
            <a:r>
              <a:rPr lang="ar-DZ" dirty="0"/>
              <a:t> </a:t>
            </a:r>
            <a:r>
              <a:rPr lang="ar-DZ" b="1" dirty="0"/>
              <a:t>الاستثمار</a:t>
            </a:r>
            <a:r>
              <a:rPr lang="ar-DZ" dirty="0"/>
              <a:t> </a:t>
            </a:r>
            <a:r>
              <a:rPr lang="ar-DZ" dirty="0" err="1"/>
              <a:t>و</a:t>
            </a:r>
            <a:r>
              <a:rPr lang="ar-DZ" dirty="0"/>
              <a:t> </a:t>
            </a:r>
            <a:r>
              <a:rPr lang="ar-DZ" b="1" dirty="0"/>
              <a:t>التمويل</a:t>
            </a:r>
            <a:r>
              <a:rPr lang="ar-DZ" dirty="0"/>
              <a:t> </a:t>
            </a:r>
            <a:r>
              <a:rPr lang="ar-DZ" dirty="0" err="1"/>
              <a:t>و</a:t>
            </a:r>
            <a:r>
              <a:rPr lang="ar-DZ" dirty="0"/>
              <a:t> لذلك عرف هذا التحليل بالتحليل المالي الوظيفي</a:t>
            </a: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CFFFF"/>
          </a:solidFill>
        </p:spPr>
        <p:txBody>
          <a:bodyPr/>
          <a:lstStyle/>
          <a:p>
            <a:pPr rtl="1"/>
            <a:r>
              <a:rPr lang="fr-FR" b="1" dirty="0" smtClean="0"/>
              <a:t>I</a:t>
            </a:r>
            <a:r>
              <a:rPr lang="ar-DZ" b="1" dirty="0" smtClean="0"/>
              <a:t>-المفهوم </a:t>
            </a:r>
            <a:r>
              <a:rPr lang="ar-DZ" b="1" dirty="0"/>
              <a:t>الوظيفي </a:t>
            </a:r>
            <a:r>
              <a:rPr lang="ar-DZ" b="1" dirty="0" smtClean="0"/>
              <a:t>لمؤسسة</a:t>
            </a:r>
            <a:endParaRPr lang="fr-FR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4824412"/>
          </a:xfrm>
        </p:spPr>
        <p:txBody>
          <a:bodyPr/>
          <a:lstStyle/>
          <a:p>
            <a:pPr algn="r">
              <a:buFontTx/>
              <a:buNone/>
            </a:pPr>
            <a:r>
              <a:rPr lang="ar-DZ" dirty="0"/>
              <a:t>تجاوز هذا المفهوم فكرة الذمة المالية للمؤسسة </a:t>
            </a:r>
            <a:r>
              <a:rPr lang="ar-DZ" dirty="0" err="1"/>
              <a:t>و</a:t>
            </a:r>
            <a:r>
              <a:rPr lang="ar-DZ" dirty="0"/>
              <a:t> عرفها على أنها </a:t>
            </a:r>
            <a:r>
              <a:rPr lang="fr-FR" dirty="0"/>
              <a:t> </a:t>
            </a:r>
            <a:r>
              <a:rPr lang="ar-DZ" dirty="0"/>
              <a:t> وحدة اقتصادية لها وظائف أساسية مهمتها تحقيق الهدف العام للمؤسسة.</a:t>
            </a:r>
            <a:endParaRPr lang="fr-FR" dirty="0"/>
          </a:p>
          <a:p>
            <a:pPr algn="r">
              <a:buFontTx/>
              <a:buNone/>
            </a:pPr>
            <a:r>
              <a:rPr lang="ar-DZ" b="1" dirty="0"/>
              <a:t>وظيفة الاستغلال</a:t>
            </a:r>
            <a:r>
              <a:rPr lang="ar-DZ" dirty="0"/>
              <a:t>: يعتبر مفهوم وظيفة الاستغلال ركيزة أساسية في هذا التحليل </a:t>
            </a:r>
            <a:r>
              <a:rPr lang="ar-DZ" dirty="0" err="1"/>
              <a:t>و</a:t>
            </a:r>
            <a:r>
              <a:rPr lang="ar-DZ" dirty="0"/>
              <a:t> تكتسي أهمية بالغة في تحليل الوضعية المالية للمؤسسة، حيث تعبر عن النشاط الرئيسي </a:t>
            </a:r>
            <a:r>
              <a:rPr lang="ar-DZ" dirty="0" err="1"/>
              <a:t>و</a:t>
            </a:r>
            <a:r>
              <a:rPr lang="ar-DZ" dirty="0"/>
              <a:t> تحدد طبيعة المؤسسة إن كانت صناعية أم تجارية أم خدمية أم مختلطة... </a:t>
            </a:r>
            <a:r>
              <a:rPr lang="ar-DZ" dirty="0" err="1"/>
              <a:t>إلخ</a:t>
            </a:r>
            <a:endParaRPr lang="ar-DZ" dirty="0"/>
          </a:p>
          <a:p>
            <a:pPr algn="r">
              <a:buFontTx/>
              <a:buNone/>
            </a:pPr>
            <a:endParaRPr lang="ar-DZ" dirty="0"/>
          </a:p>
          <a:p>
            <a:pPr algn="r">
              <a:buFontTx/>
              <a:buNone/>
            </a:pPr>
            <a:endParaRPr lang="ar-DZ" dirty="0"/>
          </a:p>
          <a:p>
            <a:pPr algn="r">
              <a:buFontTx/>
              <a:buNone/>
            </a:pP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04813"/>
            <a:ext cx="9144000" cy="5721350"/>
          </a:xfrm>
        </p:spPr>
        <p:txBody>
          <a:bodyPr/>
          <a:lstStyle/>
          <a:p>
            <a:pPr algn="r">
              <a:buFontTx/>
              <a:buNone/>
            </a:pPr>
            <a:r>
              <a:rPr lang="ar-DZ" b="1" dirty="0"/>
              <a:t>وظيفة</a:t>
            </a:r>
            <a:r>
              <a:rPr lang="ar-DZ" dirty="0"/>
              <a:t> </a:t>
            </a:r>
            <a:r>
              <a:rPr lang="ar-DZ" b="1" dirty="0"/>
              <a:t>الاستثمار</a:t>
            </a:r>
            <a:r>
              <a:rPr lang="ar-DZ" dirty="0"/>
              <a:t>: يتمثل دور وظيفة الاستثمار في تزويد المؤسسة بمختلف تجهيزات الإنتاج </a:t>
            </a:r>
            <a:r>
              <a:rPr lang="ar-DZ" dirty="0" err="1"/>
              <a:t>و</a:t>
            </a:r>
            <a:r>
              <a:rPr lang="ar-DZ" dirty="0"/>
              <a:t> الاستثمارات الضرورية لممارسة مختلف الأنشطة الاستثمارية، </a:t>
            </a:r>
            <a:r>
              <a:rPr lang="ar-DZ" dirty="0" err="1"/>
              <a:t>و</a:t>
            </a:r>
            <a:r>
              <a:rPr lang="ar-DZ" dirty="0"/>
              <a:t> ذلك بعد دراسة جدوى كل استثمار </a:t>
            </a:r>
            <a:r>
              <a:rPr lang="ar-DZ" dirty="0" err="1"/>
              <a:t>و</a:t>
            </a:r>
            <a:r>
              <a:rPr lang="ar-DZ" dirty="0"/>
              <a:t> المفاضلة بين مجموعة من البدائل </a:t>
            </a:r>
            <a:r>
              <a:rPr lang="ar-DZ" dirty="0" err="1"/>
              <a:t>و</a:t>
            </a:r>
            <a:r>
              <a:rPr lang="ar-DZ" dirty="0"/>
              <a:t> اختيار البديل الأمثل الذي يحقق </a:t>
            </a:r>
            <a:r>
              <a:rPr lang="ar-DZ" dirty="0" err="1"/>
              <a:t>المردودية</a:t>
            </a:r>
            <a:r>
              <a:rPr lang="ar-DZ" dirty="0"/>
              <a:t> و الفعالية الاقتصادية.</a:t>
            </a:r>
          </a:p>
          <a:p>
            <a:pPr algn="r">
              <a:buFontTx/>
              <a:buNone/>
            </a:pPr>
            <a:r>
              <a:rPr lang="ar-DZ" b="1" dirty="0"/>
              <a:t>وظيفة التمويل</a:t>
            </a:r>
            <a:r>
              <a:rPr lang="ar-DZ" dirty="0"/>
              <a:t>: يتمثل دور وظيفة التمويل في تغطية الاحتياجات المالية للنشاط سواء كانت متعلقة بالاستثمار أو الاستغلال أو بالوظيفة المالية نفسها أو بالخزينة </a:t>
            </a:r>
            <a:r>
              <a:rPr lang="ar-DZ" dirty="0" err="1"/>
              <a:t>الاجمالية</a:t>
            </a:r>
            <a:r>
              <a:rPr lang="ar-DZ" dirty="0"/>
              <a:t> للمؤسسة .</a:t>
            </a: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CCFFFF"/>
          </a:solidFill>
        </p:spPr>
        <p:txBody>
          <a:bodyPr/>
          <a:lstStyle/>
          <a:p>
            <a:pPr rtl="1"/>
            <a:r>
              <a:rPr lang="fr-FR" b="1" dirty="0" smtClean="0"/>
              <a:t>II </a:t>
            </a:r>
            <a:r>
              <a:rPr lang="ar-DZ" b="1" dirty="0" smtClean="0"/>
              <a:t>-الميزانية </a:t>
            </a:r>
            <a:r>
              <a:rPr lang="ar-DZ" b="1" dirty="0"/>
              <a:t>الوظيفية</a:t>
            </a:r>
            <a:endParaRPr lang="fr-FR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000625"/>
          </a:xfrm>
        </p:spPr>
        <p:txBody>
          <a:bodyPr/>
          <a:lstStyle/>
          <a:p>
            <a:pPr algn="r">
              <a:lnSpc>
                <a:spcPct val="90000"/>
              </a:lnSpc>
              <a:buFontTx/>
              <a:buNone/>
            </a:pPr>
            <a:r>
              <a:rPr lang="ar-DZ"/>
              <a:t>إن المنظور الوظيفي يركز على دراسة نشاط المؤسسة من خلال الموارد المالية ( دورة التمويل ) و كيفية استعمالها لتمويل الاستخدامات ( دورة الاستثمار و دورة الاستغلال)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ar-DZ"/>
              <a:t>حيث تتجزأ الميزانية الوظيفية إلى أربع مستويا هي :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ar-DZ" b="1"/>
              <a:t>مستوى الموارد الدائمة و الاستخدامات المستقرة:</a:t>
            </a:r>
            <a:r>
              <a:rPr lang="ar-DZ"/>
              <a:t>تتشكل الموارد من مصادر التمويل متوسطة و طويلة الأجل مثل الأموال الخاصة و الديون متوسطة و طويلة الجل و الإهتلاكات و المؤونات و النتائج المتراكمة و الاحتياطات.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ar-DZ"/>
              <a:t>أما الاستخدامات المستقرة فتتشكل من الاستثمارات بمختلف أنواعها و كل العناصر ذات الطبيعة المستقرة.</a:t>
            </a:r>
          </a:p>
          <a:p>
            <a:pPr algn="r">
              <a:lnSpc>
                <a:spcPct val="90000"/>
              </a:lnSpc>
              <a:buFontTx/>
              <a:buNone/>
            </a:pPr>
            <a:endParaRPr lang="ar-DZ"/>
          </a:p>
          <a:p>
            <a:pPr algn="r">
              <a:lnSpc>
                <a:spcPct val="90000"/>
              </a:lnSpc>
              <a:buFontTx/>
              <a:buNone/>
            </a:pPr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9144000" cy="5576888"/>
          </a:xfrm>
        </p:spPr>
        <p:txBody>
          <a:bodyPr/>
          <a:lstStyle/>
          <a:p>
            <a:pPr algn="r">
              <a:buFontTx/>
              <a:buNone/>
            </a:pPr>
            <a:r>
              <a:rPr lang="ar-DZ" b="1" dirty="0" smtClean="0"/>
              <a:t>مستوى استخدامات الاستغلال </a:t>
            </a:r>
            <a:r>
              <a:rPr lang="ar-DZ" b="1" dirty="0" err="1" smtClean="0"/>
              <a:t>و</a:t>
            </a:r>
            <a:r>
              <a:rPr lang="ar-DZ" b="1" dirty="0" smtClean="0"/>
              <a:t> موارد الاستغلال:</a:t>
            </a:r>
            <a:r>
              <a:rPr lang="ar-DZ" dirty="0" smtClean="0"/>
              <a:t> </a:t>
            </a:r>
            <a:r>
              <a:rPr lang="ar-DZ" dirty="0" err="1" smtClean="0"/>
              <a:t>و</a:t>
            </a:r>
            <a:r>
              <a:rPr lang="ar-DZ" dirty="0" smtClean="0"/>
              <a:t> تتمثل في احتياجات دورة الاستغلال </a:t>
            </a:r>
            <a:r>
              <a:rPr lang="ar-DZ" dirty="0" err="1" smtClean="0"/>
              <a:t>و</a:t>
            </a:r>
            <a:r>
              <a:rPr lang="ar-DZ" dirty="0" smtClean="0"/>
              <a:t> المتمثلة في المخزون </a:t>
            </a:r>
            <a:r>
              <a:rPr lang="ar-DZ" dirty="0" err="1" smtClean="0"/>
              <a:t>و</a:t>
            </a:r>
            <a:r>
              <a:rPr lang="ar-DZ" dirty="0" smtClean="0"/>
              <a:t> العملاء </a:t>
            </a:r>
            <a:r>
              <a:rPr lang="ar-DZ" dirty="0" err="1" smtClean="0"/>
              <a:t>و</a:t>
            </a:r>
            <a:r>
              <a:rPr lang="ar-DZ" dirty="0" smtClean="0"/>
              <a:t> موارد تمويلها </a:t>
            </a:r>
            <a:r>
              <a:rPr lang="ar-DZ" dirty="0" err="1" smtClean="0"/>
              <a:t>و</a:t>
            </a:r>
            <a:r>
              <a:rPr lang="ar-DZ" dirty="0" smtClean="0"/>
              <a:t> المتمثلة في المورد</a:t>
            </a:r>
          </a:p>
          <a:p>
            <a:pPr algn="r">
              <a:buFontTx/>
              <a:buNone/>
            </a:pPr>
            <a:r>
              <a:rPr lang="ar-DZ" b="1" dirty="0" smtClean="0"/>
              <a:t>مستوى الاستخدامات خارج الاستغلال </a:t>
            </a:r>
            <a:r>
              <a:rPr lang="ar-DZ" b="1" dirty="0" err="1" smtClean="0"/>
              <a:t>و</a:t>
            </a:r>
            <a:r>
              <a:rPr lang="ar-DZ" b="1" dirty="0" smtClean="0"/>
              <a:t> الموارد خارج</a:t>
            </a:r>
            <a:r>
              <a:rPr lang="ar-DZ" dirty="0" smtClean="0"/>
              <a:t> </a:t>
            </a:r>
            <a:r>
              <a:rPr lang="ar-DZ" b="1" dirty="0" smtClean="0"/>
              <a:t>الاستغلال</a:t>
            </a:r>
            <a:r>
              <a:rPr lang="ar-DZ" dirty="0" smtClean="0"/>
              <a:t>: هي كل الاحتياجات </a:t>
            </a:r>
            <a:r>
              <a:rPr lang="ar-DZ" dirty="0" err="1" smtClean="0"/>
              <a:t>و</a:t>
            </a:r>
            <a:r>
              <a:rPr lang="ar-DZ" dirty="0" smtClean="0"/>
              <a:t> الموارد التي لا ترتبط مباشرة بالنشاط الأساسي للمؤسسة وتلك الحركات المالية ذات الطبيعة الاستثنائية.</a:t>
            </a:r>
          </a:p>
          <a:p>
            <a:pPr algn="r">
              <a:buFontTx/>
              <a:buNone/>
            </a:pPr>
            <a:r>
              <a:rPr lang="ar-DZ" b="1" dirty="0" smtClean="0"/>
              <a:t>مستوى الخزينة</a:t>
            </a:r>
            <a:r>
              <a:rPr lang="ar-DZ" dirty="0" smtClean="0"/>
              <a:t>: </a:t>
            </a:r>
            <a:r>
              <a:rPr lang="ar-DZ" dirty="0" err="1" smtClean="0"/>
              <a:t>و</a:t>
            </a:r>
            <a:r>
              <a:rPr lang="ar-DZ" dirty="0" smtClean="0"/>
              <a:t> تتضمن استخدامات الخزينة المتمثلة في </a:t>
            </a:r>
            <a:r>
              <a:rPr lang="ar-DZ" dirty="0" err="1" smtClean="0"/>
              <a:t>المتاحات</a:t>
            </a:r>
            <a:r>
              <a:rPr lang="ar-DZ" dirty="0" smtClean="0"/>
              <a:t> و موارد الخزينة المتمثلة في </a:t>
            </a:r>
            <a:r>
              <a:rPr lang="ar-DZ" dirty="0" err="1" smtClean="0"/>
              <a:t>الإعتمادات</a:t>
            </a:r>
            <a:r>
              <a:rPr lang="ar-DZ" dirty="0" smtClean="0"/>
              <a:t> البنكية الجارية.</a:t>
            </a: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476250"/>
          </a:xfrm>
          <a:solidFill>
            <a:srgbClr val="CCFFFF"/>
          </a:solidFill>
        </p:spPr>
        <p:txBody>
          <a:bodyPr/>
          <a:lstStyle/>
          <a:p>
            <a:r>
              <a:rPr lang="ar-DZ" sz="4000" b="1" dirty="0" smtClean="0"/>
              <a:t>1- بناء </a:t>
            </a:r>
            <a:r>
              <a:rPr lang="ar-DZ" sz="4000" b="1" dirty="0"/>
              <a:t>الميزانية الوظيفية</a:t>
            </a:r>
            <a:endParaRPr lang="fr-FR" sz="4000" b="1" dirty="0"/>
          </a:p>
        </p:txBody>
      </p:sp>
      <p:graphicFrame>
        <p:nvGraphicFramePr>
          <p:cNvPr id="8282" name="Group 90"/>
          <p:cNvGraphicFramePr>
            <a:graphicFrameLocks noGrp="1"/>
          </p:cNvGraphicFramePr>
          <p:nvPr>
            <p:ph idx="1"/>
          </p:nvPr>
        </p:nvGraphicFramePr>
        <p:xfrm>
          <a:off x="0" y="571481"/>
          <a:ext cx="9144000" cy="6350247"/>
        </p:xfrm>
        <a:graphic>
          <a:graphicData uri="http://schemas.openxmlformats.org/drawingml/2006/table">
            <a:tbl>
              <a:tblPr/>
              <a:tblGrid>
                <a:gridCol w="4643438"/>
                <a:gridCol w="4500562"/>
              </a:tblGrid>
              <a:tr h="542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الموارد</a:t>
                      </a:r>
                      <a:endParaRPr kumimoji="0" lang="fr-FR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الاستخدامات</a:t>
                      </a:r>
                      <a:endParaRPr kumimoji="0" lang="fr-FR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9321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الموارد الدائمة</a:t>
                      </a:r>
                      <a:r>
                        <a:rPr kumimoji="0" lang="fr-F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R</a:t>
                      </a:r>
                      <a:r>
                        <a:rPr kumimoji="0" lang="fr-FR" sz="2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D </a:t>
                      </a:r>
                      <a:endParaRPr kumimoji="0" lang="ar-DZ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الأموال الجماعية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الديون م و ط الجل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مجموع الاهتلاكات و المؤونات</a:t>
                      </a:r>
                      <a:endParaRPr kumimoji="0" lang="fr-F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الاستخدامت المستقرة </a:t>
                      </a:r>
                      <a:r>
                        <a:rPr kumimoji="0" lang="fr-F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E</a:t>
                      </a:r>
                      <a:r>
                        <a:rPr kumimoji="0" lang="fr-FR" sz="2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S</a:t>
                      </a:r>
                      <a:r>
                        <a:rPr kumimoji="0" lang="ar-DZ" sz="2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 </a:t>
                      </a:r>
                      <a:endParaRPr kumimoji="0" lang="fr-FR" sz="26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الاستثمارات المادية و المعنوية و المالية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الأصول ذات الطبيعة المستقرة</a:t>
                      </a:r>
                      <a:endParaRPr kumimoji="0" lang="fr-F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292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موارد الاستغلال 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R</a:t>
                      </a:r>
                      <a:r>
                        <a:rPr kumimoji="0" lang="fr-FR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ex</a:t>
                      </a:r>
                      <a:endParaRPr kumimoji="0" lang="ar-D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مستحقات المورد  ملحقاته.</a:t>
                      </a:r>
                      <a:endParaRPr kumimoji="0" lang="fr-F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استخدامات الاستغلال </a:t>
                      </a:r>
                      <a:r>
                        <a:rPr kumimoji="0" lang="fr-FR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E</a:t>
                      </a:r>
                      <a:r>
                        <a:rPr kumimoji="0" lang="fr-FR" sz="26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ex</a:t>
                      </a:r>
                      <a:endParaRPr kumimoji="0" lang="ar-D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المخزونات</a:t>
                      </a:r>
                      <a:r>
                        <a:rPr kumimoji="0" lang="ar-D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 </a:t>
                      </a:r>
                      <a:r>
                        <a:rPr kumimoji="0" lang="ar-D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الاجمالية</a:t>
                      </a:r>
                      <a:endParaRPr kumimoji="0" lang="ar-D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حقوق العملاء </a:t>
                      </a:r>
                      <a:r>
                        <a:rPr kumimoji="0" lang="ar-D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و</a:t>
                      </a:r>
                      <a:r>
                        <a:rPr kumimoji="0" lang="ar-D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 ملحقاتها</a:t>
                      </a:r>
                      <a:endParaRPr kumimoji="0" lang="fr-F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7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موارد خارج الاستغلال </a:t>
                      </a:r>
                      <a:r>
                        <a:rPr kumimoji="0" lang="fr-F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R</a:t>
                      </a:r>
                      <a:r>
                        <a:rPr kumimoji="0" lang="fr-FR" sz="2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hex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استخدمات</a:t>
                      </a: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 خارج الاستغلال </a:t>
                      </a:r>
                      <a:r>
                        <a:rPr kumimoji="0" lang="fr-FR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E</a:t>
                      </a:r>
                      <a:r>
                        <a:rPr kumimoji="0" lang="fr-FR" sz="26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hex</a:t>
                      </a:r>
                      <a:endParaRPr kumimoji="0" lang="fr-FR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63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موارد الخزينة 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R</a:t>
                      </a:r>
                      <a:r>
                        <a:rPr kumimoji="0" lang="fr-FR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t</a:t>
                      </a:r>
                      <a:endParaRPr kumimoji="0" lang="ar-D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الاعتمادات</a:t>
                      </a:r>
                      <a:r>
                        <a:rPr kumimoji="0" lang="ar-D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 البنكية الجارية</a:t>
                      </a:r>
                      <a:r>
                        <a:rPr kumimoji="0" lang="ar-D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(قروض الخزينة) 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استخدامات الخزينة 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  E</a:t>
                      </a:r>
                      <a:r>
                        <a:rPr kumimoji="0" lang="fr-FR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t</a:t>
                      </a:r>
                      <a:r>
                        <a:rPr kumimoji="0" lang="ar-DZ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  </a:t>
                      </a:r>
                      <a:endParaRPr kumimoji="0" lang="ar-D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المتاحات</a:t>
                      </a:r>
                      <a:endParaRPr kumimoji="0" lang="fr-F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63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مجموع الموارد 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D</a:t>
                      </a: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( بقيمة إجمالية )</a:t>
                      </a:r>
                      <a:endParaRPr kumimoji="0" lang="fr-FR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مجموع الاستخدامات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E</a:t>
                      </a: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abic Transparent" pitchFamily="2" charset="-78"/>
                        </a:rPr>
                        <a:t>( بقيمة إجمالية )</a:t>
                      </a:r>
                      <a:endParaRPr kumimoji="0" lang="fr-FR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abic Transparent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solidFill>
            <a:srgbClr val="CCFFFF"/>
          </a:solidFill>
        </p:spPr>
        <p:txBody>
          <a:bodyPr/>
          <a:lstStyle/>
          <a:p>
            <a:r>
              <a:rPr lang="ar-DZ" sz="4000" b="1" dirty="0" smtClean="0"/>
              <a:t>2- خصائص الميزانية الوظيفية:</a:t>
            </a:r>
            <a:endParaRPr lang="fr-FR" sz="4000" b="1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-142908" y="1000108"/>
            <a:ext cx="914400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abic Transparent" pitchFamily="2" charset="-78"/>
              </a:rPr>
              <a:t>تستبعد الميزانية الوظيفية تماما القيمة السوقية</a:t>
            </a:r>
            <a:r>
              <a:rPr kumimoji="0" lang="ar-D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abic Transparent" pitchFamily="2" charset="-78"/>
              </a:rPr>
              <a:t> </a:t>
            </a:r>
            <a:r>
              <a:rPr kumimoji="0" lang="ar-DZ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abic Transparent" pitchFamily="2" charset="-78"/>
              </a:rPr>
              <a:t>و</a:t>
            </a:r>
            <a:r>
              <a:rPr kumimoji="0" lang="ar-D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abic Transparent" pitchFamily="2" charset="-78"/>
              </a:rPr>
              <a:t> لا تأخذ إلا بقيمة الحصول على الأصل سواء كانت استثمارات أصول استغلال.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DZ" sz="3200" kern="0" baseline="0" dirty="0" smtClean="0">
                <a:latin typeface="+mn-lt"/>
                <a:cs typeface="Arabic Transparent" pitchFamily="2" charset="-78"/>
              </a:rPr>
              <a:t>تستبعد</a:t>
            </a:r>
            <a:r>
              <a:rPr lang="ar-DZ" sz="3200" kern="0" dirty="0" smtClean="0">
                <a:latin typeface="+mn-lt"/>
                <a:cs typeface="Arabic Transparent" pitchFamily="2" charset="-78"/>
              </a:rPr>
              <a:t> كذلك التصنيف حسب معيار السيولة </a:t>
            </a:r>
            <a:r>
              <a:rPr lang="ar-DZ" sz="3200" kern="0" dirty="0" err="1" smtClean="0">
                <a:latin typeface="+mn-lt"/>
                <a:cs typeface="Arabic Transparent" pitchFamily="2" charset="-78"/>
              </a:rPr>
              <a:t>و</a:t>
            </a:r>
            <a:r>
              <a:rPr lang="ar-DZ" sz="3200" kern="0" dirty="0" smtClean="0">
                <a:latin typeface="+mn-lt"/>
                <a:cs typeface="Arabic Transparent" pitchFamily="2" charset="-78"/>
              </a:rPr>
              <a:t> الاستحقاق، معتمدة في تصنيف عناصر الميزانية على مدى ارتباطها بدورة معينة استثمار، استغلال أو تمويل، أي على أساس تصنيف اقتصادي دون مراعاة أجل التحصيل أو التسديد.</a:t>
            </a:r>
            <a:endParaRPr kumimoji="0" lang="ar-DZ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abic Transparen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42908" y="1000108"/>
            <a:ext cx="9144000" cy="5357850"/>
          </a:xfrm>
        </p:spPr>
        <p:txBody>
          <a:bodyPr/>
          <a:lstStyle/>
          <a:p>
            <a:pPr algn="r">
              <a:buFontTx/>
              <a:buNone/>
            </a:pPr>
            <a:r>
              <a:rPr lang="ar-DZ" dirty="0">
                <a:cs typeface="Arabic Transparent" pitchFamily="2" charset="-78"/>
              </a:rPr>
              <a:t>يتم ترتيب عناصر الميزانية الوظيفية حسب وظيفتها، فالديون مثلا،</a:t>
            </a:r>
          </a:p>
          <a:p>
            <a:pPr algn="r">
              <a:buFontTx/>
              <a:buNone/>
            </a:pPr>
            <a:r>
              <a:rPr lang="ar-DZ" dirty="0">
                <a:cs typeface="Arabic Transparent" pitchFamily="2" charset="-78"/>
              </a:rPr>
              <a:t> لا ترتب حسب درجة الاستحقاق كما هو الحال في الميزانية المالية </a:t>
            </a:r>
          </a:p>
          <a:p>
            <a:pPr algn="r">
              <a:buFontTx/>
              <a:buNone/>
            </a:pPr>
            <a:r>
              <a:rPr lang="ar-DZ" dirty="0">
                <a:cs typeface="Arabic Transparent" pitchFamily="2" charset="-78"/>
              </a:rPr>
              <a:t>و لكن ترتب حسب وظيفتها، بمعنى أنه إذا كانت وظيفة هذه الديون هي تمويل دورة الاستغلال فتعتبر ديونا قصيرة المدى حتى إذا كانت ديونا طويلة الأجل، </a:t>
            </a:r>
            <a:r>
              <a:rPr lang="ar-DZ" dirty="0" err="1">
                <a:cs typeface="Arabic Transparent" pitchFamily="2" charset="-78"/>
              </a:rPr>
              <a:t>و</a:t>
            </a:r>
            <a:r>
              <a:rPr lang="ar-DZ" dirty="0">
                <a:cs typeface="Arabic Transparent" pitchFamily="2" charset="-78"/>
              </a:rPr>
              <a:t> إذا كانت وظيفة الديون هي تمويل الاستثمارات فتعتبر ديونا متوسطة </a:t>
            </a:r>
            <a:r>
              <a:rPr lang="ar-DZ" dirty="0" err="1">
                <a:cs typeface="Arabic Transparent" pitchFamily="2" charset="-78"/>
              </a:rPr>
              <a:t>و</a:t>
            </a:r>
            <a:r>
              <a:rPr lang="ar-DZ" dirty="0">
                <a:cs typeface="Arabic Transparent" pitchFamily="2" charset="-78"/>
              </a:rPr>
              <a:t> طويلة الأجل حتى إذا كانت قصيرة الأجل.</a:t>
            </a:r>
          </a:p>
          <a:p>
            <a:pPr algn="r" rtl="1">
              <a:buFontTx/>
              <a:buNone/>
            </a:pPr>
            <a:r>
              <a:rPr lang="ar-DZ" b="1" dirty="0">
                <a:cs typeface="Arabic Transparent" pitchFamily="2" charset="-78"/>
              </a:rPr>
              <a:t>الاستثمارات</a:t>
            </a:r>
            <a:r>
              <a:rPr lang="ar-DZ" dirty="0">
                <a:cs typeface="Arabic Transparent" pitchFamily="2" charset="-78"/>
              </a:rPr>
              <a:t> : تدمج في الأصول الاقتصادية بالقيمة الإجمالية </a:t>
            </a:r>
            <a:r>
              <a:rPr lang="ar-DZ" dirty="0" err="1">
                <a:cs typeface="Arabic Transparent" pitchFamily="2" charset="-78"/>
              </a:rPr>
              <a:t>و</a:t>
            </a:r>
            <a:r>
              <a:rPr lang="ar-DZ" dirty="0">
                <a:cs typeface="Arabic Transparent" pitchFamily="2" charset="-78"/>
              </a:rPr>
              <a:t> في المقابل تدمج </a:t>
            </a:r>
            <a:r>
              <a:rPr lang="ar-DZ" dirty="0" err="1">
                <a:cs typeface="Arabic Transparent" pitchFamily="2" charset="-78"/>
              </a:rPr>
              <a:t>الاهتلاكات</a:t>
            </a:r>
            <a:r>
              <a:rPr lang="ar-DZ" dirty="0">
                <a:cs typeface="Arabic Transparent" pitchFamily="2" charset="-78"/>
              </a:rPr>
              <a:t> الخاصة بهذه الاستثمارات في الأموال الخاصة.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solidFill>
            <a:srgbClr val="CCFFFF"/>
          </a:solidFill>
        </p:spPr>
        <p:txBody>
          <a:bodyPr/>
          <a:lstStyle/>
          <a:p>
            <a:r>
              <a:rPr lang="ar-DZ" sz="4000" b="1" dirty="0" smtClean="0"/>
              <a:t>3- ترتيب </a:t>
            </a:r>
            <a:r>
              <a:rPr lang="ar-DZ" sz="4000" b="1" dirty="0"/>
              <a:t>الحسابات حسب المنظور الوظيفي</a:t>
            </a:r>
            <a:endParaRPr lang="fr-FR" sz="4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271</TotalTime>
  <Words>985</Words>
  <Application>Microsoft Office PowerPoint</Application>
  <PresentationFormat>Affichage à l'écran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Modèle par défaut</vt:lpstr>
      <vt:lpstr> 2-6- التحليل المالي حسب المنظور الوظيفي</vt:lpstr>
      <vt:lpstr>تمهيد</vt:lpstr>
      <vt:lpstr>I-المفهوم الوظيفي لمؤسسة</vt:lpstr>
      <vt:lpstr>Diapositive 4</vt:lpstr>
      <vt:lpstr>II -الميزانية الوظيفية</vt:lpstr>
      <vt:lpstr>Diapositive 6</vt:lpstr>
      <vt:lpstr>1- بناء الميزانية الوظيفية</vt:lpstr>
      <vt:lpstr>2- خصائص الميزانية الوظيفية:</vt:lpstr>
      <vt:lpstr>3- ترتيب الحسابات حسب المنظور الوظيفي</vt:lpstr>
      <vt:lpstr>Diapositive 10</vt:lpstr>
      <vt:lpstr>-IIIأدوات التحليل الوظيفي</vt:lpstr>
      <vt:lpstr>1- رأس المال العامل الصافي الإجمالي: FRng</vt:lpstr>
      <vt:lpstr>Diapositive 13</vt:lpstr>
      <vt:lpstr>2-الاحتياج من رأس المال العاملBFR </vt:lpstr>
      <vt:lpstr>Diapositive 15</vt:lpstr>
      <vt:lpstr>3- الخزينة الصافية الإجمالية Tng </vt:lpstr>
    </vt:vector>
  </TitlesOfParts>
  <Company>univesité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التحليل المالي حسب المنظور الوظيفي</dc:title>
  <dc:creator>harkati</dc:creator>
  <cp:lastModifiedBy>pc</cp:lastModifiedBy>
  <cp:revision>23</cp:revision>
  <dcterms:created xsi:type="dcterms:W3CDTF">2000-01-01T11:14:07Z</dcterms:created>
  <dcterms:modified xsi:type="dcterms:W3CDTF">2013-05-08T09:05:39Z</dcterms:modified>
</cp:coreProperties>
</file>