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5" r:id="rId19"/>
    <p:sldId id="274" r:id="rId2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FF99CC"/>
    <a:srgbClr val="CCFFFF"/>
    <a:srgbClr val="CCCCFF"/>
    <a:srgbClr val="FFFFCC"/>
    <a:srgbClr val="99CCFF"/>
    <a:srgbClr val="CC66FF"/>
    <a:srgbClr val="FFCCFF"/>
    <a:srgbClr val="FF99FF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209" autoAdjust="0"/>
    <p:restoredTop sz="94660"/>
  </p:normalViewPr>
  <p:slideViewPr>
    <p:cSldViewPr snapToGrid="0">
      <p:cViewPr varScale="1">
        <p:scale>
          <a:sx n="64" d="100"/>
          <a:sy n="64" d="100"/>
        </p:scale>
        <p:origin x="90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13EED8-538D-414E-BAE3-8ADCA1DA1F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0CEDD66-2C5A-4B8E-AB90-29530AF460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79BF707-7DC2-42E6-9C82-EB1C14F3B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39E8-0E20-4EFE-8A68-4594035D3909}" type="datetimeFigureOut">
              <a:rPr lang="es-ES" smtClean="0"/>
              <a:t>10/04/2019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D258D99-EBDF-4296-A88B-4AC962B23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22F794-02E8-493A-BC6B-65D5D86BC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1331B-20AE-48AB-B096-B8EAE4D1CA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9843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7C6FBD-55C8-4062-AE45-FDA8ADF70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2C836AE-2978-4898-8C94-A0CF12D6CA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8C728FF-3568-4CA8-8F3E-CB7C4B56A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39E8-0E20-4EFE-8A68-4594035D3909}" type="datetimeFigureOut">
              <a:rPr lang="es-ES" smtClean="0"/>
              <a:t>10/04/2019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942FD95-B254-4051-8ECE-1965895B9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42FAB3-E4D4-4657-B52C-F23709B95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1331B-20AE-48AB-B096-B8EAE4D1CA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9855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9B0E5EC-F12A-42C1-B631-1F1169396B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C56468A-D42F-411D-BE30-69846C5FD9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F9C6C60-8483-421B-B37E-07C0EEFB4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39E8-0E20-4EFE-8A68-4594035D3909}" type="datetimeFigureOut">
              <a:rPr lang="es-ES" smtClean="0"/>
              <a:t>10/04/2019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73F4DBB-087D-4492-A472-E8DAC68CE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20121A-F4E6-4E14-83B1-BF0523D2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1331B-20AE-48AB-B096-B8EAE4D1CA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9659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57B22A-8E7E-43B4-B448-EF043E3B1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384E24F-8870-465E-8979-B9106E2AA3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11A74D-B7DA-4E0F-A54D-B85894F32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39E8-0E20-4EFE-8A68-4594035D3909}" type="datetimeFigureOut">
              <a:rPr lang="es-ES" smtClean="0"/>
              <a:t>10/04/2019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1DFFBB-AD45-4F6C-83D6-D4B526D67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9F362F9-7D73-4E48-8F66-9F2EF9F33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1331B-20AE-48AB-B096-B8EAE4D1CA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7291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BAE158-1FA5-4C13-B7AF-9E0BF4312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32F5EC0-1667-4550-BEAC-D9E576B349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0C7334-B961-4929-9D5D-7A787CC6B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39E8-0E20-4EFE-8A68-4594035D3909}" type="datetimeFigureOut">
              <a:rPr lang="es-ES" smtClean="0"/>
              <a:t>10/04/2019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4BC4488-1507-429B-8E8D-137642A0D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4E665E5-A72F-4175-95C7-0403AD07F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1331B-20AE-48AB-B096-B8EAE4D1CA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5350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008F2D-3C95-45EF-8BA1-0A8A3C21F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C542F79-ECC3-4C8B-9375-F7212A30B2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0F78891-34D6-4DD1-AD80-662156C62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50187D5-E249-4007-AE5F-103636CAA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39E8-0E20-4EFE-8A68-4594035D3909}" type="datetimeFigureOut">
              <a:rPr lang="es-ES" smtClean="0"/>
              <a:t>10/04/2019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00C7DFC-7E5E-4777-B90F-BCFEF98B0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97883AE-8FB2-4E2D-9CE7-D609D1817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1331B-20AE-48AB-B096-B8EAE4D1CA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0764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6D9AB0-CD36-42E9-977C-73297670C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DDFBC73-AD5B-4F34-9907-BA78E11E8C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93E1B30-6A1E-4D26-963E-3F37A398E1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AF4C92C-6F47-4B42-A620-9356DA5FB0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515CFAD-464F-4E09-9B4F-06DB405BA4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2BA5C1C-35B9-4403-B06B-6BAEDBC9D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39E8-0E20-4EFE-8A68-4594035D3909}" type="datetimeFigureOut">
              <a:rPr lang="es-ES" smtClean="0"/>
              <a:t>10/04/2019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F999724-71F4-4A67-8074-907E8F9A3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86FC4A1-5B15-49E8-94D7-42E0BEA8A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1331B-20AE-48AB-B096-B8EAE4D1CA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6020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61CA22-B1DD-4631-9542-957212A3F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72CB847-DD5B-4821-B9B9-6EAC348F9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39E8-0E20-4EFE-8A68-4594035D3909}" type="datetimeFigureOut">
              <a:rPr lang="es-ES" smtClean="0"/>
              <a:t>10/04/2019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423C9C6-AC4C-482D-9B51-A5A029F14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365CEC5-9269-481A-BD88-97ACE9D5C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1331B-20AE-48AB-B096-B8EAE4D1CA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1116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1CAAD54-2CC4-4F30-953A-F63B831FE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39E8-0E20-4EFE-8A68-4594035D3909}" type="datetimeFigureOut">
              <a:rPr lang="es-ES" smtClean="0"/>
              <a:t>10/04/2019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FB6A791-838E-4422-B8E6-4564B6C01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229C828-AE94-4B83-BA3F-BE3148A1A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1331B-20AE-48AB-B096-B8EAE4D1CA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2903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97406F-B17E-4115-B726-90DEB4178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67064FB-C388-4B18-9465-147D2FE53D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5CCB291-4C05-4E87-A342-DFE2CC47FC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5A3A568-0354-4554-9E0A-30D1C9EDB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39E8-0E20-4EFE-8A68-4594035D3909}" type="datetimeFigureOut">
              <a:rPr lang="es-ES" smtClean="0"/>
              <a:t>10/04/2019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810ACBA-D44B-4061-88D5-8F3BDE08C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C099A6-127B-4144-97BD-700BA3959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1331B-20AE-48AB-B096-B8EAE4D1CA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9355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358138-7FDD-40C9-9BF6-CF667A360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3663DB2-12E1-4163-82B2-F67184B812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A28AB9C-0E41-466F-89C8-52628A4A6A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FF24CF4-12FB-4EE0-AE92-FD3AED45A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39E8-0E20-4EFE-8A68-4594035D3909}" type="datetimeFigureOut">
              <a:rPr lang="es-ES" smtClean="0"/>
              <a:t>10/04/2019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7C0DD6D-E35F-443F-A015-04E5EB206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4AA4CD7-9CBE-4DA7-AC27-85C39D9A0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1331B-20AE-48AB-B096-B8EAE4D1CA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243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ED46527-E77D-47F8-A5EB-5C8A9A046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5C8E108-E417-4994-8FF5-3654EBFA6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6CE29E-4C81-459B-AF63-D984791F50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D39E8-0E20-4EFE-8A68-4594035D3909}" type="datetimeFigureOut">
              <a:rPr lang="es-ES" smtClean="0"/>
              <a:t>10/04/2019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D04713-E1E1-4570-8651-E80DEC10B2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7E47B5-9EFC-4AC2-BEEE-BF0451D3E9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1331B-20AE-48AB-B096-B8EAE4D1CA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325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20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microsoft.com/office/2007/relationships/hdphoto" Target="../media/hdphoto6.wdp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microsoft.com/office/2007/relationships/hdphoto" Target="../media/hdphoto10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33.png"/><Relationship Id="rId5" Type="http://schemas.openxmlformats.org/officeDocument/2006/relationships/image" Target="../media/image28.png"/><Relationship Id="rId10" Type="http://schemas.openxmlformats.org/officeDocument/2006/relationships/image" Target="../media/image32.png"/><Relationship Id="rId4" Type="http://schemas.openxmlformats.org/officeDocument/2006/relationships/image" Target="../media/image27.png"/><Relationship Id="rId9" Type="http://schemas.microsoft.com/office/2007/relationships/hdphoto" Target="../media/hdphoto9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12.xml"/><Relationship Id="rId3" Type="http://schemas.openxmlformats.org/officeDocument/2006/relationships/slide" Target="slide4.xml"/><Relationship Id="rId7" Type="http://schemas.openxmlformats.org/officeDocument/2006/relationships/slide" Target="slide10.xml"/><Relationship Id="rId12" Type="http://schemas.openxmlformats.org/officeDocument/2006/relationships/slide" Target="slide7.xml"/><Relationship Id="rId17" Type="http://schemas.openxmlformats.org/officeDocument/2006/relationships/slide" Target="slide18.xml"/><Relationship Id="rId2" Type="http://schemas.openxmlformats.org/officeDocument/2006/relationships/image" Target="../media/image3.jpg"/><Relationship Id="rId16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slide" Target="slide16.xml"/><Relationship Id="rId5" Type="http://schemas.openxmlformats.org/officeDocument/2006/relationships/slide" Target="slide14.xml"/><Relationship Id="rId15" Type="http://schemas.openxmlformats.org/officeDocument/2006/relationships/slide" Target="slide8.xml"/><Relationship Id="rId10" Type="http://schemas.openxmlformats.org/officeDocument/2006/relationships/slide" Target="slide11.xml"/><Relationship Id="rId4" Type="http://schemas.openxmlformats.org/officeDocument/2006/relationships/slide" Target="slide9.xml"/><Relationship Id="rId9" Type="http://schemas.openxmlformats.org/officeDocument/2006/relationships/slide" Target="slide6.xml"/><Relationship Id="rId14" Type="http://schemas.openxmlformats.org/officeDocument/2006/relationships/slide" Target="slide1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" Target="slide3.xml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5.gif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gif"/><Relationship Id="rId7" Type="http://schemas.microsoft.com/office/2007/relationships/hdphoto" Target="../media/hdphoto5.wdp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1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CCFFCC"/>
            </a:gs>
            <a:gs pos="83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nutricion png">
            <a:extLst>
              <a:ext uri="{FF2B5EF4-FFF2-40B4-BE49-F238E27FC236}">
                <a16:creationId xmlns:a16="http://schemas.microsoft.com/office/drawing/2014/main" id="{40F04E03-5737-49B1-8E4B-E69302EA7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01" y="0"/>
            <a:ext cx="11955798" cy="304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09DD0E15-ECDE-4E1E-93F1-7E6E61B2DCA3}"/>
              </a:ext>
            </a:extLst>
          </p:cNvPr>
          <p:cNvSpPr/>
          <p:nvPr/>
        </p:nvSpPr>
        <p:spPr>
          <a:xfrm>
            <a:off x="236202" y="3205885"/>
            <a:ext cx="5118710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6600" b="1" cap="none" spc="0" dirty="0">
                <a:ln w="12700">
                  <a:solidFill>
                    <a:schemeClr val="tx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matic SC" pitchFamily="2" charset="0"/>
              </a:rPr>
              <a:t>JEOPARDY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FD4D966-091E-45E0-A55D-14AE38A60CAA}"/>
              </a:ext>
            </a:extLst>
          </p:cNvPr>
          <p:cNvSpPr txBox="1"/>
          <p:nvPr/>
        </p:nvSpPr>
        <p:spPr>
          <a:xfrm>
            <a:off x="526009" y="5670635"/>
            <a:ext cx="7483197" cy="678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800" dirty="0">
                <a:latin typeface="Bodoni MT" panose="02070603080606020203" pitchFamily="18" charset="0"/>
              </a:rPr>
              <a:t>NUTRICIÓN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507B04B-847A-46A8-AE1C-8911E5DE21E1}"/>
              </a:ext>
            </a:extLst>
          </p:cNvPr>
          <p:cNvSpPr txBox="1"/>
          <p:nvPr/>
        </p:nvSpPr>
        <p:spPr>
          <a:xfrm>
            <a:off x="7210269" y="4317765"/>
            <a:ext cx="46356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INTEGRANTES</a:t>
            </a:r>
          </a:p>
          <a:p>
            <a:r>
              <a:rPr lang="es-ES" dirty="0"/>
              <a:t>Anguiano Galindo Yuliana Itzel</a:t>
            </a:r>
          </a:p>
          <a:p>
            <a:r>
              <a:rPr lang="es-ES" dirty="0"/>
              <a:t>Bautista Chávez Debanhi</a:t>
            </a:r>
          </a:p>
          <a:p>
            <a:r>
              <a:rPr lang="es-ES" dirty="0"/>
              <a:t>Cuevas Salgado Alejandra</a:t>
            </a:r>
          </a:p>
          <a:p>
            <a:r>
              <a:rPr lang="es-ES" dirty="0"/>
              <a:t>González Claustro Rene Maximiliano</a:t>
            </a:r>
          </a:p>
          <a:p>
            <a:r>
              <a:rPr lang="es-ES" dirty="0"/>
              <a:t>González Zúñiga Laura Monserrat </a:t>
            </a:r>
          </a:p>
          <a:p>
            <a:r>
              <a:rPr lang="es-ES" dirty="0"/>
              <a:t>Morquecho Rodríguez </a:t>
            </a:r>
            <a:r>
              <a:rPr lang="es-ES" dirty="0" err="1"/>
              <a:t>Kemberly</a:t>
            </a:r>
            <a:r>
              <a:rPr lang="es-ES" dirty="0"/>
              <a:t> Consuelo</a:t>
            </a:r>
          </a:p>
        </p:txBody>
      </p:sp>
    </p:spTree>
    <p:extLst>
      <p:ext uri="{BB962C8B-B14F-4D97-AF65-F5344CB8AC3E}">
        <p14:creationId xmlns:p14="http://schemas.microsoft.com/office/powerpoint/2010/main" val="231441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2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CDC62ED-3C40-4475-A3D1-9F5E9C01D9BF}"/>
              </a:ext>
            </a:extLst>
          </p:cNvPr>
          <p:cNvSpPr txBox="1"/>
          <p:nvPr/>
        </p:nvSpPr>
        <p:spPr>
          <a:xfrm>
            <a:off x="1956813" y="489090"/>
            <a:ext cx="8600662" cy="669029"/>
          </a:xfrm>
          <a:prstGeom prst="rect">
            <a:avLst/>
          </a:prstGeom>
          <a:solidFill>
            <a:srgbClr val="FF9966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500" dirty="0">
                <a:latin typeface="Cambria" panose="02040503050406030204" pitchFamily="18" charset="0"/>
              </a:rPr>
              <a:t> </a:t>
            </a:r>
            <a:r>
              <a:rPr lang="es-ES" sz="2800" dirty="0">
                <a:latin typeface="Cambria" panose="02040503050406030204" pitchFamily="18" charset="0"/>
              </a:rPr>
              <a:t>Es un método utilizado en la evaluación nutricional</a:t>
            </a:r>
            <a:endParaRPr lang="es-E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E467CCD-B5C8-4E21-8DBC-332655AA3852}"/>
              </a:ext>
            </a:extLst>
          </p:cNvPr>
          <p:cNvSpPr txBox="1"/>
          <p:nvPr/>
        </p:nvSpPr>
        <p:spPr>
          <a:xfrm>
            <a:off x="841514" y="4394548"/>
            <a:ext cx="3475108" cy="670828"/>
          </a:xfrm>
          <a:prstGeom prst="flowChartDelay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s-ES" sz="2500" b="1" dirty="0">
                <a:latin typeface="Cambria" panose="02040503050406030204" pitchFamily="18" charset="0"/>
              </a:rPr>
              <a:t>c) </a:t>
            </a:r>
            <a:r>
              <a:rPr lang="es-ES" sz="2500" dirty="0">
                <a:latin typeface="Cambria" panose="02040503050406030204" pitchFamily="18" charset="0"/>
              </a:rPr>
              <a:t>Anticonceptivos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B814018-5D45-4826-B704-7DB1EA924A5B}"/>
              </a:ext>
            </a:extLst>
          </p:cNvPr>
          <p:cNvSpPr txBox="1"/>
          <p:nvPr/>
        </p:nvSpPr>
        <p:spPr>
          <a:xfrm>
            <a:off x="841515" y="5486366"/>
            <a:ext cx="3010957" cy="670828"/>
          </a:xfrm>
          <a:prstGeom prst="flowChartDelay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s-ES" sz="2500" b="1" dirty="0">
                <a:latin typeface="Cambria" panose="02040503050406030204" pitchFamily="18" charset="0"/>
              </a:rPr>
              <a:t>d) </a:t>
            </a:r>
            <a:r>
              <a:rPr lang="es-ES" sz="2500" dirty="0">
                <a:latin typeface="Cambria" panose="02040503050406030204" pitchFamily="18" charset="0"/>
              </a:rPr>
              <a:t>Bioquímicos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FC76409-BF96-47AF-BDC0-D523E7B17E9D}"/>
              </a:ext>
            </a:extLst>
          </p:cNvPr>
          <p:cNvSpPr txBox="1"/>
          <p:nvPr/>
        </p:nvSpPr>
        <p:spPr>
          <a:xfrm>
            <a:off x="841515" y="3414923"/>
            <a:ext cx="2498033" cy="670828"/>
          </a:xfrm>
          <a:prstGeom prst="flowChartDelay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s-ES" sz="2500" b="1" dirty="0">
                <a:latin typeface="Cambria" panose="02040503050406030204" pitchFamily="18" charset="0"/>
              </a:rPr>
              <a:t>b) </a:t>
            </a:r>
            <a:r>
              <a:rPr lang="es-ES" sz="2500" dirty="0">
                <a:latin typeface="Cambria" panose="02040503050406030204" pitchFamily="18" charset="0"/>
              </a:rPr>
              <a:t>Educativos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64713A7-861C-4C22-8C4D-6A9E5D135CDC}"/>
              </a:ext>
            </a:extLst>
          </p:cNvPr>
          <p:cNvSpPr txBox="1"/>
          <p:nvPr/>
        </p:nvSpPr>
        <p:spPr>
          <a:xfrm>
            <a:off x="841515" y="2422758"/>
            <a:ext cx="3475107" cy="670828"/>
          </a:xfrm>
          <a:prstGeom prst="flowChartDelay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s-ES" sz="2500" b="1" dirty="0">
                <a:latin typeface="Cambria" panose="02040503050406030204" pitchFamily="18" charset="0"/>
              </a:rPr>
              <a:t>a) </a:t>
            </a:r>
            <a:r>
              <a:rPr lang="es-ES" sz="2500" dirty="0">
                <a:latin typeface="Cambria" panose="02040503050406030204" pitchFamily="18" charset="0"/>
              </a:rPr>
              <a:t>Antropométricos</a:t>
            </a:r>
          </a:p>
        </p:txBody>
      </p:sp>
      <p:pic>
        <p:nvPicPr>
          <p:cNvPr id="15" name="Imagen 14">
            <a:hlinkClick r:id="rId2" action="ppaction://hlinksldjump"/>
            <a:extLst>
              <a:ext uri="{FF2B5EF4-FFF2-40B4-BE49-F238E27FC236}">
                <a16:creationId xmlns:a16="http://schemas.microsoft.com/office/drawing/2014/main" id="{FE8103D9-0168-4850-BA73-A341B1E9B8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481" y="4394548"/>
            <a:ext cx="1403761" cy="232583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3D12C8B3-3733-46B9-959C-76E9D5F5FC4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49" b="98140" l="2778" r="96000">
                        <a14:foregroundMark x1="41889" y1="31512" x2="41889" y2="31512"/>
                        <a14:foregroundMark x1="56111" y1="28605" x2="56111" y2="28605"/>
                        <a14:foregroundMark x1="62778" y1="45233" x2="62778" y2="45233"/>
                        <a14:foregroundMark x1="38333" y1="58953" x2="38333" y2="58953"/>
                        <a14:foregroundMark x1="44111" y1="65349" x2="44111" y2="65349"/>
                        <a14:foregroundMark x1="56444" y1="71512" x2="56444" y2="71512"/>
                        <a14:foregroundMark x1="70889" y1="73605" x2="70889" y2="73605"/>
                        <a14:foregroundMark x1="56444" y1="70930" x2="56444" y2="70930"/>
                        <a14:foregroundMark x1="38556" y1="70930" x2="38556" y2="70930"/>
                        <a14:foregroundMark x1="36889" y1="71860" x2="36889" y2="7186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5947" y="617913"/>
            <a:ext cx="1048578" cy="1001975"/>
          </a:xfrm>
          <a:prstGeom prst="rect">
            <a:avLst/>
          </a:prstGeom>
        </p:spPr>
      </p:pic>
      <p:pic>
        <p:nvPicPr>
          <p:cNvPr id="6146" name="Picture 2" descr="Resultado de imagen para examen de sangre embarazo png">
            <a:extLst>
              <a:ext uri="{FF2B5EF4-FFF2-40B4-BE49-F238E27FC236}">
                <a16:creationId xmlns:a16="http://schemas.microsoft.com/office/drawing/2014/main" id="{28114B79-F8C9-42D3-82DA-C8293F387C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466"/>
          <a:stretch/>
        </p:blipFill>
        <p:spPr bwMode="auto">
          <a:xfrm>
            <a:off x="4587340" y="2044749"/>
            <a:ext cx="7239000" cy="209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0505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CDC62ED-3C40-4475-A3D1-9F5E9C01D9BF}"/>
              </a:ext>
            </a:extLst>
          </p:cNvPr>
          <p:cNvSpPr txBox="1"/>
          <p:nvPr/>
        </p:nvSpPr>
        <p:spPr>
          <a:xfrm>
            <a:off x="2141783" y="646141"/>
            <a:ext cx="9026485" cy="710259"/>
          </a:xfrm>
          <a:prstGeom prst="rect">
            <a:avLst/>
          </a:prstGeom>
          <a:solidFill>
            <a:srgbClr val="FF9966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3000" dirty="0">
                <a:latin typeface="Cambria" panose="02040503050406030204" pitchFamily="18" charset="0"/>
              </a:rPr>
              <a:t>Es uno de los factores que determinan la nutrición </a:t>
            </a:r>
            <a:endParaRPr lang="es-ES" sz="3000" dirty="0"/>
          </a:p>
        </p:txBody>
      </p:sp>
      <p:pic>
        <p:nvPicPr>
          <p:cNvPr id="15" name="Imagen 14">
            <a:hlinkClick r:id="rId2" action="ppaction://hlinksldjump"/>
            <a:extLst>
              <a:ext uri="{FF2B5EF4-FFF2-40B4-BE49-F238E27FC236}">
                <a16:creationId xmlns:a16="http://schemas.microsoft.com/office/drawing/2014/main" id="{FE8103D9-0168-4850-BA73-A341B1E9B8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481" y="4394548"/>
            <a:ext cx="1403761" cy="2325839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170ABAAF-9943-4CEA-AD14-EC57951B388A}"/>
              </a:ext>
            </a:extLst>
          </p:cNvPr>
          <p:cNvSpPr txBox="1"/>
          <p:nvPr/>
        </p:nvSpPr>
        <p:spPr>
          <a:xfrm>
            <a:off x="1023732" y="4079525"/>
            <a:ext cx="4300328" cy="670828"/>
          </a:xfrm>
          <a:prstGeom prst="flowChartDelay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sz="2500" b="1" dirty="0">
                <a:latin typeface="Cambria" panose="02040503050406030204" pitchFamily="18" charset="0"/>
              </a:rPr>
              <a:t>c) </a:t>
            </a:r>
            <a:r>
              <a:rPr lang="en-US" dirty="0" err="1">
                <a:latin typeface="Cambria" panose="02040503050406030204" pitchFamily="18" charset="0"/>
              </a:rPr>
              <a:t>Biodiversidad</a:t>
            </a:r>
            <a:endParaRPr lang="es-ES" sz="1600" dirty="0">
              <a:latin typeface="Cambria" panose="02040503050406030204" pitchFamily="18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A6649BD-5987-4841-91A4-3B8E0125F8FA}"/>
              </a:ext>
            </a:extLst>
          </p:cNvPr>
          <p:cNvSpPr txBox="1"/>
          <p:nvPr/>
        </p:nvSpPr>
        <p:spPr>
          <a:xfrm>
            <a:off x="1023732" y="5116320"/>
            <a:ext cx="4293704" cy="670828"/>
          </a:xfrm>
          <a:prstGeom prst="flowChartDelay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s-ES" sz="2500" b="1" dirty="0">
                <a:latin typeface="Cambria" panose="02040503050406030204" pitchFamily="18" charset="0"/>
              </a:rPr>
              <a:t>d) </a:t>
            </a:r>
            <a:r>
              <a:rPr lang="en-US" dirty="0">
                <a:latin typeface="Cambria" panose="02040503050406030204" pitchFamily="18" charset="0"/>
              </a:rPr>
              <a:t>La </a:t>
            </a:r>
            <a:r>
              <a:rPr lang="en-US" dirty="0" err="1">
                <a:latin typeface="Cambria" panose="02040503050406030204" pitchFamily="18" charset="0"/>
              </a:rPr>
              <a:t>naturaleza</a:t>
            </a:r>
            <a:endParaRPr lang="es-ES" sz="1600" dirty="0">
              <a:latin typeface="Cambria" panose="02040503050406030204" pitchFamily="18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A4FAC11B-D671-4C03-AA21-07E261AB5D67}"/>
              </a:ext>
            </a:extLst>
          </p:cNvPr>
          <p:cNvSpPr txBox="1"/>
          <p:nvPr/>
        </p:nvSpPr>
        <p:spPr>
          <a:xfrm>
            <a:off x="1023732" y="3220916"/>
            <a:ext cx="4293704" cy="670828"/>
          </a:xfrm>
          <a:prstGeom prst="flowChartDelay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sz="2500" b="1" dirty="0">
                <a:latin typeface="Cambria" panose="02040503050406030204" pitchFamily="18" charset="0"/>
              </a:rPr>
              <a:t>b) </a:t>
            </a:r>
            <a:r>
              <a:rPr lang="en-US" dirty="0" err="1">
                <a:solidFill>
                  <a:prstClr val="black"/>
                </a:solidFill>
                <a:latin typeface="Cambria" panose="02040503050406030204" pitchFamily="18" charset="0"/>
              </a:rPr>
              <a:t>Capacidad</a:t>
            </a:r>
            <a:r>
              <a:rPr lang="en-US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mbria" panose="02040503050406030204" pitchFamily="18" charset="0"/>
              </a:rPr>
              <a:t>intelectual</a:t>
            </a:r>
            <a:endParaRPr lang="es-ES" sz="2500" dirty="0">
              <a:latin typeface="Cambria" panose="02040503050406030204" pitchFamily="18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2CA223D5-097A-44BD-9C93-2484EFC081C6}"/>
              </a:ext>
            </a:extLst>
          </p:cNvPr>
          <p:cNvSpPr txBox="1"/>
          <p:nvPr/>
        </p:nvSpPr>
        <p:spPr>
          <a:xfrm>
            <a:off x="1023732" y="1780127"/>
            <a:ext cx="4436163" cy="1060341"/>
          </a:xfrm>
          <a:prstGeom prst="flowChartDelay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sz="2500" b="1" dirty="0">
                <a:latin typeface="Cambria" panose="02040503050406030204" pitchFamily="18" charset="0"/>
              </a:rPr>
              <a:t>a) </a:t>
            </a:r>
            <a:r>
              <a:rPr lang="en-US" dirty="0" err="1">
                <a:latin typeface="Cambria" panose="02040503050406030204" pitchFamily="18" charset="0"/>
              </a:rPr>
              <a:t>psicológicos</a:t>
            </a:r>
            <a:r>
              <a:rPr lang="en-US" dirty="0">
                <a:latin typeface="Cambria" panose="02040503050406030204" pitchFamily="18" charset="0"/>
              </a:rPr>
              <a:t> (</a:t>
            </a:r>
            <a:r>
              <a:rPr lang="en-US" dirty="0" err="1">
                <a:latin typeface="Cambria" panose="02040503050406030204" pitchFamily="18" charset="0"/>
              </a:rPr>
              <a:t>estrés</a:t>
            </a:r>
            <a:r>
              <a:rPr lang="en-US" dirty="0">
                <a:latin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</a:rPr>
              <a:t>estado</a:t>
            </a:r>
            <a:r>
              <a:rPr lang="en-US" dirty="0">
                <a:latin typeface="Cambria" panose="02040503050406030204" pitchFamily="18" charset="0"/>
              </a:rPr>
              <a:t> de </a:t>
            </a:r>
            <a:r>
              <a:rPr lang="en-US" dirty="0" err="1">
                <a:latin typeface="Cambria" panose="02040503050406030204" pitchFamily="18" charset="0"/>
              </a:rPr>
              <a:t>ánimo</a:t>
            </a:r>
            <a:r>
              <a:rPr lang="en-US" dirty="0">
                <a:latin typeface="Cambria" panose="02040503050406030204" pitchFamily="18" charset="0"/>
              </a:rPr>
              <a:t>)</a:t>
            </a:r>
            <a:endParaRPr lang="es-ES" sz="1600" dirty="0">
              <a:latin typeface="Cambria" panose="02040503050406030204" pitchFamily="18" charset="0"/>
            </a:endParaRPr>
          </a:p>
        </p:txBody>
      </p:sp>
      <p:pic>
        <p:nvPicPr>
          <p:cNvPr id="18" name="Picture 2" descr="Resultado de imagen para numero 3 png">
            <a:extLst>
              <a:ext uri="{FF2B5EF4-FFF2-40B4-BE49-F238E27FC236}">
                <a16:creationId xmlns:a16="http://schemas.microsoft.com/office/drawing/2014/main" id="{57B4008C-BEAC-4EB2-891E-1AA085EEF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97" y="367700"/>
            <a:ext cx="1232452" cy="1232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Resultado de imagen para factores nutricionales">
            <a:extLst>
              <a:ext uri="{FF2B5EF4-FFF2-40B4-BE49-F238E27FC236}">
                <a16:creationId xmlns:a16="http://schemas.microsoft.com/office/drawing/2014/main" id="{A4D63A89-8DD7-4BA7-ACD0-D8408734D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478" b="98030" l="2609" r="96957">
                        <a14:foregroundMark x1="30870" y1="92118" x2="30870" y2="92118"/>
                        <a14:foregroundMark x1="31739" y1="65517" x2="31739" y2="65517"/>
                        <a14:foregroundMark x1="28696" y1="89163" x2="28696" y2="89163"/>
                        <a14:foregroundMark x1="36522" y1="88670" x2="36522" y2="88670"/>
                        <a14:foregroundMark x1="62174" y1="49261" x2="62174" y2="49261"/>
                        <a14:foregroundMark x1="67391" y1="57143" x2="67391" y2="57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536" y="1848642"/>
            <a:ext cx="4082321" cy="3603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759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CDC62ED-3C40-4475-A3D1-9F5E9C01D9BF}"/>
              </a:ext>
            </a:extLst>
          </p:cNvPr>
          <p:cNvSpPr txBox="1"/>
          <p:nvPr/>
        </p:nvSpPr>
        <p:spPr>
          <a:xfrm>
            <a:off x="2274064" y="376661"/>
            <a:ext cx="9313333" cy="1402756"/>
          </a:xfrm>
          <a:prstGeom prst="rect">
            <a:avLst/>
          </a:prstGeom>
          <a:solidFill>
            <a:srgbClr val="FF9966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500" dirty="0">
                <a:latin typeface="Cambria" panose="02040503050406030204" pitchFamily="18" charset="0"/>
              </a:rPr>
              <a:t> </a:t>
            </a:r>
            <a:r>
              <a:rPr lang="es-ES" sz="3000" dirty="0">
                <a:latin typeface="Cambria" panose="02040503050406030204" pitchFamily="18" charset="0"/>
              </a:rPr>
              <a:t>¿De las siguientes enfermedades, cuál está relacionada con la alimentación?</a:t>
            </a:r>
            <a:endParaRPr lang="es-ES" sz="3000" dirty="0"/>
          </a:p>
        </p:txBody>
      </p:sp>
      <p:pic>
        <p:nvPicPr>
          <p:cNvPr id="15" name="Imagen 14">
            <a:hlinkClick r:id="rId2" action="ppaction://hlinksldjump"/>
            <a:extLst>
              <a:ext uri="{FF2B5EF4-FFF2-40B4-BE49-F238E27FC236}">
                <a16:creationId xmlns:a16="http://schemas.microsoft.com/office/drawing/2014/main" id="{FE8103D9-0168-4850-BA73-A341B1E9B8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481" y="4394548"/>
            <a:ext cx="1403761" cy="232583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6C3FD90F-DA08-4FD2-B2DF-8AC2D25F7200}"/>
              </a:ext>
            </a:extLst>
          </p:cNvPr>
          <p:cNvSpPr txBox="1"/>
          <p:nvPr/>
        </p:nvSpPr>
        <p:spPr>
          <a:xfrm>
            <a:off x="1530206" y="4121463"/>
            <a:ext cx="3281637" cy="670828"/>
          </a:xfrm>
          <a:prstGeom prst="flowChartDelay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sz="2500" b="1" dirty="0">
                <a:latin typeface="Cambria" panose="02040503050406030204" pitchFamily="18" charset="0"/>
              </a:rPr>
              <a:t>c) </a:t>
            </a:r>
            <a:r>
              <a:rPr lang="en-US" dirty="0">
                <a:latin typeface="Cambria" panose="02040503050406030204" pitchFamily="18" charset="0"/>
              </a:rPr>
              <a:t>Bulimia</a:t>
            </a:r>
            <a:endParaRPr lang="en-US" sz="1600" dirty="0">
              <a:latin typeface="Cambria" panose="02040503050406030204" pitchFamily="18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C5CB9AA-F9BC-4AD3-B0ED-2734D927F4FA}"/>
              </a:ext>
            </a:extLst>
          </p:cNvPr>
          <p:cNvSpPr txBox="1"/>
          <p:nvPr/>
        </p:nvSpPr>
        <p:spPr>
          <a:xfrm>
            <a:off x="1530206" y="5109133"/>
            <a:ext cx="3281637" cy="670828"/>
          </a:xfrm>
          <a:prstGeom prst="flowChartDelay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s-ES" sz="2500" b="1" dirty="0">
                <a:latin typeface="Cambria" panose="02040503050406030204" pitchFamily="18" charset="0"/>
              </a:rPr>
              <a:t>d) </a:t>
            </a:r>
            <a:r>
              <a:rPr lang="en-US" dirty="0" err="1">
                <a:latin typeface="Cambria" panose="02040503050406030204" pitchFamily="18" charset="0"/>
              </a:rPr>
              <a:t>Inluenza</a:t>
            </a:r>
            <a:endParaRPr lang="es-ES" sz="1600" dirty="0">
              <a:latin typeface="Cambria" panose="02040503050406030204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06102CD-0781-4ED2-A30F-F7018FCD0EE4}"/>
              </a:ext>
            </a:extLst>
          </p:cNvPr>
          <p:cNvSpPr txBox="1"/>
          <p:nvPr/>
        </p:nvSpPr>
        <p:spPr>
          <a:xfrm>
            <a:off x="1530206" y="3133793"/>
            <a:ext cx="3281637" cy="670828"/>
          </a:xfrm>
          <a:prstGeom prst="flowChartDelay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sz="2500" b="1" dirty="0">
                <a:latin typeface="Cambria" panose="02040503050406030204" pitchFamily="18" charset="0"/>
              </a:rPr>
              <a:t>b) </a:t>
            </a:r>
            <a:r>
              <a:rPr lang="en-US" dirty="0">
                <a:latin typeface="Cambria" panose="02040503050406030204" pitchFamily="18" charset="0"/>
              </a:rPr>
              <a:t>Asma</a:t>
            </a:r>
            <a:endParaRPr lang="es-ES" sz="2500" dirty="0">
              <a:latin typeface="Cambria" panose="02040503050406030204" pitchFamily="18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72E5204-9C47-4A7E-872E-F86AE706B71E}"/>
              </a:ext>
            </a:extLst>
          </p:cNvPr>
          <p:cNvSpPr txBox="1"/>
          <p:nvPr/>
        </p:nvSpPr>
        <p:spPr>
          <a:xfrm>
            <a:off x="1530206" y="2073266"/>
            <a:ext cx="3281637" cy="670828"/>
          </a:xfrm>
          <a:prstGeom prst="flowChartDelay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sz="2500" b="1" dirty="0">
                <a:latin typeface="Cambria" panose="02040503050406030204" pitchFamily="18" charset="0"/>
              </a:rPr>
              <a:t>a) </a:t>
            </a:r>
            <a:r>
              <a:rPr lang="en-US" dirty="0" err="1">
                <a:latin typeface="Cambria" panose="02040503050406030204" pitchFamily="18" charset="0"/>
              </a:rPr>
              <a:t>Conjuntivitis</a:t>
            </a:r>
            <a:r>
              <a:rPr lang="en-US" dirty="0">
                <a:latin typeface="Cambria" panose="02040503050406030204" pitchFamily="18" charset="0"/>
              </a:rPr>
              <a:t> </a:t>
            </a:r>
            <a:endParaRPr lang="es-ES" sz="1600" dirty="0">
              <a:latin typeface="Cambria" panose="02040503050406030204" pitchFamily="18" charset="0"/>
            </a:endParaRPr>
          </a:p>
        </p:txBody>
      </p:sp>
      <p:pic>
        <p:nvPicPr>
          <p:cNvPr id="8" name="Picture 2" descr="Resultado de imagen para numero 4 png">
            <a:extLst>
              <a:ext uri="{FF2B5EF4-FFF2-40B4-BE49-F238E27FC236}">
                <a16:creationId xmlns:a16="http://schemas.microsoft.com/office/drawing/2014/main" id="{C4EFCC39-79E7-462F-A32E-CC5655CF6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80" y="430957"/>
            <a:ext cx="1193448" cy="1193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Resultado de imagen para bulimia png">
            <a:extLst>
              <a:ext uri="{FF2B5EF4-FFF2-40B4-BE49-F238E27FC236}">
                <a16:creationId xmlns:a16="http://schemas.microsoft.com/office/drawing/2014/main" id="{F1B05A76-09FB-4523-AD6E-1CEFE3B56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2860" y="2548420"/>
            <a:ext cx="2508933" cy="3231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Resultado de imagen para asma png">
            <a:extLst>
              <a:ext uri="{FF2B5EF4-FFF2-40B4-BE49-F238E27FC236}">
                <a16:creationId xmlns:a16="http://schemas.microsoft.com/office/drawing/2014/main" id="{ECA293F3-C860-4C24-8C26-F7B4288B9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433" y="2548420"/>
            <a:ext cx="2790825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602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CDC62ED-3C40-4475-A3D1-9F5E9C01D9BF}"/>
              </a:ext>
            </a:extLst>
          </p:cNvPr>
          <p:cNvSpPr txBox="1"/>
          <p:nvPr/>
        </p:nvSpPr>
        <p:spPr>
          <a:xfrm>
            <a:off x="2375724" y="93990"/>
            <a:ext cx="8129665" cy="1685783"/>
          </a:xfrm>
          <a:prstGeom prst="rect">
            <a:avLst/>
          </a:prstGeom>
          <a:solidFill>
            <a:srgbClr val="FF9966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latin typeface="Cambria" panose="02040503050406030204" pitchFamily="18" charset="0"/>
              </a:rPr>
              <a:t> </a:t>
            </a:r>
            <a:endParaRPr lang="es-ES" sz="2400" dirty="0">
              <a:latin typeface="Cambria" panose="0204050305040603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s-ES" sz="2400" dirty="0">
                <a:latin typeface="Cambria" panose="02040503050406030204" pitchFamily="18" charset="0"/>
              </a:rPr>
              <a:t>¿Según el plato del buen comer, qué tipo de alimentos se debe consumir en mayor cantidad?</a:t>
            </a:r>
          </a:p>
        </p:txBody>
      </p:sp>
      <p:pic>
        <p:nvPicPr>
          <p:cNvPr id="15" name="Imagen 14">
            <a:hlinkClick r:id="rId2" action="ppaction://hlinksldjump"/>
            <a:extLst>
              <a:ext uri="{FF2B5EF4-FFF2-40B4-BE49-F238E27FC236}">
                <a16:creationId xmlns:a16="http://schemas.microsoft.com/office/drawing/2014/main" id="{FE8103D9-0168-4850-BA73-A341B1E9B8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481" y="4394548"/>
            <a:ext cx="1403761" cy="2325839"/>
          </a:xfrm>
          <a:prstGeom prst="rect">
            <a:avLst/>
          </a:prstGeom>
        </p:spPr>
      </p:pic>
      <p:pic>
        <p:nvPicPr>
          <p:cNvPr id="4" name="Picture 2" descr="Resultado de imagen para numero 5 png">
            <a:extLst>
              <a:ext uri="{FF2B5EF4-FFF2-40B4-BE49-F238E27FC236}">
                <a16:creationId xmlns:a16="http://schemas.microsoft.com/office/drawing/2014/main" id="{6A769136-69C4-4442-9E40-28CD17DFA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20" y="383880"/>
            <a:ext cx="1251515" cy="1251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E57414B-AF16-41DE-BCF7-ADA4EC6D4B3E}"/>
              </a:ext>
            </a:extLst>
          </p:cNvPr>
          <p:cNvSpPr txBox="1"/>
          <p:nvPr/>
        </p:nvSpPr>
        <p:spPr>
          <a:xfrm>
            <a:off x="944121" y="4585333"/>
            <a:ext cx="4300328" cy="670828"/>
          </a:xfrm>
          <a:prstGeom prst="flowChartDelay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sz="2500" b="1" dirty="0">
                <a:latin typeface="Cambria" panose="02040503050406030204" pitchFamily="18" charset="0"/>
              </a:rPr>
              <a:t>c) </a:t>
            </a:r>
            <a:r>
              <a:rPr lang="en-US" dirty="0" err="1">
                <a:latin typeface="Cambria" panose="02040503050406030204" pitchFamily="18" charset="0"/>
              </a:rPr>
              <a:t>Cereales</a:t>
            </a:r>
            <a:endParaRPr lang="es-ES" sz="1600" dirty="0">
              <a:latin typeface="Cambria" panose="02040503050406030204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7BC4780-CF51-4E83-8394-AF3083541DDD}"/>
              </a:ext>
            </a:extLst>
          </p:cNvPr>
          <p:cNvSpPr txBox="1"/>
          <p:nvPr/>
        </p:nvSpPr>
        <p:spPr>
          <a:xfrm>
            <a:off x="944121" y="5547380"/>
            <a:ext cx="4293704" cy="670828"/>
          </a:xfrm>
          <a:prstGeom prst="flowChartDelay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s-ES" sz="2500" b="1" dirty="0">
                <a:latin typeface="Cambria" panose="02040503050406030204" pitchFamily="18" charset="0"/>
              </a:rPr>
              <a:t>d) </a:t>
            </a:r>
            <a:r>
              <a:rPr lang="en-US" dirty="0" err="1">
                <a:latin typeface="Cambria" panose="02040503050406030204" pitchFamily="18" charset="0"/>
              </a:rPr>
              <a:t>Leguminosas</a:t>
            </a:r>
            <a:endParaRPr lang="es-ES" sz="1600" dirty="0">
              <a:latin typeface="Cambria" panose="02040503050406030204" pitchFamily="18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7023643-4AB1-414F-8DA8-E307759AF272}"/>
              </a:ext>
            </a:extLst>
          </p:cNvPr>
          <p:cNvSpPr txBox="1"/>
          <p:nvPr/>
        </p:nvSpPr>
        <p:spPr>
          <a:xfrm>
            <a:off x="1033877" y="3541828"/>
            <a:ext cx="4293704" cy="670828"/>
          </a:xfrm>
          <a:prstGeom prst="flowChartDelay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sz="2500" b="1" dirty="0">
                <a:latin typeface="Cambria" panose="02040503050406030204" pitchFamily="18" charset="0"/>
              </a:rPr>
              <a:t>b) </a:t>
            </a:r>
            <a:r>
              <a:rPr lang="en-US" dirty="0" err="1">
                <a:solidFill>
                  <a:prstClr val="black"/>
                </a:solidFill>
                <a:latin typeface="Cambria" panose="02040503050406030204" pitchFamily="18" charset="0"/>
              </a:rPr>
              <a:t>Frutas</a:t>
            </a:r>
            <a:r>
              <a:rPr lang="en-US" dirty="0">
                <a:solidFill>
                  <a:prstClr val="black"/>
                </a:solidFill>
                <a:latin typeface="Cambria" panose="02040503050406030204" pitchFamily="18" charset="0"/>
              </a:rPr>
              <a:t> y </a:t>
            </a:r>
            <a:r>
              <a:rPr lang="en-US" dirty="0" err="1">
                <a:solidFill>
                  <a:prstClr val="black"/>
                </a:solidFill>
                <a:latin typeface="Cambria" panose="02040503050406030204" pitchFamily="18" charset="0"/>
              </a:rPr>
              <a:t>verduras</a:t>
            </a:r>
            <a:r>
              <a:rPr lang="en-US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endParaRPr lang="es-ES" sz="2500" dirty="0">
              <a:latin typeface="Cambria" panose="02040503050406030204" pitchFamily="18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012FC59-0D89-450B-B132-B7CCFC5ED581}"/>
              </a:ext>
            </a:extLst>
          </p:cNvPr>
          <p:cNvSpPr txBox="1"/>
          <p:nvPr/>
        </p:nvSpPr>
        <p:spPr>
          <a:xfrm>
            <a:off x="1033877" y="2379157"/>
            <a:ext cx="4287080" cy="670828"/>
          </a:xfrm>
          <a:prstGeom prst="flowChartDelay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sz="2500" b="1" dirty="0">
                <a:latin typeface="Cambria" panose="02040503050406030204" pitchFamily="18" charset="0"/>
              </a:rPr>
              <a:t>a) </a:t>
            </a:r>
            <a:r>
              <a:rPr lang="en-US" dirty="0">
                <a:latin typeface="Cambria" panose="02040503050406030204" pitchFamily="18" charset="0"/>
              </a:rPr>
              <a:t>Comida </a:t>
            </a:r>
            <a:r>
              <a:rPr lang="en-US" dirty="0" err="1">
                <a:latin typeface="Cambria" panose="02040503050406030204" pitchFamily="18" charset="0"/>
              </a:rPr>
              <a:t>chatarra</a:t>
            </a:r>
            <a:endParaRPr lang="es-ES" sz="1600" dirty="0">
              <a:latin typeface="Cambria" panose="02040503050406030204" pitchFamily="18" charset="0"/>
            </a:endParaRPr>
          </a:p>
        </p:txBody>
      </p:sp>
      <p:pic>
        <p:nvPicPr>
          <p:cNvPr id="4098" name="Picture 2" descr="Resultado de imagen para should png">
            <a:extLst>
              <a:ext uri="{FF2B5EF4-FFF2-40B4-BE49-F238E27FC236}">
                <a16:creationId xmlns:a16="http://schemas.microsoft.com/office/drawing/2014/main" id="{A75BD7B1-A634-4D38-916A-8E04E0110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557" y="1995434"/>
            <a:ext cx="3763617" cy="3763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53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0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sultado de imagen para numero 1 png">
            <a:extLst>
              <a:ext uri="{FF2B5EF4-FFF2-40B4-BE49-F238E27FC236}">
                <a16:creationId xmlns:a16="http://schemas.microsoft.com/office/drawing/2014/main" id="{5143259A-8553-43DD-BEAC-4BB443742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99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82" y="569781"/>
            <a:ext cx="1201870" cy="1201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hlinkClick r:id="rId3" action="ppaction://hlinksldjump"/>
            <a:extLst>
              <a:ext uri="{FF2B5EF4-FFF2-40B4-BE49-F238E27FC236}">
                <a16:creationId xmlns:a16="http://schemas.microsoft.com/office/drawing/2014/main" id="{8FA7E97D-3A82-48D0-8E15-C5D46E2297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481" y="4394548"/>
            <a:ext cx="1403761" cy="232583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0C542A5-92DC-4B24-BE6C-607FBC5C4BE6}"/>
              </a:ext>
            </a:extLst>
          </p:cNvPr>
          <p:cNvSpPr txBox="1"/>
          <p:nvPr/>
        </p:nvSpPr>
        <p:spPr>
          <a:xfrm>
            <a:off x="2385392" y="546065"/>
            <a:ext cx="8759687" cy="658706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800" dirty="0">
                <a:latin typeface="Cambria" panose="02040503050406030204" pitchFamily="18" charset="0"/>
              </a:rPr>
              <a:t>Es una consecuencia de una alimentación inadecuada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889E486-B642-4700-8485-95352BB38369}"/>
              </a:ext>
            </a:extLst>
          </p:cNvPr>
          <p:cNvSpPr txBox="1"/>
          <p:nvPr/>
        </p:nvSpPr>
        <p:spPr>
          <a:xfrm>
            <a:off x="808383" y="2727666"/>
            <a:ext cx="5997152" cy="578882"/>
          </a:xfrm>
          <a:prstGeom prst="round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</a:rPr>
              <a:t>a)</a:t>
            </a:r>
            <a:r>
              <a:rPr lang="en-US" sz="2500" dirty="0">
                <a:latin typeface="Cambria" panose="02040503050406030204" pitchFamily="18" charset="0"/>
              </a:rPr>
              <a:t> </a:t>
            </a:r>
            <a:r>
              <a:rPr lang="en-US" sz="2500" dirty="0" err="1">
                <a:latin typeface="Cambria" panose="02040503050406030204" pitchFamily="18" charset="0"/>
              </a:rPr>
              <a:t>Desnutrición</a:t>
            </a:r>
            <a:endParaRPr lang="es-ES" sz="2500" dirty="0">
              <a:latin typeface="Cambria" panose="02040503050406030204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841A4F2-C936-4CF7-B2C9-FC75789FB035}"/>
              </a:ext>
            </a:extLst>
          </p:cNvPr>
          <p:cNvSpPr txBox="1"/>
          <p:nvPr/>
        </p:nvSpPr>
        <p:spPr>
          <a:xfrm>
            <a:off x="808381" y="3683681"/>
            <a:ext cx="5997153" cy="578882"/>
          </a:xfrm>
          <a:prstGeom prst="round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</a:rPr>
              <a:t>b)</a:t>
            </a:r>
            <a:r>
              <a:rPr lang="en-US" sz="2500" dirty="0">
                <a:latin typeface="Cambria" panose="02040503050406030204" pitchFamily="18" charset="0"/>
              </a:rPr>
              <a:t> </a:t>
            </a:r>
            <a:r>
              <a:rPr lang="en-US" sz="2500" dirty="0" err="1">
                <a:latin typeface="Cambria" panose="02040503050406030204" pitchFamily="18" charset="0"/>
              </a:rPr>
              <a:t>Aumento</a:t>
            </a:r>
            <a:r>
              <a:rPr lang="en-US" sz="2500" dirty="0">
                <a:latin typeface="Cambria" panose="02040503050406030204" pitchFamily="18" charset="0"/>
              </a:rPr>
              <a:t> de masa muscular</a:t>
            </a:r>
            <a:endParaRPr lang="es-ES" sz="2500" dirty="0">
              <a:latin typeface="Cambria" panose="02040503050406030204" pitchFamily="18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70B1A04-3311-4E3A-BD12-FD1AE2144F7B}"/>
              </a:ext>
            </a:extLst>
          </p:cNvPr>
          <p:cNvSpPr txBox="1"/>
          <p:nvPr/>
        </p:nvSpPr>
        <p:spPr>
          <a:xfrm>
            <a:off x="808381" y="4639696"/>
            <a:ext cx="5997153" cy="578882"/>
          </a:xfrm>
          <a:prstGeom prst="round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</a:rPr>
              <a:t>c)</a:t>
            </a:r>
            <a:r>
              <a:rPr lang="en-US" sz="2500" dirty="0">
                <a:latin typeface="Cambria" panose="02040503050406030204" pitchFamily="18" charset="0"/>
              </a:rPr>
              <a:t> </a:t>
            </a:r>
            <a:r>
              <a:rPr lang="en-US" sz="2500" dirty="0" err="1">
                <a:latin typeface="Cambria" panose="02040503050406030204" pitchFamily="18" charset="0"/>
              </a:rPr>
              <a:t>Buen</a:t>
            </a:r>
            <a:r>
              <a:rPr lang="en-US" sz="2500" dirty="0">
                <a:latin typeface="Cambria" panose="02040503050406030204" pitchFamily="18" charset="0"/>
              </a:rPr>
              <a:t> </a:t>
            </a:r>
            <a:r>
              <a:rPr lang="en-US" sz="2500" dirty="0" err="1">
                <a:latin typeface="Cambria" panose="02040503050406030204" pitchFamily="18" charset="0"/>
              </a:rPr>
              <a:t>estado</a:t>
            </a:r>
            <a:r>
              <a:rPr lang="en-US" sz="2500" dirty="0">
                <a:latin typeface="Cambria" panose="02040503050406030204" pitchFamily="18" charset="0"/>
              </a:rPr>
              <a:t> de </a:t>
            </a:r>
            <a:r>
              <a:rPr lang="en-US" sz="2500" dirty="0" err="1">
                <a:latin typeface="Cambria" panose="02040503050406030204" pitchFamily="18" charset="0"/>
              </a:rPr>
              <a:t>salud</a:t>
            </a:r>
            <a:endParaRPr lang="es-ES" sz="2500" dirty="0">
              <a:latin typeface="Cambria" panose="02040503050406030204" pitchFamily="18" charset="0"/>
            </a:endParaRPr>
          </a:p>
        </p:txBody>
      </p:sp>
      <p:pic>
        <p:nvPicPr>
          <p:cNvPr id="9218" name="Picture 2" descr="Resultado de imagen para desnutricion  png">
            <a:extLst>
              <a:ext uri="{FF2B5EF4-FFF2-40B4-BE49-F238E27FC236}">
                <a16:creationId xmlns:a16="http://schemas.microsoft.com/office/drawing/2014/main" id="{A6C99128-604E-4336-8E99-514BDB825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856" y="1170716"/>
            <a:ext cx="5286375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21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hlinkClick r:id="rId2" action="ppaction://hlinksldjump"/>
            <a:extLst>
              <a:ext uri="{FF2B5EF4-FFF2-40B4-BE49-F238E27FC236}">
                <a16:creationId xmlns:a16="http://schemas.microsoft.com/office/drawing/2014/main" id="{8FA7E97D-3A82-48D0-8E15-C5D46E2297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481" y="4394548"/>
            <a:ext cx="1403761" cy="232583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0C542A5-92DC-4B24-BE6C-607FBC5C4BE6}"/>
              </a:ext>
            </a:extLst>
          </p:cNvPr>
          <p:cNvSpPr txBox="1"/>
          <p:nvPr/>
        </p:nvSpPr>
        <p:spPr>
          <a:xfrm>
            <a:off x="2385392" y="1060209"/>
            <a:ext cx="8759687" cy="658706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800" dirty="0">
                <a:latin typeface="Cambria" panose="02040503050406030204" pitchFamily="18" charset="0"/>
              </a:rPr>
              <a:t>Es la manera en que está clasificada la desnutrición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889E486-B642-4700-8485-95352BB38369}"/>
              </a:ext>
            </a:extLst>
          </p:cNvPr>
          <p:cNvSpPr txBox="1"/>
          <p:nvPr/>
        </p:nvSpPr>
        <p:spPr>
          <a:xfrm>
            <a:off x="2398644" y="2579187"/>
            <a:ext cx="7248939" cy="578882"/>
          </a:xfrm>
          <a:prstGeom prst="round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</a:rPr>
              <a:t>a)</a:t>
            </a:r>
            <a:r>
              <a:rPr lang="en-US" sz="2500" dirty="0">
                <a:latin typeface="Cambria" panose="02040503050406030204" pitchFamily="18" charset="0"/>
              </a:rPr>
              <a:t> No se </a:t>
            </a:r>
            <a:r>
              <a:rPr lang="en-US" sz="2500" dirty="0" err="1">
                <a:latin typeface="Cambria" panose="02040503050406030204" pitchFamily="18" charset="0"/>
              </a:rPr>
              <a:t>clasifica</a:t>
            </a:r>
            <a:endParaRPr lang="es-ES" sz="2500" dirty="0">
              <a:latin typeface="Cambria" panose="02040503050406030204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841A4F2-C936-4CF7-B2C9-FC75789FB035}"/>
              </a:ext>
            </a:extLst>
          </p:cNvPr>
          <p:cNvSpPr txBox="1"/>
          <p:nvPr/>
        </p:nvSpPr>
        <p:spPr>
          <a:xfrm>
            <a:off x="2398643" y="3455027"/>
            <a:ext cx="7248939" cy="578882"/>
          </a:xfrm>
          <a:prstGeom prst="round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</a:rPr>
              <a:t>b)</a:t>
            </a:r>
            <a:r>
              <a:rPr lang="en-US" sz="2500" dirty="0">
                <a:latin typeface="Cambria" panose="02040503050406030204" pitchFamily="18" charset="0"/>
              </a:rPr>
              <a:t> Tipo A y B</a:t>
            </a:r>
            <a:endParaRPr lang="es-ES" sz="2500" dirty="0">
              <a:latin typeface="Cambria" panose="02040503050406030204" pitchFamily="18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70B1A04-3311-4E3A-BD12-FD1AE2144F7B}"/>
              </a:ext>
            </a:extLst>
          </p:cNvPr>
          <p:cNvSpPr txBox="1"/>
          <p:nvPr/>
        </p:nvSpPr>
        <p:spPr>
          <a:xfrm>
            <a:off x="2398643" y="4330868"/>
            <a:ext cx="7248940" cy="578882"/>
          </a:xfrm>
          <a:prstGeom prst="round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</a:rPr>
              <a:t>c)</a:t>
            </a:r>
            <a:r>
              <a:rPr lang="en-US" sz="2500" dirty="0">
                <a:latin typeface="Cambria" panose="02040503050406030204" pitchFamily="18" charset="0"/>
              </a:rPr>
              <a:t> Grado I y Grado II</a:t>
            </a:r>
            <a:endParaRPr lang="es-ES" sz="2500" dirty="0">
              <a:latin typeface="Cambria" panose="02040503050406030204" pitchFamily="18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D8CEBAB-B4F4-4B5F-B160-7074DF0A76D5}"/>
              </a:ext>
            </a:extLst>
          </p:cNvPr>
          <p:cNvSpPr txBox="1"/>
          <p:nvPr/>
        </p:nvSpPr>
        <p:spPr>
          <a:xfrm>
            <a:off x="2385392" y="5095748"/>
            <a:ext cx="7248939" cy="578882"/>
          </a:xfrm>
          <a:prstGeom prst="round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</a:rPr>
              <a:t>d)</a:t>
            </a:r>
            <a:r>
              <a:rPr lang="en-US" sz="2500" dirty="0">
                <a:latin typeface="Cambria" panose="02040503050406030204" pitchFamily="18" charset="0"/>
              </a:rPr>
              <a:t> Primaria y secundaria</a:t>
            </a:r>
            <a:endParaRPr lang="es-ES" sz="2500" dirty="0">
              <a:latin typeface="Cambria" panose="02040503050406030204" pitchFamily="18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D538A25-4F4C-48E9-A076-5325B14F6E8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FF99CC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49" b="98140" l="2778" r="96000">
                        <a14:foregroundMark x1="41889" y1="31512" x2="41889" y2="31512"/>
                        <a14:foregroundMark x1="56111" y1="28605" x2="56111" y2="28605"/>
                        <a14:foregroundMark x1="62778" y1="45233" x2="62778" y2="45233"/>
                        <a14:foregroundMark x1="38333" y1="58953" x2="38333" y2="58953"/>
                        <a14:foregroundMark x1="44111" y1="65349" x2="44111" y2="65349"/>
                        <a14:foregroundMark x1="56444" y1="71512" x2="56444" y2="71512"/>
                        <a14:foregroundMark x1="70889" y1="73605" x2="70889" y2="73605"/>
                        <a14:foregroundMark x1="56444" y1="70930" x2="56444" y2="70930"/>
                        <a14:foregroundMark x1="38556" y1="70930" x2="38556" y2="70930"/>
                        <a14:foregroundMark x1="36889" y1="71860" x2="36889" y2="7186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7981" y="676149"/>
            <a:ext cx="1229602" cy="117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228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hlinkClick r:id="rId2" action="ppaction://hlinksldjump"/>
            <a:extLst>
              <a:ext uri="{FF2B5EF4-FFF2-40B4-BE49-F238E27FC236}">
                <a16:creationId xmlns:a16="http://schemas.microsoft.com/office/drawing/2014/main" id="{8FA7E97D-3A82-48D0-8E15-C5D46E2297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481" y="4394548"/>
            <a:ext cx="1403761" cy="232583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0C542A5-92DC-4B24-BE6C-607FBC5C4BE6}"/>
              </a:ext>
            </a:extLst>
          </p:cNvPr>
          <p:cNvSpPr txBox="1"/>
          <p:nvPr/>
        </p:nvSpPr>
        <p:spPr>
          <a:xfrm>
            <a:off x="2385392" y="546065"/>
            <a:ext cx="9187015" cy="1951368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800" dirty="0">
                <a:latin typeface="Cambria" panose="02040503050406030204" pitchFamily="18" charset="0"/>
              </a:rPr>
              <a:t>¿A través de qué obtenemos energía, construimos y reparamos estructuras orgánicas y regulamos el metabolismo?</a:t>
            </a:r>
            <a:endParaRPr lang="en-US" sz="2800" b="1" dirty="0">
              <a:latin typeface="Cambria" panose="02040503050406030204" pitchFamily="18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889E486-B642-4700-8485-95352BB38369}"/>
              </a:ext>
            </a:extLst>
          </p:cNvPr>
          <p:cNvSpPr txBox="1"/>
          <p:nvPr/>
        </p:nvSpPr>
        <p:spPr>
          <a:xfrm>
            <a:off x="2398643" y="2634667"/>
            <a:ext cx="7248939" cy="578882"/>
          </a:xfrm>
          <a:prstGeom prst="round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</a:rPr>
              <a:t>a)</a:t>
            </a:r>
            <a:r>
              <a:rPr lang="en-US" sz="2500" dirty="0">
                <a:latin typeface="Cambria" panose="02040503050406030204" pitchFamily="18" charset="0"/>
              </a:rPr>
              <a:t> La </a:t>
            </a:r>
            <a:r>
              <a:rPr lang="en-US" sz="2500" dirty="0" err="1">
                <a:latin typeface="Cambria" panose="02040503050406030204" pitchFamily="18" charset="0"/>
              </a:rPr>
              <a:t>nutrición</a:t>
            </a:r>
            <a:endParaRPr lang="es-ES" sz="2500" dirty="0">
              <a:latin typeface="Cambria" panose="02040503050406030204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841A4F2-C936-4CF7-B2C9-FC75789FB035}"/>
              </a:ext>
            </a:extLst>
          </p:cNvPr>
          <p:cNvSpPr txBox="1"/>
          <p:nvPr/>
        </p:nvSpPr>
        <p:spPr>
          <a:xfrm>
            <a:off x="2398643" y="3455027"/>
            <a:ext cx="7248939" cy="578882"/>
          </a:xfrm>
          <a:prstGeom prst="round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</a:rPr>
              <a:t>b)</a:t>
            </a:r>
            <a:r>
              <a:rPr lang="en-US" sz="2500" dirty="0">
                <a:latin typeface="Cambria" panose="02040503050406030204" pitchFamily="18" charset="0"/>
              </a:rPr>
              <a:t> </a:t>
            </a:r>
            <a:r>
              <a:rPr lang="en-US" sz="2500" dirty="0" err="1">
                <a:latin typeface="Cambria" panose="02040503050406030204" pitchFamily="18" charset="0"/>
              </a:rPr>
              <a:t>Ejercicio</a:t>
            </a:r>
            <a:endParaRPr lang="es-ES" sz="2500" dirty="0">
              <a:latin typeface="Cambria" panose="02040503050406030204" pitchFamily="18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70B1A04-3311-4E3A-BD12-FD1AE2144F7B}"/>
              </a:ext>
            </a:extLst>
          </p:cNvPr>
          <p:cNvSpPr txBox="1"/>
          <p:nvPr/>
        </p:nvSpPr>
        <p:spPr>
          <a:xfrm>
            <a:off x="2398643" y="4330868"/>
            <a:ext cx="7248940" cy="578882"/>
          </a:xfrm>
          <a:prstGeom prst="round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</a:rPr>
              <a:t>c)</a:t>
            </a:r>
            <a:r>
              <a:rPr lang="en-US" sz="2500" dirty="0">
                <a:latin typeface="Cambria" panose="02040503050406030204" pitchFamily="18" charset="0"/>
              </a:rPr>
              <a:t> </a:t>
            </a:r>
            <a:r>
              <a:rPr lang="en-US" sz="2500" dirty="0" err="1">
                <a:latin typeface="Cambria" panose="02040503050406030204" pitchFamily="18" charset="0"/>
              </a:rPr>
              <a:t>Dieta</a:t>
            </a:r>
            <a:r>
              <a:rPr lang="en-US" sz="2500" dirty="0">
                <a:latin typeface="Cambria" panose="02040503050406030204" pitchFamily="18" charset="0"/>
              </a:rPr>
              <a:t> </a:t>
            </a:r>
            <a:r>
              <a:rPr lang="en-US" sz="2500" dirty="0" err="1">
                <a:latin typeface="Cambria" panose="02040503050406030204" pitchFamily="18" charset="0"/>
              </a:rPr>
              <a:t>correcta</a:t>
            </a:r>
            <a:endParaRPr lang="es-ES" sz="2500" dirty="0">
              <a:latin typeface="Cambria" panose="02040503050406030204" pitchFamily="18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D8CEBAB-B4F4-4B5F-B160-7074DF0A76D5}"/>
              </a:ext>
            </a:extLst>
          </p:cNvPr>
          <p:cNvSpPr txBox="1"/>
          <p:nvPr/>
        </p:nvSpPr>
        <p:spPr>
          <a:xfrm>
            <a:off x="2385392" y="5095748"/>
            <a:ext cx="7248939" cy="578882"/>
          </a:xfrm>
          <a:prstGeom prst="round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</a:rPr>
              <a:t>d)</a:t>
            </a:r>
            <a:r>
              <a:rPr lang="en-US" sz="2500" dirty="0">
                <a:latin typeface="Cambria" panose="02040503050406030204" pitchFamily="18" charset="0"/>
              </a:rPr>
              <a:t> </a:t>
            </a:r>
            <a:r>
              <a:rPr lang="en-US" sz="2500" dirty="0" err="1">
                <a:latin typeface="Cambria" panose="02040503050406030204" pitchFamily="18" charset="0"/>
              </a:rPr>
              <a:t>Proteinas</a:t>
            </a:r>
            <a:endParaRPr lang="es-ES" sz="2500" dirty="0">
              <a:latin typeface="Cambria" panose="02040503050406030204" pitchFamily="18" charset="0"/>
            </a:endParaRPr>
          </a:p>
        </p:txBody>
      </p:sp>
      <p:pic>
        <p:nvPicPr>
          <p:cNvPr id="9" name="Picture 2" descr="Resultado de imagen para numero 3 png">
            <a:extLst>
              <a:ext uri="{FF2B5EF4-FFF2-40B4-BE49-F238E27FC236}">
                <a16:creationId xmlns:a16="http://schemas.microsoft.com/office/drawing/2014/main" id="{5E304EEC-6120-4717-B927-A1E52ED41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FF99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71" y="497893"/>
            <a:ext cx="1550504" cy="1550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77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hlinkClick r:id="rId2" action="ppaction://hlinksldjump"/>
            <a:extLst>
              <a:ext uri="{FF2B5EF4-FFF2-40B4-BE49-F238E27FC236}">
                <a16:creationId xmlns:a16="http://schemas.microsoft.com/office/drawing/2014/main" id="{8FA7E97D-3A82-48D0-8E15-C5D46E2297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481" y="4394548"/>
            <a:ext cx="1403761" cy="232583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0C542A5-92DC-4B24-BE6C-607FBC5C4BE6}"/>
              </a:ext>
            </a:extLst>
          </p:cNvPr>
          <p:cNvSpPr txBox="1"/>
          <p:nvPr/>
        </p:nvSpPr>
        <p:spPr>
          <a:xfrm>
            <a:off x="2385392" y="559090"/>
            <a:ext cx="8759687" cy="142026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000" dirty="0">
                <a:latin typeface="Cambria" panose="02040503050406030204" pitchFamily="18" charset="0"/>
              </a:rPr>
              <a:t>Consiste en la transformación de las macromoléculas componentes de los alimentos en moléculas sencillas, que pueden ser absorbidas y utilizadas por las células del propio organismo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889E486-B642-4700-8485-95352BB38369}"/>
              </a:ext>
            </a:extLst>
          </p:cNvPr>
          <p:cNvSpPr txBox="1"/>
          <p:nvPr/>
        </p:nvSpPr>
        <p:spPr>
          <a:xfrm>
            <a:off x="2385392" y="2357087"/>
            <a:ext cx="7248939" cy="578882"/>
          </a:xfrm>
          <a:prstGeom prst="round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</a:rPr>
              <a:t>a)</a:t>
            </a:r>
            <a:r>
              <a:rPr lang="en-US" sz="2500" dirty="0">
                <a:latin typeface="Cambria" panose="02040503050406030204" pitchFamily="18" charset="0"/>
              </a:rPr>
              <a:t> </a:t>
            </a:r>
            <a:r>
              <a:rPr lang="en-US" sz="2500" dirty="0" err="1">
                <a:latin typeface="Cambria" panose="02040503050406030204" pitchFamily="18" charset="0"/>
              </a:rPr>
              <a:t>Dieta</a:t>
            </a:r>
            <a:endParaRPr lang="es-ES" sz="2500" dirty="0">
              <a:latin typeface="Cambria" panose="02040503050406030204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841A4F2-C936-4CF7-B2C9-FC75789FB035}"/>
              </a:ext>
            </a:extLst>
          </p:cNvPr>
          <p:cNvSpPr txBox="1"/>
          <p:nvPr/>
        </p:nvSpPr>
        <p:spPr>
          <a:xfrm>
            <a:off x="2385393" y="3190461"/>
            <a:ext cx="7248939" cy="578882"/>
          </a:xfrm>
          <a:prstGeom prst="round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</a:rPr>
              <a:t>b) </a:t>
            </a:r>
            <a:r>
              <a:rPr lang="en-US" sz="2500" dirty="0" err="1">
                <a:latin typeface="Cambria" panose="02040503050406030204" pitchFamily="18" charset="0"/>
              </a:rPr>
              <a:t>Digestión</a:t>
            </a:r>
            <a:endParaRPr lang="es-ES" sz="2500" dirty="0">
              <a:latin typeface="Cambria" panose="02040503050406030204" pitchFamily="18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70B1A04-3311-4E3A-BD12-FD1AE2144F7B}"/>
              </a:ext>
            </a:extLst>
          </p:cNvPr>
          <p:cNvSpPr txBox="1"/>
          <p:nvPr/>
        </p:nvSpPr>
        <p:spPr>
          <a:xfrm>
            <a:off x="2398645" y="4092329"/>
            <a:ext cx="7248940" cy="578882"/>
          </a:xfrm>
          <a:prstGeom prst="round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</a:rPr>
              <a:t>c)</a:t>
            </a:r>
            <a:r>
              <a:rPr lang="en-US" sz="2500" dirty="0">
                <a:latin typeface="Cambria" panose="02040503050406030204" pitchFamily="18" charset="0"/>
              </a:rPr>
              <a:t> </a:t>
            </a:r>
            <a:r>
              <a:rPr lang="en-US" sz="2500" dirty="0" err="1">
                <a:latin typeface="Cambria" panose="02040503050406030204" pitchFamily="18" charset="0"/>
              </a:rPr>
              <a:t>Alimentación</a:t>
            </a:r>
            <a:endParaRPr lang="es-ES" sz="2500" dirty="0">
              <a:latin typeface="Cambria" panose="02040503050406030204" pitchFamily="18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D8CEBAB-B4F4-4B5F-B160-7074DF0A76D5}"/>
              </a:ext>
            </a:extLst>
          </p:cNvPr>
          <p:cNvSpPr txBox="1"/>
          <p:nvPr/>
        </p:nvSpPr>
        <p:spPr>
          <a:xfrm>
            <a:off x="2385394" y="4857209"/>
            <a:ext cx="7248939" cy="578882"/>
          </a:xfrm>
          <a:prstGeom prst="round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</a:rPr>
              <a:t>d)</a:t>
            </a:r>
            <a:r>
              <a:rPr lang="en-US" sz="2500" dirty="0">
                <a:latin typeface="Cambria" panose="02040503050406030204" pitchFamily="18" charset="0"/>
              </a:rPr>
              <a:t> Sistema </a:t>
            </a:r>
            <a:r>
              <a:rPr lang="en-US" sz="2500" dirty="0" err="1">
                <a:latin typeface="Cambria" panose="02040503050406030204" pitchFamily="18" charset="0"/>
              </a:rPr>
              <a:t>circulatorio</a:t>
            </a:r>
            <a:endParaRPr lang="es-ES" sz="2500" dirty="0">
              <a:latin typeface="Cambria" panose="02040503050406030204" pitchFamily="18" charset="0"/>
            </a:endParaRPr>
          </a:p>
        </p:txBody>
      </p:sp>
      <p:pic>
        <p:nvPicPr>
          <p:cNvPr id="9" name="Picture 2" descr="Resultado de imagen para numero 4 png">
            <a:extLst>
              <a:ext uri="{FF2B5EF4-FFF2-40B4-BE49-F238E27FC236}">
                <a16:creationId xmlns:a16="http://schemas.microsoft.com/office/drawing/2014/main" id="{BA134D24-E2B2-469C-ABA7-61471A83D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FF99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45" y="578143"/>
            <a:ext cx="1272959" cy="1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189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hlinkClick r:id="rId2" action="ppaction://hlinksldjump"/>
            <a:extLst>
              <a:ext uri="{FF2B5EF4-FFF2-40B4-BE49-F238E27FC236}">
                <a16:creationId xmlns:a16="http://schemas.microsoft.com/office/drawing/2014/main" id="{8FA7E97D-3A82-48D0-8E15-C5D46E2297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481" y="4394548"/>
            <a:ext cx="1403761" cy="232583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0C542A5-92DC-4B24-BE6C-607FBC5C4BE6}"/>
              </a:ext>
            </a:extLst>
          </p:cNvPr>
          <p:cNvSpPr txBox="1"/>
          <p:nvPr/>
        </p:nvSpPr>
        <p:spPr>
          <a:xfrm>
            <a:off x="2545168" y="772290"/>
            <a:ext cx="8759687" cy="658706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800" dirty="0">
                <a:latin typeface="Cambria" panose="02040503050406030204" pitchFamily="18" charset="0"/>
              </a:rPr>
              <a:t>¿Cuáles son los tres grupos de sales minerales?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889E486-B642-4700-8485-95352BB38369}"/>
              </a:ext>
            </a:extLst>
          </p:cNvPr>
          <p:cNvSpPr txBox="1"/>
          <p:nvPr/>
        </p:nvSpPr>
        <p:spPr>
          <a:xfrm>
            <a:off x="2385392" y="2357087"/>
            <a:ext cx="7248939" cy="578882"/>
          </a:xfrm>
          <a:prstGeom prst="round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</a:rPr>
              <a:t>a)</a:t>
            </a:r>
            <a:r>
              <a:rPr lang="en-US" sz="2500" dirty="0">
                <a:latin typeface="Cambria" panose="02040503050406030204" pitchFamily="18" charset="0"/>
              </a:rPr>
              <a:t> Tipo A, B y C</a:t>
            </a:r>
            <a:endParaRPr lang="es-ES" sz="2500" dirty="0">
              <a:latin typeface="Cambria" panose="02040503050406030204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841A4F2-C936-4CF7-B2C9-FC75789FB035}"/>
              </a:ext>
            </a:extLst>
          </p:cNvPr>
          <p:cNvSpPr txBox="1"/>
          <p:nvPr/>
        </p:nvSpPr>
        <p:spPr>
          <a:xfrm>
            <a:off x="2385391" y="3277074"/>
            <a:ext cx="8302594" cy="527804"/>
          </a:xfrm>
          <a:prstGeom prst="round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en-US" sz="2500" b="1" dirty="0">
                <a:latin typeface="Cambria" panose="02040503050406030204" pitchFamily="18" charset="0"/>
              </a:rPr>
              <a:t>b)</a:t>
            </a:r>
            <a:r>
              <a:rPr lang="en-US" sz="2500" dirty="0">
                <a:latin typeface="Cambria" panose="02040503050406030204" pitchFamily="18" charset="0"/>
              </a:rPr>
              <a:t> </a:t>
            </a:r>
            <a:r>
              <a:rPr lang="en-US" sz="2500" dirty="0" err="1">
                <a:latin typeface="Cambria" panose="02040503050406030204" pitchFamily="18" charset="0"/>
              </a:rPr>
              <a:t>Macroelementos</a:t>
            </a:r>
            <a:r>
              <a:rPr lang="en-US" sz="2500" dirty="0">
                <a:latin typeface="Cambria" panose="02040503050406030204" pitchFamily="18" charset="0"/>
              </a:rPr>
              <a:t>, </a:t>
            </a:r>
            <a:r>
              <a:rPr lang="en-US" sz="2500" dirty="0" err="1">
                <a:latin typeface="Cambria" panose="02040503050406030204" pitchFamily="18" charset="0"/>
              </a:rPr>
              <a:t>microelementos</a:t>
            </a:r>
            <a:r>
              <a:rPr lang="en-US" sz="2500" dirty="0">
                <a:latin typeface="Cambria" panose="02040503050406030204" pitchFamily="18" charset="0"/>
              </a:rPr>
              <a:t> y </a:t>
            </a:r>
            <a:r>
              <a:rPr lang="en-US" sz="2500" dirty="0" err="1">
                <a:latin typeface="Cambria" panose="02040503050406030204" pitchFamily="18" charset="0"/>
              </a:rPr>
              <a:t>oligoelementos</a:t>
            </a:r>
            <a:endParaRPr lang="es-ES" sz="2500" dirty="0">
              <a:latin typeface="Cambria" panose="02040503050406030204" pitchFamily="18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70B1A04-3311-4E3A-BD12-FD1AE2144F7B}"/>
              </a:ext>
            </a:extLst>
          </p:cNvPr>
          <p:cNvSpPr txBox="1"/>
          <p:nvPr/>
        </p:nvSpPr>
        <p:spPr>
          <a:xfrm>
            <a:off x="2365404" y="4203165"/>
            <a:ext cx="7248940" cy="578882"/>
          </a:xfrm>
          <a:prstGeom prst="round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</a:rPr>
              <a:t>c)</a:t>
            </a:r>
            <a:r>
              <a:rPr lang="en-US" sz="2500" dirty="0">
                <a:latin typeface="Cambria" panose="02040503050406030204" pitchFamily="18" charset="0"/>
              </a:rPr>
              <a:t> </a:t>
            </a:r>
            <a:r>
              <a:rPr lang="en-US" sz="2500" dirty="0" err="1">
                <a:latin typeface="Cambria" panose="02040503050406030204" pitchFamily="18" charset="0"/>
              </a:rPr>
              <a:t>Vitaminas</a:t>
            </a:r>
            <a:r>
              <a:rPr lang="en-US" sz="2500" dirty="0">
                <a:latin typeface="Cambria" panose="02040503050406030204" pitchFamily="18" charset="0"/>
              </a:rPr>
              <a:t> y </a:t>
            </a:r>
            <a:r>
              <a:rPr lang="en-US" sz="2500" dirty="0" err="1">
                <a:latin typeface="Cambria" panose="02040503050406030204" pitchFamily="18" charset="0"/>
              </a:rPr>
              <a:t>cereales</a:t>
            </a:r>
            <a:endParaRPr lang="es-ES" sz="2500" dirty="0">
              <a:latin typeface="Cambria" panose="02040503050406030204" pitchFamily="18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D8CEBAB-B4F4-4B5F-B160-7074DF0A76D5}"/>
              </a:ext>
            </a:extLst>
          </p:cNvPr>
          <p:cNvSpPr txBox="1"/>
          <p:nvPr/>
        </p:nvSpPr>
        <p:spPr>
          <a:xfrm>
            <a:off x="2365404" y="5161460"/>
            <a:ext cx="7248939" cy="578882"/>
          </a:xfrm>
          <a:prstGeom prst="round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</a:rPr>
              <a:t>d)</a:t>
            </a:r>
            <a:r>
              <a:rPr lang="en-US" sz="2500" dirty="0">
                <a:latin typeface="Cambria" panose="02040503050406030204" pitchFamily="18" charset="0"/>
              </a:rPr>
              <a:t> </a:t>
            </a:r>
            <a:r>
              <a:rPr lang="en-US" sz="2500" dirty="0" err="1">
                <a:latin typeface="Cambria" panose="02040503050406030204" pitchFamily="18" charset="0"/>
              </a:rPr>
              <a:t>Primarios</a:t>
            </a:r>
            <a:r>
              <a:rPr lang="en-US" sz="2500" dirty="0">
                <a:latin typeface="Cambria" panose="02040503050406030204" pitchFamily="18" charset="0"/>
              </a:rPr>
              <a:t>, </a:t>
            </a:r>
            <a:r>
              <a:rPr lang="en-US" sz="2500" dirty="0" err="1">
                <a:latin typeface="Cambria" panose="02040503050406030204" pitchFamily="18" charset="0"/>
              </a:rPr>
              <a:t>secundarios</a:t>
            </a:r>
            <a:r>
              <a:rPr lang="en-US" sz="2500" dirty="0">
                <a:latin typeface="Cambria" panose="02040503050406030204" pitchFamily="18" charset="0"/>
              </a:rPr>
              <a:t> y </a:t>
            </a:r>
            <a:r>
              <a:rPr lang="en-US" sz="2500" dirty="0" err="1">
                <a:latin typeface="Cambria" panose="02040503050406030204" pitchFamily="18" charset="0"/>
              </a:rPr>
              <a:t>terciarios</a:t>
            </a:r>
            <a:endParaRPr lang="es-ES" sz="2500" dirty="0">
              <a:latin typeface="Cambria" panose="02040503050406030204" pitchFamily="18" charset="0"/>
            </a:endParaRPr>
          </a:p>
        </p:txBody>
      </p:sp>
      <p:pic>
        <p:nvPicPr>
          <p:cNvPr id="9" name="Picture 2" descr="Resultado de imagen para numero 4 png">
            <a:extLst>
              <a:ext uri="{FF2B5EF4-FFF2-40B4-BE49-F238E27FC236}">
                <a16:creationId xmlns:a16="http://schemas.microsoft.com/office/drawing/2014/main" id="{BA134D24-E2B2-469C-ABA7-61471A83D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FF99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45" y="578143"/>
            <a:ext cx="1272959" cy="1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699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9DD0E15-ECDE-4E1E-93F1-7E6E61B2DCA3}"/>
              </a:ext>
            </a:extLst>
          </p:cNvPr>
          <p:cNvSpPr/>
          <p:nvPr/>
        </p:nvSpPr>
        <p:spPr>
          <a:xfrm>
            <a:off x="417094" y="2022027"/>
            <a:ext cx="9484113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1500" b="1" cap="none" spc="0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matic SC" pitchFamily="2" charset="0"/>
              </a:rPr>
              <a:t>GRACIAS POR TU PARTICIPACIÓN!</a:t>
            </a:r>
            <a:endParaRPr lang="es-ES" sz="9600" b="1" cap="none" spc="0" dirty="0">
              <a:ln w="12700">
                <a:solidFill>
                  <a:schemeClr val="tx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Amatic SC" pitchFamily="2" charset="0"/>
            </a:endParaRPr>
          </a:p>
        </p:txBody>
      </p:sp>
      <p:pic>
        <p:nvPicPr>
          <p:cNvPr id="3074" name="Picture 2" descr="Resultado de imagen para nutricion png">
            <a:extLst>
              <a:ext uri="{FF2B5EF4-FFF2-40B4-BE49-F238E27FC236}">
                <a16:creationId xmlns:a16="http://schemas.microsoft.com/office/drawing/2014/main" id="{46B1F507-230F-4927-9908-2D64673D6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050" y="0"/>
            <a:ext cx="49339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Resultado de imagen para platano png">
            <a:extLst>
              <a:ext uri="{FF2B5EF4-FFF2-40B4-BE49-F238E27FC236}">
                <a16:creationId xmlns:a16="http://schemas.microsoft.com/office/drawing/2014/main" id="{D2E089E5-ADE1-4D7F-8974-9AA998247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455" y="4597900"/>
            <a:ext cx="2607365" cy="260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esultado de imagen para fresa png">
            <a:extLst>
              <a:ext uri="{FF2B5EF4-FFF2-40B4-BE49-F238E27FC236}">
                <a16:creationId xmlns:a16="http://schemas.microsoft.com/office/drawing/2014/main" id="{D9B52A6C-5E12-41D2-B300-E3DC23BD4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789" y="38855"/>
            <a:ext cx="2047391" cy="198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Resultado de imagen para manzana png">
            <a:extLst>
              <a:ext uri="{FF2B5EF4-FFF2-40B4-BE49-F238E27FC236}">
                <a16:creationId xmlns:a16="http://schemas.microsoft.com/office/drawing/2014/main" id="{09AC4213-6A0F-4363-801C-86DE7A364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32" y="2022027"/>
            <a:ext cx="2272816" cy="22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Resultado de imagen para tomate png">
            <a:extLst>
              <a:ext uri="{FF2B5EF4-FFF2-40B4-BE49-F238E27FC236}">
                <a16:creationId xmlns:a16="http://schemas.microsoft.com/office/drawing/2014/main" id="{C25F7ADE-B69E-4B13-B10C-C7242BE29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4" y="137248"/>
            <a:ext cx="2712416" cy="216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Resultado de imagen para cebolla png">
            <a:extLst>
              <a:ext uri="{FF2B5EF4-FFF2-40B4-BE49-F238E27FC236}">
                <a16:creationId xmlns:a16="http://schemas.microsoft.com/office/drawing/2014/main" id="{9EF2E297-F713-40F1-AC5F-AE1B5ADB2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029" y="-177786"/>
            <a:ext cx="2377315" cy="2483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37A01D1-9901-428E-92E3-FD84DC07AF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745" b="89805" l="2800" r="949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64537" y="5326603"/>
            <a:ext cx="2295947" cy="1531397"/>
          </a:xfrm>
          <a:prstGeom prst="rect">
            <a:avLst/>
          </a:prstGeom>
        </p:spPr>
      </p:pic>
      <p:pic>
        <p:nvPicPr>
          <p:cNvPr id="11" name="Picture 16" descr="Resultado de imagen para naranja png">
            <a:extLst>
              <a:ext uri="{FF2B5EF4-FFF2-40B4-BE49-F238E27FC236}">
                <a16:creationId xmlns:a16="http://schemas.microsoft.com/office/drawing/2014/main" id="{CE489D32-A301-4924-9477-0CF779100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1" y="4985159"/>
            <a:ext cx="1788199" cy="176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D4622FA-DDB7-49A5-98D2-CBCC61416BC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10" b="89833" l="3900" r="953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28241" y="2408540"/>
            <a:ext cx="2295947" cy="178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27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nutricion png">
            <a:extLst>
              <a:ext uri="{FF2B5EF4-FFF2-40B4-BE49-F238E27FC236}">
                <a16:creationId xmlns:a16="http://schemas.microsoft.com/office/drawing/2014/main" id="{4F7A9A12-7FA1-49CC-AC88-7634E173A8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67" b="99500" l="7500" r="8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755"/>
          <a:stretch/>
        </p:blipFill>
        <p:spPr bwMode="auto">
          <a:xfrm>
            <a:off x="7951740" y="1777021"/>
            <a:ext cx="4240260" cy="3523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09DD0E15-ECDE-4E1E-93F1-7E6E61B2DCA3}"/>
              </a:ext>
            </a:extLst>
          </p:cNvPr>
          <p:cNvSpPr/>
          <p:nvPr/>
        </p:nvSpPr>
        <p:spPr>
          <a:xfrm>
            <a:off x="179516" y="212925"/>
            <a:ext cx="446308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800" b="1" cap="none" spc="0" dirty="0">
                <a:ln w="12700">
                  <a:solidFill>
                    <a:schemeClr val="tx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matic SC" pitchFamily="2" charset="0"/>
              </a:rPr>
              <a:t>instrucciones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FD4D966-091E-45E0-A55D-14AE38A60CAA}"/>
              </a:ext>
            </a:extLst>
          </p:cNvPr>
          <p:cNvSpPr txBox="1"/>
          <p:nvPr/>
        </p:nvSpPr>
        <p:spPr>
          <a:xfrm>
            <a:off x="254052" y="1777021"/>
            <a:ext cx="7750465" cy="3934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800" dirty="0">
                <a:latin typeface="Bodoni MT" panose="02070603080606020203" pitchFamily="18" charset="0"/>
              </a:rPr>
              <a:t>En la siguiente diapositiva encontrará una tabla, en cada espacio hay un número en el que hay una pregunta para responder. Después de responder a la pregunta, el juego te dará automáticamente la respuesta correcta. Para volver a la tabla, haga clic en la imagen de la esquina inferior derecha.</a:t>
            </a:r>
          </a:p>
        </p:txBody>
      </p:sp>
    </p:spTree>
    <p:extLst>
      <p:ext uri="{BB962C8B-B14F-4D97-AF65-F5344CB8AC3E}">
        <p14:creationId xmlns:p14="http://schemas.microsoft.com/office/powerpoint/2010/main" val="425726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367A86E1-63C2-48E9-B939-058B01A3DD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5737758"/>
              </p:ext>
            </p:extLst>
          </p:nvPr>
        </p:nvGraphicFramePr>
        <p:xfrm>
          <a:off x="1274418" y="1055826"/>
          <a:ext cx="9643164" cy="53200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4388">
                  <a:extLst>
                    <a:ext uri="{9D8B030D-6E8A-4147-A177-3AD203B41FA5}">
                      <a16:colId xmlns:a16="http://schemas.microsoft.com/office/drawing/2014/main" val="3323335085"/>
                    </a:ext>
                  </a:extLst>
                </a:gridCol>
                <a:gridCol w="3214388">
                  <a:extLst>
                    <a:ext uri="{9D8B030D-6E8A-4147-A177-3AD203B41FA5}">
                      <a16:colId xmlns:a16="http://schemas.microsoft.com/office/drawing/2014/main" val="1883018180"/>
                    </a:ext>
                  </a:extLst>
                </a:gridCol>
                <a:gridCol w="3214388">
                  <a:extLst>
                    <a:ext uri="{9D8B030D-6E8A-4147-A177-3AD203B41FA5}">
                      <a16:colId xmlns:a16="http://schemas.microsoft.com/office/drawing/2014/main" val="737207101"/>
                    </a:ext>
                  </a:extLst>
                </a:gridCol>
              </a:tblGrid>
              <a:tr h="680169">
                <a:tc>
                  <a:txBody>
                    <a:bodyPr/>
                    <a:lstStyle/>
                    <a:p>
                      <a:pPr algn="ctr"/>
                      <a:r>
                        <a:rPr lang="es-ES" sz="3600" dirty="0">
                          <a:solidFill>
                            <a:schemeClr val="tx1"/>
                          </a:solidFill>
                          <a:latin typeface="Bodoni MT" panose="02070603080606020203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dirty="0">
                          <a:solidFill>
                            <a:schemeClr val="tx1"/>
                          </a:solidFill>
                          <a:latin typeface="Bodoni MT" panose="02070603080606020203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dirty="0">
                          <a:solidFill>
                            <a:schemeClr val="tx1"/>
                          </a:solidFill>
                          <a:latin typeface="Bodoni MT" panose="02070603080606020203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751093"/>
                  </a:ext>
                </a:extLst>
              </a:tr>
              <a:tr h="927984">
                <a:tc>
                  <a:txBody>
                    <a:bodyPr/>
                    <a:lstStyle/>
                    <a:p>
                      <a:pPr algn="ctr"/>
                      <a:r>
                        <a:rPr lang="es-ES" sz="2800" b="1" dirty="0">
                          <a:solidFill>
                            <a:srgbClr val="CCFFFF"/>
                          </a:solidFill>
                          <a:hlinkClick r:id="rId3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$100</a:t>
                      </a:r>
                      <a:endParaRPr lang="es-ES" sz="2800" b="1" dirty="0">
                        <a:solidFill>
                          <a:srgbClr val="CC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b="1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hlinkClick r:id="rId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$100</a:t>
                      </a:r>
                      <a:endParaRPr lang="es-ES" sz="2800" b="1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b="1" dirty="0">
                          <a:solidFill>
                            <a:srgbClr val="FF99CC"/>
                          </a:solidFill>
                          <a:hlinkClick r:id="rId5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$100</a:t>
                      </a:r>
                      <a:endParaRPr lang="es-ES" sz="2800" b="1" dirty="0">
                        <a:solidFill>
                          <a:srgbClr val="FF99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2380771"/>
                  </a:ext>
                </a:extLst>
              </a:tr>
              <a:tr h="927984">
                <a:tc>
                  <a:txBody>
                    <a:bodyPr/>
                    <a:lstStyle/>
                    <a:p>
                      <a:pPr algn="ctr"/>
                      <a:r>
                        <a:rPr lang="es-ES" sz="2800" b="1" dirty="0">
                          <a:solidFill>
                            <a:srgbClr val="CCFFFF"/>
                          </a:solidFill>
                          <a:hlinkClick r:id="rId6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$200</a:t>
                      </a:r>
                      <a:endParaRPr lang="es-ES" sz="2800" b="1" dirty="0">
                        <a:solidFill>
                          <a:srgbClr val="CC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b="1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hlinkClick r:id="rId7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$200</a:t>
                      </a:r>
                      <a:endParaRPr lang="es-ES" sz="2800" b="1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b="1" dirty="0">
                          <a:solidFill>
                            <a:srgbClr val="FF99CC"/>
                          </a:solidFill>
                          <a:hlinkClick r:id="rId8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$200</a:t>
                      </a:r>
                      <a:endParaRPr lang="es-ES" sz="2800" b="1" dirty="0">
                        <a:solidFill>
                          <a:srgbClr val="FF99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0693755"/>
                  </a:ext>
                </a:extLst>
              </a:tr>
              <a:tr h="927984">
                <a:tc>
                  <a:txBody>
                    <a:bodyPr/>
                    <a:lstStyle/>
                    <a:p>
                      <a:pPr algn="ctr"/>
                      <a:r>
                        <a:rPr lang="es-ES" sz="2800" b="1" dirty="0">
                          <a:solidFill>
                            <a:srgbClr val="CCFFFF"/>
                          </a:solidFill>
                          <a:hlinkClick r:id="rId9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$300</a:t>
                      </a:r>
                      <a:endParaRPr lang="es-ES" sz="2800" b="1" dirty="0">
                        <a:solidFill>
                          <a:srgbClr val="CC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b="1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hlinkClick r:id="rId10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$300</a:t>
                      </a:r>
                      <a:endParaRPr lang="es-ES" sz="2800" b="1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b="1" dirty="0">
                          <a:solidFill>
                            <a:srgbClr val="FF99CC"/>
                          </a:solidFill>
                          <a:hlinkClick r:id="rId11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$300</a:t>
                      </a:r>
                      <a:endParaRPr lang="es-ES" sz="2800" b="1" dirty="0">
                        <a:solidFill>
                          <a:srgbClr val="FF99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8869969"/>
                  </a:ext>
                </a:extLst>
              </a:tr>
              <a:tr h="927984">
                <a:tc>
                  <a:txBody>
                    <a:bodyPr/>
                    <a:lstStyle/>
                    <a:p>
                      <a:pPr algn="ctr"/>
                      <a:r>
                        <a:rPr lang="es-ES" sz="2800" b="1" dirty="0">
                          <a:solidFill>
                            <a:srgbClr val="CCFFFF"/>
                          </a:solidFill>
                          <a:hlinkClick r:id="rId12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$400</a:t>
                      </a:r>
                      <a:endParaRPr lang="es-ES" sz="2800" b="1" dirty="0">
                        <a:solidFill>
                          <a:srgbClr val="CC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b="1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hlinkClick r:id="rId13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$400</a:t>
                      </a:r>
                      <a:endParaRPr lang="es-ES" sz="2800" b="1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b="1" dirty="0">
                          <a:solidFill>
                            <a:srgbClr val="FF99CC"/>
                          </a:solidFill>
                          <a:hlinkClick r:id="rId1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$400</a:t>
                      </a:r>
                      <a:endParaRPr lang="es-ES" sz="2800" b="1" dirty="0">
                        <a:solidFill>
                          <a:srgbClr val="FF99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6574784"/>
                  </a:ext>
                </a:extLst>
              </a:tr>
              <a:tr h="927984">
                <a:tc>
                  <a:txBody>
                    <a:bodyPr/>
                    <a:lstStyle/>
                    <a:p>
                      <a:pPr algn="ctr"/>
                      <a:r>
                        <a:rPr lang="es-ES" sz="2800" b="1" dirty="0">
                          <a:solidFill>
                            <a:srgbClr val="CCFFFF"/>
                          </a:solidFill>
                          <a:hlinkClick r:id="rId15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$500</a:t>
                      </a:r>
                      <a:endParaRPr lang="es-ES" sz="2800" b="1" dirty="0">
                        <a:solidFill>
                          <a:srgbClr val="CC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b="1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hlinkClick r:id="rId16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$500</a:t>
                      </a:r>
                      <a:endParaRPr lang="es-ES" sz="2800" b="1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b="1" dirty="0">
                          <a:solidFill>
                            <a:srgbClr val="FF99CC"/>
                          </a:solidFill>
                          <a:hlinkClick r:id="rId17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$500</a:t>
                      </a:r>
                      <a:endParaRPr lang="es-ES" sz="2800" b="1" dirty="0">
                        <a:solidFill>
                          <a:srgbClr val="FF99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45003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2662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4BB7A2B-2FAA-4458-A683-F8EE773EC951}"/>
              </a:ext>
            </a:extLst>
          </p:cNvPr>
          <p:cNvSpPr txBox="1"/>
          <p:nvPr/>
        </p:nvSpPr>
        <p:spPr>
          <a:xfrm>
            <a:off x="2764576" y="565487"/>
            <a:ext cx="7219784" cy="147835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3200" dirty="0">
                <a:latin typeface="Cambria" panose="02040503050406030204" pitchFamily="18" charset="0"/>
              </a:rPr>
              <a:t>¿En qué alimento podemos encontrar las proteínas?</a:t>
            </a:r>
            <a:endParaRPr lang="es-ES" sz="3200" b="1" dirty="0">
              <a:latin typeface="Cambria" panose="02040503050406030204" pitchFamily="18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9F6E833-966A-40BC-B2B6-F4A01AE57022}"/>
              </a:ext>
            </a:extLst>
          </p:cNvPr>
          <p:cNvSpPr txBox="1"/>
          <p:nvPr/>
        </p:nvSpPr>
        <p:spPr>
          <a:xfrm>
            <a:off x="296031" y="2892153"/>
            <a:ext cx="3727939" cy="568762"/>
          </a:xfrm>
          <a:prstGeom prst="snip2Same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atin typeface="Cambria" panose="02040503050406030204" pitchFamily="18" charset="0"/>
              </a:rPr>
              <a:t>a) cereales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30C30B6-E69F-4C53-8BF2-FCA154473925}"/>
              </a:ext>
            </a:extLst>
          </p:cNvPr>
          <p:cNvSpPr txBox="1"/>
          <p:nvPr/>
        </p:nvSpPr>
        <p:spPr>
          <a:xfrm>
            <a:off x="6096000" y="2928878"/>
            <a:ext cx="3727939" cy="568762"/>
          </a:xfrm>
          <a:prstGeom prst="snip2Same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atin typeface="Cambria" panose="02040503050406030204" pitchFamily="18" charset="0"/>
              </a:rPr>
              <a:t>b) carnes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E284A9C-4D02-40C1-8810-1524F687C7EC}"/>
              </a:ext>
            </a:extLst>
          </p:cNvPr>
          <p:cNvSpPr txBox="1"/>
          <p:nvPr/>
        </p:nvSpPr>
        <p:spPr>
          <a:xfrm>
            <a:off x="3366727" y="4345953"/>
            <a:ext cx="3727939" cy="568762"/>
          </a:xfrm>
          <a:prstGeom prst="snip2Same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atin typeface="Cambria" panose="02040503050406030204" pitchFamily="18" charset="0"/>
              </a:rPr>
              <a:t>c) frutas</a:t>
            </a:r>
          </a:p>
        </p:txBody>
      </p:sp>
      <p:pic>
        <p:nvPicPr>
          <p:cNvPr id="3074" name="Picture 2" descr="Resultado de imagen para numero 1 png">
            <a:extLst>
              <a:ext uri="{FF2B5EF4-FFF2-40B4-BE49-F238E27FC236}">
                <a16:creationId xmlns:a16="http://schemas.microsoft.com/office/drawing/2014/main" id="{8B8FC264-06E9-4391-BBFE-3D892D593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191" y="703729"/>
            <a:ext cx="1201870" cy="1201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>
            <a:hlinkClick r:id="rId3" action="ppaction://hlinksldjump"/>
            <a:extLst>
              <a:ext uri="{FF2B5EF4-FFF2-40B4-BE49-F238E27FC236}">
                <a16:creationId xmlns:a16="http://schemas.microsoft.com/office/drawing/2014/main" id="{DDD5E640-49D0-4E07-A545-9B9EF1AA8D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412" y="4128366"/>
            <a:ext cx="1403761" cy="232583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8095DA0-3120-4EC5-BEAF-3CF68B54A7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89372" l="6909" r="95273">
                        <a14:foregroundMark x1="69091" y1="28019" x2="69091" y2="280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50362" y="3497640"/>
            <a:ext cx="1882588" cy="1417075"/>
          </a:xfrm>
          <a:prstGeom prst="rect">
            <a:avLst/>
          </a:prstGeom>
        </p:spPr>
      </p:pic>
      <p:pic>
        <p:nvPicPr>
          <p:cNvPr id="1026" name="Picture 2" descr="Resultado de imagen para frutas png">
            <a:extLst>
              <a:ext uri="{FF2B5EF4-FFF2-40B4-BE49-F238E27FC236}">
                <a16:creationId xmlns:a16="http://schemas.microsoft.com/office/drawing/2014/main" id="{F27BD867-3F2C-4093-8302-B805A0D13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316" y="4751760"/>
            <a:ext cx="2326853" cy="2022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cereales png">
            <a:extLst>
              <a:ext uri="{FF2B5EF4-FFF2-40B4-BE49-F238E27FC236}">
                <a16:creationId xmlns:a16="http://schemas.microsoft.com/office/drawing/2014/main" id="{93019CBA-3A93-4E84-A929-94B4BC91D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14" b="89848" l="6261" r="927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67" y="2853260"/>
            <a:ext cx="2545941" cy="2545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45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4BB7A2B-2FAA-4458-A683-F8EE773EC951}"/>
              </a:ext>
            </a:extLst>
          </p:cNvPr>
          <p:cNvSpPr txBox="1"/>
          <p:nvPr/>
        </p:nvSpPr>
        <p:spPr>
          <a:xfrm>
            <a:off x="2067339" y="460789"/>
            <a:ext cx="9498958" cy="73969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3200" dirty="0">
                <a:latin typeface="Cambria" panose="02040503050406030204" pitchFamily="18" charset="0"/>
              </a:rPr>
              <a:t>¿Cuántos vasos de agua se recomienda tomar al día?</a:t>
            </a:r>
            <a:endParaRPr lang="en-US" sz="3200" dirty="0">
              <a:latin typeface="Cambria" panose="02040503050406030204" pitchFamily="18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9F6E833-966A-40BC-B2B6-F4A01AE57022}"/>
              </a:ext>
            </a:extLst>
          </p:cNvPr>
          <p:cNvSpPr txBox="1"/>
          <p:nvPr/>
        </p:nvSpPr>
        <p:spPr>
          <a:xfrm>
            <a:off x="1064659" y="2400575"/>
            <a:ext cx="2817794" cy="501848"/>
          </a:xfrm>
          <a:prstGeom prst="snip2Same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numCol="2" rtlCol="0">
            <a:spAutoFit/>
          </a:bodyPr>
          <a:lstStyle/>
          <a:p>
            <a:pPr algn="ctr"/>
            <a:r>
              <a:rPr lang="en-US" sz="2400" b="1" dirty="0">
                <a:latin typeface="Cambria" panose="02040503050406030204" pitchFamily="18" charset="0"/>
              </a:rPr>
              <a:t>a) </a:t>
            </a:r>
            <a:r>
              <a:rPr lang="en-US" sz="2400" dirty="0">
                <a:latin typeface="Cambria" panose="02040503050406030204" pitchFamily="18" charset="0"/>
              </a:rPr>
              <a:t>6 a 8 </a:t>
            </a:r>
            <a:r>
              <a:rPr lang="en-US" sz="2400" dirty="0" err="1">
                <a:latin typeface="Cambria" panose="02040503050406030204" pitchFamily="18" charset="0"/>
              </a:rPr>
              <a:t>vasos</a:t>
            </a:r>
            <a:endParaRPr lang="en-US" sz="2400" dirty="0">
              <a:latin typeface="Cambria" panose="02040503050406030204" pitchFamily="18" charset="0"/>
            </a:endParaRPr>
          </a:p>
        </p:txBody>
      </p:sp>
      <p:pic>
        <p:nvPicPr>
          <p:cNvPr id="8" name="Imagen 7">
            <a:hlinkClick r:id="rId2" action="ppaction://hlinksldjump"/>
            <a:extLst>
              <a:ext uri="{FF2B5EF4-FFF2-40B4-BE49-F238E27FC236}">
                <a16:creationId xmlns:a16="http://schemas.microsoft.com/office/drawing/2014/main" id="{66740DA5-818A-4893-AA11-05D15732DA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412" y="4128366"/>
            <a:ext cx="1403761" cy="2325839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5EC52305-94CD-4F2B-85DE-01E7BFFD3F26}"/>
              </a:ext>
            </a:extLst>
          </p:cNvPr>
          <p:cNvSpPr txBox="1"/>
          <p:nvPr/>
        </p:nvSpPr>
        <p:spPr>
          <a:xfrm>
            <a:off x="1064657" y="4353401"/>
            <a:ext cx="2817793" cy="501848"/>
          </a:xfrm>
          <a:prstGeom prst="snip2Same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numCol="2" rtlCol="0">
            <a:spAutoFit/>
          </a:bodyPr>
          <a:lstStyle/>
          <a:p>
            <a:pPr algn="ctr"/>
            <a:r>
              <a:rPr lang="en-US" sz="2000" b="1" dirty="0">
                <a:latin typeface="Cambria" panose="02040503050406030204" pitchFamily="18" charset="0"/>
              </a:rPr>
              <a:t>c</a:t>
            </a:r>
            <a:r>
              <a:rPr lang="en-US" sz="2400" b="1" dirty="0">
                <a:latin typeface="Cambria" panose="02040503050406030204" pitchFamily="18" charset="0"/>
              </a:rPr>
              <a:t>)</a:t>
            </a:r>
            <a:r>
              <a:rPr lang="en-US" sz="2400" dirty="0">
                <a:latin typeface="Cambria" panose="02040503050406030204" pitchFamily="18" charset="0"/>
              </a:rPr>
              <a:t>1 a 2 </a:t>
            </a:r>
            <a:r>
              <a:rPr lang="en-US" sz="2400" dirty="0" err="1">
                <a:latin typeface="Cambria" panose="02040503050406030204" pitchFamily="18" charset="0"/>
              </a:rPr>
              <a:t>vasos</a:t>
            </a:r>
            <a:endParaRPr lang="en-US" sz="2400" dirty="0">
              <a:latin typeface="Cambria" panose="02040503050406030204" pitchFamily="18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FA87645-4C03-4009-86CE-71A65DEAC6D5}"/>
              </a:ext>
            </a:extLst>
          </p:cNvPr>
          <p:cNvSpPr txBox="1"/>
          <p:nvPr/>
        </p:nvSpPr>
        <p:spPr>
          <a:xfrm>
            <a:off x="1064658" y="3427172"/>
            <a:ext cx="2817794" cy="501848"/>
          </a:xfrm>
          <a:prstGeom prst="snip2Same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numCol="2" rtlCol="0">
            <a:spAutoFit/>
          </a:bodyPr>
          <a:lstStyle/>
          <a:p>
            <a:pPr algn="ctr"/>
            <a:r>
              <a:rPr lang="en-US" sz="2400" b="1" dirty="0">
                <a:latin typeface="Cambria" panose="02040503050406030204" pitchFamily="18" charset="0"/>
              </a:rPr>
              <a:t>b)</a:t>
            </a:r>
            <a:r>
              <a:rPr lang="en-US" sz="2400" dirty="0">
                <a:latin typeface="Cambria" panose="02040503050406030204" pitchFamily="18" charset="0"/>
              </a:rPr>
              <a:t> 4 a 5 </a:t>
            </a:r>
            <a:r>
              <a:rPr lang="en-US" sz="2400" dirty="0" err="1">
                <a:latin typeface="Cambria" panose="02040503050406030204" pitchFamily="18" charset="0"/>
              </a:rPr>
              <a:t>vasos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419955F-F5F1-42E1-81E0-04A2F70BB5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49" b="98140" l="2778" r="96000">
                        <a14:foregroundMark x1="41889" y1="31512" x2="41889" y2="31512"/>
                        <a14:foregroundMark x1="56111" y1="28605" x2="56111" y2="28605"/>
                        <a14:foregroundMark x1="62778" y1="45233" x2="62778" y2="45233"/>
                        <a14:foregroundMark x1="38333" y1="58953" x2="38333" y2="58953"/>
                        <a14:foregroundMark x1="44111" y1="65349" x2="44111" y2="65349"/>
                        <a14:foregroundMark x1="56444" y1="71512" x2="56444" y2="71512"/>
                        <a14:foregroundMark x1="70889" y1="73605" x2="70889" y2="73605"/>
                        <a14:foregroundMark x1="56444" y1="70930" x2="56444" y2="70930"/>
                        <a14:foregroundMark x1="38556" y1="70930" x2="38556" y2="70930"/>
                        <a14:foregroundMark x1="36889" y1="71860" x2="36889" y2="7186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5703" y="526104"/>
            <a:ext cx="1229602" cy="1174953"/>
          </a:xfrm>
          <a:prstGeom prst="rect">
            <a:avLst/>
          </a:prstGeom>
        </p:spPr>
      </p:pic>
      <p:pic>
        <p:nvPicPr>
          <p:cNvPr id="2050" name="Picture 2" descr="Resultado de imagen para vasos de agua png">
            <a:extLst>
              <a:ext uri="{FF2B5EF4-FFF2-40B4-BE49-F238E27FC236}">
                <a16:creationId xmlns:a16="http://schemas.microsoft.com/office/drawing/2014/main" id="{CCDCB8B7-F790-45FA-9924-D585151CB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450" y="1662520"/>
            <a:ext cx="4291597" cy="453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n para jarra del buen beber png">
            <a:extLst>
              <a:ext uri="{FF2B5EF4-FFF2-40B4-BE49-F238E27FC236}">
                <a16:creationId xmlns:a16="http://schemas.microsoft.com/office/drawing/2014/main" id="{8B02E210-7831-439E-B09E-D9C327F280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69" b="11913"/>
          <a:stretch/>
        </p:blipFill>
        <p:spPr bwMode="auto">
          <a:xfrm>
            <a:off x="7383398" y="1952546"/>
            <a:ext cx="2817794" cy="3338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20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4BB7A2B-2FAA-4458-A683-F8EE773EC951}"/>
              </a:ext>
            </a:extLst>
          </p:cNvPr>
          <p:cNvSpPr txBox="1"/>
          <p:nvPr/>
        </p:nvSpPr>
        <p:spPr>
          <a:xfrm>
            <a:off x="3617842" y="648800"/>
            <a:ext cx="7509499" cy="147835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s-ES" sz="3200" dirty="0">
                <a:latin typeface="Cambria" panose="02040503050406030204" pitchFamily="18" charset="0"/>
              </a:rPr>
              <a:t>¿Cuál es una de las características de una dieta correcta?</a:t>
            </a:r>
            <a:endParaRPr lang="en-US" sz="3200" dirty="0">
              <a:latin typeface="Cambria" panose="02040503050406030204" pitchFamily="18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9F6E833-966A-40BC-B2B6-F4A01AE57022}"/>
              </a:ext>
            </a:extLst>
          </p:cNvPr>
          <p:cNvSpPr txBox="1"/>
          <p:nvPr/>
        </p:nvSpPr>
        <p:spPr>
          <a:xfrm>
            <a:off x="1064658" y="2367118"/>
            <a:ext cx="3980119" cy="434935"/>
          </a:xfrm>
          <a:prstGeom prst="snip2Same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numCol="1" rtlCol="0">
            <a:spAutoFit/>
          </a:bodyPr>
          <a:lstStyle/>
          <a:p>
            <a:pPr algn="ctr"/>
            <a:r>
              <a:rPr lang="en-US" b="1" dirty="0">
                <a:latin typeface="Cambria" panose="02040503050406030204" pitchFamily="18" charset="0"/>
              </a:rPr>
              <a:t>a) </a:t>
            </a:r>
            <a:r>
              <a:rPr lang="en-US" sz="2000" dirty="0" err="1">
                <a:latin typeface="Cambria" panose="02040503050406030204" pitchFamily="18" charset="0"/>
              </a:rPr>
              <a:t>Deliciosa</a:t>
            </a:r>
            <a:endParaRPr lang="en-US" sz="2000" dirty="0">
              <a:latin typeface="Cambria" panose="02040503050406030204" pitchFamily="18" charset="0"/>
            </a:endParaRPr>
          </a:p>
        </p:txBody>
      </p:sp>
      <p:pic>
        <p:nvPicPr>
          <p:cNvPr id="8" name="Imagen 7">
            <a:hlinkClick r:id="rId2" action="ppaction://hlinksldjump"/>
            <a:extLst>
              <a:ext uri="{FF2B5EF4-FFF2-40B4-BE49-F238E27FC236}">
                <a16:creationId xmlns:a16="http://schemas.microsoft.com/office/drawing/2014/main" id="{66740DA5-818A-4893-AA11-05D15732DA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461" y="4100958"/>
            <a:ext cx="1403761" cy="2325839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5EC52305-94CD-4F2B-85DE-01E7BFFD3F26}"/>
              </a:ext>
            </a:extLst>
          </p:cNvPr>
          <p:cNvSpPr txBox="1"/>
          <p:nvPr/>
        </p:nvSpPr>
        <p:spPr>
          <a:xfrm>
            <a:off x="1064658" y="3883491"/>
            <a:ext cx="3980119" cy="434935"/>
          </a:xfrm>
          <a:prstGeom prst="snip2Same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numCol="1" rtlCol="0">
            <a:spAutoFit/>
          </a:bodyPr>
          <a:lstStyle/>
          <a:p>
            <a:pPr algn="ctr"/>
            <a:r>
              <a:rPr lang="en-US" b="1" dirty="0">
                <a:latin typeface="Cambria" panose="02040503050406030204" pitchFamily="18" charset="0"/>
              </a:rPr>
              <a:t>c) </a:t>
            </a:r>
            <a:r>
              <a:rPr lang="en-US" sz="2000" dirty="0">
                <a:latin typeface="Cambria" panose="02040503050406030204" pitchFamily="18" charset="0"/>
              </a:rPr>
              <a:t>Alimentos con </a:t>
            </a:r>
            <a:r>
              <a:rPr lang="en-US" sz="2000" dirty="0" err="1">
                <a:latin typeface="Cambria" panose="02040503050406030204" pitchFamily="18" charset="0"/>
              </a:rPr>
              <a:t>buen</a:t>
            </a:r>
            <a:r>
              <a:rPr lang="en-US" sz="2000" dirty="0">
                <a:latin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</a:rPr>
              <a:t>sabor</a:t>
            </a:r>
            <a:r>
              <a:rPr lang="en-US" sz="2000" dirty="0">
                <a:latin typeface="Cambria" panose="02040503050406030204" pitchFamily="18" charset="0"/>
              </a:rPr>
              <a:t>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FA87645-4C03-4009-86CE-71A65DEAC6D5}"/>
              </a:ext>
            </a:extLst>
          </p:cNvPr>
          <p:cNvSpPr txBox="1"/>
          <p:nvPr/>
        </p:nvSpPr>
        <p:spPr>
          <a:xfrm>
            <a:off x="6096000" y="2456099"/>
            <a:ext cx="4213412" cy="769501"/>
          </a:xfrm>
          <a:prstGeom prst="snip2Same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numCol="1" rtlCol="0">
            <a:spAutoFit/>
          </a:bodyPr>
          <a:lstStyle/>
          <a:p>
            <a:pPr algn="ctr"/>
            <a:r>
              <a:rPr lang="en-US" b="1" dirty="0">
                <a:latin typeface="Cambria" panose="02040503050406030204" pitchFamily="18" charset="0"/>
              </a:rPr>
              <a:t>b)</a:t>
            </a:r>
            <a:r>
              <a:rPr lang="en-US" sz="1600" dirty="0">
                <a:latin typeface="Cambria" panose="02040503050406030204" pitchFamily="18" charset="0"/>
              </a:rPr>
              <a:t> </a:t>
            </a:r>
            <a:r>
              <a:rPr lang="en-US" sz="2000" dirty="0">
                <a:latin typeface="Cambria" panose="02040503050406030204" pitchFamily="18" charset="0"/>
              </a:rPr>
              <a:t>No </a:t>
            </a:r>
            <a:r>
              <a:rPr lang="en-US" sz="2000" dirty="0" err="1">
                <a:latin typeface="Cambria" panose="02040503050406030204" pitchFamily="18" charset="0"/>
              </a:rPr>
              <a:t>incluye</a:t>
            </a:r>
            <a:r>
              <a:rPr lang="en-US" sz="2000" dirty="0">
                <a:latin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</a:rPr>
              <a:t>alimentos</a:t>
            </a:r>
            <a:r>
              <a:rPr lang="en-US" sz="2000" dirty="0">
                <a:latin typeface="Cambria" panose="02040503050406030204" pitchFamily="18" charset="0"/>
              </a:rPr>
              <a:t> de los </a:t>
            </a:r>
            <a:r>
              <a:rPr lang="en-US" sz="2000" dirty="0" err="1">
                <a:latin typeface="Cambria" panose="02040503050406030204" pitchFamily="18" charset="0"/>
              </a:rPr>
              <a:t>tres</a:t>
            </a:r>
            <a:r>
              <a:rPr lang="en-US" sz="2000" dirty="0">
                <a:latin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</a:rPr>
              <a:t>grupos</a:t>
            </a:r>
            <a:endParaRPr lang="en-US" sz="2000" dirty="0">
              <a:latin typeface="Cambria" panose="02040503050406030204" pitchFamily="18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767171C-F772-46D2-81D5-419EC5E6FF93}"/>
              </a:ext>
            </a:extLst>
          </p:cNvPr>
          <p:cNvSpPr txBox="1"/>
          <p:nvPr/>
        </p:nvSpPr>
        <p:spPr>
          <a:xfrm>
            <a:off x="6212646" y="3883491"/>
            <a:ext cx="3980119" cy="434935"/>
          </a:xfrm>
          <a:prstGeom prst="snip2Same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numCol="1" rtlCol="0">
            <a:spAutoFit/>
          </a:bodyPr>
          <a:lstStyle/>
          <a:p>
            <a:pPr algn="ctr"/>
            <a:r>
              <a:rPr lang="en-US" b="1" dirty="0">
                <a:latin typeface="Cambria" panose="02040503050406030204" pitchFamily="18" charset="0"/>
              </a:rPr>
              <a:t>d) </a:t>
            </a:r>
            <a:r>
              <a:rPr lang="en-US" sz="2000" dirty="0" err="1">
                <a:latin typeface="Cambria" panose="02040503050406030204" pitchFamily="18" charset="0"/>
              </a:rPr>
              <a:t>Suficiente</a:t>
            </a:r>
            <a:endParaRPr lang="en-US" sz="2000" dirty="0">
              <a:latin typeface="Cambria" panose="02040503050406030204" pitchFamily="18" charset="0"/>
            </a:endParaRPr>
          </a:p>
        </p:txBody>
      </p:sp>
      <p:pic>
        <p:nvPicPr>
          <p:cNvPr id="8194" name="Picture 2" descr="Resultado de imagen para numero 3 png">
            <a:extLst>
              <a:ext uri="{FF2B5EF4-FFF2-40B4-BE49-F238E27FC236}">
                <a16:creationId xmlns:a16="http://schemas.microsoft.com/office/drawing/2014/main" id="{3832C816-493D-4DCF-95F3-DD2DAC8F3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252" y="681856"/>
            <a:ext cx="1303061" cy="1303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Resultado de imagen para dieta correcta png">
            <a:extLst>
              <a:ext uri="{FF2B5EF4-FFF2-40B4-BE49-F238E27FC236}">
                <a16:creationId xmlns:a16="http://schemas.microsoft.com/office/drawing/2014/main" id="{2371B1E7-187E-4664-B4CD-5953C825D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000" y="4318426"/>
            <a:ext cx="3980119" cy="2337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05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4BB7A2B-2FAA-4458-A683-F8EE773EC951}"/>
              </a:ext>
            </a:extLst>
          </p:cNvPr>
          <p:cNvSpPr txBox="1"/>
          <p:nvPr/>
        </p:nvSpPr>
        <p:spPr>
          <a:xfrm>
            <a:off x="2217437" y="343354"/>
            <a:ext cx="9099983" cy="168578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400" dirty="0">
                <a:latin typeface="Cambria" panose="02040503050406030204" pitchFamily="18" charset="0"/>
              </a:rPr>
              <a:t>Nutrientes formados por aceites, grasas y glicerina, sus funciones más importantes son aportar  energía y contribuir en la absorción a la absorción de algunas vitaminas</a:t>
            </a:r>
          </a:p>
        </p:txBody>
      </p:sp>
      <p:pic>
        <p:nvPicPr>
          <p:cNvPr id="8" name="Imagen 7">
            <a:hlinkClick r:id="rId2" action="ppaction://hlinksldjump"/>
            <a:extLst>
              <a:ext uri="{FF2B5EF4-FFF2-40B4-BE49-F238E27FC236}">
                <a16:creationId xmlns:a16="http://schemas.microsoft.com/office/drawing/2014/main" id="{66740DA5-818A-4893-AA11-05D15732DA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412" y="4128366"/>
            <a:ext cx="1403761" cy="2325839"/>
          </a:xfrm>
          <a:prstGeom prst="rect">
            <a:avLst/>
          </a:prstGeom>
        </p:spPr>
      </p:pic>
      <p:pic>
        <p:nvPicPr>
          <p:cNvPr id="9218" name="Picture 2" descr="Resultado de imagen para numero 4 png">
            <a:extLst>
              <a:ext uri="{FF2B5EF4-FFF2-40B4-BE49-F238E27FC236}">
                <a16:creationId xmlns:a16="http://schemas.microsoft.com/office/drawing/2014/main" id="{8E3BFC08-5EA1-4A58-9B7E-1CCE449AD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25" y="483946"/>
            <a:ext cx="1318923" cy="13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A660637B-0C9B-4D0A-B2EC-CEAA63674478}"/>
              </a:ext>
            </a:extLst>
          </p:cNvPr>
          <p:cNvSpPr txBox="1"/>
          <p:nvPr/>
        </p:nvSpPr>
        <p:spPr>
          <a:xfrm>
            <a:off x="974716" y="3252246"/>
            <a:ext cx="3980119" cy="434935"/>
          </a:xfrm>
          <a:prstGeom prst="snip2Same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numCol="1" rtlCol="0">
            <a:spAutoFit/>
          </a:bodyPr>
          <a:lstStyle/>
          <a:p>
            <a:pPr algn="ctr"/>
            <a:r>
              <a:rPr lang="en-US" b="1" dirty="0">
                <a:latin typeface="Cambria" panose="02040503050406030204" pitchFamily="18" charset="0"/>
              </a:rPr>
              <a:t>a) </a:t>
            </a:r>
            <a:r>
              <a:rPr lang="en-US" sz="2000" dirty="0" err="1">
                <a:latin typeface="Cambria" panose="02040503050406030204" pitchFamily="18" charset="0"/>
              </a:rPr>
              <a:t>Carbohidratos</a:t>
            </a:r>
            <a:endParaRPr lang="en-US" sz="2000" dirty="0">
              <a:latin typeface="Cambria" panose="02040503050406030204" pitchFamily="18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7F7AB99-A7E4-43F1-872D-97E6EFFBBA23}"/>
              </a:ext>
            </a:extLst>
          </p:cNvPr>
          <p:cNvSpPr txBox="1"/>
          <p:nvPr/>
        </p:nvSpPr>
        <p:spPr>
          <a:xfrm>
            <a:off x="974717" y="4627644"/>
            <a:ext cx="3980119" cy="434935"/>
          </a:xfrm>
          <a:prstGeom prst="snip2Same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numCol="1" rtlCol="0">
            <a:spAutoFit/>
          </a:bodyPr>
          <a:lstStyle/>
          <a:p>
            <a:pPr algn="ctr"/>
            <a:r>
              <a:rPr lang="en-US" b="1" dirty="0">
                <a:latin typeface="Cambria" panose="02040503050406030204" pitchFamily="18" charset="0"/>
              </a:rPr>
              <a:t>c) </a:t>
            </a:r>
            <a:r>
              <a:rPr lang="en-US" sz="2000" dirty="0" err="1">
                <a:latin typeface="Cambria" panose="02040503050406030204" pitchFamily="18" charset="0"/>
              </a:rPr>
              <a:t>Proteinas</a:t>
            </a:r>
            <a:endParaRPr lang="en-US" sz="2000" dirty="0">
              <a:latin typeface="Cambria" panose="02040503050406030204" pitchFamily="18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E6E84F29-3899-41D3-A14B-AC313CE262A6}"/>
              </a:ext>
            </a:extLst>
          </p:cNvPr>
          <p:cNvSpPr txBox="1"/>
          <p:nvPr/>
        </p:nvSpPr>
        <p:spPr>
          <a:xfrm>
            <a:off x="5862706" y="3252246"/>
            <a:ext cx="4213412" cy="434935"/>
          </a:xfrm>
          <a:prstGeom prst="snip2Same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numCol="1" rtlCol="0">
            <a:spAutoFit/>
          </a:bodyPr>
          <a:lstStyle/>
          <a:p>
            <a:pPr algn="ctr"/>
            <a:r>
              <a:rPr lang="en-US" b="1" dirty="0">
                <a:latin typeface="Cambria" panose="02040503050406030204" pitchFamily="18" charset="0"/>
              </a:rPr>
              <a:t>b)</a:t>
            </a:r>
            <a:r>
              <a:rPr lang="en-US" sz="1600" dirty="0">
                <a:latin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</a:rPr>
              <a:t>Frutas</a:t>
            </a:r>
            <a:endParaRPr lang="en-US" sz="2000" dirty="0">
              <a:latin typeface="Cambria" panose="02040503050406030204" pitchFamily="18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73A82A5C-6882-4E4A-8D85-438E53D2C3E8}"/>
              </a:ext>
            </a:extLst>
          </p:cNvPr>
          <p:cNvSpPr txBox="1"/>
          <p:nvPr/>
        </p:nvSpPr>
        <p:spPr>
          <a:xfrm>
            <a:off x="6095999" y="4627644"/>
            <a:ext cx="3980119" cy="434935"/>
          </a:xfrm>
          <a:prstGeom prst="snip2Same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numCol="1" rtlCol="0">
            <a:spAutoFit/>
          </a:bodyPr>
          <a:lstStyle/>
          <a:p>
            <a:pPr algn="ctr"/>
            <a:r>
              <a:rPr lang="en-US" b="1" dirty="0">
                <a:latin typeface="Cambria" panose="02040503050406030204" pitchFamily="18" charset="0"/>
              </a:rPr>
              <a:t>d) </a:t>
            </a:r>
            <a:r>
              <a:rPr lang="en-US" sz="2000" dirty="0" err="1">
                <a:latin typeface="Cambria" panose="02040503050406030204" pitchFamily="18" charset="0"/>
              </a:rPr>
              <a:t>Lipidos</a:t>
            </a:r>
            <a:r>
              <a:rPr lang="en-US" sz="2000" dirty="0">
                <a:latin typeface="Cambria" panose="02040503050406030204" pitchFamily="18" charset="0"/>
              </a:rPr>
              <a:t> o </a:t>
            </a:r>
            <a:r>
              <a:rPr lang="en-US" sz="2000" dirty="0" err="1">
                <a:latin typeface="Cambria" panose="02040503050406030204" pitchFamily="18" charset="0"/>
              </a:rPr>
              <a:t>grasas</a:t>
            </a:r>
            <a:endParaRPr lang="en-US" sz="20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75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4BB7A2B-2FAA-4458-A683-F8EE773EC951}"/>
              </a:ext>
            </a:extLst>
          </p:cNvPr>
          <p:cNvSpPr txBox="1"/>
          <p:nvPr/>
        </p:nvSpPr>
        <p:spPr>
          <a:xfrm>
            <a:off x="1835584" y="288101"/>
            <a:ext cx="9673771" cy="12241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800" b="1" dirty="0">
                <a:latin typeface="Cambria" panose="02040503050406030204" pitchFamily="18" charset="0"/>
              </a:rPr>
              <a:t> </a:t>
            </a:r>
            <a:r>
              <a:rPr lang="es-ES" sz="2400" dirty="0">
                <a:latin typeface="Cambria" panose="02040503050406030204" pitchFamily="18" charset="0"/>
              </a:rPr>
              <a:t>Llamado almidón animal, se forma por moléculas de glucosa que forman una estructura muy ramificada.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9F6E833-966A-40BC-B2B6-F4A01AE57022}"/>
              </a:ext>
            </a:extLst>
          </p:cNvPr>
          <p:cNvSpPr txBox="1"/>
          <p:nvPr/>
        </p:nvSpPr>
        <p:spPr>
          <a:xfrm>
            <a:off x="1276689" y="2650011"/>
            <a:ext cx="3727939" cy="836414"/>
          </a:xfrm>
          <a:prstGeom prst="snip2Same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latin typeface="Cambria" panose="02040503050406030204" pitchFamily="18" charset="0"/>
              </a:rPr>
              <a:t>a)</a:t>
            </a:r>
            <a:r>
              <a:rPr lang="es-ES" sz="2800" b="1" dirty="0">
                <a:latin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</a:rPr>
              <a:t>Glucógeno</a:t>
            </a:r>
            <a:endParaRPr lang="en-US" sz="2000" dirty="0">
              <a:latin typeface="Cambria" panose="02040503050406030204" pitchFamily="18" charset="0"/>
            </a:endParaRPr>
          </a:p>
          <a:p>
            <a:pPr algn="ctr"/>
            <a:endParaRPr lang="es-ES" sz="1600" b="1" dirty="0">
              <a:latin typeface="Cambria" panose="02040503050406030204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30C30B6-E69F-4C53-8BF2-FCA154473925}"/>
              </a:ext>
            </a:extLst>
          </p:cNvPr>
          <p:cNvSpPr txBox="1"/>
          <p:nvPr/>
        </p:nvSpPr>
        <p:spPr>
          <a:xfrm>
            <a:off x="1276689" y="4128416"/>
            <a:ext cx="3727939" cy="702588"/>
          </a:xfrm>
          <a:prstGeom prst="snip2Same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latin typeface="Cambria" panose="02040503050406030204" pitchFamily="18" charset="0"/>
              </a:rPr>
              <a:t>b) </a:t>
            </a:r>
            <a:r>
              <a:rPr lang="es-ES" sz="2000" dirty="0">
                <a:latin typeface="Cambria" panose="02040503050406030204" pitchFamily="18" charset="0"/>
              </a:rPr>
              <a:t>Lípidos</a:t>
            </a:r>
          </a:p>
          <a:p>
            <a:pPr algn="ctr"/>
            <a:endParaRPr lang="es-ES" sz="1600" dirty="0">
              <a:latin typeface="Cambria" panose="02040503050406030204" pitchFamily="18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E284A9C-4D02-40C1-8810-1524F687C7EC}"/>
              </a:ext>
            </a:extLst>
          </p:cNvPr>
          <p:cNvSpPr txBox="1"/>
          <p:nvPr/>
        </p:nvSpPr>
        <p:spPr>
          <a:xfrm>
            <a:off x="1276689" y="5460632"/>
            <a:ext cx="3727939" cy="434935"/>
          </a:xfrm>
          <a:prstGeom prst="snip2Same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latin typeface="Cambria" panose="02040503050406030204" pitchFamily="18" charset="0"/>
              </a:rPr>
              <a:t>c) </a:t>
            </a:r>
            <a:r>
              <a:rPr lang="en-US" sz="2000" dirty="0" err="1">
                <a:latin typeface="Cambria" panose="02040503050406030204" pitchFamily="18" charset="0"/>
              </a:rPr>
              <a:t>Insulina</a:t>
            </a:r>
            <a:endParaRPr lang="es-ES" sz="1600" b="1" dirty="0">
              <a:latin typeface="Cambria" panose="02040503050406030204" pitchFamily="18" charset="0"/>
            </a:endParaRPr>
          </a:p>
        </p:txBody>
      </p:sp>
      <p:pic>
        <p:nvPicPr>
          <p:cNvPr id="8" name="Imagen 7">
            <a:hlinkClick r:id="rId2" action="ppaction://hlinksldjump"/>
            <a:extLst>
              <a:ext uri="{FF2B5EF4-FFF2-40B4-BE49-F238E27FC236}">
                <a16:creationId xmlns:a16="http://schemas.microsoft.com/office/drawing/2014/main" id="{66740DA5-818A-4893-AA11-05D15732DA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412" y="4128366"/>
            <a:ext cx="1403761" cy="2325839"/>
          </a:xfrm>
          <a:prstGeom prst="rect">
            <a:avLst/>
          </a:prstGeom>
        </p:spPr>
      </p:pic>
      <p:pic>
        <p:nvPicPr>
          <p:cNvPr id="3074" name="Picture 2" descr="Resultado de imagen para negative png">
            <a:extLst>
              <a:ext uri="{FF2B5EF4-FFF2-40B4-BE49-F238E27FC236}">
                <a16:creationId xmlns:a16="http://schemas.microsoft.com/office/drawing/2014/main" id="{12192349-4D6C-4CEC-9285-F7236CD09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1262" y="1698635"/>
            <a:ext cx="1188093" cy="1188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Resultado de imagen para numero 5 png">
            <a:extLst>
              <a:ext uri="{FF2B5EF4-FFF2-40B4-BE49-F238E27FC236}">
                <a16:creationId xmlns:a16="http://schemas.microsoft.com/office/drawing/2014/main" id="{7F3DD805-2A89-499B-A40D-CD5051A6C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38" y="475962"/>
            <a:ext cx="1067352" cy="106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Resultado de imagen para insulina png">
            <a:extLst>
              <a:ext uri="{FF2B5EF4-FFF2-40B4-BE49-F238E27FC236}">
                <a16:creationId xmlns:a16="http://schemas.microsoft.com/office/drawing/2014/main" id="{D97AC860-0DBD-4BD0-9E73-40563E8A9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351" y="2849544"/>
            <a:ext cx="2886728" cy="288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86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CDC62ED-3C40-4475-A3D1-9F5E9C01D9BF}"/>
              </a:ext>
            </a:extLst>
          </p:cNvPr>
          <p:cNvSpPr txBox="1"/>
          <p:nvPr/>
        </p:nvSpPr>
        <p:spPr>
          <a:xfrm>
            <a:off x="1987827" y="538621"/>
            <a:ext cx="9024730" cy="965970"/>
          </a:xfrm>
          <a:prstGeom prst="rect">
            <a:avLst/>
          </a:prstGeom>
          <a:solidFill>
            <a:srgbClr val="FF9966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000" dirty="0">
                <a:latin typeface="Cambria" panose="02040503050406030204" pitchFamily="18" charset="0"/>
              </a:rPr>
              <a:t>Nos proporcionan el calor y la energía necesaria para realizar actividades corporales…</a:t>
            </a:r>
            <a:endParaRPr lang="es-ES" sz="14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E467CCD-B5C8-4E21-8DBC-332655AA3852}"/>
              </a:ext>
            </a:extLst>
          </p:cNvPr>
          <p:cNvSpPr txBox="1"/>
          <p:nvPr/>
        </p:nvSpPr>
        <p:spPr>
          <a:xfrm>
            <a:off x="841513" y="4394548"/>
            <a:ext cx="3930387" cy="670828"/>
          </a:xfrm>
          <a:prstGeom prst="flowChartDelay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s-ES" sz="2500" b="1" dirty="0">
                <a:latin typeface="Cambria" panose="02040503050406030204" pitchFamily="18" charset="0"/>
              </a:rPr>
              <a:t>c) </a:t>
            </a:r>
            <a:r>
              <a:rPr lang="es-ES" sz="2500" dirty="0">
                <a:latin typeface="Cambria" panose="02040503050406030204" pitchFamily="18" charset="0"/>
              </a:rPr>
              <a:t>Hidratos de carbono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B814018-5D45-4826-B704-7DB1EA924A5B}"/>
              </a:ext>
            </a:extLst>
          </p:cNvPr>
          <p:cNvSpPr txBox="1"/>
          <p:nvPr/>
        </p:nvSpPr>
        <p:spPr>
          <a:xfrm>
            <a:off x="841515" y="5486366"/>
            <a:ext cx="2292625" cy="670828"/>
          </a:xfrm>
          <a:prstGeom prst="flowChartDelay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s-ES" sz="2500" b="1" dirty="0">
                <a:latin typeface="Cambria" panose="02040503050406030204" pitchFamily="18" charset="0"/>
              </a:rPr>
              <a:t>d) </a:t>
            </a:r>
            <a:r>
              <a:rPr lang="es-ES" sz="2500" dirty="0">
                <a:latin typeface="Cambria" panose="02040503050406030204" pitchFamily="18" charset="0"/>
              </a:rPr>
              <a:t>Vitaminas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FC76409-BF96-47AF-BDC0-D523E7B17E9D}"/>
              </a:ext>
            </a:extLst>
          </p:cNvPr>
          <p:cNvSpPr txBox="1"/>
          <p:nvPr/>
        </p:nvSpPr>
        <p:spPr>
          <a:xfrm>
            <a:off x="841515" y="3414923"/>
            <a:ext cx="2498033" cy="670828"/>
          </a:xfrm>
          <a:prstGeom prst="flowChartDelay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s-ES" sz="2500" b="1" dirty="0">
                <a:latin typeface="Cambria" panose="02040503050406030204" pitchFamily="18" charset="0"/>
              </a:rPr>
              <a:t>b) </a:t>
            </a:r>
            <a:r>
              <a:rPr lang="es-ES" sz="2500" dirty="0">
                <a:latin typeface="Cambria" panose="02040503050406030204" pitchFamily="18" charset="0"/>
              </a:rPr>
              <a:t>Minerales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64713A7-861C-4C22-8C4D-6A9E5D135CDC}"/>
              </a:ext>
            </a:extLst>
          </p:cNvPr>
          <p:cNvSpPr txBox="1"/>
          <p:nvPr/>
        </p:nvSpPr>
        <p:spPr>
          <a:xfrm>
            <a:off x="841515" y="2422758"/>
            <a:ext cx="2681174" cy="670828"/>
          </a:xfrm>
          <a:prstGeom prst="flowChartDelay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s-ES" sz="2500" b="1" dirty="0">
                <a:latin typeface="Cambria" panose="02040503050406030204" pitchFamily="18" charset="0"/>
              </a:rPr>
              <a:t>a) </a:t>
            </a:r>
            <a:r>
              <a:rPr lang="es-ES" sz="2500" dirty="0">
                <a:latin typeface="Cambria" panose="02040503050406030204" pitchFamily="18" charset="0"/>
              </a:rPr>
              <a:t>Proteínas</a:t>
            </a:r>
          </a:p>
        </p:txBody>
      </p:sp>
      <p:pic>
        <p:nvPicPr>
          <p:cNvPr id="15" name="Imagen 14">
            <a:hlinkClick r:id="rId2" action="ppaction://hlinksldjump"/>
            <a:extLst>
              <a:ext uri="{FF2B5EF4-FFF2-40B4-BE49-F238E27FC236}">
                <a16:creationId xmlns:a16="http://schemas.microsoft.com/office/drawing/2014/main" id="{FE8103D9-0168-4850-BA73-A341B1E9B8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8269" y="4323446"/>
            <a:ext cx="1403761" cy="2325839"/>
          </a:xfrm>
          <a:prstGeom prst="rect">
            <a:avLst/>
          </a:prstGeom>
        </p:spPr>
      </p:pic>
      <p:pic>
        <p:nvPicPr>
          <p:cNvPr id="16" name="Picture 2" descr="Resultado de imagen para numero 1 png">
            <a:extLst>
              <a:ext uri="{FF2B5EF4-FFF2-40B4-BE49-F238E27FC236}">
                <a16:creationId xmlns:a16="http://schemas.microsoft.com/office/drawing/2014/main" id="{D70BA74C-B561-4B49-B657-DD59EA19B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58" y="529855"/>
            <a:ext cx="1056861" cy="105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Resultado de imagen para ejercicio png">
            <a:extLst>
              <a:ext uri="{FF2B5EF4-FFF2-40B4-BE49-F238E27FC236}">
                <a16:creationId xmlns:a16="http://schemas.microsoft.com/office/drawing/2014/main" id="{5713E0C5-6797-426B-8616-1A2A964B1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16" b="9431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855" y="1794574"/>
            <a:ext cx="4067304" cy="407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87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682</TotalTime>
  <Words>571</Words>
  <Application>Microsoft Office PowerPoint</Application>
  <PresentationFormat>Panorámica</PresentationFormat>
  <Paragraphs>102</Paragraphs>
  <Slides>19</Slides>
  <Notes>0</Notes>
  <HiddenSlides>3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6" baseType="lpstr">
      <vt:lpstr>Amatic SC</vt:lpstr>
      <vt:lpstr>Arial</vt:lpstr>
      <vt:lpstr>Bodoni MT</vt:lpstr>
      <vt:lpstr>Calibri</vt:lpstr>
      <vt:lpstr>Calibri Light</vt:lpstr>
      <vt:lpstr>Cambria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monsegonzalez0693@gmail.com</dc:creator>
  <cp:lastModifiedBy>monsegonzalez0693@gmail.com</cp:lastModifiedBy>
  <cp:revision>43</cp:revision>
  <dcterms:created xsi:type="dcterms:W3CDTF">2019-01-30T19:01:28Z</dcterms:created>
  <dcterms:modified xsi:type="dcterms:W3CDTF">2019-04-10T19:40:46Z</dcterms:modified>
</cp:coreProperties>
</file>