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301" r:id="rId3"/>
    <p:sldId id="277" r:id="rId4"/>
    <p:sldId id="256" r:id="rId5"/>
    <p:sldId id="260" r:id="rId6"/>
    <p:sldId id="257" r:id="rId7"/>
    <p:sldId id="296" r:id="rId8"/>
    <p:sldId id="258" r:id="rId9"/>
    <p:sldId id="263" r:id="rId10"/>
    <p:sldId id="290" r:id="rId11"/>
    <p:sldId id="288" r:id="rId12"/>
    <p:sldId id="276" r:id="rId13"/>
    <p:sldId id="287" r:id="rId14"/>
    <p:sldId id="283" r:id="rId15"/>
    <p:sldId id="304" r:id="rId16"/>
    <p:sldId id="284" r:id="rId17"/>
    <p:sldId id="285" r:id="rId18"/>
    <p:sldId id="292" r:id="rId19"/>
    <p:sldId id="265" r:id="rId20"/>
    <p:sldId id="270" r:id="rId21"/>
    <p:sldId id="281" r:id="rId22"/>
    <p:sldId id="264" r:id="rId23"/>
    <p:sldId id="309" r:id="rId24"/>
    <p:sldId id="278" r:id="rId25"/>
    <p:sldId id="31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017E8-F90B-4A36-A65B-0D748A340953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A7DB8-340F-4491-917E-115E4FEDE5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535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017E8-F90B-4A36-A65B-0D748A340953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A7DB8-340F-4491-917E-115E4FEDE5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522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017E8-F90B-4A36-A65B-0D748A340953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A7DB8-340F-4491-917E-115E4FEDE5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956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017E8-F90B-4A36-A65B-0D748A340953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A7DB8-340F-4491-917E-115E4FEDE5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443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017E8-F90B-4A36-A65B-0D748A340953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A7DB8-340F-4491-917E-115E4FEDE5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677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017E8-F90B-4A36-A65B-0D748A340953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A7DB8-340F-4491-917E-115E4FEDE5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781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017E8-F90B-4A36-A65B-0D748A340953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A7DB8-340F-4491-917E-115E4FEDE5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871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017E8-F90B-4A36-A65B-0D748A340953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A7DB8-340F-4491-917E-115E4FEDE5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942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017E8-F90B-4A36-A65B-0D748A340953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A7DB8-340F-4491-917E-115E4FEDE5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44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017E8-F90B-4A36-A65B-0D748A340953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A7DB8-340F-4491-917E-115E4FEDE5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303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017E8-F90B-4A36-A65B-0D748A340953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A7DB8-340F-4491-917E-115E4FEDE5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367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017E8-F90B-4A36-A65B-0D748A340953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A7DB8-340F-4491-917E-115E4FEDE5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52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&#1045;&#1082;&#1072;&#1090;&#1077;&#1088;&#1080;&#1085;&#1072;.mp4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&#1055;&#1086;&#1090;&#1077;&#1084;&#1082;&#1080;&#1085;.mp4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&#1057;&#1091;&#1074;&#1086;&#1088;&#1086;&#1074;.mp4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&#1057;&#1083;&#1072;&#1081;&#1076;1.mp4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&#1055;&#1091;&#1090;&#1077;&#1096;&#1077;&#1089;&#1090;&#1074;&#1080;&#1077;.mp4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&#1050;&#1088;&#1099;&#1084;&#1089;&#1082;&#1080;&#1081;%20&#1084;&#1086;&#1089;&#1090;.mp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36838"/>
            <a:ext cx="7918450" cy="1470025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6000" b="1" dirty="0" smtClean="0">
                <a:solidFill>
                  <a:srgbClr val="8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Бурмистрова </a:t>
            </a:r>
            <a:br>
              <a:rPr lang="ru-RU" sz="6000" b="1" dirty="0" smtClean="0">
                <a:solidFill>
                  <a:srgbClr val="8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宋体" pitchFamily="2" charset="-122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8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Наталья Анатольевна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106863"/>
            <a:ext cx="8459788" cy="1770409"/>
          </a:xfrm>
        </p:spPr>
        <p:txBody>
          <a:bodyPr>
            <a:normAutofit fontScale="92500" lnSpcReduction="20000"/>
          </a:bodyPr>
          <a:lstStyle/>
          <a:p>
            <a:pPr algn="ctr" eaLnBrk="1" hangingPunct="1"/>
            <a:endParaRPr lang="ru-RU" sz="4400" b="1" dirty="0" smtClean="0">
              <a:solidFill>
                <a:srgbClr val="80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algn="ctr" eaLnBrk="1" hangingPunct="1"/>
            <a:r>
              <a:rPr lang="ru-RU" sz="4400" b="1" dirty="0" smtClean="0">
                <a:solidFill>
                  <a:srgbClr val="8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Учитель истории и обществознания</a:t>
            </a:r>
            <a:r>
              <a:rPr lang="ru-RU" sz="4400" dirty="0" smtClean="0">
                <a:solidFill>
                  <a:srgbClr val="8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 l="20604" r="23357" b="37951"/>
          <a:stretch>
            <a:fillRect/>
          </a:stretch>
        </p:blipFill>
        <p:spPr bwMode="auto">
          <a:xfrm>
            <a:off x="0" y="0"/>
            <a:ext cx="3923928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563888" y="116632"/>
            <a:ext cx="55801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МБОУ «Комсомольская средняя общеобразовательная школа №2» </a:t>
            </a:r>
          </a:p>
          <a:p>
            <a:pPr algn="ctr"/>
            <a:r>
              <a:rPr lang="ru-RU" sz="2000" b="1" dirty="0" err="1" smtClean="0">
                <a:solidFill>
                  <a:srgbClr val="8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Чамзинского</a:t>
            </a:r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муниципального района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800000"/>
                </a:solidFill>
                <a:latin typeface="Bookman Old Style" pitchFamily="18" charset="0"/>
              </a:rPr>
              <a:t>Из мирного договора между Россией и Турцией, заключенного в </a:t>
            </a:r>
            <a:r>
              <a:rPr lang="ru-RU" sz="2800" b="1" dirty="0" err="1" smtClean="0">
                <a:solidFill>
                  <a:srgbClr val="800000"/>
                </a:solidFill>
                <a:latin typeface="Bookman Old Style" pitchFamily="18" charset="0"/>
              </a:rPr>
              <a:t>Кючук-Кайнарджи</a:t>
            </a:r>
            <a:r>
              <a:rPr lang="ru-RU" sz="2800" b="1" dirty="0" smtClean="0">
                <a:solidFill>
                  <a:srgbClr val="800000"/>
                </a:solidFill>
                <a:latin typeface="Bookman Old Style" pitchFamily="18" charset="0"/>
              </a:rPr>
              <a:t> (1774 г)</a:t>
            </a:r>
            <a:endParaRPr lang="ru-RU" sz="2800" b="1" dirty="0">
              <a:solidFill>
                <a:srgbClr val="800000"/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000" b="1" i="1" dirty="0" smtClean="0">
                <a:solidFill>
                  <a:srgbClr val="800000"/>
                </a:solidFill>
                <a:latin typeface="Bookman Old Style" pitchFamily="18" charset="0"/>
              </a:rPr>
              <a:t>«…3. Все татарские народы: крымские, </a:t>
            </a:r>
            <a:r>
              <a:rPr lang="ru-RU" sz="2000" b="1" i="1" dirty="0" err="1" smtClean="0">
                <a:solidFill>
                  <a:srgbClr val="800000"/>
                </a:solidFill>
                <a:latin typeface="Bookman Old Style" pitchFamily="18" charset="0"/>
              </a:rPr>
              <a:t>буджатские</a:t>
            </a:r>
            <a:r>
              <a:rPr lang="ru-RU" sz="2000" b="1" i="1" dirty="0" smtClean="0">
                <a:solidFill>
                  <a:srgbClr val="800000"/>
                </a:solidFill>
                <a:latin typeface="Bookman Old Style" pitchFamily="18" charset="0"/>
              </a:rPr>
              <a:t>, кубанские…имеют быть признаны вольными и совершенно независимыми от всякой посторонней власти…</a:t>
            </a:r>
          </a:p>
          <a:p>
            <a:pPr marL="0" indent="0" algn="just">
              <a:buNone/>
            </a:pPr>
            <a:r>
              <a:rPr lang="ru-RU" sz="2000" b="1" i="1" dirty="0" smtClean="0">
                <a:solidFill>
                  <a:srgbClr val="800000"/>
                </a:solidFill>
                <a:latin typeface="Bookman Old Style" pitchFamily="18" charset="0"/>
              </a:rPr>
              <a:t>18. Замок </a:t>
            </a:r>
            <a:r>
              <a:rPr lang="ru-RU" sz="2000" b="1" i="1" dirty="0" err="1" smtClean="0">
                <a:solidFill>
                  <a:srgbClr val="800000"/>
                </a:solidFill>
                <a:latin typeface="Bookman Old Style" pitchFamily="18" charset="0"/>
              </a:rPr>
              <a:t>Кинбурн</a:t>
            </a:r>
            <a:r>
              <a:rPr lang="ru-RU" sz="2000" b="1" i="1" dirty="0" smtClean="0">
                <a:solidFill>
                  <a:srgbClr val="800000"/>
                </a:solidFill>
                <a:latin typeface="Bookman Old Style" pitchFamily="18" charset="0"/>
              </a:rPr>
              <a:t>, лежащий в устье реки Днепра, с довольным округом по левому берегу Днепра…остается в полное, вечное и непрекословное владение Российской империи.</a:t>
            </a:r>
          </a:p>
          <a:p>
            <a:pPr marL="0" indent="0" algn="just">
              <a:buNone/>
            </a:pPr>
            <a:r>
              <a:rPr lang="ru-RU" sz="2000" b="1" i="1" dirty="0" smtClean="0">
                <a:solidFill>
                  <a:srgbClr val="800000"/>
                </a:solidFill>
                <a:latin typeface="Bookman Old Style" pitchFamily="18" charset="0"/>
              </a:rPr>
              <a:t>19. Крепости: </a:t>
            </a:r>
            <a:r>
              <a:rPr lang="ru-RU" sz="2000" b="1" i="1" dirty="0" err="1" smtClean="0">
                <a:solidFill>
                  <a:srgbClr val="800000"/>
                </a:solidFill>
                <a:latin typeface="Bookman Old Style" pitchFamily="18" charset="0"/>
              </a:rPr>
              <a:t>Еникале</a:t>
            </a:r>
            <a:r>
              <a:rPr lang="ru-RU" sz="2000" b="1" i="1" dirty="0" smtClean="0">
                <a:solidFill>
                  <a:srgbClr val="800000"/>
                </a:solidFill>
                <a:latin typeface="Bookman Old Style" pitchFamily="18" charset="0"/>
              </a:rPr>
              <a:t> и </a:t>
            </a:r>
            <a:r>
              <a:rPr lang="ru-RU" sz="2000" b="1" i="1" dirty="0" err="1" smtClean="0">
                <a:solidFill>
                  <a:srgbClr val="800000"/>
                </a:solidFill>
                <a:latin typeface="Bookman Old Style" pitchFamily="18" charset="0"/>
              </a:rPr>
              <a:t>Керче</a:t>
            </a:r>
            <a:r>
              <a:rPr lang="ru-RU" sz="2000" b="1" i="1" dirty="0" smtClean="0">
                <a:solidFill>
                  <a:srgbClr val="800000"/>
                </a:solidFill>
                <a:latin typeface="Bookman Old Style" pitchFamily="18" charset="0"/>
              </a:rPr>
              <a:t>, лежащие в полуострове Крымском…</a:t>
            </a:r>
            <a:r>
              <a:rPr lang="ru-RU" sz="2000" b="1" i="1" dirty="0">
                <a:solidFill>
                  <a:srgbClr val="800000"/>
                </a:solidFill>
                <a:latin typeface="Bookman Old Style" pitchFamily="18" charset="0"/>
              </a:rPr>
              <a:t> </a:t>
            </a:r>
            <a:r>
              <a:rPr lang="ru-RU" sz="2000" b="1" i="1" dirty="0" smtClean="0">
                <a:solidFill>
                  <a:srgbClr val="800000"/>
                </a:solidFill>
                <a:latin typeface="Bookman Old Style" pitchFamily="18" charset="0"/>
              </a:rPr>
              <a:t>остаются </a:t>
            </a:r>
            <a:r>
              <a:rPr lang="ru-RU" sz="2000" b="1" i="1" dirty="0">
                <a:solidFill>
                  <a:srgbClr val="800000"/>
                </a:solidFill>
                <a:latin typeface="Bookman Old Style" pitchFamily="18" charset="0"/>
              </a:rPr>
              <a:t>в полное, вечное и непрекословное владение Российской </a:t>
            </a:r>
            <a:r>
              <a:rPr lang="ru-RU" sz="2000" b="1" i="1" dirty="0" smtClean="0">
                <a:solidFill>
                  <a:srgbClr val="800000"/>
                </a:solidFill>
                <a:latin typeface="Bookman Old Style" pitchFamily="18" charset="0"/>
              </a:rPr>
              <a:t>империи.</a:t>
            </a:r>
          </a:p>
          <a:p>
            <a:pPr marL="0" indent="0" algn="just">
              <a:buNone/>
            </a:pPr>
            <a:r>
              <a:rPr lang="ru-RU" sz="2000" b="1" i="1" dirty="0" smtClean="0">
                <a:solidFill>
                  <a:srgbClr val="800000"/>
                </a:solidFill>
                <a:latin typeface="Bookman Old Style" pitchFamily="18" charset="0"/>
              </a:rPr>
              <a:t>20. Город Азов с уездом его и рубежами…вечно Российской империи принадлежать имеет…»</a:t>
            </a:r>
          </a:p>
          <a:p>
            <a:pPr marL="0" indent="0" algn="just">
              <a:buNone/>
            </a:pPr>
            <a:r>
              <a:rPr lang="ru-RU" sz="2000" b="1" i="1" dirty="0">
                <a:solidFill>
                  <a:srgbClr val="800000"/>
                </a:solidFill>
                <a:latin typeface="Bookman Old Style" pitchFamily="18" charset="0"/>
              </a:rPr>
              <a:t>Турция выплачивала контрибуцию в 4 млн. рублей</a:t>
            </a:r>
            <a:r>
              <a:rPr lang="ru-RU" sz="2000" b="1" i="1" dirty="0" smtClean="0">
                <a:solidFill>
                  <a:srgbClr val="800000"/>
                </a:solidFill>
                <a:latin typeface="Bookman Old Style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b="1" i="1" dirty="0" smtClean="0">
                <a:solidFill>
                  <a:srgbClr val="800000"/>
                </a:solidFill>
                <a:latin typeface="Bookman Old Style" pitchFamily="18" charset="0"/>
              </a:rPr>
              <a:t> </a:t>
            </a:r>
            <a:r>
              <a:rPr lang="ru-RU" sz="2000" b="1" i="1" dirty="0">
                <a:solidFill>
                  <a:srgbClr val="800000"/>
                </a:solidFill>
                <a:latin typeface="Bookman Old Style" pitchFamily="18" charset="0"/>
              </a:rPr>
              <a:t>Российская империя получила право иметь свой флот на Черном море, а русские корабли – право прохода через проливы Босфор и Дарданеллы</a:t>
            </a:r>
          </a:p>
        </p:txBody>
      </p:sp>
    </p:spTree>
    <p:extLst>
      <p:ext uri="{BB962C8B-B14F-4D97-AF65-F5344CB8AC3E}">
        <p14:creationId xmlns:p14="http://schemas.microsoft.com/office/powerpoint/2010/main" val="339032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87624" y="5805264"/>
            <a:ext cx="7772400" cy="864096"/>
          </a:xfrm>
        </p:spPr>
        <p:txBody>
          <a:bodyPr>
            <a:normAutofit fontScale="90000"/>
          </a:bodyPr>
          <a:lstStyle/>
          <a:p>
            <a:pPr algn="r"/>
            <a:r>
              <a:rPr lang="ru-RU" sz="2800" dirty="0" smtClean="0"/>
              <a:t>                                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i="1" dirty="0" smtClean="0">
                <a:solidFill>
                  <a:srgbClr val="800000"/>
                </a:solidFill>
                <a:latin typeface="Bookman Old Style" pitchFamily="18" charset="0"/>
              </a:rPr>
              <a:t>Князь Григорий Потемкин</a:t>
            </a:r>
            <a:endParaRPr lang="ru-RU" sz="2800" i="1" dirty="0">
              <a:solidFill>
                <a:srgbClr val="800000"/>
              </a:solidFill>
              <a:latin typeface="Bookman Old Style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755576" y="1196752"/>
            <a:ext cx="7772400" cy="4248472"/>
          </a:xfrm>
        </p:spPr>
        <p:txBody>
          <a:bodyPr>
            <a:noAutofit/>
          </a:bodyPr>
          <a:lstStyle/>
          <a:p>
            <a:pPr algn="just"/>
            <a:r>
              <a:rPr lang="ru-RU" sz="2800" b="1" i="1" dirty="0" smtClean="0">
                <a:solidFill>
                  <a:srgbClr val="800000"/>
                </a:solidFill>
                <a:latin typeface="Bookman Old Style" pitchFamily="18" charset="0"/>
              </a:rPr>
              <a:t>Приобретение Крыма ни усилить, ни обогатить вас не может, а только покой доставит. Удар сильный  да кому! Туркам: это вас еще больше обязывает. Поверьте, что вы сим приобретением бессмертную славу получите и такую, какой ни один государь в России еще не имел…сколько вам будет стыда и укоризны от потомства, которое при хлопотах так скажет: «Вот она могла, да не хотела или упустила».</a:t>
            </a:r>
            <a:endParaRPr lang="ru-RU" sz="2800" b="1" i="1" dirty="0">
              <a:solidFill>
                <a:srgbClr val="8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47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892480" cy="922114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800000"/>
                </a:solidFill>
                <a:latin typeface="Bookman Old Style" pitchFamily="18" charset="0"/>
                <a:cs typeface="Arial" panose="020B0604020202020204" pitchFamily="34" charset="0"/>
              </a:rPr>
              <a:t>19 апреля 1783г – манифест Екатерины </a:t>
            </a:r>
            <a:r>
              <a:rPr lang="en-US" sz="2800" b="1" i="1" dirty="0" smtClean="0">
                <a:solidFill>
                  <a:srgbClr val="800000"/>
                </a:solidFill>
                <a:latin typeface="Bookman Old Style" pitchFamily="18" charset="0"/>
                <a:cs typeface="Arial" panose="020B0604020202020204" pitchFamily="34" charset="0"/>
              </a:rPr>
              <a:t>II </a:t>
            </a:r>
            <a:r>
              <a:rPr lang="ru-RU" sz="2800" b="1" i="1" dirty="0" smtClean="0">
                <a:solidFill>
                  <a:srgbClr val="800000"/>
                </a:solidFill>
                <a:latin typeface="Bookman Old Style" pitchFamily="18" charset="0"/>
                <a:cs typeface="Arial" panose="020B0604020202020204" pitchFamily="34" charset="0"/>
              </a:rPr>
              <a:t>о присоединении Крыма</a:t>
            </a:r>
            <a:endParaRPr lang="ru-RU" sz="2800" b="1" i="1" dirty="0">
              <a:solidFill>
                <a:srgbClr val="800000"/>
              </a:solidFill>
              <a:latin typeface="Bookman Old Style" pitchFamily="18" charset="0"/>
              <a:cs typeface="Arial" panose="020B060402020202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268760"/>
            <a:ext cx="3404790" cy="5447666"/>
          </a:xfrm>
        </p:spPr>
      </p:pic>
    </p:spTree>
    <p:extLst>
      <p:ext uri="{BB962C8B-B14F-4D97-AF65-F5344CB8AC3E}">
        <p14:creationId xmlns:p14="http://schemas.microsoft.com/office/powerpoint/2010/main" val="272601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910" y="285728"/>
            <a:ext cx="7786742" cy="3571900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smtClean="0">
                <a:solidFill>
                  <a:srgbClr val="800000"/>
                </a:solidFill>
                <a:latin typeface="Bookman Old Style" pitchFamily="18" charset="0"/>
              </a:rPr>
              <a:t>На вершине горы </a:t>
            </a:r>
            <a:r>
              <a:rPr lang="ru-RU" sz="2000" dirty="0" err="1" smtClean="0">
                <a:solidFill>
                  <a:srgbClr val="800000"/>
                </a:solidFill>
                <a:latin typeface="Bookman Old Style" pitchFamily="18" charset="0"/>
              </a:rPr>
              <a:t>Ак-кая</a:t>
            </a:r>
            <a:r>
              <a:rPr lang="ru-RU" sz="2000" dirty="0" smtClean="0">
                <a:solidFill>
                  <a:srgbClr val="800000"/>
                </a:solidFill>
                <a:latin typeface="Bookman Old Style" pitchFamily="18" charset="0"/>
              </a:rPr>
              <a:t> (Белая скала) Потемкин принимает присягу на верность и от татарской знати, и от выборных всех слоев населения. Вхождение в империю празднуют три дня. Где совсем недавно турки сбрасывали преступников, оскверняя почитаемое место крымских татар, были салюты, скачки, игры.</a:t>
            </a:r>
          </a:p>
          <a:p>
            <a:r>
              <a:rPr lang="ru-RU" sz="2000" dirty="0" smtClean="0">
                <a:solidFill>
                  <a:srgbClr val="800000"/>
                </a:solidFill>
                <a:latin typeface="Bookman Old Style" pitchFamily="18" charset="0"/>
              </a:rPr>
              <a:t>Что получили крымские татары: - знать дворянские титулы, без права иметь крепостных; -сохранялась собственность, в том числе земельная; -крымских татар освободили от воинской повинности; - население свободно  могло исповедовать ислам</a:t>
            </a:r>
          </a:p>
          <a:p>
            <a:r>
              <a:rPr lang="ru-RU" sz="2000" dirty="0" smtClean="0">
                <a:solidFill>
                  <a:srgbClr val="800000"/>
                </a:solidFill>
                <a:latin typeface="Bookman Old Style" pitchFamily="18" charset="0"/>
              </a:rPr>
              <a:t>В целом народы Крыма, а это в большинстве своем были татары восприняли Манифест спокойно.</a:t>
            </a:r>
            <a:endParaRPr lang="ru-RU" sz="2000" dirty="0">
              <a:solidFill>
                <a:srgbClr val="800000"/>
              </a:solidFill>
              <a:latin typeface="Bookman Old Style" pitchFamily="18" charset="0"/>
            </a:endParaRPr>
          </a:p>
        </p:txBody>
      </p:sp>
      <p:pic>
        <p:nvPicPr>
          <p:cNvPr id="4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22" y="3571876"/>
            <a:ext cx="4465001" cy="297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52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800000"/>
                </a:solidFill>
                <a:latin typeface="Bookman Old Style" pitchFamily="18" charset="0"/>
              </a:rPr>
              <a:t>«Что не говори, а правда нужна!»</a:t>
            </a:r>
            <a:endParaRPr lang="ru-RU" sz="3200" b="1" i="1" dirty="0">
              <a:solidFill>
                <a:srgbClr val="800000"/>
              </a:solidFill>
              <a:latin typeface="Bookman Old Style" pitchFamily="18" charset="0"/>
            </a:endParaRPr>
          </a:p>
        </p:txBody>
      </p:sp>
      <p:pic>
        <p:nvPicPr>
          <p:cNvPr id="5" name="Содержимое 4" descr="minEkaterin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928670"/>
            <a:ext cx="5530730" cy="5643602"/>
          </a:xfrm>
        </p:spPr>
      </p:pic>
    </p:spTree>
    <p:extLst>
      <p:ext uri="{BB962C8B-B14F-4D97-AF65-F5344CB8AC3E}">
        <p14:creationId xmlns:p14="http://schemas.microsoft.com/office/powerpoint/2010/main" val="121672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df1beb1a73bfa6449988e7cad2f4096.jpg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r="1200" b="2896"/>
          <a:stretch>
            <a:fillRect/>
          </a:stretch>
        </p:blipFill>
        <p:spPr>
          <a:xfrm>
            <a:off x="1691680" y="188640"/>
            <a:ext cx="6120680" cy="64229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800000"/>
                </a:solidFill>
                <a:latin typeface="Bookman Old Style" pitchFamily="18" charset="0"/>
                <a:cs typeface="Arial" panose="020B0604020202020204" pitchFamily="34" charset="0"/>
              </a:rPr>
              <a:t>Князь Григорий Потемкин-Таврический</a:t>
            </a:r>
            <a:endParaRPr lang="ru-RU" sz="2800" b="1" i="1" dirty="0">
              <a:solidFill>
                <a:srgbClr val="800000"/>
              </a:solidFill>
              <a:latin typeface="Bookman Old Style" pitchFamily="18" charset="0"/>
              <a:cs typeface="Arial" panose="020B0604020202020204" pitchFamily="34" charset="0"/>
            </a:endParaRPr>
          </a:p>
        </p:txBody>
      </p:sp>
      <p:pic>
        <p:nvPicPr>
          <p:cNvPr id="4" name="Объект 3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340768"/>
            <a:ext cx="6059432" cy="4864147"/>
          </a:xfrm>
        </p:spPr>
      </p:pic>
    </p:spTree>
    <p:extLst>
      <p:ext uri="{BB962C8B-B14F-4D97-AF65-F5344CB8AC3E}">
        <p14:creationId xmlns:p14="http://schemas.microsoft.com/office/powerpoint/2010/main" val="32488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800000"/>
                </a:solidFill>
                <a:latin typeface="Bookman Old Style" pitchFamily="18" charset="0"/>
              </a:rPr>
              <a:t>Граф Александр Суворов-Рымникский</a:t>
            </a:r>
            <a:endParaRPr lang="ru-RU" sz="2800" b="1" i="1" dirty="0">
              <a:solidFill>
                <a:srgbClr val="800000"/>
              </a:solidFill>
              <a:latin typeface="Bookman Old Style" pitchFamily="18" charset="0"/>
            </a:endParaRPr>
          </a:p>
        </p:txBody>
      </p:sp>
      <p:pic>
        <p:nvPicPr>
          <p:cNvPr id="4" name="Объект 3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268760"/>
            <a:ext cx="4240718" cy="5147173"/>
          </a:xfrm>
        </p:spPr>
      </p:pic>
    </p:spTree>
    <p:extLst>
      <p:ext uri="{BB962C8B-B14F-4D97-AF65-F5344CB8AC3E}">
        <p14:creationId xmlns:p14="http://schemas.microsoft.com/office/powerpoint/2010/main" val="402836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800000"/>
                </a:solidFill>
                <a:latin typeface="Bookman Old Style" pitchFamily="18" charset="0"/>
              </a:rPr>
              <a:t>Переход Суворова через Альпы</a:t>
            </a:r>
            <a:endParaRPr lang="ru-RU" sz="2800" b="1" i="1" dirty="0">
              <a:solidFill>
                <a:srgbClr val="800000"/>
              </a:solidFill>
              <a:latin typeface="Bookman Old Style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23237"/>
            <a:ext cx="4752528" cy="6046123"/>
          </a:xfrm>
        </p:spPr>
      </p:pic>
    </p:spTree>
    <p:extLst>
      <p:ext uri="{BB962C8B-B14F-4D97-AF65-F5344CB8AC3E}">
        <p14:creationId xmlns:p14="http://schemas.microsoft.com/office/powerpoint/2010/main" val="114210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800000"/>
                </a:solidFill>
                <a:latin typeface="Bookman Old Style" pitchFamily="18" charset="0"/>
              </a:rPr>
              <a:t>Севастопольская бухта</a:t>
            </a:r>
            <a:endParaRPr lang="ru-RU" sz="3600" b="1" i="1" dirty="0">
              <a:solidFill>
                <a:srgbClr val="800000"/>
              </a:solidFill>
              <a:latin typeface="Bookman Old Style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57" y="1700808"/>
            <a:ext cx="8543875" cy="4464496"/>
          </a:xfrm>
        </p:spPr>
      </p:pic>
    </p:spTree>
    <p:extLst>
      <p:ext uri="{BB962C8B-B14F-4D97-AF65-F5344CB8AC3E}">
        <p14:creationId xmlns:p14="http://schemas.microsoft.com/office/powerpoint/2010/main" val="166782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фон.jpg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9291"/>
          <a:stretch>
            <a:fillRect/>
          </a:stretch>
        </p:blipFill>
        <p:spPr>
          <a:xfrm>
            <a:off x="179512" y="332656"/>
            <a:ext cx="8613738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76672"/>
            <a:ext cx="6863525" cy="5907583"/>
          </a:xfrm>
        </p:spPr>
      </p:pic>
    </p:spTree>
    <p:extLst>
      <p:ext uri="{BB962C8B-B14F-4D97-AF65-F5344CB8AC3E}">
        <p14:creationId xmlns:p14="http://schemas.microsoft.com/office/powerpoint/2010/main" val="296558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296143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800000"/>
                </a:solidFill>
                <a:latin typeface="Bookman Old Style" pitchFamily="18" charset="0"/>
              </a:rPr>
              <a:t>Значение освоения Крыма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556792"/>
            <a:ext cx="8064896" cy="4680520"/>
          </a:xfrm>
        </p:spPr>
        <p:txBody>
          <a:bodyPr>
            <a:normAutofit/>
          </a:bodyPr>
          <a:lstStyle/>
          <a:p>
            <a:pPr algn="just"/>
            <a:r>
              <a:rPr lang="ru-RU" b="1" i="1" dirty="0" smtClean="0">
                <a:solidFill>
                  <a:srgbClr val="800000"/>
                </a:solidFill>
                <a:latin typeface="Bookman Old Style" pitchFamily="18" charset="0"/>
              </a:rPr>
              <a:t>-</a:t>
            </a:r>
            <a:r>
              <a:rPr lang="ru-RU" sz="2200" b="1" i="1" dirty="0" smtClean="0">
                <a:solidFill>
                  <a:srgbClr val="800000"/>
                </a:solidFill>
                <a:latin typeface="Bookman Old Style" pitchFamily="18" charset="0"/>
              </a:rPr>
              <a:t>Заселение </a:t>
            </a:r>
            <a:r>
              <a:rPr lang="ru-RU" sz="2200" b="1" i="1" dirty="0">
                <a:solidFill>
                  <a:srgbClr val="800000"/>
                </a:solidFill>
                <a:latin typeface="Bookman Old Style" pitchFamily="18" charset="0"/>
              </a:rPr>
              <a:t>и хозяйственное освоение большой территории – в будущем развитый аграрный и индустриальный район Российской империи.</a:t>
            </a:r>
          </a:p>
          <a:p>
            <a:pPr algn="just"/>
            <a:r>
              <a:rPr lang="ru-RU" sz="2200" b="1" i="1" dirty="0">
                <a:solidFill>
                  <a:srgbClr val="800000"/>
                </a:solidFill>
                <a:latin typeface="Bookman Old Style" pitchFamily="18" charset="0"/>
              </a:rPr>
              <a:t>-</a:t>
            </a:r>
            <a:r>
              <a:rPr lang="ru-RU" sz="2200" b="1" i="1" dirty="0" smtClean="0">
                <a:solidFill>
                  <a:srgbClr val="800000"/>
                </a:solidFill>
                <a:latin typeface="Bookman Old Style" pitchFamily="18" charset="0"/>
              </a:rPr>
              <a:t>Укрепило </a:t>
            </a:r>
            <a:r>
              <a:rPr lang="ru-RU" sz="2200" b="1" i="1" dirty="0">
                <a:solidFill>
                  <a:srgbClr val="800000"/>
                </a:solidFill>
                <a:latin typeface="Bookman Old Style" pitchFamily="18" charset="0"/>
              </a:rPr>
              <a:t>и обезопасило южные границы.</a:t>
            </a:r>
          </a:p>
          <a:p>
            <a:pPr algn="just"/>
            <a:r>
              <a:rPr lang="ru-RU" sz="2200" b="1" i="1" dirty="0" smtClean="0">
                <a:solidFill>
                  <a:srgbClr val="800000"/>
                </a:solidFill>
                <a:latin typeface="Bookman Old Style" pitchFamily="18" charset="0"/>
              </a:rPr>
              <a:t>-Создан </a:t>
            </a:r>
            <a:r>
              <a:rPr lang="ru-RU" sz="2200" b="1" i="1" dirty="0">
                <a:solidFill>
                  <a:srgbClr val="800000"/>
                </a:solidFill>
                <a:latin typeface="Bookman Old Style" pitchFamily="18" charset="0"/>
              </a:rPr>
              <a:t>мощный черноморский флот, военно-морские базы и верфи.</a:t>
            </a:r>
          </a:p>
          <a:p>
            <a:pPr algn="just"/>
            <a:r>
              <a:rPr lang="ru-RU" sz="2200" b="1" i="1" dirty="0" smtClean="0">
                <a:solidFill>
                  <a:srgbClr val="800000"/>
                </a:solidFill>
                <a:latin typeface="Bookman Old Style" pitchFamily="18" charset="0"/>
              </a:rPr>
              <a:t>-Крым </a:t>
            </a:r>
            <a:r>
              <a:rPr lang="ru-RU" sz="2200" b="1" i="1" dirty="0">
                <a:solidFill>
                  <a:srgbClr val="800000"/>
                </a:solidFill>
                <a:latin typeface="Bookman Old Style" pitchFamily="18" charset="0"/>
              </a:rPr>
              <a:t>– район высокой культуры земледелия, виноградарства, виноделия, шелководства.</a:t>
            </a:r>
          </a:p>
          <a:p>
            <a:pPr algn="just"/>
            <a:r>
              <a:rPr lang="ru-RU" sz="2200" b="1" i="1" dirty="0" smtClean="0">
                <a:solidFill>
                  <a:srgbClr val="800000"/>
                </a:solidFill>
                <a:latin typeface="Bookman Old Style" pitchFamily="18" charset="0"/>
              </a:rPr>
              <a:t>-Многонациональный </a:t>
            </a:r>
            <a:r>
              <a:rPr lang="ru-RU" sz="2200" b="1" i="1" dirty="0">
                <a:solidFill>
                  <a:srgbClr val="800000"/>
                </a:solidFill>
                <a:latin typeface="Bookman Old Style" pitchFamily="18" charset="0"/>
              </a:rPr>
              <a:t>состав способствовал особой культуре общения</a:t>
            </a:r>
            <a:r>
              <a:rPr lang="ru-RU" sz="2200" b="1" i="1" dirty="0" smtClean="0">
                <a:solidFill>
                  <a:srgbClr val="800000"/>
                </a:solidFill>
                <a:latin typeface="Bookman Old Style" pitchFamily="18" charset="0"/>
              </a:rPr>
              <a:t>.</a:t>
            </a:r>
          </a:p>
          <a:p>
            <a:pPr algn="just"/>
            <a:endParaRPr lang="ru-RU" sz="2200" dirty="0">
              <a:solidFill>
                <a:schemeClr val="tx1"/>
              </a:solidFill>
            </a:endParaRPr>
          </a:p>
          <a:p>
            <a:endParaRPr lang="ru-RU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35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7931224" cy="778098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800000"/>
                </a:solidFill>
                <a:latin typeface="Bookman Old Style" pitchFamily="18" charset="0"/>
              </a:rPr>
              <a:t>Приезд Екатерины II в Феодосию</a:t>
            </a:r>
            <a:endParaRPr lang="ru-RU" sz="2800" b="1" i="1" dirty="0">
              <a:solidFill>
                <a:srgbClr val="800000"/>
              </a:solidFill>
              <a:latin typeface="Bookman Old Style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80728"/>
            <a:ext cx="8074369" cy="5611687"/>
          </a:xfrm>
        </p:spPr>
      </p:pic>
    </p:spTree>
    <p:extLst>
      <p:ext uri="{BB962C8B-B14F-4D97-AF65-F5344CB8AC3E}">
        <p14:creationId xmlns:p14="http://schemas.microsoft.com/office/powerpoint/2010/main" val="84169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200" b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" t="2469" r="1826" b="2469"/>
          <a:stretch>
            <a:fillRect/>
          </a:stretch>
        </p:blipFill>
        <p:spPr>
          <a:xfrm>
            <a:off x="666011" y="0"/>
            <a:ext cx="8015844" cy="6858000"/>
          </a:xfrm>
        </p:spPr>
      </p:pic>
    </p:spTree>
    <p:extLst>
      <p:ext uri="{BB962C8B-B14F-4D97-AF65-F5344CB8AC3E}">
        <p14:creationId xmlns:p14="http://schemas.microsoft.com/office/powerpoint/2010/main" val="126677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9512" y="134076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800000"/>
                </a:solidFill>
                <a:latin typeface="Bookman Old Style" pitchFamily="18" charset="0"/>
              </a:rPr>
              <a:t>Результаты внешней политики </a:t>
            </a:r>
            <a:br>
              <a:rPr lang="ru-RU" sz="3600" b="1" i="1" dirty="0" smtClean="0">
                <a:solidFill>
                  <a:srgbClr val="800000"/>
                </a:solidFill>
                <a:latin typeface="Bookman Old Style" pitchFamily="18" charset="0"/>
              </a:rPr>
            </a:br>
            <a:r>
              <a:rPr lang="ru-RU" sz="3600" b="1" i="1" dirty="0" smtClean="0">
                <a:solidFill>
                  <a:srgbClr val="800000"/>
                </a:solidFill>
                <a:latin typeface="Bookman Old Style" pitchFamily="18" charset="0"/>
              </a:rPr>
              <a:t>Екатерины </a:t>
            </a:r>
            <a:r>
              <a:rPr lang="en-US" sz="3600" b="1" i="1" dirty="0" smtClean="0">
                <a:solidFill>
                  <a:srgbClr val="800000"/>
                </a:solidFill>
                <a:latin typeface="Bookman Old Style" pitchFamily="18" charset="0"/>
              </a:rPr>
              <a:t>II</a:t>
            </a:r>
            <a:r>
              <a:rPr lang="ru-RU" sz="3600" b="1" i="1" dirty="0" smtClean="0">
                <a:solidFill>
                  <a:srgbClr val="800000"/>
                </a:solidFill>
                <a:latin typeface="Bookman Old Style" pitchFamily="18" charset="0"/>
              </a:rPr>
              <a:t/>
            </a:r>
            <a:br>
              <a:rPr lang="ru-RU" sz="3600" b="1" i="1" dirty="0" smtClean="0">
                <a:solidFill>
                  <a:srgbClr val="800000"/>
                </a:solidFill>
                <a:latin typeface="Bookman Old Style" pitchFamily="18" charset="0"/>
              </a:rPr>
            </a:br>
            <a:r>
              <a:rPr lang="ru-RU" sz="2800" b="1" i="1" dirty="0" smtClean="0">
                <a:solidFill>
                  <a:srgbClr val="800000"/>
                </a:solidFill>
                <a:latin typeface="Bookman Old Style" pitchFamily="18" charset="0"/>
              </a:rPr>
              <a:t/>
            </a:r>
            <a:br>
              <a:rPr lang="ru-RU" sz="2800" b="1" i="1" dirty="0" smtClean="0">
                <a:solidFill>
                  <a:srgbClr val="800000"/>
                </a:solidFill>
                <a:latin typeface="Bookman Old Style" pitchFamily="18" charset="0"/>
              </a:rPr>
            </a:br>
            <a:r>
              <a:rPr lang="ru-RU" sz="2800" b="1" i="1" dirty="0" smtClean="0">
                <a:solidFill>
                  <a:srgbClr val="800000"/>
                </a:solidFill>
                <a:latin typeface="Bookman Old Style" pitchFamily="18" charset="0"/>
              </a:rPr>
              <a:t>«Не знаю, как будет при вас, а при нас ни одна пушка в Европе без позволения нашего выпалить не смела»</a:t>
            </a:r>
            <a:br>
              <a:rPr lang="ru-RU" sz="2800" b="1" i="1" dirty="0" smtClean="0">
                <a:solidFill>
                  <a:srgbClr val="800000"/>
                </a:solidFill>
                <a:latin typeface="Bookman Old Style" pitchFamily="18" charset="0"/>
              </a:rPr>
            </a:br>
            <a:r>
              <a:rPr lang="ru-RU" sz="2800" b="1" i="1" dirty="0" smtClean="0">
                <a:solidFill>
                  <a:srgbClr val="800000"/>
                </a:solidFill>
                <a:latin typeface="Bookman Old Style" pitchFamily="18" charset="0"/>
              </a:rPr>
              <a:t>канцлер,  граф А.Безбородко</a:t>
            </a:r>
            <a:br>
              <a:rPr lang="ru-RU" sz="2800" b="1" i="1" dirty="0" smtClean="0">
                <a:solidFill>
                  <a:srgbClr val="800000"/>
                </a:solidFill>
                <a:latin typeface="Bookman Old Style" pitchFamily="18" charset="0"/>
              </a:rPr>
            </a:br>
            <a:endParaRPr lang="ru-RU" sz="2800" b="1" i="1" dirty="0">
              <a:solidFill>
                <a:srgbClr val="800000"/>
              </a:solidFill>
              <a:latin typeface="Bookman Old Style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8520411"/>
              </p:ext>
            </p:extLst>
          </p:nvPr>
        </p:nvGraphicFramePr>
        <p:xfrm>
          <a:off x="323528" y="3789040"/>
          <a:ext cx="8280920" cy="164528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3846680"/>
                <a:gridCol w="443424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Увеличение населения</a:t>
                      </a:r>
                      <a:r>
                        <a:rPr lang="ru-RU" baseline="0" dirty="0" smtClean="0"/>
                        <a:t> России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Изменение геополитического положения</a:t>
                      </a:r>
                      <a:endParaRPr lang="ru-RU" dirty="0"/>
                    </a:p>
                  </a:txBody>
                  <a:tcPr/>
                </a:tc>
              </a:tr>
              <a:tr h="1274440">
                <a:tc>
                  <a:txBody>
                    <a:bodyPr/>
                    <a:lstStyle/>
                    <a:p>
                      <a:r>
                        <a:rPr lang="ru-RU" dirty="0" smtClean="0"/>
                        <a:t>С 22</a:t>
                      </a:r>
                      <a:r>
                        <a:rPr lang="ru-RU" baseline="0" dirty="0" smtClean="0"/>
                        <a:t> млн человек до 36 млн.</a:t>
                      </a:r>
                    </a:p>
                    <a:p>
                      <a:r>
                        <a:rPr lang="ru-RU" baseline="0" dirty="0" smtClean="0"/>
                        <a:t>Есть мнение историков, что в два раза за 34 года правления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Россия из великой европейской державы превратилась в великую мировую</a:t>
                      </a:r>
                      <a:r>
                        <a:rPr lang="ru-RU" baseline="0" dirty="0" smtClean="0"/>
                        <a:t> державу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245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y4sOWcP9yN.jpg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14414" y="571480"/>
            <a:ext cx="6786610" cy="50935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70586"/>
          </a:xfrm>
        </p:spPr>
        <p:txBody>
          <a:bodyPr>
            <a:normAutofit/>
          </a:bodyPr>
          <a:lstStyle/>
          <a:p>
            <a:endParaRPr lang="ru-RU" sz="24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25658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4000" b="1" i="1" dirty="0">
                <a:solidFill>
                  <a:srgbClr val="800000"/>
                </a:solidFill>
                <a:latin typeface="Bookman Old Style" pitchFamily="18" charset="0"/>
              </a:rPr>
              <a:t>Два чувства дивно близки нам,</a:t>
            </a:r>
          </a:p>
          <a:p>
            <a:pPr marL="0" indent="0">
              <a:buNone/>
            </a:pPr>
            <a:r>
              <a:rPr lang="ru-RU" sz="4000" b="1" i="1" dirty="0">
                <a:solidFill>
                  <a:srgbClr val="800000"/>
                </a:solidFill>
                <a:latin typeface="Bookman Old Style" pitchFamily="18" charset="0"/>
              </a:rPr>
              <a:t>В них обретает сердце пищу:</a:t>
            </a:r>
          </a:p>
          <a:p>
            <a:pPr marL="0" indent="0">
              <a:buNone/>
            </a:pPr>
            <a:r>
              <a:rPr lang="ru-RU" sz="4000" b="1" i="1" dirty="0">
                <a:solidFill>
                  <a:srgbClr val="800000"/>
                </a:solidFill>
                <a:latin typeface="Bookman Old Style" pitchFamily="18" charset="0"/>
              </a:rPr>
              <a:t>Любовь к родному пепелищу, </a:t>
            </a:r>
          </a:p>
          <a:p>
            <a:pPr marL="0" indent="0">
              <a:buNone/>
            </a:pPr>
            <a:r>
              <a:rPr lang="ru-RU" sz="4000" b="1" i="1" dirty="0">
                <a:solidFill>
                  <a:srgbClr val="800000"/>
                </a:solidFill>
                <a:latin typeface="Bookman Old Style" pitchFamily="18" charset="0"/>
              </a:rPr>
              <a:t>Любовь к отеческим гробам.</a:t>
            </a:r>
          </a:p>
          <a:p>
            <a:pPr marL="0" indent="0">
              <a:buNone/>
            </a:pPr>
            <a:r>
              <a:rPr lang="ru-RU" sz="4000" b="1" i="1" dirty="0">
                <a:solidFill>
                  <a:srgbClr val="800000"/>
                </a:solidFill>
                <a:latin typeface="Bookman Old Style" pitchFamily="18" charset="0"/>
              </a:rPr>
              <a:t>Животворящая святыня!</a:t>
            </a:r>
          </a:p>
          <a:p>
            <a:pPr marL="0" indent="0">
              <a:buNone/>
            </a:pPr>
            <a:r>
              <a:rPr lang="ru-RU" sz="4000" b="1" i="1" dirty="0">
                <a:solidFill>
                  <a:srgbClr val="800000"/>
                </a:solidFill>
                <a:latin typeface="Bookman Old Style" pitchFamily="18" charset="0"/>
              </a:rPr>
              <a:t>Земля была б без них </a:t>
            </a:r>
            <a:r>
              <a:rPr lang="ru-RU" sz="4000" b="1" i="1" dirty="0" smtClean="0">
                <a:solidFill>
                  <a:srgbClr val="800000"/>
                </a:solidFill>
                <a:latin typeface="Bookman Old Style" pitchFamily="18" charset="0"/>
              </a:rPr>
              <a:t>мертва.</a:t>
            </a:r>
            <a:endParaRPr lang="ru-RU" sz="4000" b="1" i="1" dirty="0">
              <a:solidFill>
                <a:srgbClr val="800000"/>
              </a:solidFill>
              <a:latin typeface="Bookman Old Style" pitchFamily="18" charset="0"/>
            </a:endParaRPr>
          </a:p>
          <a:p>
            <a:pPr marL="0" indent="0">
              <a:buNone/>
            </a:pPr>
            <a:r>
              <a:rPr lang="ru-RU" b="1" i="1" dirty="0" smtClean="0">
                <a:latin typeface="Bookman Old Style" panose="02050604050505020204" pitchFamily="18" charset="0"/>
              </a:rPr>
              <a:t>                 </a:t>
            </a:r>
            <a:endParaRPr lang="ru-RU" b="1" i="1" dirty="0">
              <a:latin typeface="Bookman Old Style" panose="02050604050505020204" pitchFamily="18" charset="0"/>
            </a:endParaRPr>
          </a:p>
          <a:p>
            <a:endParaRPr lang="ru-RU" b="1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32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712968" cy="144016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800000"/>
                </a:solidFill>
                <a:latin typeface="Bookman Old Style" pitchFamily="18" charset="0"/>
                <a:cs typeface="Arial" panose="020B0604020202020204" pitchFamily="34" charset="0"/>
              </a:rPr>
              <a:t>Внешняя политика России </a:t>
            </a:r>
            <a:br>
              <a:rPr lang="ru-RU" sz="3200" b="1" i="1" dirty="0" smtClean="0">
                <a:solidFill>
                  <a:srgbClr val="800000"/>
                </a:solidFill>
                <a:latin typeface="Bookman Old Style" pitchFamily="18" charset="0"/>
                <a:cs typeface="Arial" panose="020B0604020202020204" pitchFamily="34" charset="0"/>
              </a:rPr>
            </a:br>
            <a:r>
              <a:rPr lang="ru-RU" sz="3200" b="1" i="1" dirty="0" smtClean="0">
                <a:solidFill>
                  <a:srgbClr val="800000"/>
                </a:solidFill>
                <a:latin typeface="Bookman Old Style" pitchFamily="18" charset="0"/>
                <a:cs typeface="Arial" panose="020B0604020202020204" pitchFamily="34" charset="0"/>
              </a:rPr>
              <a:t>в правление Екатерины </a:t>
            </a:r>
            <a:r>
              <a:rPr lang="en-US" sz="3200" b="1" i="1" dirty="0" smtClean="0">
                <a:solidFill>
                  <a:srgbClr val="800000"/>
                </a:solidFill>
                <a:latin typeface="Bookman Old Style" pitchFamily="18" charset="0"/>
                <a:cs typeface="Arial" panose="020B0604020202020204" pitchFamily="34" charset="0"/>
              </a:rPr>
              <a:t>II</a:t>
            </a:r>
            <a:r>
              <a:rPr lang="ru-RU" sz="3200" b="1" i="1" dirty="0" smtClean="0">
                <a:solidFill>
                  <a:srgbClr val="800000"/>
                </a:solidFill>
                <a:latin typeface="Bookman Old Style" pitchFamily="18" charset="0"/>
                <a:cs typeface="Arial" panose="020B0604020202020204" pitchFamily="34" charset="0"/>
              </a:rPr>
              <a:t>. </a:t>
            </a:r>
            <a:br>
              <a:rPr lang="ru-RU" sz="3200" b="1" i="1" dirty="0" smtClean="0">
                <a:solidFill>
                  <a:srgbClr val="800000"/>
                </a:solidFill>
                <a:latin typeface="Bookman Old Style" pitchFamily="18" charset="0"/>
                <a:cs typeface="Arial" panose="020B0604020202020204" pitchFamily="34" charset="0"/>
              </a:rPr>
            </a:br>
            <a:r>
              <a:rPr lang="ru-RU" b="1" i="1" dirty="0" smtClean="0">
                <a:solidFill>
                  <a:srgbClr val="800000"/>
                </a:solidFill>
                <a:latin typeface="Bookman Old Style" pitchFamily="18" charset="0"/>
                <a:cs typeface="Arial" panose="020B0604020202020204" pitchFamily="34" charset="0"/>
              </a:rPr>
              <a:t>Присоединение Крыма.</a:t>
            </a:r>
            <a:endParaRPr lang="ru-RU" b="1" i="1" dirty="0">
              <a:solidFill>
                <a:srgbClr val="800000"/>
              </a:solidFill>
              <a:latin typeface="Bookman Old Style" pitchFamily="18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276872"/>
            <a:ext cx="7776864" cy="3888432"/>
          </a:xfrm>
        </p:spPr>
        <p:txBody>
          <a:bodyPr>
            <a:normAutofit/>
          </a:bodyPr>
          <a:lstStyle/>
          <a:p>
            <a:pPr algn="l"/>
            <a:r>
              <a:rPr lang="ru-RU" sz="2800" b="1" i="1" dirty="0" smtClean="0">
                <a:solidFill>
                  <a:srgbClr val="800000"/>
                </a:solidFill>
                <a:latin typeface="Bookman Old Style" pitchFamily="18" charset="0"/>
              </a:rPr>
              <a:t>В те дни, как всюду скороходом</a:t>
            </a:r>
          </a:p>
          <a:p>
            <a:pPr algn="l"/>
            <a:r>
              <a:rPr lang="ru-RU" sz="2800" b="1" i="1" dirty="0" smtClean="0">
                <a:solidFill>
                  <a:srgbClr val="800000"/>
                </a:solidFill>
                <a:latin typeface="Bookman Old Style" pitchFamily="18" charset="0"/>
              </a:rPr>
              <a:t>Пред русским ты бежишь народом</a:t>
            </a:r>
          </a:p>
          <a:p>
            <a:pPr algn="l"/>
            <a:r>
              <a:rPr lang="ru-RU" sz="2800" b="1" i="1" dirty="0" smtClean="0">
                <a:solidFill>
                  <a:srgbClr val="800000"/>
                </a:solidFill>
                <a:latin typeface="Bookman Old Style" pitchFamily="18" charset="0"/>
              </a:rPr>
              <a:t>И лавры рвешь ему зимой,</a:t>
            </a:r>
          </a:p>
          <a:p>
            <a:pPr algn="l"/>
            <a:r>
              <a:rPr lang="ru-RU" sz="2800" b="1" i="1" dirty="0" smtClean="0">
                <a:solidFill>
                  <a:srgbClr val="800000"/>
                </a:solidFill>
                <a:latin typeface="Bookman Old Style" pitchFamily="18" charset="0"/>
              </a:rPr>
              <a:t>Стамбулу бороду ерошишь,</a:t>
            </a:r>
          </a:p>
          <a:p>
            <a:pPr algn="l"/>
            <a:r>
              <a:rPr lang="ru-RU" sz="2800" b="1" i="1" dirty="0" smtClean="0">
                <a:solidFill>
                  <a:srgbClr val="800000"/>
                </a:solidFill>
                <a:latin typeface="Bookman Old Style" pitchFamily="18" charset="0"/>
              </a:rPr>
              <a:t>На Тавре едешь чехардой;</a:t>
            </a:r>
          </a:p>
          <a:p>
            <a:pPr algn="l"/>
            <a:r>
              <a:rPr lang="ru-RU" sz="2800" b="1" i="1" dirty="0" smtClean="0">
                <a:solidFill>
                  <a:srgbClr val="800000"/>
                </a:solidFill>
                <a:latin typeface="Bookman Old Style" pitchFamily="18" charset="0"/>
              </a:rPr>
              <a:t>Задать Стокгольму перцу хочешь…</a:t>
            </a:r>
          </a:p>
          <a:p>
            <a:pPr algn="just"/>
            <a:r>
              <a:rPr lang="ru-RU" sz="2800" b="1" i="1" dirty="0">
                <a:solidFill>
                  <a:srgbClr val="800000"/>
                </a:solidFill>
                <a:latin typeface="Bookman Old Style" pitchFamily="18" charset="0"/>
              </a:rPr>
              <a:t> </a:t>
            </a:r>
            <a:r>
              <a:rPr lang="ru-RU" sz="2800" b="1" i="1" dirty="0" smtClean="0">
                <a:solidFill>
                  <a:srgbClr val="800000"/>
                </a:solidFill>
                <a:latin typeface="Bookman Old Style" pitchFamily="18" charset="0"/>
              </a:rPr>
              <a:t>                              Г. Р. Державин</a:t>
            </a:r>
          </a:p>
          <a:p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49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4248471"/>
          </a:xfrm>
        </p:spPr>
        <p:txBody>
          <a:bodyPr>
            <a:normAutofit/>
          </a:bodyPr>
          <a:lstStyle/>
          <a:p>
            <a:pPr algn="just"/>
            <a:r>
              <a:rPr lang="ru-RU" sz="2800" b="1" i="1" dirty="0" smtClean="0">
                <a:solidFill>
                  <a:srgbClr val="800000"/>
                </a:solidFill>
                <a:latin typeface="Bookman Old Style" pitchFamily="18" charset="0"/>
              </a:rPr>
              <a:t>Соединить Каспийское море с </a:t>
            </a:r>
            <a:r>
              <a:rPr lang="ru-RU" sz="2800" b="1" i="1" dirty="0">
                <a:solidFill>
                  <a:srgbClr val="800000"/>
                </a:solidFill>
                <a:latin typeface="Bookman Old Style" pitchFamily="18" charset="0"/>
              </a:rPr>
              <a:t>Ч</a:t>
            </a:r>
            <a:r>
              <a:rPr lang="ru-RU" sz="2800" b="1" i="1" dirty="0" smtClean="0">
                <a:solidFill>
                  <a:srgbClr val="800000"/>
                </a:solidFill>
                <a:latin typeface="Bookman Old Style" pitchFamily="18" charset="0"/>
              </a:rPr>
              <a:t>ерным, оба – с Балтийским и Северным, и направить сюда транзитом торговлю Китая и Восточной Индии – значило возвысить Россию на степень могущества высшую, чем прочие государства Европы и Азии.</a:t>
            </a:r>
            <a:endParaRPr lang="ru-RU" sz="2800" b="1" i="1" dirty="0">
              <a:solidFill>
                <a:srgbClr val="80000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400800" cy="1008112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>
                <a:solidFill>
                  <a:srgbClr val="800000"/>
                </a:solidFill>
                <a:latin typeface="Bookman Old Style" pitchFamily="18" charset="0"/>
              </a:rPr>
              <a:t>Императрица Екатерина </a:t>
            </a:r>
            <a:r>
              <a:rPr lang="en-US" b="1" dirty="0" smtClean="0">
                <a:solidFill>
                  <a:srgbClr val="800000"/>
                </a:solidFill>
                <a:latin typeface="Bookman Old Style" pitchFamily="18" charset="0"/>
              </a:rPr>
              <a:t>II</a:t>
            </a:r>
            <a:endParaRPr lang="ru-RU" dirty="0">
              <a:solidFill>
                <a:srgbClr val="8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53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412776"/>
            <a:ext cx="7772400" cy="3780135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>
                <a:solidFill>
                  <a:srgbClr val="800000"/>
                </a:solidFill>
                <a:latin typeface="Bookman Old Style" pitchFamily="18" charset="0"/>
              </a:rPr>
              <a:t>1. Южный вопрос - </a:t>
            </a:r>
            <a:r>
              <a:rPr lang="ru-RU" sz="2700" i="1" dirty="0" smtClean="0">
                <a:solidFill>
                  <a:srgbClr val="800000"/>
                </a:solidFill>
                <a:latin typeface="Bookman Old Style" pitchFamily="18" charset="0"/>
              </a:rPr>
              <a:t>Обеспечение выхода </a:t>
            </a:r>
            <a:r>
              <a:rPr lang="ru-RU" sz="2700" i="1" dirty="0" err="1" smtClean="0">
                <a:solidFill>
                  <a:srgbClr val="800000"/>
                </a:solidFill>
                <a:latin typeface="Bookman Old Style" pitchFamily="18" charset="0"/>
              </a:rPr>
              <a:t>россии</a:t>
            </a:r>
            <a:r>
              <a:rPr lang="ru-RU" sz="2700" i="1" dirty="0" smtClean="0">
                <a:solidFill>
                  <a:srgbClr val="800000"/>
                </a:solidFill>
                <a:latin typeface="Bookman Old Style" pitchFamily="18" charset="0"/>
              </a:rPr>
              <a:t> к черному морю. Присоединение </a:t>
            </a:r>
            <a:r>
              <a:rPr lang="ru-RU" sz="2700" i="1" dirty="0" err="1" smtClean="0">
                <a:solidFill>
                  <a:srgbClr val="800000"/>
                </a:solidFill>
                <a:latin typeface="Bookman Old Style" pitchFamily="18" charset="0"/>
              </a:rPr>
              <a:t>крыма</a:t>
            </a:r>
            <a:r>
              <a:rPr lang="ru-RU" sz="2700" i="1" dirty="0" smtClean="0">
                <a:solidFill>
                  <a:srgbClr val="800000"/>
                </a:solidFill>
                <a:latin typeface="Bookman Old Style" pitchFamily="18" charset="0"/>
              </a:rPr>
              <a:t>.</a:t>
            </a:r>
            <a:r>
              <a:rPr lang="ru-RU" sz="2800" i="1" dirty="0" smtClean="0">
                <a:solidFill>
                  <a:srgbClr val="800000"/>
                </a:solidFill>
                <a:latin typeface="Bookman Old Style" pitchFamily="18" charset="0"/>
              </a:rPr>
              <a:t/>
            </a:r>
            <a:br>
              <a:rPr lang="ru-RU" sz="2800" i="1" dirty="0" smtClean="0">
                <a:solidFill>
                  <a:srgbClr val="800000"/>
                </a:solidFill>
                <a:latin typeface="Bookman Old Style" pitchFamily="18" charset="0"/>
              </a:rPr>
            </a:br>
            <a:r>
              <a:rPr lang="ru-RU" sz="2800" i="1" dirty="0" smtClean="0">
                <a:solidFill>
                  <a:srgbClr val="800000"/>
                </a:solidFill>
                <a:latin typeface="Bookman Old Style" pitchFamily="18" charset="0"/>
              </a:rPr>
              <a:t/>
            </a:r>
            <a:br>
              <a:rPr lang="ru-RU" sz="2800" i="1" dirty="0" smtClean="0">
                <a:solidFill>
                  <a:srgbClr val="800000"/>
                </a:solidFill>
                <a:latin typeface="Bookman Old Style" pitchFamily="18" charset="0"/>
              </a:rPr>
            </a:br>
            <a:r>
              <a:rPr lang="ru-RU" sz="2700" i="1" dirty="0" smtClean="0">
                <a:solidFill>
                  <a:srgbClr val="800000"/>
                </a:solidFill>
                <a:latin typeface="Bookman Old Style" pitchFamily="18" charset="0"/>
              </a:rPr>
              <a:t>2. Западный вопрос - Возвращение в состав </a:t>
            </a:r>
            <a:r>
              <a:rPr lang="ru-RU" sz="2700" i="1" dirty="0" err="1" smtClean="0">
                <a:solidFill>
                  <a:srgbClr val="800000"/>
                </a:solidFill>
                <a:latin typeface="Bookman Old Style" pitchFamily="18" charset="0"/>
              </a:rPr>
              <a:t>россии</a:t>
            </a:r>
            <a:r>
              <a:rPr lang="ru-RU" sz="2700" i="1" dirty="0" smtClean="0">
                <a:solidFill>
                  <a:srgbClr val="800000"/>
                </a:solidFill>
                <a:latin typeface="Bookman Old Style" pitchFamily="18" charset="0"/>
              </a:rPr>
              <a:t> украинских и белорусских земель.</a:t>
            </a:r>
            <a:br>
              <a:rPr lang="ru-RU" sz="2700" i="1" dirty="0" smtClean="0">
                <a:solidFill>
                  <a:srgbClr val="800000"/>
                </a:solidFill>
                <a:latin typeface="Bookman Old Style" pitchFamily="18" charset="0"/>
              </a:rPr>
            </a:br>
            <a:r>
              <a:rPr lang="ru-RU" sz="2700" i="1" dirty="0" smtClean="0">
                <a:solidFill>
                  <a:srgbClr val="800000"/>
                </a:solidFill>
                <a:latin typeface="Bookman Old Style" pitchFamily="18" charset="0"/>
              </a:rPr>
              <a:t/>
            </a:r>
            <a:br>
              <a:rPr lang="ru-RU" sz="2700" i="1" dirty="0" smtClean="0">
                <a:solidFill>
                  <a:srgbClr val="800000"/>
                </a:solidFill>
                <a:latin typeface="Bookman Old Style" pitchFamily="18" charset="0"/>
              </a:rPr>
            </a:br>
            <a:r>
              <a:rPr lang="ru-RU" sz="2700" i="1" dirty="0" smtClean="0">
                <a:solidFill>
                  <a:srgbClr val="800000"/>
                </a:solidFill>
                <a:latin typeface="Bookman Old Style" pitchFamily="18" charset="0"/>
              </a:rPr>
              <a:t>3. северный вопрос - обеспечение безопасности петровских завоеваний в </a:t>
            </a:r>
            <a:r>
              <a:rPr lang="ru-RU" sz="2700" i="1" dirty="0" err="1" smtClean="0">
                <a:solidFill>
                  <a:srgbClr val="800000"/>
                </a:solidFill>
                <a:latin typeface="Bookman Old Style" pitchFamily="18" charset="0"/>
              </a:rPr>
              <a:t>прибалтике</a:t>
            </a:r>
            <a:r>
              <a:rPr lang="ru-RU" sz="2700" i="1" dirty="0" smtClean="0">
                <a:solidFill>
                  <a:srgbClr val="800000"/>
                </a:solidFill>
                <a:latin typeface="Bookman Old Style" pitchFamily="18" charset="0"/>
              </a:rPr>
              <a:t>.</a:t>
            </a:r>
            <a:r>
              <a:rPr lang="ru-RU" sz="2800" i="1" dirty="0" smtClean="0">
                <a:solidFill>
                  <a:srgbClr val="800000"/>
                </a:solidFill>
                <a:latin typeface="Bookman Old Style" pitchFamily="18" charset="0"/>
              </a:rPr>
              <a:t/>
            </a:r>
            <a:br>
              <a:rPr lang="ru-RU" sz="2800" i="1" dirty="0" smtClean="0">
                <a:solidFill>
                  <a:srgbClr val="800000"/>
                </a:solidFill>
                <a:latin typeface="Bookman Old Style" pitchFamily="18" charset="0"/>
              </a:rPr>
            </a:br>
            <a:r>
              <a:rPr lang="ru-RU" sz="2800" b="0" dirty="0" smtClean="0"/>
              <a:t/>
            </a:r>
            <a:br>
              <a:rPr lang="ru-RU" sz="2800" b="0" dirty="0" smtClean="0"/>
            </a:b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332656"/>
            <a:ext cx="7772400" cy="936103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800000"/>
                </a:solidFill>
                <a:latin typeface="Bookman Old Style" pitchFamily="18" charset="0"/>
              </a:rPr>
              <a:t>НАПРАВЛЕНИЯ и ЗАДАЧИ </a:t>
            </a:r>
          </a:p>
          <a:p>
            <a:pPr algn="ctr"/>
            <a:r>
              <a:rPr lang="ru-RU" sz="2800" b="1" i="1" dirty="0" smtClean="0">
                <a:solidFill>
                  <a:srgbClr val="800000"/>
                </a:solidFill>
                <a:latin typeface="Bookman Old Style" pitchFamily="18" charset="0"/>
              </a:rPr>
              <a:t>ВНЕШНЕЙ ПОЛИТИКИ РОССИИ</a:t>
            </a:r>
            <a:endParaRPr lang="ru-RU" sz="2800" b="1" i="1" dirty="0">
              <a:solidFill>
                <a:srgbClr val="8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2" t="8895" r="12443" b="9571"/>
          <a:stretch>
            <a:fillRect/>
          </a:stretch>
        </p:blipFill>
        <p:spPr>
          <a:xfrm>
            <a:off x="323528" y="620688"/>
            <a:ext cx="8534116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123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229600" cy="418058"/>
          </a:xfrm>
        </p:spPr>
        <p:txBody>
          <a:bodyPr>
            <a:normAutofit fontScale="90000"/>
          </a:bodyPr>
          <a:lstStyle/>
          <a:p>
            <a:endParaRPr lang="ru-RU" sz="32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" t="1889" r="1754" b="1780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3402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548681"/>
            <a:ext cx="8496944" cy="446449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800000"/>
                </a:solidFill>
                <a:latin typeface="Bookman Old Style" pitchFamily="18" charset="0"/>
              </a:rPr>
              <a:t>Екатерина </a:t>
            </a:r>
            <a:r>
              <a:rPr lang="en-US" sz="3600" b="1" dirty="0" smtClean="0">
                <a:solidFill>
                  <a:srgbClr val="800000"/>
                </a:solidFill>
                <a:latin typeface="Bookman Old Style" pitchFamily="18" charset="0"/>
              </a:rPr>
              <a:t>II </a:t>
            </a:r>
            <a:r>
              <a:rPr lang="ru-RU" sz="3600" b="1" dirty="0" smtClean="0">
                <a:solidFill>
                  <a:srgbClr val="800000"/>
                </a:solidFill>
                <a:latin typeface="Bookman Old Style" pitchFamily="18" charset="0"/>
              </a:rPr>
              <a:t>даровала титулы своим полководцам:</a:t>
            </a:r>
          </a:p>
          <a:p>
            <a:endParaRPr lang="ru-RU" sz="3600" b="1" dirty="0" smtClean="0">
              <a:solidFill>
                <a:srgbClr val="800000"/>
              </a:solidFill>
              <a:latin typeface="Bookman Old Style" pitchFamily="18" charset="0"/>
            </a:endParaRPr>
          </a:p>
          <a:p>
            <a:r>
              <a:rPr lang="ru-RU" sz="3200" b="1" dirty="0" smtClean="0">
                <a:solidFill>
                  <a:srgbClr val="800000"/>
                </a:solidFill>
                <a:latin typeface="Bookman Old Style" pitchFamily="18" charset="0"/>
              </a:rPr>
              <a:t>Алексей Орлов – </a:t>
            </a:r>
            <a:r>
              <a:rPr lang="ru-RU" sz="3200" b="1" i="1" dirty="0" smtClean="0">
                <a:solidFill>
                  <a:srgbClr val="800000"/>
                </a:solidFill>
                <a:latin typeface="Bookman Old Style" pitchFamily="18" charset="0"/>
              </a:rPr>
              <a:t>«Чесменский»</a:t>
            </a:r>
          </a:p>
          <a:p>
            <a:r>
              <a:rPr lang="ru-RU" sz="3200" b="1" dirty="0" smtClean="0">
                <a:solidFill>
                  <a:srgbClr val="800000"/>
                </a:solidFill>
                <a:latin typeface="Bookman Old Style" pitchFamily="18" charset="0"/>
              </a:rPr>
              <a:t>Александр Суворов – </a:t>
            </a:r>
            <a:r>
              <a:rPr lang="ru-RU" sz="3200" b="1" i="1" dirty="0" smtClean="0">
                <a:solidFill>
                  <a:srgbClr val="800000"/>
                </a:solidFill>
                <a:latin typeface="Bookman Old Style" pitchFamily="18" charset="0"/>
              </a:rPr>
              <a:t>«Рымникский»</a:t>
            </a:r>
          </a:p>
          <a:p>
            <a:r>
              <a:rPr lang="ru-RU" sz="3200" b="1" dirty="0" smtClean="0">
                <a:solidFill>
                  <a:srgbClr val="800000"/>
                </a:solidFill>
                <a:latin typeface="Bookman Old Style" pitchFamily="18" charset="0"/>
              </a:rPr>
              <a:t>Петр Румянцев – </a:t>
            </a:r>
            <a:r>
              <a:rPr lang="ru-RU" sz="3200" b="1" i="1" dirty="0" smtClean="0">
                <a:solidFill>
                  <a:srgbClr val="800000"/>
                </a:solidFill>
                <a:latin typeface="Bookman Old Style" pitchFamily="18" charset="0"/>
              </a:rPr>
              <a:t>«Задунайский»</a:t>
            </a:r>
          </a:p>
          <a:p>
            <a:r>
              <a:rPr lang="ru-RU" sz="3200" b="1" dirty="0" smtClean="0">
                <a:solidFill>
                  <a:srgbClr val="800000"/>
                </a:solidFill>
                <a:latin typeface="Bookman Old Style" pitchFamily="18" charset="0"/>
              </a:rPr>
              <a:t>Григорий Потемкин – </a:t>
            </a:r>
            <a:r>
              <a:rPr lang="ru-RU" sz="3200" b="1" i="1" dirty="0" smtClean="0">
                <a:solidFill>
                  <a:srgbClr val="800000"/>
                </a:solidFill>
                <a:latin typeface="Bookman Old Style" pitchFamily="18" charset="0"/>
              </a:rPr>
              <a:t>«Таврический»</a:t>
            </a:r>
            <a:endParaRPr lang="ru-RU" sz="3200" b="1" i="1" dirty="0">
              <a:solidFill>
                <a:srgbClr val="8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92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1758</TotalTime>
  <Words>634</Words>
  <Application>Microsoft Office PowerPoint</Application>
  <PresentationFormat>Экран (4:3)</PresentationFormat>
  <Paragraphs>62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Бурмистрова  Наталья Анатольевна</vt:lpstr>
      <vt:lpstr>Презентация PowerPoint</vt:lpstr>
      <vt:lpstr>Презентация PowerPoint</vt:lpstr>
      <vt:lpstr>Внешняя политика России  в правление Екатерины II.  Присоединение Крыма.</vt:lpstr>
      <vt:lpstr>Соединить Каспийское море с Черным, оба – с Балтийским и Северным, и направить сюда транзитом торговлю Китая и Восточной Индии – значило возвысить Россию на степень могущества высшую, чем прочие государства Европы и Азии.</vt:lpstr>
      <vt:lpstr>1. Южный вопрос - Обеспечение выхода россии к черному морю. Присоединение крыма.  2. Западный вопрос - Возвращение в состав россии украинских и белорусских земель.  3. северный вопрос - обеспечение безопасности петровских завоеваний в прибалтике.  </vt:lpstr>
      <vt:lpstr>Презентация PowerPoint</vt:lpstr>
      <vt:lpstr>Презентация PowerPoint</vt:lpstr>
      <vt:lpstr>Презентация PowerPoint</vt:lpstr>
      <vt:lpstr>Из мирного договора между Россией и Турцией, заключенного в Кючук-Кайнарджи (1774 г)</vt:lpstr>
      <vt:lpstr>                                  Князь Григорий Потемкин</vt:lpstr>
      <vt:lpstr>19 апреля 1783г – манифест Екатерины II о присоединении Крыма</vt:lpstr>
      <vt:lpstr>Презентация PowerPoint</vt:lpstr>
      <vt:lpstr>«Что не говори, а правда нужна!»</vt:lpstr>
      <vt:lpstr>Презентация PowerPoint</vt:lpstr>
      <vt:lpstr>Князь Григорий Потемкин-Таврический</vt:lpstr>
      <vt:lpstr>Граф Александр Суворов-Рымникский</vt:lpstr>
      <vt:lpstr>Переход Суворова через Альпы</vt:lpstr>
      <vt:lpstr>Севастопольская бухта</vt:lpstr>
      <vt:lpstr>Презентация PowerPoint</vt:lpstr>
      <vt:lpstr>Значение освоения Крыма</vt:lpstr>
      <vt:lpstr>Приезд Екатерины II в Феодосию</vt:lpstr>
      <vt:lpstr>Презентация PowerPoint</vt:lpstr>
      <vt:lpstr>Результаты внешней политики  Екатерины II  «Не знаю, как будет при вас, а при нас ни одна пушка в Европе без позволения нашего выпалить не смела» канцлер,  граф А.Безбородко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Внешняя политика России в правление Екатерины II</dc:title>
  <dc:creator>Пользователь</dc:creator>
  <cp:lastModifiedBy>RePack by Diakov</cp:lastModifiedBy>
  <cp:revision>87</cp:revision>
  <dcterms:created xsi:type="dcterms:W3CDTF">2019-03-30T07:40:39Z</dcterms:created>
  <dcterms:modified xsi:type="dcterms:W3CDTF">2019-04-16T14:21:34Z</dcterms:modified>
</cp:coreProperties>
</file>