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15F96-729E-46BC-A3D1-0FD73A0A90C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60E0C9-DC51-4FF8-A501-4520AD02111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15F96-729E-46BC-A3D1-0FD73A0A90C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E0C9-DC51-4FF8-A501-4520AD0211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15F96-729E-46BC-A3D1-0FD73A0A90C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E0C9-DC51-4FF8-A501-4520AD0211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5D15F96-729E-46BC-A3D1-0FD73A0A90C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260E0C9-DC51-4FF8-A501-4520AD021114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15F96-729E-46BC-A3D1-0FD73A0A90C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E0C9-DC51-4FF8-A501-4520AD02111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15F96-729E-46BC-A3D1-0FD73A0A90C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E0C9-DC51-4FF8-A501-4520AD02111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E0C9-DC51-4FF8-A501-4520AD02111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15F96-729E-46BC-A3D1-0FD73A0A90C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15F96-729E-46BC-A3D1-0FD73A0A90C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E0C9-DC51-4FF8-A501-4520AD02111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15F96-729E-46BC-A3D1-0FD73A0A90C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E0C9-DC51-4FF8-A501-4520AD0211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5D15F96-729E-46BC-A3D1-0FD73A0A90C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260E0C9-DC51-4FF8-A501-4520AD02111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15F96-729E-46BC-A3D1-0FD73A0A90C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60E0C9-DC51-4FF8-A501-4520AD02111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5D15F96-729E-46BC-A3D1-0FD73A0A90C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260E0C9-DC51-4FF8-A501-4520AD021114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916832"/>
            <a:ext cx="6976864" cy="1800200"/>
          </a:xfrm>
        </p:spPr>
        <p:txBody>
          <a:bodyPr>
            <a:normAutofit/>
          </a:bodyPr>
          <a:lstStyle/>
          <a:p>
            <a:pPr algn="l"/>
            <a:r>
              <a:rPr lang="ru-RU" sz="2400" b="1" i="1" dirty="0" smtClean="0">
                <a:solidFill>
                  <a:schemeClr val="accent6">
                    <a:lumMod val="10000"/>
                  </a:schemeClr>
                </a:solidFill>
              </a:rPr>
              <a:t>Полезные ископаемые – это часть экономики</a:t>
            </a:r>
            <a:r>
              <a:rPr lang="en-GB" sz="2400" b="1" i="1" dirty="0" smtClean="0">
                <a:solidFill>
                  <a:schemeClr val="accent6">
                    <a:lumMod val="10000"/>
                  </a:schemeClr>
                </a:solidFill>
              </a:rPr>
              <a:t>.</a:t>
            </a:r>
            <a:r>
              <a:rPr lang="ru-RU" sz="2400" b="1" i="1" dirty="0" smtClean="0">
                <a:solidFill>
                  <a:schemeClr val="accent6">
                    <a:lumMod val="10000"/>
                  </a:schemeClr>
                </a:solidFill>
              </a:rPr>
              <a:t> Ископаемые добывают  люди для того чтобы использовать их в быту</a:t>
            </a:r>
            <a:r>
              <a:rPr lang="en-GB" sz="2400" b="1" i="1" dirty="0" smtClean="0">
                <a:solidFill>
                  <a:schemeClr val="accent6">
                    <a:lumMod val="10000"/>
                  </a:schemeClr>
                </a:solidFill>
              </a:rPr>
              <a:t>.</a:t>
            </a:r>
            <a:endParaRPr lang="ru-RU" sz="2400" b="1" i="1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algn="l"/>
            <a:endParaRPr lang="ru-RU" sz="2400" b="1" i="1" dirty="0" smtClean="0">
              <a:solidFill>
                <a:srgbClr val="0070C0"/>
              </a:solidFill>
            </a:endParaRPr>
          </a:p>
          <a:p>
            <a:pPr algn="l"/>
            <a:endParaRPr lang="ru-RU" sz="2400" b="1" i="1" dirty="0" smtClean="0">
              <a:solidFill>
                <a:srgbClr val="0070C0"/>
              </a:solidFill>
            </a:endParaRPr>
          </a:p>
          <a:p>
            <a:pPr algn="l"/>
            <a:endParaRPr lang="ru-RU" sz="2400" b="1" i="1" dirty="0" smtClean="0">
              <a:solidFill>
                <a:srgbClr val="0070C0"/>
              </a:solidFill>
            </a:endParaRPr>
          </a:p>
          <a:p>
            <a:pPr algn="l"/>
            <a:endParaRPr lang="ru-RU" sz="2400" b="1" i="1" dirty="0" smtClean="0">
              <a:solidFill>
                <a:srgbClr val="0070C0"/>
              </a:solidFill>
            </a:endParaRPr>
          </a:p>
          <a:p>
            <a:pPr algn="l"/>
            <a:endParaRPr lang="ru-RU" sz="2400" b="1" i="1" dirty="0" smtClean="0">
              <a:solidFill>
                <a:srgbClr val="0070C0"/>
              </a:solidFill>
            </a:endParaRPr>
          </a:p>
          <a:p>
            <a:pPr algn="l"/>
            <a:endParaRPr lang="ru-RU" sz="2400" b="1" i="1" dirty="0" smtClean="0">
              <a:solidFill>
                <a:srgbClr val="0070C0"/>
              </a:solidFill>
            </a:endParaRPr>
          </a:p>
          <a:p>
            <a:pPr algn="l"/>
            <a:endParaRPr lang="ru-RU" sz="2400" b="1" i="1" dirty="0" smtClean="0">
              <a:solidFill>
                <a:srgbClr val="0070C0"/>
              </a:solidFill>
            </a:endParaRPr>
          </a:p>
          <a:p>
            <a:pPr algn="l"/>
            <a:endParaRPr lang="ru-RU" sz="2400" b="1" i="1" dirty="0" smtClean="0">
              <a:solidFill>
                <a:srgbClr val="0070C0"/>
              </a:solidFill>
            </a:endParaRPr>
          </a:p>
          <a:p>
            <a:pPr algn="l"/>
            <a:endParaRPr lang="ru-RU" sz="2400" b="1" i="1" dirty="0" smtClean="0">
              <a:solidFill>
                <a:srgbClr val="0070C0"/>
              </a:solidFill>
            </a:endParaRPr>
          </a:p>
          <a:p>
            <a:pPr algn="l"/>
            <a:endParaRPr lang="ru-RU" sz="2400" b="1" i="1" dirty="0" smtClean="0">
              <a:solidFill>
                <a:srgbClr val="0070C0"/>
              </a:solidFill>
            </a:endParaRPr>
          </a:p>
          <a:p>
            <a:pPr algn="l"/>
            <a:endParaRPr lang="ru-RU" sz="2400" b="1" i="1" dirty="0" smtClean="0">
              <a:solidFill>
                <a:srgbClr val="0070C0"/>
              </a:solidFill>
            </a:endParaRPr>
          </a:p>
          <a:p>
            <a:pPr algn="l"/>
            <a:endParaRPr lang="ru-RU" sz="2400" b="1" i="1" dirty="0" smtClean="0">
              <a:solidFill>
                <a:srgbClr val="0070C0"/>
              </a:solidFill>
            </a:endParaRPr>
          </a:p>
          <a:p>
            <a:pPr algn="l"/>
            <a:endParaRPr lang="ru-RU" sz="2400" b="1" i="1" dirty="0" smtClean="0">
              <a:solidFill>
                <a:srgbClr val="0070C0"/>
              </a:solidFill>
            </a:endParaRPr>
          </a:p>
          <a:p>
            <a:pPr algn="l"/>
            <a:endParaRPr lang="ru-RU" sz="2400" b="1" i="1" dirty="0" smtClean="0">
              <a:solidFill>
                <a:srgbClr val="0070C0"/>
              </a:solidFill>
            </a:endParaRPr>
          </a:p>
          <a:p>
            <a:pPr algn="l"/>
            <a:endParaRPr lang="ru-RU" sz="2400" b="1" i="1" dirty="0" smtClean="0">
              <a:solidFill>
                <a:srgbClr val="0070C0"/>
              </a:solidFill>
            </a:endParaRPr>
          </a:p>
          <a:p>
            <a:pPr algn="l"/>
            <a:endParaRPr lang="ru-RU" sz="2400" b="1" i="1" dirty="0" smtClean="0">
              <a:solidFill>
                <a:srgbClr val="0070C0"/>
              </a:solidFill>
            </a:endParaRPr>
          </a:p>
          <a:p>
            <a:pPr algn="l"/>
            <a:endParaRPr lang="ru-RU" sz="2400" b="1" i="1" dirty="0" smtClean="0">
              <a:solidFill>
                <a:srgbClr val="0070C0"/>
              </a:solidFill>
            </a:endParaRPr>
          </a:p>
          <a:p>
            <a:pPr algn="l"/>
            <a:endParaRPr lang="ru-RU" sz="2400" b="1" i="1" dirty="0" smtClean="0">
              <a:solidFill>
                <a:srgbClr val="0070C0"/>
              </a:solidFill>
            </a:endParaRPr>
          </a:p>
          <a:p>
            <a:pPr algn="l"/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22413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Полезные ископаемые</a:t>
            </a:r>
            <a:r>
              <a:rPr lang="en-GB" dirty="0" smtClean="0">
                <a:solidFill>
                  <a:schemeClr val="accent6">
                    <a:lumMod val="10000"/>
                  </a:schemeClr>
                </a:solidFill>
              </a:rPr>
              <a:t>.</a:t>
            </a:r>
            <a:endParaRPr lang="ru-RU" dirty="0">
              <a:solidFill>
                <a:schemeClr val="accent6">
                  <a:lumMod val="10000"/>
                </a:schemeClr>
              </a:solidFill>
            </a:endParaRPr>
          </a:p>
        </p:txBody>
      </p:sp>
      <p:pic>
        <p:nvPicPr>
          <p:cNvPr id="5" name="Рисунок 4" descr="Выш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3356992"/>
            <a:ext cx="4425280" cy="331896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i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chemeClr val="tx2"/>
                </a:solidFill>
              </a:rPr>
              <a:t>Сырую нефть практически не применяют. Ее </a:t>
            </a:r>
            <a:r>
              <a:rPr lang="ru-RU" b="1" i="1" dirty="0" smtClean="0">
                <a:solidFill>
                  <a:schemeClr val="tx2"/>
                </a:solidFill>
              </a:rPr>
              <a:t>подвергают </a:t>
            </a:r>
            <a:r>
              <a:rPr lang="ru-RU" b="1" i="1" dirty="0" smtClean="0">
                <a:solidFill>
                  <a:schemeClr val="tx2"/>
                </a:solidFill>
              </a:rPr>
              <a:t>очистке и переработке</a:t>
            </a:r>
            <a:r>
              <a:rPr lang="ru-RU" b="1" i="1" dirty="0" smtClean="0">
                <a:solidFill>
                  <a:schemeClr val="tx2"/>
                </a:solidFill>
              </a:rPr>
              <a:t>.</a:t>
            </a:r>
          </a:p>
          <a:p>
            <a:pPr algn="ctr">
              <a:buNone/>
            </a:pPr>
            <a:r>
              <a:rPr lang="ru-RU" b="1" i="1" dirty="0" smtClean="0">
                <a:solidFill>
                  <a:schemeClr val="tx2"/>
                </a:solidFill>
              </a:rPr>
              <a:t>Бывает первичная и вторичная переработка нефти.</a:t>
            </a:r>
            <a:endParaRPr lang="ru-RU" b="1" i="1" dirty="0">
              <a:solidFill>
                <a:schemeClr val="tx2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tx2"/>
                </a:solidFill>
              </a:rPr>
              <a:t>Одно из важнейших – </a:t>
            </a:r>
            <a:r>
              <a:rPr lang="ru-RU" i="1" dirty="0" smtClean="0">
                <a:solidFill>
                  <a:schemeClr val="tx2"/>
                </a:solidFill>
              </a:rPr>
              <a:t>Нефть</a:t>
            </a:r>
            <a:r>
              <a:rPr lang="en-GB" i="1" dirty="0" smtClean="0">
                <a:solidFill>
                  <a:schemeClr val="tx2"/>
                </a:solidFill>
              </a:rPr>
              <a:t>.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4" name="Рисунок 3" descr="Нефт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4500" y="4221088"/>
            <a:ext cx="3054881" cy="225591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30963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00B050"/>
                </a:solidFill>
              </a:rPr>
              <a:t>сжиженный </a:t>
            </a:r>
            <a:r>
              <a:rPr lang="ru-RU" b="1" i="1" dirty="0" smtClean="0">
                <a:solidFill>
                  <a:srgbClr val="00B050"/>
                </a:solidFill>
              </a:rPr>
              <a:t>газ;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B050"/>
                </a:solidFill>
              </a:rPr>
              <a:t>бензины (автомобильный и авиационный),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B050"/>
                </a:solidFill>
              </a:rPr>
              <a:t>реактивное топливо,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B050"/>
                </a:solidFill>
              </a:rPr>
              <a:t>керосин,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B050"/>
                </a:solidFill>
              </a:rPr>
              <a:t>дизельное топливо (солярка),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B050"/>
                </a:solidFill>
              </a:rPr>
              <a:t>мазут.</a:t>
            </a:r>
          </a:p>
          <a:p>
            <a:endParaRPr lang="ru-RU" b="1" i="1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38338"/>
          </a:xfrm>
        </p:spPr>
        <p:txBody>
          <a:bodyPr>
            <a:normAutofit fontScale="90000"/>
          </a:bodyPr>
          <a:lstStyle/>
          <a:p>
            <a:r>
              <a:rPr lang="ru-RU" b="0" dirty="0" smtClean="0">
                <a:solidFill>
                  <a:srgbClr val="C00000"/>
                </a:solidFill>
              </a:rPr>
              <a:t>Первичная переработка нефти - это перегонка, в результате которой нефтепродукты разделяются на составные части (их называют фракциями):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самолет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2636912"/>
            <a:ext cx="1481037" cy="1105251"/>
          </a:xfrm>
          <a:prstGeom prst="rect">
            <a:avLst/>
          </a:prstGeom>
        </p:spPr>
      </p:pic>
      <p:pic>
        <p:nvPicPr>
          <p:cNvPr id="6" name="Рисунок 5" descr="автомобиль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4293096"/>
            <a:ext cx="1368152" cy="1026114"/>
          </a:xfrm>
          <a:prstGeom prst="rect">
            <a:avLst/>
          </a:prstGeom>
        </p:spPr>
      </p:pic>
      <p:pic>
        <p:nvPicPr>
          <p:cNvPr id="7" name="Рисунок 6" descr="ракет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48264" y="4365104"/>
            <a:ext cx="1296144" cy="194421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04496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парафина,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битума,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жидкого </a:t>
            </a:r>
            <a:r>
              <a:rPr lang="ru-RU" b="1" i="1" dirty="0" smtClean="0">
                <a:solidFill>
                  <a:srgbClr val="7030A0"/>
                </a:solidFill>
              </a:rPr>
              <a:t>котельного топлива</a:t>
            </a:r>
            <a:r>
              <a:rPr lang="ru-RU" b="1" i="1" dirty="0" smtClean="0">
                <a:solidFill>
                  <a:srgbClr val="7030A0"/>
                </a:solidFill>
              </a:rPr>
              <a:t>,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масел</a:t>
            </a:r>
            <a:r>
              <a:rPr lang="ru-RU" b="1" i="1" dirty="0" smtClean="0">
                <a:solidFill>
                  <a:srgbClr val="7030A0"/>
                </a:solidFill>
              </a:rPr>
              <a:t>.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 fontScale="90000"/>
          </a:bodyPr>
          <a:lstStyle/>
          <a:p>
            <a:r>
              <a:rPr lang="ru-RU" b="0" dirty="0" smtClean="0">
                <a:solidFill>
                  <a:schemeClr val="accent2">
                    <a:lumMod val="25000"/>
                  </a:schemeClr>
                </a:solidFill>
              </a:rPr>
              <a:t>Первые пять видов нефтепродуктов являются топливом. А мазут перерабатывают для получения:</a:t>
            </a:r>
            <a:endParaRPr lang="ru-RU" dirty="0">
              <a:solidFill>
                <a:schemeClr val="accent2">
                  <a:lumMod val="25000"/>
                </a:schemeClr>
              </a:solidFill>
            </a:endParaRPr>
          </a:p>
        </p:txBody>
      </p:sp>
      <p:pic>
        <p:nvPicPr>
          <p:cNvPr id="4" name="Рисунок 3" descr="шосс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4262350"/>
            <a:ext cx="3623296" cy="2035560"/>
          </a:xfrm>
          <a:prstGeom prst="rect">
            <a:avLst/>
          </a:prstGeom>
        </p:spPr>
      </p:pic>
      <p:pic>
        <p:nvPicPr>
          <p:cNvPr id="5" name="Рисунок 4" descr="котельные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7" y="2564904"/>
            <a:ext cx="3072341" cy="230425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60480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смазочное масло;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электроизоляционное масло;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гидравлическое масло;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пластичную смазку;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смазочно-охлаждающую жидкость;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вазелин.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b="0" dirty="0" smtClean="0">
                <a:solidFill>
                  <a:srgbClr val="002060"/>
                </a:solidFill>
              </a:rPr>
              <a:t>Из нефти выпускают широкий ассортимент смазочных материалов: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масл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1772816"/>
            <a:ext cx="2236088" cy="2448272"/>
          </a:xfrm>
          <a:prstGeom prst="rect">
            <a:avLst/>
          </a:prstGeom>
        </p:spPr>
      </p:pic>
      <p:pic>
        <p:nvPicPr>
          <p:cNvPr id="5" name="Рисунок 4" descr="крем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4941168"/>
            <a:ext cx="2193032" cy="164477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1646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FFC000"/>
                </a:solidFill>
              </a:rPr>
              <a:t> </a:t>
            </a:r>
            <a:r>
              <a:rPr lang="ru-RU" b="1" i="1" dirty="0" smtClean="0">
                <a:solidFill>
                  <a:schemeClr val="bg1">
                    <a:lumMod val="10000"/>
                  </a:schemeClr>
                </a:solidFill>
              </a:rPr>
              <a:t>синтетические </a:t>
            </a:r>
            <a:r>
              <a:rPr lang="ru-RU" b="1" i="1" dirty="0" smtClean="0">
                <a:solidFill>
                  <a:schemeClr val="bg1">
                    <a:lumMod val="10000"/>
                  </a:schemeClr>
                </a:solidFill>
              </a:rPr>
              <a:t>каучуки и </a:t>
            </a:r>
            <a:r>
              <a:rPr lang="ru-RU" b="1" i="1" dirty="0" smtClean="0">
                <a:solidFill>
                  <a:schemeClr val="bg1">
                    <a:lumMod val="10000"/>
                  </a:schemeClr>
                </a:solidFill>
              </a:rPr>
              <a:t>резины;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bg1">
                    <a:lumMod val="10000"/>
                  </a:schemeClr>
                </a:solidFill>
              </a:rPr>
              <a:t>синтетические ткани;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bg1">
                    <a:lumMod val="10000"/>
                  </a:schemeClr>
                </a:solidFill>
              </a:rPr>
              <a:t>пластмассы</a:t>
            </a:r>
            <a:r>
              <a:rPr lang="ru-RU" b="1" i="1" dirty="0" smtClean="0">
                <a:solidFill>
                  <a:schemeClr val="bg1">
                    <a:lumMod val="10000"/>
                  </a:schemeClr>
                </a:solidFill>
              </a:rPr>
              <a:t>;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bg1">
                    <a:lumMod val="10000"/>
                  </a:schemeClr>
                </a:solidFill>
              </a:rPr>
              <a:t>полимерные пленки (полиэтилен, полипропилен);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bg1">
                    <a:lumMod val="10000"/>
                  </a:schemeClr>
                </a:solidFill>
              </a:rPr>
              <a:t>моющие средства;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bg1">
                    <a:lumMod val="10000"/>
                  </a:schemeClr>
                </a:solidFill>
              </a:rPr>
              <a:t>растворители, краски и лаки;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bg1">
                    <a:lumMod val="10000"/>
                  </a:schemeClr>
                </a:solidFill>
              </a:rPr>
              <a:t>красители;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bg1">
                    <a:lumMod val="10000"/>
                  </a:schemeClr>
                </a:solidFill>
              </a:rPr>
              <a:t>удобрения;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bg1">
                    <a:lumMod val="10000"/>
                  </a:schemeClr>
                </a:solidFill>
              </a:rPr>
              <a:t>ядохимикаты;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bg1">
                    <a:lumMod val="10000"/>
                  </a:schemeClr>
                </a:solidFill>
              </a:rPr>
              <a:t>воск;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bg1">
                    <a:lumMod val="10000"/>
                  </a:schemeClr>
                </a:solidFill>
              </a:rPr>
              <a:t>и многое другое</a:t>
            </a:r>
            <a:r>
              <a:rPr lang="ru-RU" b="1" i="1" dirty="0" smtClean="0">
                <a:solidFill>
                  <a:srgbClr val="FFC000"/>
                </a:solidFill>
              </a:rPr>
              <a:t>.</a:t>
            </a:r>
            <a:endParaRPr lang="ru-RU" b="1" i="1" dirty="0">
              <a:solidFill>
                <a:srgbClr val="FFC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0486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6">
                    <a:lumMod val="25000"/>
                  </a:schemeClr>
                </a:solidFill>
              </a:rPr>
              <a:t>Вторичная переработка нефти включает в себя изменение структуры ее компонентов - углеводородов. Она дает сырье, из которого получают:</a:t>
            </a:r>
            <a:endParaRPr lang="ru-RU" sz="3200" b="1" dirty="0">
              <a:solidFill>
                <a:schemeClr val="accent6">
                  <a:lumMod val="25000"/>
                </a:schemeClr>
              </a:solidFill>
            </a:endParaRPr>
          </a:p>
        </p:txBody>
      </p:sp>
      <p:pic>
        <p:nvPicPr>
          <p:cNvPr id="4" name="Рисунок 3" descr="резин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304" y="2780928"/>
            <a:ext cx="1673466" cy="1512168"/>
          </a:xfrm>
          <a:prstGeom prst="rect">
            <a:avLst/>
          </a:prstGeom>
        </p:spPr>
      </p:pic>
      <p:pic>
        <p:nvPicPr>
          <p:cNvPr id="5" name="Рисунок 4" descr="ткань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1800" y="5085184"/>
            <a:ext cx="2019300" cy="1428750"/>
          </a:xfrm>
          <a:prstGeom prst="rect">
            <a:avLst/>
          </a:prstGeom>
        </p:spPr>
      </p:pic>
      <p:pic>
        <p:nvPicPr>
          <p:cNvPr id="6" name="Рисунок 5" descr="удобрения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04248" y="5013176"/>
            <a:ext cx="2143125" cy="1428750"/>
          </a:xfrm>
          <a:prstGeom prst="rect">
            <a:avLst/>
          </a:prstGeom>
        </p:spPr>
      </p:pic>
      <p:pic>
        <p:nvPicPr>
          <p:cNvPr id="8" name="Рисунок 7" descr="краски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20072" y="2492896"/>
            <a:ext cx="1518507" cy="1074415"/>
          </a:xfrm>
          <a:prstGeom prst="rect">
            <a:avLst/>
          </a:prstGeom>
        </p:spPr>
      </p:pic>
      <p:pic>
        <p:nvPicPr>
          <p:cNvPr id="9" name="Рисунок 8" descr="моющ ср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76056" y="4365104"/>
            <a:ext cx="1476375" cy="142875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Другая 1">
      <a:dk1>
        <a:srgbClr val="006699"/>
      </a:dk1>
      <a:lt1>
        <a:srgbClr val="FFFE9E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92</TotalTime>
  <Words>195</Words>
  <Application>Microsoft Office PowerPoint</Application>
  <PresentationFormat>Экран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Полезные ископаемые.</vt:lpstr>
      <vt:lpstr>Одно из важнейших – Нефть.</vt:lpstr>
      <vt:lpstr>Первичная переработка нефти - это перегонка, в результате которой нефтепродукты разделяются на составные части (их называют фракциями):</vt:lpstr>
      <vt:lpstr>Первые пять видов нефтепродуктов являются топливом. А мазут перерабатывают для получения:</vt:lpstr>
      <vt:lpstr>Из нефти выпускают широкий ассортимент смазочных материалов:</vt:lpstr>
      <vt:lpstr>Вторичная переработка нефти включает в себя изменение структуры ее компонентов - углеводородов. Она дает сырье, из которого получают: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Полезные ископаемые.</dc:title>
  <dc:creator>User</dc:creator>
  <cp:lastModifiedBy>User</cp:lastModifiedBy>
  <cp:revision>10</cp:revision>
  <dcterms:created xsi:type="dcterms:W3CDTF">2013-02-26T15:45:26Z</dcterms:created>
  <dcterms:modified xsi:type="dcterms:W3CDTF">2013-02-26T17:17:47Z</dcterms:modified>
</cp:coreProperties>
</file>