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5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AFD1693E-91A8-4E12-8D52-77A11EFC01C9}" type="datetimeFigureOut">
              <a:rPr lang="es-ES" smtClean="0"/>
              <a:t>07/03/2019</a:t>
            </a:fld>
            <a:endParaRPr lang="es-E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8024F667-A7CE-4ED2-A94B-98015C40A310}" type="slidenum">
              <a:rPr lang="es-ES" smtClean="0"/>
              <a:t>‹Nº›</a:t>
            </a:fld>
            <a:endParaRPr lang="es-E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s-ES"/>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s-ES" smtClean="0"/>
              <a:t>Haga clic para modificar el estilo de título del patrón</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AFD1693E-91A8-4E12-8D52-77A11EFC01C9}" type="datetimeFigureOut">
              <a:rPr lang="es-ES" smtClean="0"/>
              <a:t>07/03/2019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024F667-A7CE-4ED2-A94B-98015C40A310}"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FD1693E-91A8-4E12-8D52-77A11EFC01C9}" type="datetimeFigureOut">
              <a:rPr lang="es-ES" smtClean="0"/>
              <a:t>07/03/2019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8024F667-A7CE-4ED2-A94B-98015C40A310}"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FD1693E-91A8-4E12-8D52-77A11EFC01C9}" type="datetimeFigureOut">
              <a:rPr lang="es-ES" smtClean="0"/>
              <a:t>07/03/2019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024F667-A7CE-4ED2-A94B-98015C40A310}" type="slidenum">
              <a:rPr lang="es-ES" smtClean="0"/>
              <a:t>‹Nº›</a:t>
            </a:fld>
            <a:endParaRPr lang="es-ES"/>
          </a:p>
        </p:txBody>
      </p:sp>
      <p:sp>
        <p:nvSpPr>
          <p:cNvPr id="7" name="Title 6"/>
          <p:cNvSpPr>
            <a:spLocks noGrp="1"/>
          </p:cNvSpPr>
          <p:nvPr>
            <p:ph type="title"/>
          </p:nvPr>
        </p:nvSpPr>
        <p:spPr/>
        <p:txBody>
          <a:bodyPr/>
          <a:lstStyle/>
          <a:p>
            <a:r>
              <a:rPr lang="es-ES" smtClean="0"/>
              <a:t>Haga clic para modificar el estilo de título del patrón</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9" name="Date Placeholder 8"/>
          <p:cNvSpPr>
            <a:spLocks noGrp="1"/>
          </p:cNvSpPr>
          <p:nvPr>
            <p:ph type="dt" sz="half" idx="10"/>
          </p:nvPr>
        </p:nvSpPr>
        <p:spPr/>
        <p:txBody>
          <a:bodyPr/>
          <a:lstStyle>
            <a:lvl1pPr>
              <a:defRPr>
                <a:solidFill>
                  <a:srgbClr val="FFFFFF"/>
                </a:solidFill>
              </a:defRPr>
            </a:lvl1pPr>
          </a:lstStyle>
          <a:p>
            <a:fld id="{AFD1693E-91A8-4E12-8D52-77A11EFC01C9}" type="datetimeFigureOut">
              <a:rPr lang="es-ES" smtClean="0"/>
              <a:t>07/03/2019</a:t>
            </a:fld>
            <a:endParaRPr lang="es-E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8024F667-A7CE-4ED2-A94B-98015C40A310}" type="slidenum">
              <a:rPr lang="es-ES" smtClean="0"/>
              <a:t>‹Nº›</a:t>
            </a:fld>
            <a:endParaRPr lang="es-E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s-E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s-ES" smtClean="0"/>
              <a:t>Haga clic para modificar el estilo de título del patrón</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AFD1693E-91A8-4E12-8D52-77A11EFC01C9}" type="datetimeFigureOut">
              <a:rPr lang="es-ES" smtClean="0"/>
              <a:t>07/03/2019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8024F667-A7CE-4ED2-A94B-98015C40A310}" type="slidenum">
              <a:rPr lang="es-ES" smtClean="0"/>
              <a:t>‹Nº›</a:t>
            </a:fld>
            <a:endParaRPr lang="es-ES"/>
          </a:p>
        </p:txBody>
      </p:sp>
      <p:sp>
        <p:nvSpPr>
          <p:cNvPr id="8" name="Title 7"/>
          <p:cNvSpPr>
            <a:spLocks noGrp="1"/>
          </p:cNvSpPr>
          <p:nvPr>
            <p:ph type="title"/>
          </p:nvPr>
        </p:nvSpPr>
        <p:spPr/>
        <p:txBody>
          <a:bodyPr/>
          <a:lstStyle/>
          <a:p>
            <a:r>
              <a:rPr lang="es-ES" smtClean="0"/>
              <a:t>Haga clic para modificar el estilo de título del patrón</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AFD1693E-91A8-4E12-8D52-77A11EFC01C9}" type="datetimeFigureOut">
              <a:rPr lang="es-ES" smtClean="0"/>
              <a:t>07/03/2019</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8024F667-A7CE-4ED2-A94B-98015C40A310}" type="slidenum">
              <a:rPr lang="es-ES" smtClean="0"/>
              <a:t>‹Nº›</a:t>
            </a:fld>
            <a:endParaRPr lang="es-ES"/>
          </a:p>
        </p:txBody>
      </p:sp>
      <p:sp>
        <p:nvSpPr>
          <p:cNvPr id="10" name="Title 9"/>
          <p:cNvSpPr>
            <a:spLocks noGrp="1"/>
          </p:cNvSpPr>
          <p:nvPr>
            <p:ph type="title"/>
          </p:nvPr>
        </p:nvSpPr>
        <p:spPr/>
        <p:txBody>
          <a:bodyPr/>
          <a:lstStyle/>
          <a:p>
            <a:r>
              <a:rPr lang="es-ES" smtClean="0"/>
              <a:t>Haga clic para modificar el estilo de título del patrón</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FD1693E-91A8-4E12-8D52-77A11EFC01C9}" type="datetimeFigureOut">
              <a:rPr lang="es-ES" smtClean="0"/>
              <a:t>07/03/2019</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8024F667-A7CE-4ED2-A94B-98015C40A310}" type="slidenum">
              <a:rPr lang="es-ES" smtClean="0"/>
              <a:t>‹Nº›</a:t>
            </a:fld>
            <a:endParaRPr lang="es-ES"/>
          </a:p>
        </p:txBody>
      </p:sp>
      <p:sp>
        <p:nvSpPr>
          <p:cNvPr id="6" name="Title 5"/>
          <p:cNvSpPr>
            <a:spLocks noGrp="1"/>
          </p:cNvSpPr>
          <p:nvPr>
            <p:ph type="title"/>
          </p:nvPr>
        </p:nvSpPr>
        <p:spPr/>
        <p:txBody>
          <a:bodyPr/>
          <a:lstStyle/>
          <a:p>
            <a:r>
              <a:rPr lang="es-ES" smtClean="0"/>
              <a:t>Haga clic para modificar el estilo de título del patrón</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AFD1693E-91A8-4E12-8D52-77A11EFC01C9}" type="datetimeFigureOut">
              <a:rPr lang="es-ES" smtClean="0"/>
              <a:t>07/03/2019</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8024F667-A7CE-4ED2-A94B-98015C40A310}"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FD1693E-91A8-4E12-8D52-77A11EFC01C9}" type="datetimeFigureOut">
              <a:rPr lang="es-ES" smtClean="0"/>
              <a:t>07/03/2019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8024F667-A7CE-4ED2-A94B-98015C40A310}" type="slidenum">
              <a:rPr lang="es-ES" smtClean="0"/>
              <a:t>‹Nº›</a:t>
            </a:fld>
            <a:endParaRPr lang="es-E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s-ES" smtClean="0"/>
              <a:t>Haga clic para modificar el estilo de título del patrón</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FD1693E-91A8-4E12-8D52-77A11EFC01C9}" type="datetimeFigureOut">
              <a:rPr lang="es-ES" smtClean="0"/>
              <a:t>07/03/2019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8024F667-A7CE-4ED2-A94B-98015C40A310}" type="slidenum">
              <a:rPr lang="es-ES" smtClean="0"/>
              <a:t>‹Nº›</a:t>
            </a:fld>
            <a:endParaRPr lang="es-E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s-ES" smtClean="0"/>
              <a:t>Haga clic para modificar el estilo de título del patrón</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AFD1693E-91A8-4E12-8D52-77A11EFC01C9}" type="datetimeFigureOut">
              <a:rPr lang="es-ES" smtClean="0"/>
              <a:t>07/03/2019</a:t>
            </a:fld>
            <a:endParaRPr lang="es-ES"/>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s-ES"/>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8024F667-A7CE-4ED2-A94B-98015C40A310}"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p:txBody>
          <a:bodyPr/>
          <a:lstStyle/>
          <a:p>
            <a:pPr algn="ctr"/>
            <a:r>
              <a:rPr lang="es-MX" b="1" dirty="0"/>
              <a:t>“Mi hija se convirtió en una persona extraña, no la conozco</a:t>
            </a:r>
            <a:r>
              <a:rPr lang="es-MX" b="1" dirty="0" smtClean="0"/>
              <a:t>”</a:t>
            </a:r>
            <a:endParaRPr lang="es-ES" dirty="0"/>
          </a:p>
        </p:txBody>
      </p:sp>
      <p:sp>
        <p:nvSpPr>
          <p:cNvPr id="2" name="1 Título"/>
          <p:cNvSpPr>
            <a:spLocks noGrp="1"/>
          </p:cNvSpPr>
          <p:nvPr>
            <p:ph type="title"/>
          </p:nvPr>
        </p:nvSpPr>
        <p:spPr>
          <a:xfrm>
            <a:off x="323528" y="1268760"/>
            <a:ext cx="6324600" cy="1828800"/>
          </a:xfrm>
        </p:spPr>
        <p:txBody>
          <a:bodyPr/>
          <a:lstStyle/>
          <a:p>
            <a:pPr algn="ctr"/>
            <a:r>
              <a:rPr lang="es-MX" dirty="0" smtClean="0"/>
              <a:t>Propuesta de solución al estudio de caso</a:t>
            </a:r>
            <a:endParaRPr lang="es-ES" dirty="0"/>
          </a:p>
        </p:txBody>
      </p:sp>
      <p:pic>
        <p:nvPicPr>
          <p:cNvPr id="4" name="Imagen 3"/>
          <p:cNvPicPr>
            <a:picLocks noChangeAspect="1"/>
          </p:cNvPicPr>
          <p:nvPr/>
        </p:nvPicPr>
        <p:blipFill rotWithShape="1">
          <a:blip r:embed="rId2"/>
          <a:srcRect l="18864" r="8122" b="17491"/>
          <a:stretch/>
        </p:blipFill>
        <p:spPr>
          <a:xfrm>
            <a:off x="1259632" y="3501008"/>
            <a:ext cx="4649199" cy="2745104"/>
          </a:xfrm>
          <a:prstGeom prst="rect">
            <a:avLst/>
          </a:prstGeom>
        </p:spPr>
      </p:pic>
    </p:spTree>
    <p:extLst>
      <p:ext uri="{BB962C8B-B14F-4D97-AF65-F5344CB8AC3E}">
        <p14:creationId xmlns:p14="http://schemas.microsoft.com/office/powerpoint/2010/main" val="11612736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pPr algn="just"/>
            <a:r>
              <a:rPr lang="es-MX" dirty="0"/>
              <a:t>Explicitando las interpretaciones, sus criterios de validez, los principios que las rigen (el punto de partida o la matriz cultural, social e histórica y el papel que juega en la interpretación, etcétera), trabajando los conceptos de mecanismo o sistema, claves para comenzar a ver el sentido y la posible unidad de las ciencias. Incluso plantearse tipologías sin ningún intento de explicación científica de la clasificación. </a:t>
            </a:r>
            <a:endParaRPr lang="es-ES" dirty="0"/>
          </a:p>
        </p:txBody>
      </p:sp>
      <p:sp>
        <p:nvSpPr>
          <p:cNvPr id="3" name="2 Título"/>
          <p:cNvSpPr>
            <a:spLocks noGrp="1"/>
          </p:cNvSpPr>
          <p:nvPr>
            <p:ph type="title"/>
          </p:nvPr>
        </p:nvSpPr>
        <p:spPr>
          <a:xfrm>
            <a:off x="179512" y="355847"/>
            <a:ext cx="8784976" cy="1054394"/>
          </a:xfrm>
        </p:spPr>
        <p:txBody>
          <a:bodyPr/>
          <a:lstStyle/>
          <a:p>
            <a:r>
              <a:rPr lang="es-MX" dirty="0" smtClean="0"/>
              <a:t>POTENCIAR EL CONOCIMIENTO CIENTÍFICO</a:t>
            </a:r>
            <a:endParaRPr lang="es-E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4005064"/>
            <a:ext cx="4032448" cy="2689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31003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108520" y="1556793"/>
            <a:ext cx="9073008" cy="2880320"/>
          </a:xfrm>
        </p:spPr>
        <p:txBody>
          <a:bodyPr/>
          <a:lstStyle/>
          <a:p>
            <a:pPr algn="just"/>
            <a:r>
              <a:rPr lang="es-MX" dirty="0"/>
              <a:t>Basar la educación y la planificación de contenidos en aras del fomento de valores y actitudes necesarias en la educación del futuro, mostrando la trascendencia </a:t>
            </a:r>
            <a:r>
              <a:rPr lang="es-MX" dirty="0" smtClean="0"/>
              <a:t>de estos y </a:t>
            </a:r>
            <a:r>
              <a:rPr lang="es-MX" dirty="0"/>
              <a:t>“otros valores llamados a suscitar entre los jóvenes una visión amplia del mundo” (UNESCO, 1990). Destacando el valor de la creatividad, la criticidad, la versatilidad, la capacidad de discernimiento, el autodidactismo, el aprender no sólo a adaptarse al cambio, sino anticiparlo, el aprender no sólo a resolver problemas, </a:t>
            </a:r>
            <a:r>
              <a:rPr lang="es-MX" dirty="0" smtClean="0"/>
              <a:t>si no </a:t>
            </a:r>
            <a:r>
              <a:rPr lang="es-MX" dirty="0"/>
              <a:t>a reconocerlos (UNESCO, 1990).</a:t>
            </a:r>
            <a:endParaRPr lang="es-ES" dirty="0"/>
          </a:p>
          <a:p>
            <a:endParaRPr lang="es-ES" dirty="0"/>
          </a:p>
        </p:txBody>
      </p:sp>
      <p:sp>
        <p:nvSpPr>
          <p:cNvPr id="3" name="2 Título"/>
          <p:cNvSpPr>
            <a:spLocks noGrp="1"/>
          </p:cNvSpPr>
          <p:nvPr>
            <p:ph type="title"/>
          </p:nvPr>
        </p:nvSpPr>
        <p:spPr/>
        <p:txBody>
          <a:bodyPr/>
          <a:lstStyle/>
          <a:p>
            <a:r>
              <a:rPr lang="es-MX" b="1" dirty="0"/>
              <a:t>estrategia de enseñanza </a:t>
            </a:r>
            <a:r>
              <a:rPr lang="es-MX" b="1" dirty="0" smtClean="0"/>
              <a:t>para </a:t>
            </a:r>
            <a:r>
              <a:rPr lang="es-MX" b="1" dirty="0"/>
              <a:t>regular </a:t>
            </a:r>
            <a:r>
              <a:rPr lang="es-MX" b="1" dirty="0" smtClean="0"/>
              <a:t>valores </a:t>
            </a:r>
            <a:r>
              <a:rPr lang="es-MX" b="1" dirty="0"/>
              <a:t>y actitudes </a:t>
            </a:r>
            <a:endParaRPr lang="es-ES" dirty="0"/>
          </a:p>
        </p:txBody>
      </p:sp>
      <p:pic>
        <p:nvPicPr>
          <p:cNvPr id="5122" name="Picture 2" descr="Resultado de imagen para valores y actitud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4116720"/>
            <a:ext cx="3816424" cy="2728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83859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texto"/>
          <p:cNvSpPr>
            <a:spLocks noGrp="1"/>
          </p:cNvSpPr>
          <p:nvPr>
            <p:ph type="body" idx="1"/>
          </p:nvPr>
        </p:nvSpPr>
        <p:spPr>
          <a:xfrm>
            <a:off x="7164288" y="4941168"/>
            <a:ext cx="1600201" cy="1645920"/>
          </a:xfrm>
        </p:spPr>
        <p:txBody>
          <a:bodyPr/>
          <a:lstStyle/>
          <a:p>
            <a:pPr algn="ctr"/>
            <a:r>
              <a:rPr lang="es-MX" dirty="0" smtClean="0"/>
              <a:t>Hesíodo</a:t>
            </a:r>
            <a:r>
              <a:rPr lang="es-MX" dirty="0"/>
              <a:t>, poeta de la Antigua </a:t>
            </a:r>
            <a:r>
              <a:rPr lang="es-MX" dirty="0" smtClean="0"/>
              <a:t>Grecia.</a:t>
            </a:r>
            <a:endParaRPr lang="es-ES" dirty="0"/>
          </a:p>
        </p:txBody>
      </p:sp>
      <p:sp>
        <p:nvSpPr>
          <p:cNvPr id="4" name="3 Título"/>
          <p:cNvSpPr>
            <a:spLocks noGrp="1"/>
          </p:cNvSpPr>
          <p:nvPr>
            <p:ph type="title"/>
          </p:nvPr>
        </p:nvSpPr>
        <p:spPr>
          <a:xfrm>
            <a:off x="323528" y="1268760"/>
            <a:ext cx="6324600" cy="1973293"/>
          </a:xfrm>
        </p:spPr>
        <p:txBody>
          <a:bodyPr/>
          <a:lstStyle/>
          <a:p>
            <a:pPr algn="ctr"/>
            <a:r>
              <a:rPr lang="es-MX" b="1" dirty="0" smtClean="0"/>
              <a:t>"</a:t>
            </a:r>
            <a:r>
              <a:rPr lang="es-MX" b="1" dirty="0"/>
              <a:t>La educación ayuda a la persona a aprender a ser lo que es capaz de </a:t>
            </a:r>
            <a:r>
              <a:rPr lang="es-MX" b="1" dirty="0" smtClean="0"/>
              <a:t>ser“.</a:t>
            </a:r>
            <a:r>
              <a:rPr lang="es-MX" dirty="0"/>
              <a:t/>
            </a:r>
            <a:br>
              <a:rPr lang="es-MX" dirty="0"/>
            </a:br>
            <a:endParaRPr lang="es-E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3541367"/>
            <a:ext cx="5905500" cy="3143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74721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101" y="1340768"/>
            <a:ext cx="7847376" cy="3154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Rectángulo"/>
          <p:cNvSpPr/>
          <p:nvPr/>
        </p:nvSpPr>
        <p:spPr>
          <a:xfrm>
            <a:off x="5652120" y="5503819"/>
            <a:ext cx="3312368" cy="115212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MX" b="1" dirty="0" smtClean="0"/>
              <a:t>Escudero Villegas Luis David</a:t>
            </a:r>
          </a:p>
          <a:p>
            <a:pPr algn="ctr"/>
            <a:r>
              <a:rPr lang="es-MX" b="1" dirty="0" smtClean="0"/>
              <a:t>López Bonilla Lidia</a:t>
            </a:r>
          </a:p>
          <a:p>
            <a:pPr algn="ctr"/>
            <a:r>
              <a:rPr lang="es-MX" b="1" dirty="0" smtClean="0"/>
              <a:t>Perales Aguilar </a:t>
            </a:r>
            <a:r>
              <a:rPr lang="es-MX" b="1" dirty="0" err="1" smtClean="0"/>
              <a:t>Saira</a:t>
            </a:r>
            <a:r>
              <a:rPr lang="es-MX" b="1" dirty="0" smtClean="0"/>
              <a:t> Dayana</a:t>
            </a:r>
            <a:endParaRPr lang="es-ES" b="1" dirty="0"/>
          </a:p>
        </p:txBody>
      </p:sp>
    </p:spTree>
    <p:extLst>
      <p:ext uri="{BB962C8B-B14F-4D97-AF65-F5344CB8AC3E}">
        <p14:creationId xmlns:p14="http://schemas.microsoft.com/office/powerpoint/2010/main" val="1940596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pPr algn="just"/>
            <a:r>
              <a:rPr lang="es-MX" dirty="0" smtClean="0"/>
              <a:t>Trabajo basado en la </a:t>
            </a:r>
            <a:r>
              <a:rPr lang="es-MX" dirty="0"/>
              <a:t>discusión, </a:t>
            </a:r>
            <a:r>
              <a:rPr lang="es-MX" dirty="0" smtClean="0"/>
              <a:t>si </a:t>
            </a:r>
            <a:r>
              <a:rPr lang="es-MX" dirty="0"/>
              <a:t>se hace como un genuino ejercicio de expresión y debate, en el contexto de un respeto colectivo hacia las ideas de los demás, de un papel docente no autoritario ni correctivo, de un ambiente que favorezca el pluralismo y la democracia. Para que Sara aprenda y desarrolle valores y actitudes conductualmente aceptables. (Valores y actitudes)</a:t>
            </a:r>
            <a:endParaRPr lang="es-ES" dirty="0"/>
          </a:p>
          <a:p>
            <a:pPr algn="just"/>
            <a:endParaRPr lang="es-ES" dirty="0"/>
          </a:p>
        </p:txBody>
      </p:sp>
      <p:sp>
        <p:nvSpPr>
          <p:cNvPr id="3" name="2 Título"/>
          <p:cNvSpPr>
            <a:spLocks noGrp="1"/>
          </p:cNvSpPr>
          <p:nvPr>
            <p:ph type="title"/>
          </p:nvPr>
        </p:nvSpPr>
        <p:spPr/>
        <p:txBody>
          <a:bodyPr/>
          <a:lstStyle/>
          <a:p>
            <a:r>
              <a:rPr lang="es-MX" dirty="0" smtClean="0"/>
              <a:t>Conductas disruptivas</a:t>
            </a:r>
            <a:endParaRPr lang="es-ES" dirty="0"/>
          </a:p>
        </p:txBody>
      </p:sp>
      <p:pic>
        <p:nvPicPr>
          <p:cNvPr id="4" name="Marcador de contenido 3"/>
          <p:cNvPicPr>
            <a:picLocks noChangeAspect="1"/>
          </p:cNvPicPr>
          <p:nvPr/>
        </p:nvPicPr>
        <p:blipFill>
          <a:blip r:embed="rId2"/>
          <a:stretch>
            <a:fillRect/>
          </a:stretch>
        </p:blipFill>
        <p:spPr>
          <a:xfrm>
            <a:off x="3851920" y="3717032"/>
            <a:ext cx="4444355" cy="2962903"/>
          </a:xfrm>
          <a:prstGeom prst="rect">
            <a:avLst/>
          </a:prstGeom>
        </p:spPr>
      </p:pic>
    </p:spTree>
    <p:extLst>
      <p:ext uri="{BB962C8B-B14F-4D97-AF65-F5344CB8AC3E}">
        <p14:creationId xmlns:p14="http://schemas.microsoft.com/office/powerpoint/2010/main" val="320246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80999" y="1719071"/>
            <a:ext cx="8407893" cy="3222097"/>
          </a:xfrm>
        </p:spPr>
        <p:txBody>
          <a:bodyPr/>
          <a:lstStyle/>
          <a:p>
            <a:pPr algn="just"/>
            <a:r>
              <a:rPr lang="es-MX" dirty="0" smtClean="0"/>
              <a:t>Reflexionar </a:t>
            </a:r>
            <a:r>
              <a:rPr lang="es-MX" dirty="0"/>
              <a:t>sobre el propio aprendizaje, tomar conciencia de las estrategias y estilos cognoscitivos individuales, reconstruir los itinerarios seguidos, identificar las dificultades encontradas así como los puntos de apoyo que permiten </a:t>
            </a:r>
            <a:r>
              <a:rPr lang="es-MX" dirty="0" smtClean="0"/>
              <a:t>avanzar.</a:t>
            </a:r>
          </a:p>
          <a:p>
            <a:pPr algn="just"/>
            <a:r>
              <a:rPr lang="es-MX" dirty="0"/>
              <a:t>D</a:t>
            </a:r>
            <a:r>
              <a:rPr lang="es-MX" dirty="0" smtClean="0"/>
              <a:t>otar </a:t>
            </a:r>
            <a:r>
              <a:rPr lang="es-MX" dirty="0"/>
              <a:t>a los alumnos de una mayor conciencia de sus capacidades cognoscitivas es </a:t>
            </a:r>
            <a:r>
              <a:rPr lang="es-MX" dirty="0" smtClean="0"/>
              <a:t>indispensable y </a:t>
            </a:r>
            <a:r>
              <a:rPr lang="es-MX" dirty="0"/>
              <a:t>retroalimentar explícitamente al alumno sobre la eficacia de lo que está haciendo y sobre la importancia de lo que están aprendiendo (</a:t>
            </a:r>
            <a:r>
              <a:rPr lang="es-MX" dirty="0" err="1"/>
              <a:t>Nickerson</a:t>
            </a:r>
            <a:r>
              <a:rPr lang="es-MX" dirty="0"/>
              <a:t>, 1987).</a:t>
            </a:r>
            <a:endParaRPr lang="es-ES" dirty="0"/>
          </a:p>
          <a:p>
            <a:endParaRPr lang="es-ES" dirty="0"/>
          </a:p>
        </p:txBody>
      </p:sp>
      <p:sp>
        <p:nvSpPr>
          <p:cNvPr id="3" name="2 Título"/>
          <p:cNvSpPr>
            <a:spLocks noGrp="1"/>
          </p:cNvSpPr>
          <p:nvPr>
            <p:ph type="title"/>
          </p:nvPr>
        </p:nvSpPr>
        <p:spPr/>
        <p:txBody>
          <a:bodyPr/>
          <a:lstStyle/>
          <a:p>
            <a:r>
              <a:rPr lang="es-MX" dirty="0" smtClean="0"/>
              <a:t>APRENDER A APRENDER, BASADO EN LA METACOGNICIÓN</a:t>
            </a:r>
            <a:endParaRPr lang="es-ES" dirty="0"/>
          </a:p>
        </p:txBody>
      </p:sp>
      <p:pic>
        <p:nvPicPr>
          <p:cNvPr id="4" name="Imagen 3"/>
          <p:cNvPicPr>
            <a:picLocks noChangeAspect="1"/>
          </p:cNvPicPr>
          <p:nvPr/>
        </p:nvPicPr>
        <p:blipFill>
          <a:blip r:embed="rId2"/>
          <a:stretch>
            <a:fillRect/>
          </a:stretch>
        </p:blipFill>
        <p:spPr>
          <a:xfrm>
            <a:off x="3275856" y="4743195"/>
            <a:ext cx="2813433" cy="2111795"/>
          </a:xfrm>
          <a:prstGeom prst="rect">
            <a:avLst/>
          </a:prstGeom>
        </p:spPr>
      </p:pic>
    </p:spTree>
    <p:extLst>
      <p:ext uri="{BB962C8B-B14F-4D97-AF65-F5344CB8AC3E}">
        <p14:creationId xmlns:p14="http://schemas.microsoft.com/office/powerpoint/2010/main" val="1009382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pPr algn="just"/>
            <a:r>
              <a:rPr lang="es-MX" sz="1800" dirty="0"/>
              <a:t>“Solución de problemas”, </a:t>
            </a:r>
            <a:r>
              <a:rPr lang="es-MX" sz="1800" dirty="0" smtClean="0"/>
              <a:t>manera </a:t>
            </a:r>
            <a:r>
              <a:rPr lang="es-MX" sz="1800" dirty="0"/>
              <a:t>como, en el ámbito escolar, ha tendido a expresarse una capacidad más general vinculada a las capacidades y habilidades cognoscitivas. En la medida en que está vinculada a la creatividad, el razonamiento y el pensamiento crítico, estimular estos últimos es, de hecho, estimular dicha capacidad. Por otro lado, se destaca el valor de algunos heurísticos (particularmente en lo que toca ala re-presentación del problema y al diseño del plan) que parecen importantes y posibles de ser enseñados en el aparato escolar (</a:t>
            </a:r>
            <a:r>
              <a:rPr lang="es-MX" sz="1800" dirty="0" err="1"/>
              <a:t>Nickerson</a:t>
            </a:r>
            <a:r>
              <a:rPr lang="es-MX" sz="1800" dirty="0"/>
              <a:t>, 1987).</a:t>
            </a:r>
            <a:endParaRPr lang="es-ES" sz="1800" dirty="0"/>
          </a:p>
          <a:p>
            <a:endParaRPr lang="es-ES" dirty="0"/>
          </a:p>
        </p:txBody>
      </p:sp>
      <p:sp>
        <p:nvSpPr>
          <p:cNvPr id="3" name="2 Título"/>
          <p:cNvSpPr>
            <a:spLocks noGrp="1"/>
          </p:cNvSpPr>
          <p:nvPr>
            <p:ph type="title"/>
          </p:nvPr>
        </p:nvSpPr>
        <p:spPr/>
        <p:txBody>
          <a:bodyPr/>
          <a:lstStyle/>
          <a:p>
            <a:r>
              <a:rPr lang="es-MX" sz="3000" dirty="0" smtClean="0"/>
              <a:t>Estrategias para pensamiento crítico</a:t>
            </a:r>
            <a:endParaRPr lang="es-ES" sz="3000" dirty="0"/>
          </a:p>
        </p:txBody>
      </p:sp>
      <p:pic>
        <p:nvPicPr>
          <p:cNvPr id="4" name="Marcador de contenido 3"/>
          <p:cNvPicPr>
            <a:picLocks noChangeAspect="1"/>
          </p:cNvPicPr>
          <p:nvPr/>
        </p:nvPicPr>
        <p:blipFill rotWithShape="1">
          <a:blip r:embed="rId2"/>
          <a:srcRect l="23374" r="23695"/>
          <a:stretch/>
        </p:blipFill>
        <p:spPr>
          <a:xfrm>
            <a:off x="3275856" y="4390146"/>
            <a:ext cx="2904896" cy="2495238"/>
          </a:xfrm>
          <a:prstGeom prst="rect">
            <a:avLst/>
          </a:prstGeom>
        </p:spPr>
      </p:pic>
    </p:spTree>
    <p:extLst>
      <p:ext uri="{BB962C8B-B14F-4D97-AF65-F5344CB8AC3E}">
        <p14:creationId xmlns:p14="http://schemas.microsoft.com/office/powerpoint/2010/main" val="1278491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1" y="1719071"/>
            <a:ext cx="5940152" cy="4950289"/>
          </a:xfrm>
        </p:spPr>
        <p:txBody>
          <a:bodyPr>
            <a:normAutofit fontScale="92500" lnSpcReduction="20000"/>
          </a:bodyPr>
          <a:lstStyle/>
          <a:p>
            <a:pPr algn="just"/>
            <a:r>
              <a:rPr lang="es-MX" dirty="0" smtClean="0"/>
              <a:t>La </a:t>
            </a:r>
            <a:r>
              <a:rPr lang="es-MX" dirty="0"/>
              <a:t>primera tarea sería evitar la continua erosión de la creatividad que tiene lugar en las aulas, haciendo tomar de ello conciencia a los profesores, autoridades educacionales, padres de familia. Estimular el pensamiento y la actitud creativos implica una práctica y una cultura escolares radicalmente distintas a las conocidas, congruentes con el perfil de competencias característico de la creatividad, capaces de contribuir a desarrollar el sentido y el gusto por lo original y lo propio, la autonomía, el pensamiento crítico, la tolerancia de la ambigüedad, la actitud investigativa e inquisitiva, la preferencia por la detección de problemas antes que por su resolución, la consideración de diversas alternativas y no de una sola predeterminada, búsquedas largas, postergación del juicio, etcétera</a:t>
            </a:r>
            <a:r>
              <a:rPr lang="es-MX" dirty="0" smtClean="0"/>
              <a:t>.</a:t>
            </a:r>
            <a:endParaRPr lang="es-ES" dirty="0"/>
          </a:p>
        </p:txBody>
      </p:sp>
      <p:sp>
        <p:nvSpPr>
          <p:cNvPr id="3" name="2 Título"/>
          <p:cNvSpPr>
            <a:spLocks noGrp="1"/>
          </p:cNvSpPr>
          <p:nvPr>
            <p:ph type="title"/>
          </p:nvPr>
        </p:nvSpPr>
        <p:spPr/>
        <p:txBody>
          <a:bodyPr/>
          <a:lstStyle/>
          <a:p>
            <a:r>
              <a:rPr lang="es-MX" sz="3000" dirty="0" smtClean="0"/>
              <a:t>ESTIMULAR EL PENSAMIENTO Y LA ACTITUD CREATIVA DE LOS ALUMNOS EN EL AULA</a:t>
            </a:r>
            <a:endParaRPr lang="es-ES" sz="3000" dirty="0"/>
          </a:p>
        </p:txBody>
      </p:sp>
      <p:pic>
        <p:nvPicPr>
          <p:cNvPr id="4" name="Imagen 4"/>
          <p:cNvPicPr>
            <a:picLocks noChangeAspect="1"/>
          </p:cNvPicPr>
          <p:nvPr/>
        </p:nvPicPr>
        <p:blipFill rotWithShape="1">
          <a:blip r:embed="rId2"/>
          <a:srcRect l="14171" t="3992" r="17594" b="4862"/>
          <a:stretch/>
        </p:blipFill>
        <p:spPr>
          <a:xfrm>
            <a:off x="6074536" y="2996952"/>
            <a:ext cx="3064302" cy="2112050"/>
          </a:xfrm>
          <a:prstGeom prst="rect">
            <a:avLst/>
          </a:prstGeom>
        </p:spPr>
      </p:pic>
    </p:spTree>
    <p:extLst>
      <p:ext uri="{BB962C8B-B14F-4D97-AF65-F5344CB8AC3E}">
        <p14:creationId xmlns:p14="http://schemas.microsoft.com/office/powerpoint/2010/main" val="897881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95536" y="4293096"/>
            <a:ext cx="8407893" cy="2285993"/>
          </a:xfrm>
        </p:spPr>
        <p:txBody>
          <a:bodyPr/>
          <a:lstStyle/>
          <a:p>
            <a:pPr algn="just"/>
            <a:r>
              <a:rPr lang="es-MX" dirty="0"/>
              <a:t>Por medio de la “solución de problemas”, la cual no está limitada a un área particular ni al conocimiento escolar en su conjunto, sino a la vida misma; vista por otro lado, no sólo como el desarrollo de la capacidad de solucionar los problemas, </a:t>
            </a:r>
            <a:r>
              <a:rPr lang="es-MX" u="sng" dirty="0"/>
              <a:t>sino de detectarlos, formularlos, identificar-los, analizarlos, resolverlos y analizar sus soluciones</a:t>
            </a:r>
            <a:r>
              <a:rPr lang="es-MX" dirty="0"/>
              <a:t>, antes de que siquiera surjan.</a:t>
            </a:r>
            <a:endParaRPr lang="es-ES" dirty="0"/>
          </a:p>
          <a:p>
            <a:endParaRPr lang="es-ES" dirty="0"/>
          </a:p>
        </p:txBody>
      </p:sp>
      <p:sp>
        <p:nvSpPr>
          <p:cNvPr id="3" name="2 Título"/>
          <p:cNvSpPr>
            <a:spLocks noGrp="1"/>
          </p:cNvSpPr>
          <p:nvPr>
            <p:ph type="title"/>
          </p:nvPr>
        </p:nvSpPr>
        <p:spPr/>
        <p:txBody>
          <a:bodyPr/>
          <a:lstStyle/>
          <a:p>
            <a:r>
              <a:rPr lang="es-MX" sz="3000" b="1" dirty="0"/>
              <a:t>forma </a:t>
            </a:r>
            <a:r>
              <a:rPr lang="es-MX" sz="3000" b="1" dirty="0" smtClean="0"/>
              <a:t>EN QUE el </a:t>
            </a:r>
            <a:r>
              <a:rPr lang="es-MX" sz="3000" b="1" dirty="0"/>
              <a:t>Docente Titular </a:t>
            </a:r>
            <a:r>
              <a:rPr lang="es-MX" sz="3000" b="1" dirty="0" smtClean="0"/>
              <a:t>pudo </a:t>
            </a:r>
            <a:r>
              <a:rPr lang="es-MX" sz="3000" b="1" dirty="0"/>
              <a:t>haber detectado el problema </a:t>
            </a:r>
            <a:r>
              <a:rPr lang="es-MX" sz="3000" b="1" dirty="0" smtClean="0"/>
              <a:t>DE SARA</a:t>
            </a:r>
            <a:endParaRPr lang="es-ES" sz="3000" dirty="0"/>
          </a:p>
        </p:txBody>
      </p:sp>
      <p:pic>
        <p:nvPicPr>
          <p:cNvPr id="4" name="Marcador de contenido 3"/>
          <p:cNvPicPr>
            <a:picLocks noChangeAspect="1"/>
          </p:cNvPicPr>
          <p:nvPr/>
        </p:nvPicPr>
        <p:blipFill>
          <a:blip r:embed="rId2"/>
          <a:stretch>
            <a:fillRect/>
          </a:stretch>
        </p:blipFill>
        <p:spPr>
          <a:xfrm>
            <a:off x="2699791" y="1638267"/>
            <a:ext cx="3874231" cy="2582821"/>
          </a:xfrm>
          <a:prstGeom prst="rect">
            <a:avLst/>
          </a:prstGeom>
        </p:spPr>
      </p:pic>
    </p:spTree>
    <p:extLst>
      <p:ext uri="{BB962C8B-B14F-4D97-AF65-F5344CB8AC3E}">
        <p14:creationId xmlns:p14="http://schemas.microsoft.com/office/powerpoint/2010/main" val="28998111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pPr algn="just"/>
            <a:r>
              <a:rPr lang="es-MX" dirty="0"/>
              <a:t>Paquetes didácticos —incluyendo impresos, audio y video— para enseñar algunas habilidades básicas de estudio han empezado a cobrar auge en algunos países desarrollados. No obstante, lo que se propone es una solución más sistémica, en el sentido de que: la enseñanza de cada asignatura incluya esto como contenido expreso y se establezca un área específica para toda la enseñanza básica, incluyendo entre otros, la reflexión acerca del aprendizaje, la lectura, el tomado de notas, la escritura y el repaso (</a:t>
            </a:r>
            <a:r>
              <a:rPr lang="es-MX" dirty="0" err="1"/>
              <a:t>Selmes</a:t>
            </a:r>
            <a:r>
              <a:rPr lang="es-MX" dirty="0"/>
              <a:t>, 1988).</a:t>
            </a:r>
            <a:endParaRPr lang="es-ES" dirty="0"/>
          </a:p>
          <a:p>
            <a:endParaRPr lang="es-ES" dirty="0"/>
          </a:p>
        </p:txBody>
      </p:sp>
      <p:sp>
        <p:nvSpPr>
          <p:cNvPr id="3" name="2 Título"/>
          <p:cNvSpPr>
            <a:spLocks noGrp="1"/>
          </p:cNvSpPr>
          <p:nvPr>
            <p:ph type="title"/>
          </p:nvPr>
        </p:nvSpPr>
        <p:spPr/>
        <p:txBody>
          <a:bodyPr/>
          <a:lstStyle/>
          <a:p>
            <a:r>
              <a:rPr lang="es-MX" dirty="0" smtClean="0"/>
              <a:t>ENSEÑAR A LOS ALUMNOS A ESTUDIAR</a:t>
            </a:r>
            <a:endParaRPr lang="es-E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4581127"/>
            <a:ext cx="4032448" cy="22052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01714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12157" y="1556792"/>
            <a:ext cx="8788892" cy="3078081"/>
          </a:xfrm>
        </p:spPr>
        <p:txBody>
          <a:bodyPr>
            <a:normAutofit lnSpcReduction="10000"/>
          </a:bodyPr>
          <a:lstStyle/>
          <a:p>
            <a:pPr algn="just"/>
            <a:r>
              <a:rPr lang="es-MX" dirty="0"/>
              <a:t>Si Sara desarrolla las habilidades del pensamiento de manera adecuada, ella puede elegir acertadamente y valorar las alternativas existentes de manera concienzuda a fin de tomar decisiones correctas, desarrollar el espíritu de indagación y razonamiento, discriminar los mensajes y las afirmaciones, sopesar las pruebas, valorar la solidez lógica de las deducciones, discurrir argumentos en contra de hipótesis alternativas, etcétera. En resumen: se requiere más que nunca pensar de un modo crítico (</a:t>
            </a:r>
            <a:r>
              <a:rPr lang="es-MX" dirty="0" err="1"/>
              <a:t>Nickerson</a:t>
            </a:r>
            <a:r>
              <a:rPr lang="es-MX" dirty="0"/>
              <a:t>, 1987). Y darle relevancia al prometedor futuro que tenía antes de sus conductas disruptivas.</a:t>
            </a:r>
            <a:endParaRPr lang="es-ES" dirty="0"/>
          </a:p>
          <a:p>
            <a:endParaRPr lang="es-ES" dirty="0"/>
          </a:p>
        </p:txBody>
      </p:sp>
      <p:sp>
        <p:nvSpPr>
          <p:cNvPr id="3" name="2 Título"/>
          <p:cNvSpPr>
            <a:spLocks noGrp="1"/>
          </p:cNvSpPr>
          <p:nvPr>
            <p:ph type="title"/>
          </p:nvPr>
        </p:nvSpPr>
        <p:spPr/>
        <p:txBody>
          <a:bodyPr/>
          <a:lstStyle/>
          <a:p>
            <a:r>
              <a:rPr lang="es-MX" dirty="0" smtClean="0"/>
              <a:t>HABILIDADES DEL PENSAMIENTO</a:t>
            </a:r>
            <a:endParaRPr lang="es-ES" dirty="0"/>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774" r="19677"/>
          <a:stretch/>
        </p:blipFill>
        <p:spPr bwMode="auto">
          <a:xfrm>
            <a:off x="5004048" y="4437112"/>
            <a:ext cx="2438098" cy="22540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56844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0" y="4049689"/>
            <a:ext cx="8964488" cy="2808311"/>
          </a:xfrm>
        </p:spPr>
        <p:txBody>
          <a:bodyPr>
            <a:normAutofit fontScale="92500" lnSpcReduction="20000"/>
          </a:bodyPr>
          <a:lstStyle/>
          <a:p>
            <a:pPr algn="just"/>
            <a:r>
              <a:rPr lang="es-MX" dirty="0"/>
              <a:t>Sustentando mi actuar </a:t>
            </a:r>
            <a:r>
              <a:rPr lang="es-MX" dirty="0" smtClean="0"/>
              <a:t>docente en </a:t>
            </a:r>
            <a:r>
              <a:rPr lang="es-MX" dirty="0"/>
              <a:t>una mejor comprensión </a:t>
            </a:r>
            <a:r>
              <a:rPr lang="es-MX" dirty="0" smtClean="0"/>
              <a:t>de </a:t>
            </a:r>
            <a:r>
              <a:rPr lang="es-MX" dirty="0"/>
              <a:t>cómo opera la memoria y la recuperación de </a:t>
            </a:r>
            <a:r>
              <a:rPr lang="es-MX" dirty="0" smtClean="0"/>
              <a:t>conocimientos, </a:t>
            </a:r>
            <a:r>
              <a:rPr lang="es-MX" dirty="0"/>
              <a:t>discernir de la diferenciación entre almacenamiento y recuperación de la información, aceptar los  distintos tipos de memoria y reconocerlos para sí mismos, comprender mejor el porqué de los “olvidos” que se atribuyen a ineptitudes personales, estar en mejores condiciones para manejar la frustración que ello supone cotidianamente en la rutina escolar de unos y otros, para finalmente entender la importancia de desarrollar la memoria por comprensión, y poder hacer uso de un conocimiento teórico de manera significativa para el estudiante.</a:t>
            </a:r>
            <a:endParaRPr lang="es-ES" dirty="0"/>
          </a:p>
          <a:p>
            <a:endParaRPr lang="es-ES" dirty="0"/>
          </a:p>
        </p:txBody>
      </p:sp>
      <p:sp>
        <p:nvSpPr>
          <p:cNvPr id="3" name="2 Título"/>
          <p:cNvSpPr>
            <a:spLocks noGrp="1"/>
          </p:cNvSpPr>
          <p:nvPr>
            <p:ph type="title"/>
          </p:nvPr>
        </p:nvSpPr>
        <p:spPr>
          <a:xfrm>
            <a:off x="323528" y="260648"/>
            <a:ext cx="8381260" cy="1054394"/>
          </a:xfrm>
        </p:spPr>
        <p:txBody>
          <a:bodyPr/>
          <a:lstStyle/>
          <a:p>
            <a:r>
              <a:rPr lang="es-MX" dirty="0" smtClean="0"/>
              <a:t>Procesos cognitivos y recuperación del conocimiento</a:t>
            </a:r>
            <a:endParaRPr lang="es-ES"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7704"/>
          <a:stretch/>
        </p:blipFill>
        <p:spPr bwMode="auto">
          <a:xfrm>
            <a:off x="2483768" y="1736183"/>
            <a:ext cx="3888432" cy="22722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262419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adrícula">
  <a:themeElements>
    <a:clrScheme name="Cuadrícula">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Cuadrícula">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Cuadrícula">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35</TotalTime>
  <Words>1055</Words>
  <Application>Microsoft Office PowerPoint</Application>
  <PresentationFormat>Presentación en pantalla (4:3)</PresentationFormat>
  <Paragraphs>28</Paragraphs>
  <Slides>13</Slides>
  <Notes>0</Notes>
  <HiddenSlides>0</HiddenSlides>
  <MMClips>0</MMClips>
  <ScaleCrop>false</ScaleCrop>
  <HeadingPairs>
    <vt:vector size="4" baseType="variant">
      <vt:variant>
        <vt:lpstr>Tema</vt:lpstr>
      </vt:variant>
      <vt:variant>
        <vt:i4>1</vt:i4>
      </vt:variant>
      <vt:variant>
        <vt:lpstr>Títulos de diapositiva</vt:lpstr>
      </vt:variant>
      <vt:variant>
        <vt:i4>13</vt:i4>
      </vt:variant>
    </vt:vector>
  </HeadingPairs>
  <TitlesOfParts>
    <vt:vector size="14" baseType="lpstr">
      <vt:lpstr>Cuadrícula</vt:lpstr>
      <vt:lpstr>Propuesta de solución al estudio de caso</vt:lpstr>
      <vt:lpstr>Conductas disruptivas</vt:lpstr>
      <vt:lpstr>APRENDER A APRENDER, BASADO EN LA METACOGNICIÓN</vt:lpstr>
      <vt:lpstr>Estrategias para pensamiento crítico</vt:lpstr>
      <vt:lpstr>ESTIMULAR EL PENSAMIENTO Y LA ACTITUD CREATIVA DE LOS ALUMNOS EN EL AULA</vt:lpstr>
      <vt:lpstr>forma EN QUE el Docente Titular pudo haber detectado el problema DE SARA</vt:lpstr>
      <vt:lpstr>ENSEÑAR A LOS ALUMNOS A ESTUDIAR</vt:lpstr>
      <vt:lpstr>HABILIDADES DEL PENSAMIENTO</vt:lpstr>
      <vt:lpstr>Procesos cognitivos y recuperación del conocimiento</vt:lpstr>
      <vt:lpstr>POTENCIAR EL CONOCIMIENTO CIENTÍFICO</vt:lpstr>
      <vt:lpstr>estrategia de enseñanza para regular valores y actitudes </vt:lpstr>
      <vt:lpstr>"La educación ayuda a la persona a aprender a ser lo que es capaz de ser“. </vt:lpstr>
      <vt:lpstr>Presentación de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Propuesta de solución al estudio de caso</dc:title>
  <dc:creator>Microsoft</dc:creator>
  <cp:lastModifiedBy>Microsoft</cp:lastModifiedBy>
  <cp:revision>4</cp:revision>
  <dcterms:created xsi:type="dcterms:W3CDTF">2019-03-07T07:24:31Z</dcterms:created>
  <dcterms:modified xsi:type="dcterms:W3CDTF">2019-03-07T07:59:36Z</dcterms:modified>
</cp:coreProperties>
</file>