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0" r:id="rId5"/>
    <p:sldId id="273" r:id="rId6"/>
    <p:sldId id="274" r:id="rId7"/>
    <p:sldId id="275" r:id="rId8"/>
    <p:sldId id="276" r:id="rId9"/>
    <p:sldId id="263" r:id="rId10"/>
    <p:sldId id="261" r:id="rId11"/>
    <p:sldId id="262" r:id="rId12"/>
    <p:sldId id="277" r:id="rId13"/>
    <p:sldId id="264" r:id="rId14"/>
    <p:sldId id="265" r:id="rId15"/>
    <p:sldId id="266" r:id="rId16"/>
    <p:sldId id="267" r:id="rId17"/>
    <p:sldId id="268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759299F-08EE-45EB-98CC-3AE25CF0B0A4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8B5BB7AB-72B0-4F51-B495-C91F406CA518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115616" y="1340768"/>
            <a:ext cx="7272808" cy="2422897"/>
          </a:xfrm>
        </p:spPr>
        <p:txBody>
          <a:bodyPr/>
          <a:lstStyle/>
          <a:p>
            <a:pPr algn="ctr"/>
            <a:r>
              <a:rPr lang="ru-RU" sz="6600" b="1" dirty="0" smtClean="0"/>
              <a:t>Топографическая карта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347864" y="0"/>
            <a:ext cx="5783144" cy="1842864"/>
          </a:xfrm>
        </p:spPr>
        <p:txBody>
          <a:bodyPr/>
          <a:lstStyle/>
          <a:p>
            <a:pPr algn="r"/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Азимут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467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</a:t>
            </a:r>
            <a:r>
              <a:rPr lang="vi-VN" b="1" dirty="0" smtClean="0"/>
              <a:t>́зимут</a:t>
            </a:r>
            <a:r>
              <a:rPr lang="vi-VN" dirty="0" smtClean="0"/>
              <a:t> (от араб.</a:t>
            </a:r>
            <a:r>
              <a:rPr lang="ru-RU" dirty="0" smtClean="0"/>
              <a:t> </a:t>
            </a:r>
            <a:r>
              <a:rPr lang="vi-VN" i="1" dirty="0" smtClean="0"/>
              <a:t>аль-сумут</a:t>
            </a:r>
            <a:r>
              <a:rPr lang="vi-VN" dirty="0" smtClean="0"/>
              <a:t>, «направление»)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vi-VN" dirty="0" smtClean="0"/>
              <a:t>угол между направлением на север и направлением на какой-либо заданный предмет.</a:t>
            </a:r>
            <a:endParaRPr lang="ru-RU" dirty="0"/>
          </a:p>
        </p:txBody>
      </p:sp>
      <p:pic>
        <p:nvPicPr>
          <p:cNvPr id="7" name="Содержимое 6" descr="1280px-Azimut_ru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74786" y="1988840"/>
            <a:ext cx="4769214" cy="331236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Азимут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6680" cy="4525963"/>
          </a:xfrm>
        </p:spPr>
        <p:txBody>
          <a:bodyPr/>
          <a:lstStyle/>
          <a:p>
            <a:r>
              <a:rPr lang="ru-RU" sz="2600" dirty="0" smtClean="0"/>
              <a:t>Азимут измеряется в градусах от 0° до 360°.</a:t>
            </a:r>
          </a:p>
          <a:p>
            <a:r>
              <a:rPr lang="ru-RU" sz="2600" dirty="0" smtClean="0"/>
              <a:t>Движение по азимуту заключается в определении на местности нужного направления движения по данному азимуту и выдерживании этого направления при движении.</a:t>
            </a:r>
            <a:endParaRPr lang="ru-RU" sz="2600" dirty="0"/>
          </a:p>
        </p:txBody>
      </p:sp>
      <p:pic>
        <p:nvPicPr>
          <p:cNvPr id="6" name="Содержимое 5" descr="36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37050"/>
            <a:ext cx="3581400" cy="38522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6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Географический полюс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180656" cy="4525963"/>
          </a:xfrm>
        </p:spPr>
        <p:txBody>
          <a:bodyPr/>
          <a:lstStyle/>
          <a:p>
            <a:r>
              <a:rPr lang="ru-RU" b="1" dirty="0" smtClean="0"/>
              <a:t>Географический полюс</a:t>
            </a:r>
            <a:r>
              <a:rPr lang="ru-RU" dirty="0" smtClean="0"/>
              <a:t> — точка, в которой ось вращения Земли пересекается с поверхностью Земли.</a:t>
            </a:r>
          </a:p>
          <a:p>
            <a:r>
              <a:rPr lang="ru-RU" dirty="0" smtClean="0"/>
              <a:t>В географическом полюсе сходятся все меридианы.</a:t>
            </a:r>
            <a:endParaRPr lang="ru-RU" dirty="0"/>
          </a:p>
        </p:txBody>
      </p:sp>
      <p:pic>
        <p:nvPicPr>
          <p:cNvPr id="5" name="Содержимое 4" descr="Noaa3-2006-0602-12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844824"/>
            <a:ext cx="4608512" cy="34563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Магнитный полюс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4108648" cy="4525963"/>
          </a:xfrm>
        </p:spPr>
        <p:txBody>
          <a:bodyPr/>
          <a:lstStyle/>
          <a:p>
            <a:r>
              <a:rPr lang="ru-RU" b="1" dirty="0" smtClean="0"/>
              <a:t>Магнитный полюс</a:t>
            </a:r>
            <a:r>
              <a:rPr lang="ru-RU" dirty="0"/>
              <a:t> </a:t>
            </a:r>
            <a:r>
              <a:rPr lang="ru-RU" dirty="0" smtClean="0"/>
              <a:t>- условная точка на земной поверхности, в которой силовые линии магнитного поля направлены строго под углом 90° к поверхности.</a:t>
            </a:r>
            <a:endParaRPr lang="ru-RU" dirty="0"/>
          </a:p>
        </p:txBody>
      </p:sp>
      <p:pic>
        <p:nvPicPr>
          <p:cNvPr id="5" name="Содержимое 4" descr="567px-Magnetic_North_Pole_Positions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515009"/>
            <a:ext cx="4752528" cy="48698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Магнитный азимут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7914456" cy="4525963"/>
          </a:xfrm>
        </p:spPr>
        <p:txBody>
          <a:bodyPr/>
          <a:lstStyle/>
          <a:p>
            <a:r>
              <a:rPr lang="ru-RU" dirty="0" smtClean="0"/>
              <a:t>Если за исходное направление принимается географический меридиан, азимут называется </a:t>
            </a:r>
            <a:r>
              <a:rPr lang="ru-RU" b="1" dirty="0" smtClean="0"/>
              <a:t>истинным</a:t>
            </a:r>
            <a:r>
              <a:rPr lang="ru-RU" dirty="0" smtClean="0"/>
              <a:t>; если за исходное направление принимается магнитный меридиан, азимут называется </a:t>
            </a:r>
            <a:r>
              <a:rPr lang="ru-RU" b="1" dirty="0" smtClean="0"/>
              <a:t>магнитным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Имея компас, вы можете легко определить магнитный меридиан. Для перехода от магнитного меридиана к истинному нужно знать </a:t>
            </a:r>
            <a:r>
              <a:rPr lang="ru-RU" b="1" dirty="0" smtClean="0"/>
              <a:t>магнитное склонение</a:t>
            </a:r>
            <a:r>
              <a:rPr lang="ru-RU" dirty="0" smtClean="0"/>
              <a:t> в точке наблюдения. 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Магнитное склонение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608512" cy="4525963"/>
          </a:xfrm>
        </p:spPr>
        <p:txBody>
          <a:bodyPr/>
          <a:lstStyle/>
          <a:p>
            <a:r>
              <a:rPr lang="ru-RU" sz="2400" b="1" dirty="0" smtClean="0"/>
              <a:t>Магнитное склонение</a:t>
            </a:r>
            <a:r>
              <a:rPr lang="ru-RU" sz="2400" dirty="0"/>
              <a:t> </a:t>
            </a:r>
            <a:r>
              <a:rPr lang="ru-RU" sz="2400" dirty="0" smtClean="0"/>
              <a:t>- угол между географическим и магнитным меридианами в точке земной поверхности. Магнитное склонение считается положительным, если северный конец магнитной стрелки компаса отклонен к востоку от географического меридиана, и отрицательным — если к западу.</a:t>
            </a:r>
            <a:endParaRPr lang="ru-RU" sz="2400" dirty="0"/>
          </a:p>
        </p:txBody>
      </p:sp>
      <p:pic>
        <p:nvPicPr>
          <p:cNvPr id="7" name="Содержимое 6" descr="4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4308311" cy="33287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Магнитное склонение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468688" cy="4525963"/>
          </a:xfrm>
        </p:spPr>
        <p:txBody>
          <a:bodyPr/>
          <a:lstStyle/>
          <a:p>
            <a:r>
              <a:rPr lang="ru-RU" dirty="0" smtClean="0"/>
              <a:t>Величина магнитного склонения указывается на многих картах.</a:t>
            </a:r>
          </a:p>
          <a:p>
            <a:pPr algn="ctr"/>
            <a:r>
              <a:rPr lang="ru-RU" b="1" dirty="0" smtClean="0"/>
              <a:t>Расчет магнитного азимута:</a:t>
            </a:r>
          </a:p>
          <a:p>
            <a:r>
              <a:rPr lang="ru-RU" b="1" dirty="0" err="1" smtClean="0"/>
              <a:t>Ам=А-скл</a:t>
            </a:r>
            <a:r>
              <a:rPr lang="ru-RU" b="1" dirty="0" smtClean="0"/>
              <a:t>.</a:t>
            </a:r>
            <a:r>
              <a:rPr lang="ru-RU" dirty="0" smtClean="0"/>
              <a:t> (восточное склонение)</a:t>
            </a:r>
          </a:p>
          <a:p>
            <a:r>
              <a:rPr lang="ru-RU" b="1" dirty="0" err="1" smtClean="0"/>
              <a:t>Ам=А+скл</a:t>
            </a:r>
            <a:r>
              <a:rPr lang="ru-RU" b="1" dirty="0" smtClean="0"/>
              <a:t>.</a:t>
            </a:r>
            <a:r>
              <a:rPr lang="ru-RU" dirty="0" smtClean="0"/>
              <a:t> (западное склонение)</a:t>
            </a:r>
            <a:endParaRPr lang="ru-RU" dirty="0"/>
          </a:p>
        </p:txBody>
      </p:sp>
      <p:pic>
        <p:nvPicPr>
          <p:cNvPr id="5" name="Содержимое 4" descr="склонени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924944"/>
            <a:ext cx="4810764" cy="126514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8600" cy="1173162"/>
          </a:xfrm>
        </p:spPr>
        <p:txBody>
          <a:bodyPr/>
          <a:lstStyle/>
          <a:p>
            <a:r>
              <a:rPr lang="ru-RU" sz="7200" dirty="0" smtClean="0"/>
              <a:t>д/з:</a:t>
            </a:r>
            <a:r>
              <a:rPr lang="ru-RU" dirty="0" smtClean="0"/>
              <a:t> п.2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3892624" cy="4713387"/>
          </a:xfrm>
        </p:spPr>
        <p:txBody>
          <a:bodyPr/>
          <a:lstStyle/>
          <a:p>
            <a:r>
              <a:rPr lang="ru-RU" sz="3200" dirty="0"/>
              <a:t>Задание 1. Переведите численный масштаб карты в именованный</a:t>
            </a:r>
            <a:r>
              <a:rPr lang="ru-RU" sz="3200" dirty="0" smtClean="0"/>
              <a:t>: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а) 1 : 200 000</a:t>
            </a:r>
          </a:p>
          <a:p>
            <a:pPr marL="0" indent="0">
              <a:buNone/>
            </a:pPr>
            <a:r>
              <a:rPr lang="ru-RU" sz="3200" dirty="0"/>
              <a:t>б) 1 : 10 000 000</a:t>
            </a:r>
          </a:p>
          <a:p>
            <a:pPr marL="0" indent="0">
              <a:buNone/>
            </a:pPr>
            <a:r>
              <a:rPr lang="ru-RU" sz="3200" dirty="0"/>
              <a:t>в) 1 : 25 000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581400" cy="4525963"/>
          </a:xfrm>
        </p:spPr>
        <p:txBody>
          <a:bodyPr/>
          <a:lstStyle/>
          <a:p>
            <a:r>
              <a:rPr lang="ru-RU" sz="3200" dirty="0"/>
              <a:t>Задание 2. Переведите именованный масштаб в численный</a:t>
            </a:r>
            <a:r>
              <a:rPr lang="ru-RU" sz="3200" dirty="0" smtClean="0"/>
              <a:t>: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а) в 1 см — 500 </a:t>
            </a:r>
            <a:r>
              <a:rPr lang="ru-RU" sz="3200" dirty="0" smtClean="0"/>
              <a:t>м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б) в 1 см — 10 </a:t>
            </a:r>
            <a:r>
              <a:rPr lang="ru-RU" sz="3200" dirty="0" smtClean="0"/>
              <a:t>км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в) в 1 см — 250 км</a:t>
            </a:r>
          </a:p>
        </p:txBody>
      </p:sp>
    </p:spTree>
    <p:extLst>
      <p:ext uri="{BB962C8B-B14F-4D97-AF65-F5344CB8AC3E}">
        <p14:creationId xmlns:p14="http://schemas.microsoft.com/office/powerpoint/2010/main" val="35506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7848600" cy="1173162"/>
          </a:xfrm>
        </p:spPr>
        <p:txBody>
          <a:bodyPr/>
          <a:lstStyle/>
          <a:p>
            <a:pPr algn="ctr"/>
            <a:r>
              <a:rPr lang="ru-RU" b="1" dirty="0" smtClean="0"/>
              <a:t>Топографические карты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032448" cy="4525963"/>
          </a:xfrm>
        </p:spPr>
        <p:txBody>
          <a:bodyPr/>
          <a:lstStyle/>
          <a:p>
            <a:r>
              <a:rPr lang="ru-RU" dirty="0" smtClean="0"/>
              <a:t>Топографическими называют крупномасштабные общегеографические карты.</a:t>
            </a:r>
            <a:endParaRPr lang="ru-RU" dirty="0"/>
          </a:p>
        </p:txBody>
      </p:sp>
      <p:pic>
        <p:nvPicPr>
          <p:cNvPr id="7" name="Содержимое 6" descr="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82621" y="1628800"/>
            <a:ext cx="4948675" cy="417646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5" y="517953"/>
            <a:ext cx="8202712" cy="58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438150"/>
            <a:ext cx="593407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733425"/>
            <a:ext cx="63055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0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2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5721499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1. М </a:t>
            </a:r>
            <a:r>
              <a:rPr lang="ru-RU" sz="3600" b="1" dirty="0"/>
              <a:t>1:20 000 000 (это значит, в 1 см – 200 км)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2</a:t>
            </a:r>
            <a:r>
              <a:rPr lang="ru-RU" sz="3600" b="1" dirty="0"/>
              <a:t>. М 1:1 000 000 - в 1 см - 10 000 м или 10 км.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3</a:t>
            </a:r>
            <a:r>
              <a:rPr lang="ru-RU" sz="3600" b="1" dirty="0"/>
              <a:t>. М 1 : 50 000 ( в 1 см – 500 м) 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837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1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848600" cy="792088"/>
          </a:xfrm>
        </p:spPr>
        <p:txBody>
          <a:bodyPr/>
          <a:lstStyle/>
          <a:p>
            <a:pPr algn="ctr"/>
            <a:r>
              <a:rPr lang="ru-RU" sz="4800" b="1" dirty="0" smtClean="0"/>
              <a:t>Компас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180656" cy="4525963"/>
          </a:xfrm>
        </p:spPr>
        <p:txBody>
          <a:bodyPr/>
          <a:lstStyle/>
          <a:p>
            <a:r>
              <a:rPr lang="ru-RU" sz="3200" b="1" dirty="0" smtClean="0"/>
              <a:t>Компас</a:t>
            </a:r>
            <a:r>
              <a:rPr lang="ru-RU" sz="3200" dirty="0" smtClean="0"/>
              <a:t> (итал. </a:t>
            </a:r>
            <a:r>
              <a:rPr lang="ru-RU" sz="3200" i="1" dirty="0" err="1" smtClean="0"/>
              <a:t>сompassio</a:t>
            </a:r>
            <a:r>
              <a:rPr lang="ru-RU" sz="3200" dirty="0" smtClean="0"/>
              <a:t>; от </a:t>
            </a:r>
            <a:r>
              <a:rPr lang="ru-RU" sz="3200" i="1" dirty="0" err="1" smtClean="0"/>
              <a:t>compassare</a:t>
            </a:r>
            <a:r>
              <a:rPr lang="ru-RU" sz="3200" dirty="0" smtClean="0"/>
              <a:t> - измерять шагами)</a:t>
            </a:r>
            <a:r>
              <a:rPr lang="ru-RU" sz="3200" dirty="0"/>
              <a:t> </a:t>
            </a:r>
            <a:r>
              <a:rPr lang="ru-RU" sz="3200" dirty="0" smtClean="0"/>
              <a:t>- устройство, облегчающее ориентирование на местности путем указания на стороны света.</a:t>
            </a:r>
            <a:endParaRPr lang="ru-RU" sz="3200" dirty="0"/>
          </a:p>
        </p:txBody>
      </p:sp>
      <p:pic>
        <p:nvPicPr>
          <p:cNvPr id="6146" name="Picture 2" descr="http://www.misshope.org/sitebuildercontent/sitebuilderpictures/comp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20" y="1268760"/>
            <a:ext cx="409005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гео компас6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28_karta</Template>
  <TotalTime>150</TotalTime>
  <Words>189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гео компас6</vt:lpstr>
      <vt:lpstr>Топографическая карта</vt:lpstr>
      <vt:lpstr>Топографические карты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Компас</vt:lpstr>
      <vt:lpstr>Азимут</vt:lpstr>
      <vt:lpstr>Азимут</vt:lpstr>
      <vt:lpstr>Презентация PowerPoint</vt:lpstr>
      <vt:lpstr>Географический полюс</vt:lpstr>
      <vt:lpstr>Магнитный полюс</vt:lpstr>
      <vt:lpstr>Магнитный азимут</vt:lpstr>
      <vt:lpstr>Магнитное склонение</vt:lpstr>
      <vt:lpstr>Магнитное склонение</vt:lpstr>
      <vt:lpstr>д/з: п.2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Топографическая карта</dc:title>
  <dc:creator>Алексей</dc:creator>
  <cp:lastModifiedBy>saltykovaiu@yandex.ru</cp:lastModifiedBy>
  <cp:revision>16</cp:revision>
  <dcterms:created xsi:type="dcterms:W3CDTF">2015-09-06T18:47:43Z</dcterms:created>
  <dcterms:modified xsi:type="dcterms:W3CDTF">2018-09-02T03:25:41Z</dcterms:modified>
</cp:coreProperties>
</file>