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44A1806-6C42-4547-A5B0-104C0CFB68B2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90060C65-4257-43D5-BB65-F5B7A0AF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67544" y="980728"/>
            <a:ext cx="8676456" cy="2952328"/>
          </a:xfrm>
        </p:spPr>
        <p:txBody>
          <a:bodyPr/>
          <a:lstStyle/>
          <a:p>
            <a:pPr algn="ctr"/>
            <a:r>
              <a:rPr lang="ru-RU" sz="6000" b="1" dirty="0" smtClean="0"/>
              <a:t>Карта и её математическая основа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68541" y="188640"/>
            <a:ext cx="5562600" cy="990600"/>
          </a:xfrm>
        </p:spPr>
        <p:txBody>
          <a:bodyPr/>
          <a:lstStyle/>
          <a:p>
            <a:pPr algn="r"/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127"/>
            <a:ext cx="7848600" cy="1173162"/>
          </a:xfrm>
        </p:spPr>
        <p:txBody>
          <a:bodyPr/>
          <a:lstStyle/>
          <a:p>
            <a:pPr algn="ctr"/>
            <a:r>
              <a:rPr lang="ru-RU" b="1" dirty="0" smtClean="0"/>
              <a:t>Виды проекций по типу вспомогательной поверхности</a:t>
            </a:r>
            <a:endParaRPr lang="ru-RU" b="1" dirty="0"/>
          </a:p>
        </p:txBody>
      </p:sp>
      <p:pic>
        <p:nvPicPr>
          <p:cNvPr id="6" name="Содержимое 5" descr="geograficheskie_proekt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59"/>
            <a:ext cx="7632848" cy="555975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888" y="188640"/>
            <a:ext cx="7848600" cy="539080"/>
          </a:xfrm>
        </p:spPr>
        <p:txBody>
          <a:bodyPr/>
          <a:lstStyle/>
          <a:p>
            <a:pPr algn="ctr"/>
            <a:r>
              <a:rPr lang="ru-RU" sz="4400" b="1" dirty="0" smtClean="0"/>
              <a:t>Азимутальная проекция</a:t>
            </a:r>
            <a:endParaRPr lang="ru-RU" sz="4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5364" y="980728"/>
            <a:ext cx="4716016" cy="4525963"/>
          </a:xfrm>
        </p:spPr>
        <p:txBody>
          <a:bodyPr/>
          <a:lstStyle/>
          <a:p>
            <a:r>
              <a:rPr lang="ru-RU" sz="2200" dirty="0" smtClean="0"/>
              <a:t>Вспомогательная поверхность – </a:t>
            </a:r>
            <a:r>
              <a:rPr lang="ru-RU" sz="2200" b="1" dirty="0" smtClean="0"/>
              <a:t>плоскость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В </a:t>
            </a:r>
            <a:r>
              <a:rPr lang="ru-RU" sz="2200" b="1" dirty="0" smtClean="0"/>
              <a:t>нормальных</a:t>
            </a:r>
            <a:r>
              <a:rPr lang="ru-RU" sz="2200" dirty="0" smtClean="0"/>
              <a:t> азимутальных проекциях параллели изображаются концентрическими окружностями, а меридианы — пучком прямых, исходящих из центра.</a:t>
            </a:r>
          </a:p>
          <a:p>
            <a:r>
              <a:rPr lang="ru-RU" sz="2200" dirty="0" smtClean="0"/>
              <a:t>Меридианы и параллели в </a:t>
            </a:r>
            <a:r>
              <a:rPr lang="ru-RU" sz="2200" b="1" dirty="0" smtClean="0"/>
              <a:t>косых</a:t>
            </a:r>
            <a:r>
              <a:rPr lang="ru-RU" sz="2200" dirty="0" smtClean="0"/>
              <a:t> и </a:t>
            </a:r>
            <a:r>
              <a:rPr lang="ru-RU" sz="2200" b="1" dirty="0" smtClean="0"/>
              <a:t>поперечных</a:t>
            </a:r>
            <a:r>
              <a:rPr lang="ru-RU" sz="2200" dirty="0" smtClean="0"/>
              <a:t> азимутальных проекциях изображаются кривыми линиями, за исключением среднего меридиана, на котором находится центральная точка проекции. В поперечных проекциях прямой изображается также экватор.</a:t>
            </a:r>
          </a:p>
          <a:p>
            <a:endParaRPr lang="ru-RU" sz="2200" dirty="0"/>
          </a:p>
        </p:txBody>
      </p:sp>
      <p:pic>
        <p:nvPicPr>
          <p:cNvPr id="7" name="Содержимое 6" descr="1024px-Azimuthal_Equidistant_N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2304256" cy="2304256"/>
          </a:xfrm>
        </p:spPr>
      </p:pic>
      <p:pic>
        <p:nvPicPr>
          <p:cNvPr id="1026" name="Picture 2" descr="D:\Документы\География\8 класс\Домогацких\1 урок\606859_html_6d8d2d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6587"/>
            <a:ext cx="2304255" cy="2312033"/>
          </a:xfrm>
          <a:prstGeom prst="rect">
            <a:avLst/>
          </a:prstGeom>
          <a:noFill/>
        </p:spPr>
      </p:pic>
      <p:pic>
        <p:nvPicPr>
          <p:cNvPr id="1028" name="Picture 4" descr="D:\Документы\География\8 класс\Домогацких\1 урок\606859_html_6ae5db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099" y="2924944"/>
            <a:ext cx="2053389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600" cy="611088"/>
          </a:xfrm>
        </p:spPr>
        <p:txBody>
          <a:bodyPr/>
          <a:lstStyle/>
          <a:p>
            <a:pPr algn="ctr"/>
            <a:r>
              <a:rPr lang="ru-RU" sz="4400" b="1" dirty="0" smtClean="0"/>
              <a:t>Цилиндрические проекции</a:t>
            </a:r>
            <a:endParaRPr lang="ru-RU" sz="4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908720"/>
            <a:ext cx="4536504" cy="4525963"/>
          </a:xfrm>
        </p:spPr>
        <p:txBody>
          <a:bodyPr/>
          <a:lstStyle/>
          <a:p>
            <a:r>
              <a:rPr lang="ru-RU" sz="2200" dirty="0" smtClean="0"/>
              <a:t>Вспомогательная поверхность – </a:t>
            </a:r>
            <a:r>
              <a:rPr lang="ru-RU" sz="2200" b="1" dirty="0" smtClean="0"/>
              <a:t>цилиндр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В </a:t>
            </a:r>
            <a:r>
              <a:rPr lang="ru-RU" sz="2200" b="1" dirty="0" smtClean="0"/>
              <a:t>прямых</a:t>
            </a:r>
            <a:r>
              <a:rPr lang="ru-RU" sz="2200" dirty="0" smtClean="0"/>
              <a:t> цилиндрических проекциях параллели и меридианы изображаются двумя семействами параллельных прямых линий, перпендикулярных друг другу. </a:t>
            </a:r>
          </a:p>
          <a:p>
            <a:r>
              <a:rPr lang="ru-RU" sz="2200" dirty="0" smtClean="0"/>
              <a:t>В </a:t>
            </a:r>
            <a:r>
              <a:rPr lang="ru-RU" sz="2200" b="1" dirty="0" smtClean="0"/>
              <a:t>косых</a:t>
            </a:r>
            <a:r>
              <a:rPr lang="ru-RU" sz="2200" dirty="0" smtClean="0"/>
              <a:t> и </a:t>
            </a:r>
            <a:r>
              <a:rPr lang="ru-RU" sz="2200" b="1" dirty="0" smtClean="0"/>
              <a:t>поперечных</a:t>
            </a:r>
            <a:r>
              <a:rPr lang="ru-RU" sz="2200" dirty="0" smtClean="0"/>
              <a:t> проекциях меридианы и параллели изображаются различными кривыми, но средний меридиан проекции, на котором располагается полюс косой системы, всегда прямой.</a:t>
            </a:r>
          </a:p>
          <a:p>
            <a:endParaRPr lang="ru-RU" sz="2200" dirty="0"/>
          </a:p>
        </p:txBody>
      </p:sp>
      <p:pic>
        <p:nvPicPr>
          <p:cNvPr id="9" name="Содержимое 8" descr="413px-Usgs_map_mercator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600557" cy="2016224"/>
          </a:xfrm>
        </p:spPr>
      </p:pic>
      <p:pic>
        <p:nvPicPr>
          <p:cNvPr id="2050" name="Picture 2" descr="D:\Документы\География\8 класс\Домогацких\1 урок\606859_html_dab3e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2540949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16" y="188640"/>
            <a:ext cx="7848600" cy="683096"/>
          </a:xfrm>
        </p:spPr>
        <p:txBody>
          <a:bodyPr/>
          <a:lstStyle/>
          <a:p>
            <a:pPr algn="ctr"/>
            <a:r>
              <a:rPr lang="ru-RU" sz="4400" b="1" dirty="0" smtClean="0"/>
              <a:t>Конические проекции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540696" cy="4525963"/>
          </a:xfrm>
        </p:spPr>
        <p:txBody>
          <a:bodyPr/>
          <a:lstStyle/>
          <a:p>
            <a:r>
              <a:rPr lang="ru-RU" sz="2200" dirty="0" smtClean="0"/>
              <a:t>Вспомогательная поверхность – </a:t>
            </a:r>
            <a:r>
              <a:rPr lang="ru-RU" sz="2200" b="1" dirty="0" smtClean="0"/>
              <a:t>конус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В конической проекции изображение строится на боковой поверхности конуса, секущего земной шар по двум параллелям или касательного к нему. Вершина конуса лежит на продолжении земной оси.</a:t>
            </a:r>
          </a:p>
          <a:p>
            <a:r>
              <a:rPr lang="ru-RU" sz="2200" b="1" dirty="0" smtClean="0"/>
              <a:t>Параллели</a:t>
            </a:r>
            <a:r>
              <a:rPr lang="ru-RU" sz="2200" dirty="0" smtClean="0"/>
              <a:t> нормальной сетки являются дугами концентрических окружностей, а </a:t>
            </a:r>
            <a:r>
              <a:rPr lang="ru-RU" sz="2200" b="1" dirty="0" smtClean="0"/>
              <a:t>меридианы</a:t>
            </a:r>
            <a:r>
              <a:rPr lang="ru-RU" sz="2200" dirty="0" smtClean="0"/>
              <a:t> — их радиусами, углы между которыми пропорциональны соответствующим разностям долгот.</a:t>
            </a:r>
            <a:endParaRPr lang="ru-RU" sz="2200" dirty="0"/>
          </a:p>
        </p:txBody>
      </p:sp>
      <p:pic>
        <p:nvPicPr>
          <p:cNvPr id="5" name="Содержимое 4" descr="Usgs_map_lambert_conformal_conic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176464" cy="1802578"/>
          </a:xfrm>
        </p:spPr>
      </p:pic>
      <p:pic>
        <p:nvPicPr>
          <p:cNvPr id="3074" name="Picture 2" descr="D:\Документы\География\8 класс\Домогацких\1 урок\albers_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13668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600" cy="899120"/>
          </a:xfrm>
        </p:spPr>
        <p:txBody>
          <a:bodyPr/>
          <a:lstStyle/>
          <a:p>
            <a:pPr algn="ctr"/>
            <a:r>
              <a:rPr lang="ru-RU" sz="4400" b="1" dirty="0" smtClean="0"/>
              <a:t>Домашнее задание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626424" cy="4929411"/>
          </a:xfrm>
        </p:spPr>
        <p:txBody>
          <a:bodyPr/>
          <a:lstStyle/>
          <a:p>
            <a:pPr marL="0" indent="0" algn="ctr">
              <a:buNone/>
            </a:pPr>
            <a:endParaRPr lang="ru-RU" sz="4400" dirty="0" smtClean="0">
              <a:latin typeface="Academy Old"/>
            </a:endParaRPr>
          </a:p>
          <a:p>
            <a:pPr marL="0" indent="0" algn="ctr">
              <a:buNone/>
            </a:pPr>
            <a:endParaRPr lang="ru-RU" sz="4400">
              <a:latin typeface="Academy Old"/>
            </a:endParaRPr>
          </a:p>
          <a:p>
            <a:pPr marL="0" indent="0" algn="ctr">
              <a:buNone/>
            </a:pPr>
            <a:r>
              <a:rPr lang="ru-RU" sz="4400" smtClean="0">
                <a:latin typeface="Academy Old"/>
              </a:rPr>
              <a:t>§</a:t>
            </a:r>
            <a:r>
              <a:rPr lang="ru-RU" sz="4400" dirty="0" smtClean="0">
                <a:latin typeface="Academy Old"/>
              </a:rPr>
              <a:t>1 (стр. </a:t>
            </a:r>
            <a:r>
              <a:rPr lang="ru-RU" sz="4400" dirty="0" smtClean="0">
                <a:latin typeface="Academy Old"/>
              </a:rPr>
              <a:t>6-10</a:t>
            </a:r>
            <a:r>
              <a:rPr lang="ru-RU" sz="4400" dirty="0" smtClean="0">
                <a:latin typeface="Academy Old"/>
              </a:rPr>
              <a:t>)</a:t>
            </a:r>
            <a:endParaRPr lang="ru-RU" sz="4400" dirty="0" smtClean="0">
              <a:latin typeface="Academy Old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Карта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372" y="1268760"/>
            <a:ext cx="4089315" cy="23762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Карта</a:t>
            </a:r>
            <a:r>
              <a:rPr lang="ru-RU" dirty="0"/>
              <a:t> </a:t>
            </a:r>
            <a:r>
              <a:rPr lang="ru-RU" dirty="0" smtClean="0"/>
              <a:t>- математически определённая образно-знаковая модель действительности.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98260" y="4221088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Математическая основа карт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– картографическая проекция, масштаб и система координат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51422" cy="32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31399"/>
            <a:ext cx="48182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6I7EIYFW\1024px-Blank_map_of_Russia-gray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32"/>
            <a:ext cx="9144000" cy="5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7524" y="260648"/>
            <a:ext cx="85689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Географическая карта</a:t>
            </a:r>
            <a:r>
              <a:rPr lang="ru-RU" sz="4000" dirty="0"/>
              <a:t> </a:t>
            </a:r>
            <a:r>
              <a:rPr lang="ru-RU" sz="4000" dirty="0" smtClean="0"/>
              <a:t>- </a:t>
            </a:r>
            <a:r>
              <a:rPr lang="ru-RU" sz="4000" dirty="0" smtClean="0">
                <a:latin typeface="+mj-lt"/>
              </a:rPr>
              <a:t>изображение модели земной поверхности, содержащее координатную сетку с условными знаками на плоскости в уменьшенном виде.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Легенда</a:t>
            </a:r>
            <a:r>
              <a:rPr lang="ru-RU" sz="4000" b="1" dirty="0" smtClean="0">
                <a:latin typeface="+mj-lt"/>
              </a:rPr>
              <a:t> </a:t>
            </a:r>
            <a:r>
              <a:rPr lang="ru-RU" sz="4000" dirty="0">
                <a:latin typeface="+mj-lt"/>
              </a:rPr>
              <a:t>– с арабского «то, что следует прочитать», </a:t>
            </a:r>
            <a:r>
              <a:rPr lang="ru-RU" sz="4000" b="1" i="1" u="sng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свод условных знаков.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600" cy="648072"/>
          </a:xfrm>
        </p:spPr>
        <p:txBody>
          <a:bodyPr/>
          <a:lstStyle/>
          <a:p>
            <a:pPr algn="ctr"/>
            <a:r>
              <a:rPr lang="ru-RU" sz="6000" b="1" dirty="0" smtClean="0"/>
              <a:t>Различия  карт </a:t>
            </a:r>
            <a:endParaRPr lang="ru-RU" sz="6000" b="1" dirty="0"/>
          </a:p>
        </p:txBody>
      </p:sp>
      <p:cxnSp>
        <p:nvCxnSpPr>
          <p:cNvPr id="5" name="Прямая со стрелкой 4"/>
          <p:cNvCxnSpPr>
            <a:endCxn id="10" idx="0"/>
          </p:cNvCxnSpPr>
          <p:nvPr/>
        </p:nvCxnSpPr>
        <p:spPr bwMode="auto">
          <a:xfrm flipH="1">
            <a:off x="1512168" y="980728"/>
            <a:ext cx="971600" cy="1349613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 bwMode="auto">
          <a:xfrm>
            <a:off x="4435012" y="1268760"/>
            <a:ext cx="0" cy="1997685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5" idx="0"/>
          </p:cNvCxnSpPr>
          <p:nvPr/>
        </p:nvCxnSpPr>
        <p:spPr bwMode="auto">
          <a:xfrm>
            <a:off x="6588224" y="980728"/>
            <a:ext cx="1025860" cy="1349613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30341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4">
                    <a:lumMod val="10000"/>
                  </a:schemeClr>
                </a:solidFill>
              </a:rPr>
              <a:t>По размерам: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Карты мира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Материка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Государства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Района города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6649" y="3688288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4">
                    <a:lumMod val="10000"/>
                  </a:schemeClr>
                </a:solidFill>
              </a:rPr>
              <a:t>По масштабу: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Мелко-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Средне-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крупномасштабные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2330341"/>
            <a:ext cx="3059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4">
                    <a:lumMod val="10000"/>
                  </a:schemeClr>
                </a:solidFill>
              </a:rPr>
              <a:t>По содержанию: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Физическая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Политическая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Климатическая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Контурная и др.</a:t>
            </a:r>
          </a:p>
        </p:txBody>
      </p:sp>
    </p:spTree>
    <p:extLst>
      <p:ext uri="{BB962C8B-B14F-4D97-AF65-F5344CB8AC3E}">
        <p14:creationId xmlns:p14="http://schemas.microsoft.com/office/powerpoint/2010/main" val="39752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653"/>
            <a:ext cx="7848600" cy="886067"/>
          </a:xfrm>
        </p:spPr>
        <p:txBody>
          <a:bodyPr/>
          <a:lstStyle/>
          <a:p>
            <a:pPr algn="ctr"/>
            <a:r>
              <a:rPr lang="ru-RU" sz="4400" b="1" dirty="0" smtClean="0"/>
              <a:t>Картографические проекции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7525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750" b="1" dirty="0" smtClean="0"/>
              <a:t>Картографическая проекция</a:t>
            </a:r>
            <a:r>
              <a:rPr lang="ru-RU" sz="2750" dirty="0"/>
              <a:t> </a:t>
            </a:r>
            <a:r>
              <a:rPr lang="ru-RU" sz="2750" dirty="0" smtClean="0"/>
              <a:t>- математически определенный способ отображения поверхности Земли на плоскость.</a:t>
            </a:r>
          </a:p>
          <a:p>
            <a:r>
              <a:rPr lang="ru-RU" sz="2750" dirty="0" smtClean="0"/>
              <a:t>Суть проекций связана с тем, что фигуру Земли , не развертываемую в плоскость, заменяют на другую фигуру, развёртываемую на плоскость.</a:t>
            </a:r>
            <a:endParaRPr lang="ru-RU" sz="2750" dirty="0"/>
          </a:p>
        </p:txBody>
      </p:sp>
      <p:pic>
        <p:nvPicPr>
          <p:cNvPr id="5" name="Содержимое 4" descr="izobrajenie_sharovoy_poverznosti_na_ploskosti_kartograficheskie_proektsii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5378" y="908720"/>
            <a:ext cx="3879302" cy="55446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udents.by/articles/03/1000348/6863_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79" y="-99392"/>
            <a:ext cx="3374214" cy="17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70389"/>
            <a:ext cx="6264696" cy="801532"/>
          </a:xfrm>
        </p:spPr>
        <p:txBody>
          <a:bodyPr/>
          <a:lstStyle/>
          <a:p>
            <a:pPr algn="ctr"/>
            <a:r>
              <a:rPr lang="ru-RU" sz="4800" b="1" dirty="0" smtClean="0"/>
              <a:t>Картографические искажения</a:t>
            </a:r>
            <a:endParaRPr lang="ru-RU" sz="4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256584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Искажение длин</a:t>
            </a:r>
            <a:r>
              <a:rPr lang="ru-RU" sz="2400" dirty="0" smtClean="0"/>
              <a:t> — базовое искажение. Остальные искажения из него логически вытекают. Проявляется в изменении масштаба.</a:t>
            </a:r>
          </a:p>
          <a:p>
            <a:pPr marL="0" indent="0">
              <a:buNone/>
            </a:pPr>
            <a:r>
              <a:rPr lang="ru-RU" sz="2400" b="1" dirty="0" smtClean="0"/>
              <a:t>Искажения площадей</a:t>
            </a:r>
            <a:r>
              <a:rPr lang="ru-RU" sz="2400" dirty="0" smtClean="0"/>
              <a:t> логически вытекают из искажения длин. За характеристику искажения площадей принимают отклонение площади эллипса искажений от исходной площади на эллипсоиде.</a:t>
            </a:r>
          </a:p>
          <a:p>
            <a:pPr marL="0" indent="0">
              <a:buNone/>
            </a:pPr>
            <a:r>
              <a:rPr lang="ru-RU" sz="2400" b="1" dirty="0" smtClean="0"/>
              <a:t>Искажения углов</a:t>
            </a:r>
            <a:r>
              <a:rPr lang="ru-RU" sz="2400" dirty="0" smtClean="0"/>
              <a:t> логически вытекают из искажения длин. За характеристику искажений углов на карте принимают разность углов между направлениями на карте и соответствующими направлениями на поверхности эллипсоида.</a:t>
            </a:r>
          </a:p>
          <a:p>
            <a:pPr marL="0" indent="0">
              <a:buNone/>
            </a:pPr>
            <a:r>
              <a:rPr lang="ru-RU" sz="2400" b="1" dirty="0" smtClean="0"/>
              <a:t>Искажения формы</a:t>
            </a:r>
            <a:r>
              <a:rPr lang="ru-RU" sz="2400" dirty="0" smtClean="0"/>
              <a:t> — графическое изображение вытянутости эллипсоида.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ercator_gri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4975098" cy="3600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48600" cy="683096"/>
          </a:xfrm>
        </p:spPr>
        <p:txBody>
          <a:bodyPr/>
          <a:lstStyle/>
          <a:p>
            <a:pPr algn="ctr"/>
            <a:r>
              <a:rPr lang="ru-RU" sz="4400" b="1" dirty="0" smtClean="0"/>
              <a:t>По характеру искажений: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4" y="1268760"/>
            <a:ext cx="4324672" cy="4525963"/>
          </a:xfrm>
        </p:spPr>
        <p:txBody>
          <a:bodyPr/>
          <a:lstStyle/>
          <a:p>
            <a:r>
              <a:rPr lang="ru-RU" sz="2600" b="1" u="sng" dirty="0" smtClean="0"/>
              <a:t>Равноугольные проекции</a:t>
            </a:r>
            <a:r>
              <a:rPr lang="ru-RU" sz="2600" b="1" u="sng" dirty="0"/>
              <a:t> </a:t>
            </a:r>
            <a:r>
              <a:rPr lang="ru-RU" sz="2600" dirty="0" smtClean="0"/>
              <a:t>- проекции без искажений углов. Весьма удобны для решения навигационных задач. Масштаб зависит только от положения точки и не зависит от направления. Угол на местности всегда равен углу на карте, линия, прямая на местности - прямая на карте.</a:t>
            </a:r>
            <a:endParaRPr lang="ru-RU" sz="2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600" cy="648072"/>
          </a:xfrm>
        </p:spPr>
        <p:txBody>
          <a:bodyPr/>
          <a:lstStyle/>
          <a:p>
            <a:pPr algn="ctr"/>
            <a:r>
              <a:rPr lang="ru-RU" sz="4400" b="1" dirty="0" smtClean="0"/>
              <a:t>Равновеликие проекции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6680" cy="4525963"/>
          </a:xfrm>
        </p:spPr>
        <p:txBody>
          <a:bodyPr/>
          <a:lstStyle/>
          <a:p>
            <a:r>
              <a:rPr lang="ru-RU" sz="2600" dirty="0" smtClean="0"/>
              <a:t>В </a:t>
            </a:r>
            <a:r>
              <a:rPr lang="ru-RU" sz="2600" b="1" dirty="0" smtClean="0"/>
              <a:t>равновеликих проекциях</a:t>
            </a:r>
            <a:r>
              <a:rPr lang="ru-RU" sz="2600" dirty="0" smtClean="0"/>
              <a:t> отсутствуют искажения площадей, но при этом сильны искажения углов и форм, (материки в высоких широтах сплющиваются). В такой проекции изображаются экономические, почвенные и другие мелкомасштабные карты.</a:t>
            </a:r>
          </a:p>
          <a:p>
            <a:pPr>
              <a:buNone/>
            </a:pP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2" y="1052736"/>
            <a:ext cx="4149037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15" y="3927259"/>
            <a:ext cx="2785090" cy="267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634082"/>
          </a:xfrm>
        </p:spPr>
        <p:txBody>
          <a:bodyPr/>
          <a:lstStyle/>
          <a:p>
            <a:pPr algn="ctr"/>
            <a:r>
              <a:rPr lang="ru-RU" sz="4400" b="1" dirty="0" smtClean="0"/>
              <a:t>Произвольные проекции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6680" cy="4525963"/>
          </a:xfrm>
        </p:spPr>
        <p:txBody>
          <a:bodyPr/>
          <a:lstStyle/>
          <a:p>
            <a:r>
              <a:rPr lang="ru-RU" dirty="0" smtClean="0"/>
              <a:t>В </a:t>
            </a:r>
            <a:r>
              <a:rPr lang="ru-RU" b="1" dirty="0" smtClean="0"/>
              <a:t>произвольных проекциях</a:t>
            </a:r>
            <a:r>
              <a:rPr lang="ru-RU" dirty="0" smtClean="0"/>
              <a:t> имеются искажения и углов, и площадей, но в значительно меньшей степени, чем в равновеликих и равноугольных проекциях, поэтому они наиболее употребляемые.</a:t>
            </a:r>
            <a:endParaRPr lang="ru-RU" dirty="0"/>
          </a:p>
        </p:txBody>
      </p:sp>
      <p:pic>
        <p:nvPicPr>
          <p:cNvPr id="5" name="Содержимое 4" descr="9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988840"/>
            <a:ext cx="4756007" cy="31187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о компас6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10__evraziya</Template>
  <TotalTime>218</TotalTime>
  <Words>174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гео компас6</vt:lpstr>
      <vt:lpstr>Карта и её математическая основа</vt:lpstr>
      <vt:lpstr>Карта </vt:lpstr>
      <vt:lpstr>Презентация PowerPoint</vt:lpstr>
      <vt:lpstr>Различия  карт </vt:lpstr>
      <vt:lpstr>Картографические проекции</vt:lpstr>
      <vt:lpstr>Картографические искажения</vt:lpstr>
      <vt:lpstr>По характеру искажений:</vt:lpstr>
      <vt:lpstr>Равновеликие проекции</vt:lpstr>
      <vt:lpstr>Произвольные проекции</vt:lpstr>
      <vt:lpstr>Виды проекций по типу вспомогательной поверхности</vt:lpstr>
      <vt:lpstr>Азимутальная проекция</vt:lpstr>
      <vt:lpstr>Цилиндрические проекции</vt:lpstr>
      <vt:lpstr>Конические проекции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и её математическая основа</dc:title>
  <dc:creator>Алексей</dc:creator>
  <cp:lastModifiedBy>saltykovaiu@yandex.ru</cp:lastModifiedBy>
  <cp:revision>29</cp:revision>
  <dcterms:created xsi:type="dcterms:W3CDTF">2015-08-31T18:31:56Z</dcterms:created>
  <dcterms:modified xsi:type="dcterms:W3CDTF">2018-09-02T03:25:21Z</dcterms:modified>
</cp:coreProperties>
</file>