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6" r:id="rId10"/>
    <p:sldId id="268" r:id="rId11"/>
    <p:sldId id="269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94C3"/>
    <a:srgbClr val="F290D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 високий рівень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0%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середній рівень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0%</c:formatCode>
                <c:ptCount val="3"/>
                <c:pt idx="1">
                  <c:v>0.14000000000000001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низький рівень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2" formatCode="0%">
                  <c:v>0.4100000000000002</c:v>
                </c:pt>
              </c:numCache>
            </c:numRef>
          </c:val>
        </c:ser>
        <c:overlap val="100"/>
        <c:axId val="68281856"/>
        <c:axId val="68283392"/>
      </c:barChart>
      <c:catAx>
        <c:axId val="68281856"/>
        <c:scaling>
          <c:orientation val="minMax"/>
        </c:scaling>
        <c:axPos val="b"/>
        <c:numFmt formatCode="General" sourceLinked="1"/>
        <c:tickLblPos val="nextTo"/>
        <c:crossAx val="68283392"/>
        <c:crosses val="autoZero"/>
        <c:auto val="1"/>
        <c:lblAlgn val="ctr"/>
        <c:lblOffset val="100"/>
      </c:catAx>
      <c:valAx>
        <c:axId val="68283392"/>
        <c:scaling>
          <c:orientation val="minMax"/>
        </c:scaling>
        <c:axPos val="l"/>
        <c:majorGridlines/>
        <c:numFmt formatCode="0%" sourceLinked="1"/>
        <c:tickLblPos val="nextTo"/>
        <c:crossAx val="6828185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Абсолютне число в %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45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uk-UA" smtClean="0"/>
                      <a:t>4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Високий</c:v>
                </c:pt>
                <c:pt idx="1">
                  <c:v>Низький</c:v>
                </c:pt>
                <c:pt idx="2">
                  <c:v>Серед.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0.47000000000000008</c:v>
                </c:pt>
                <c:pt idx="1">
                  <c:v>0.41000000000000009</c:v>
                </c:pt>
                <c:pt idx="2">
                  <c:v>0.12000000000000002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502050524934385"/>
          <c:y val="0.46886161288662448"/>
          <c:w val="0.31720171697287841"/>
          <c:h val="0.2605447480829602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Абсолютне число в %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65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uk-UA" smtClean="0"/>
                      <a:t>8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uk-UA" smtClean="0"/>
                      <a:t>27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Високий</c:v>
                </c:pt>
                <c:pt idx="1">
                  <c:v>Низький</c:v>
                </c:pt>
                <c:pt idx="2">
                  <c:v>Серед.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0.53</c:v>
                </c:pt>
                <c:pt idx="1">
                  <c:v>0.12000000000000002</c:v>
                </c:pt>
                <c:pt idx="2">
                  <c:v>0.35000000000000009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2B2A5-3027-4327-9AD0-7EEAECA12A18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A72DC-B197-4249-BFCC-E93ACA0867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ів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A72DC-B197-4249-BFCC-E93ACA0867D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1E1F6D6-CFF1-47C3-91B0-ED4020F10A9F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4B145FA-5A3B-4E72-97CD-129848A77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F6D6-CFF1-47C3-91B0-ED4020F10A9F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45FA-5A3B-4E72-97CD-129848A77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F6D6-CFF1-47C3-91B0-ED4020F10A9F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45FA-5A3B-4E72-97CD-129848A77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E1F6D6-CFF1-47C3-91B0-ED4020F10A9F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B145FA-5A3B-4E72-97CD-129848A77F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1E1F6D6-CFF1-47C3-91B0-ED4020F10A9F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4B145FA-5A3B-4E72-97CD-129848A77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F6D6-CFF1-47C3-91B0-ED4020F10A9F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45FA-5A3B-4E72-97CD-129848A77F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F6D6-CFF1-47C3-91B0-ED4020F10A9F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45FA-5A3B-4E72-97CD-129848A77F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E1F6D6-CFF1-47C3-91B0-ED4020F10A9F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B145FA-5A3B-4E72-97CD-129848A77F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F6D6-CFF1-47C3-91B0-ED4020F10A9F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45FA-5A3B-4E72-97CD-129848A77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E1F6D6-CFF1-47C3-91B0-ED4020F10A9F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B145FA-5A3B-4E72-97CD-129848A77F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E1F6D6-CFF1-47C3-91B0-ED4020F10A9F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B145FA-5A3B-4E72-97CD-129848A77F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1E1F6D6-CFF1-47C3-91B0-ED4020F10A9F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4B145FA-5A3B-4E72-97CD-129848A77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428604"/>
            <a:ext cx="6172200" cy="2643206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C00000"/>
                </a:solidFill>
              </a:rPr>
              <a:t>Проектна технологія</a:t>
            </a:r>
            <a:br>
              <a:rPr lang="uk-UA" sz="3600" dirty="0" smtClean="0">
                <a:solidFill>
                  <a:srgbClr val="C00000"/>
                </a:solidFill>
              </a:rPr>
            </a:br>
            <a:r>
              <a:rPr lang="uk-UA" sz="3600" dirty="0" smtClean="0">
                <a:solidFill>
                  <a:srgbClr val="C00000"/>
                </a:solidFill>
              </a:rPr>
              <a:t> як засіб формування творчої активності молодших школярів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5000636"/>
            <a:ext cx="6172200" cy="13716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               Вчитель початкових класів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                     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Торопцева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О.П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                  КЗО “НВК №36” ДМР</a:t>
            </a:r>
            <a:endParaRPr lang="uk-UA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uk-UA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uk-UA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01281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Довгостроковий проект з національно-патріотичного виховання </a:t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err="1" smtClean="0">
                <a:solidFill>
                  <a:srgbClr val="FF0000"/>
                </a:solidFill>
              </a:rPr>
              <a:t>“Ми</a:t>
            </a:r>
            <a:r>
              <a:rPr lang="uk-UA" b="1" dirty="0" smtClean="0">
                <a:solidFill>
                  <a:srgbClr val="FF0000"/>
                </a:solidFill>
              </a:rPr>
              <a:t> діти твої, Україно!”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DSC_005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62410"/>
            <a:ext cx="3816424" cy="2611004"/>
          </a:xfrm>
        </p:spPr>
      </p:pic>
      <p:pic>
        <p:nvPicPr>
          <p:cNvPr id="8" name="Содержимое 7" descr="P112001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43372" y="1285860"/>
            <a:ext cx="4485886" cy="250033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142844" y="1785926"/>
            <a:ext cx="3657600" cy="1857388"/>
          </a:xfrm>
          <a:solidFill>
            <a:schemeClr val="bg1"/>
          </a:solidFill>
        </p:spPr>
        <p:txBody>
          <a:bodyPr/>
          <a:lstStyle/>
          <a:p>
            <a:endParaRPr lang="uk-UA" dirty="0" smtClean="0">
              <a:solidFill>
                <a:srgbClr val="00B0F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00562" y="3714752"/>
            <a:ext cx="3657600" cy="2801508"/>
          </a:xfrm>
          <a:solidFill>
            <a:schemeClr val="bg1"/>
          </a:solidFill>
        </p:spPr>
        <p:txBody>
          <a:bodyPr/>
          <a:lstStyle/>
          <a:p>
            <a:endParaRPr lang="uk-UA" dirty="0" smtClean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Олег\Desktop\Конференція\010920152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68760"/>
            <a:ext cx="3648406" cy="2736304"/>
          </a:xfrm>
          <a:prstGeom prst="rect">
            <a:avLst/>
          </a:prstGeom>
          <a:noFill/>
        </p:spPr>
      </p:pic>
      <p:pic>
        <p:nvPicPr>
          <p:cNvPr id="3075" name="Picture 3" descr="C:\Users\Олег\Desktop\Конференція\DSC073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8096" y="3861048"/>
            <a:ext cx="4221412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1520" y="-459432"/>
            <a:ext cx="7749480" cy="10081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Содержимое 6" descr="DSC_016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3429001"/>
            <a:ext cx="4502852" cy="316707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-3657600" y="3929066"/>
            <a:ext cx="3657600" cy="357166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323528" y="836712"/>
            <a:ext cx="4104456" cy="3092354"/>
          </a:xfrm>
          <a:solidFill>
            <a:schemeClr val="bg1"/>
          </a:solidFill>
        </p:spPr>
        <p:txBody>
          <a:bodyPr/>
          <a:lstStyle/>
          <a:p>
            <a:endParaRPr lang="uk-UA" dirty="0" smtClean="0">
              <a:solidFill>
                <a:srgbClr val="FF0000"/>
              </a:solidFill>
            </a:endParaRPr>
          </a:p>
          <a:p>
            <a:endParaRPr lang="uk-UA" dirty="0" smtClean="0">
              <a:solidFill>
                <a:srgbClr val="FF0000"/>
              </a:solidFill>
            </a:endParaRPr>
          </a:p>
          <a:p>
            <a:endParaRPr lang="uk-UA" dirty="0" smtClean="0">
              <a:solidFill>
                <a:srgbClr val="FF0000"/>
              </a:solidFill>
            </a:endParaRPr>
          </a:p>
          <a:p>
            <a:pPr algn="ctr"/>
            <a:r>
              <a:rPr lang="uk-UA" sz="2800" dirty="0" smtClean="0">
                <a:solidFill>
                  <a:srgbClr val="0070C0"/>
                </a:solidFill>
              </a:rPr>
              <a:t>Механізм реалізації проекту: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rgbClr val="FFC000"/>
                </a:solidFill>
              </a:rPr>
              <a:t>- повідомлення теми, мети проекту;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rgbClr val="FF0000"/>
                </a:solidFill>
              </a:rPr>
              <a:t>- постановка проблемних запитань;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rgbClr val="00B050"/>
                </a:solidFill>
              </a:rPr>
              <a:t>- о</a:t>
            </a:r>
            <a:r>
              <a:rPr lang="uk-UA" dirty="0" smtClean="0">
                <a:solidFill>
                  <a:srgbClr val="00B050"/>
                </a:solidFill>
              </a:rPr>
              <a:t>знайомлення зі змістом і етапами реалізації проекту;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rgbClr val="7030A0"/>
                </a:solidFill>
              </a:rPr>
              <a:t>- формування творчих груп;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rgbClr val="7030A0"/>
                </a:solidFill>
              </a:rPr>
              <a:t>- визначення обсягу роботи групи;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rgbClr val="00B0F0"/>
                </a:solidFill>
              </a:rPr>
              <a:t>- оформлення результатів проектної </a:t>
            </a:r>
            <a:r>
              <a:rPr lang="uk-UA" dirty="0" err="1" smtClean="0">
                <a:solidFill>
                  <a:srgbClr val="00B0F0"/>
                </a:solidFill>
              </a:rPr>
              <a:t>діяьності</a:t>
            </a:r>
            <a:r>
              <a:rPr lang="uk-UA" dirty="0" smtClean="0">
                <a:solidFill>
                  <a:srgbClr val="00B0F0"/>
                </a:solidFill>
              </a:rPr>
              <a:t> творчих груп;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rgbClr val="FF0000"/>
                </a:solidFill>
              </a:rPr>
              <a:t>- захист проекту.</a:t>
            </a:r>
            <a:endParaRPr lang="uk-UA" dirty="0" smtClean="0">
              <a:solidFill>
                <a:srgbClr val="FF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Олег\Desktop\Конференція\P1130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04664"/>
            <a:ext cx="4368486" cy="266429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543800" cy="1142984"/>
          </a:xfrm>
        </p:spPr>
        <p:txBody>
          <a:bodyPr>
            <a:noAutofit/>
          </a:bodyPr>
          <a:lstStyle/>
          <a:p>
            <a:pPr algn="ctr"/>
            <a:r>
              <a:rPr lang="uk-UA" sz="2600" b="1" dirty="0" smtClean="0">
                <a:solidFill>
                  <a:srgbClr val="00B0F0"/>
                </a:solidFill>
              </a:rPr>
              <a:t>Рівні сформованості творчої активності учнів на початку та в кінці формувального експерименту</a:t>
            </a:r>
            <a:endParaRPr lang="ru-RU" sz="2600" dirty="0">
              <a:solidFill>
                <a:srgbClr val="00B0F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28596" y="2971800"/>
          <a:ext cx="3657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500563" y="2971800"/>
          <a:ext cx="3657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00034" y="1500174"/>
            <a:ext cx="3657600" cy="121444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Експериментальний клас до проведення формувального експерименту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72000" y="1500174"/>
            <a:ext cx="3657600" cy="129941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Експериментальний клас після проведення формувального експерименту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-285776"/>
            <a:ext cx="7467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DSC0928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214346" y="0"/>
            <a:ext cx="9929882" cy="6858000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142900"/>
            <a:ext cx="7467600" cy="658336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>Мета дослідження </a:t>
            </a:r>
            <a:r>
              <a:rPr lang="uk-UA" sz="2700" dirty="0" smtClean="0">
                <a:solidFill>
                  <a:srgbClr val="00B050"/>
                </a:solidFill>
              </a:rPr>
              <a:t>полягає у розробці,теоретичному об</a:t>
            </a:r>
            <a:r>
              <a:rPr lang="uk-UA" sz="2700" dirty="0" smtClean="0">
                <a:solidFill>
                  <a:srgbClr val="00B050"/>
                </a:solidFill>
                <a:cs typeface="Times New Roman"/>
              </a:rPr>
              <a:t>ґрунтуванні  й експериментальній перевірці ефективності застосування технології проектів у процесі формування творчої активності учнів початкових класів.</a:t>
            </a:r>
            <a:r>
              <a:rPr lang="uk-UA" dirty="0" smtClean="0">
                <a:cs typeface="Times New Roman"/>
              </a:rPr>
              <a:t/>
            </a:r>
            <a:br>
              <a:rPr lang="uk-UA" dirty="0" smtClean="0">
                <a:cs typeface="Times New Roman"/>
              </a:rPr>
            </a:br>
            <a:r>
              <a:rPr lang="uk-UA" b="1" dirty="0" smtClean="0">
                <a:solidFill>
                  <a:srgbClr val="FF0000"/>
                </a:solidFill>
                <a:cs typeface="Times New Roman"/>
              </a:rPr>
              <a:t>Об</a:t>
            </a:r>
            <a:r>
              <a:rPr lang="en-US" b="1" dirty="0" smtClean="0">
                <a:solidFill>
                  <a:srgbClr val="FF0000"/>
                </a:solidFill>
                <a:cs typeface="Times New Roman"/>
              </a:rPr>
              <a:t>’</a:t>
            </a:r>
            <a:r>
              <a:rPr lang="uk-UA" b="1" dirty="0" err="1" smtClean="0">
                <a:solidFill>
                  <a:srgbClr val="FF0000"/>
                </a:solidFill>
                <a:cs typeface="Times New Roman"/>
              </a:rPr>
              <a:t>єкт</a:t>
            </a:r>
            <a:r>
              <a:rPr lang="uk-UA" b="1" dirty="0" smtClean="0">
                <a:solidFill>
                  <a:srgbClr val="FF0000"/>
                </a:solidFill>
                <a:cs typeface="Times New Roman"/>
              </a:rPr>
              <a:t> дослідження </a:t>
            </a:r>
            <a:r>
              <a:rPr lang="uk-UA" sz="2700" dirty="0" smtClean="0">
                <a:solidFill>
                  <a:srgbClr val="FF0000"/>
                </a:solidFill>
                <a:cs typeface="Times New Roman"/>
              </a:rPr>
              <a:t>- навчальна діяльність молодших школярів.</a:t>
            </a:r>
            <a:r>
              <a:rPr lang="uk-UA" dirty="0" smtClean="0">
                <a:cs typeface="Times New Roman"/>
              </a:rPr>
              <a:t/>
            </a:r>
            <a:br>
              <a:rPr lang="uk-UA" dirty="0" smtClean="0">
                <a:cs typeface="Times New Roman"/>
              </a:rPr>
            </a:br>
            <a:r>
              <a:rPr lang="uk-UA" b="1" dirty="0" smtClean="0">
                <a:solidFill>
                  <a:srgbClr val="0070C0"/>
                </a:solidFill>
                <a:cs typeface="Times New Roman"/>
              </a:rPr>
              <a:t>Предмет дослідження </a:t>
            </a:r>
            <a:r>
              <a:rPr lang="uk-UA" sz="2700" dirty="0" smtClean="0">
                <a:solidFill>
                  <a:srgbClr val="0070C0"/>
                </a:solidFill>
                <a:cs typeface="Times New Roman"/>
              </a:rPr>
              <a:t>- педагогічні умови формування творчої активності молодших школярів засобами проектної технології.</a:t>
            </a:r>
            <a:r>
              <a:rPr lang="uk-UA" dirty="0" smtClean="0">
                <a:cs typeface="Times New Roman"/>
              </a:rPr>
              <a:t/>
            </a:r>
            <a:br>
              <a:rPr lang="uk-UA" dirty="0" smtClean="0">
                <a:cs typeface="Times New Roman"/>
              </a:rPr>
            </a:br>
            <a:r>
              <a:rPr lang="uk-UA" b="1" dirty="0" smtClean="0">
                <a:solidFill>
                  <a:schemeClr val="accent1"/>
                </a:solidFill>
                <a:cs typeface="Times New Roman"/>
              </a:rPr>
              <a:t>Гіпотеза дослідження </a:t>
            </a:r>
            <a:r>
              <a:rPr lang="uk-UA" sz="2700" dirty="0" smtClean="0">
                <a:solidFill>
                  <a:schemeClr val="accent1"/>
                </a:solidFill>
                <a:cs typeface="Times New Roman"/>
              </a:rPr>
              <a:t>- формування творчої активності молодших школярів можна вивести на новий,більш високий рівень,якщо використовувати в навчально-виховному процесі технології проектів.</a:t>
            </a:r>
            <a:endParaRPr lang="ru-RU" sz="27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6429396"/>
          </a:xfrm>
        </p:spPr>
        <p:txBody>
          <a:bodyPr>
            <a:noAutofit/>
          </a:bodyPr>
          <a:lstStyle/>
          <a:p>
            <a:r>
              <a:rPr lang="uk-UA" sz="2300" b="1" dirty="0" smtClean="0">
                <a:solidFill>
                  <a:srgbClr val="7030A0"/>
                </a:solidFill>
              </a:rPr>
              <a:t>Методи дослідження</a:t>
            </a:r>
            <a:r>
              <a:rPr lang="uk-UA" sz="2100" b="1" dirty="0" smtClean="0">
                <a:solidFill>
                  <a:srgbClr val="7030A0"/>
                </a:solidFill>
              </a:rPr>
              <a:t>.</a:t>
            </a:r>
            <a:r>
              <a:rPr lang="uk-UA" sz="2100" dirty="0" smtClean="0">
                <a:solidFill>
                  <a:srgbClr val="7030A0"/>
                </a:solidFill>
              </a:rPr>
              <a:t> Для досягнення поставленої мети,вирішення завдань і перевірки сформульованої гіпотези ми використали комплекс </a:t>
            </a:r>
            <a:r>
              <a:rPr lang="uk-UA" sz="2100" dirty="0" err="1" smtClean="0">
                <a:solidFill>
                  <a:srgbClr val="7030A0"/>
                </a:solidFill>
              </a:rPr>
              <a:t>взаємопов</a:t>
            </a:r>
            <a:r>
              <a:rPr lang="en-US" sz="2100" dirty="0" smtClean="0">
                <a:solidFill>
                  <a:srgbClr val="7030A0"/>
                </a:solidFill>
              </a:rPr>
              <a:t>’</a:t>
            </a:r>
            <a:r>
              <a:rPr lang="uk-UA" sz="2100" dirty="0" err="1" smtClean="0">
                <a:solidFill>
                  <a:srgbClr val="7030A0"/>
                </a:solidFill>
              </a:rPr>
              <a:t>язаних</a:t>
            </a:r>
            <a:r>
              <a:rPr lang="uk-UA" sz="2100" dirty="0" smtClean="0">
                <a:solidFill>
                  <a:srgbClr val="7030A0"/>
                </a:solidFill>
              </a:rPr>
              <a:t> методів дослідження: </a:t>
            </a:r>
            <a:br>
              <a:rPr lang="uk-UA" sz="2100" dirty="0" smtClean="0">
                <a:solidFill>
                  <a:srgbClr val="7030A0"/>
                </a:solidFill>
              </a:rPr>
            </a:br>
            <a:r>
              <a:rPr lang="uk-UA" sz="2100" dirty="0" err="1" smtClean="0">
                <a:solidFill>
                  <a:srgbClr val="7030A0"/>
                </a:solidFill>
              </a:rPr>
              <a:t>-теоретичні</a:t>
            </a:r>
            <a:r>
              <a:rPr lang="uk-UA" sz="2100" dirty="0" smtClean="0">
                <a:solidFill>
                  <a:srgbClr val="7030A0"/>
                </a:solidFill>
              </a:rPr>
              <a:t>;</a:t>
            </a:r>
            <a:br>
              <a:rPr lang="uk-UA" sz="2100" dirty="0" smtClean="0">
                <a:solidFill>
                  <a:srgbClr val="7030A0"/>
                </a:solidFill>
              </a:rPr>
            </a:br>
            <a:r>
              <a:rPr lang="uk-UA" sz="2100" dirty="0" err="1" smtClean="0">
                <a:solidFill>
                  <a:srgbClr val="7030A0"/>
                </a:solidFill>
              </a:rPr>
              <a:t>-емпіричні</a:t>
            </a:r>
            <a:r>
              <a:rPr lang="uk-UA" sz="2100" dirty="0" smtClean="0">
                <a:solidFill>
                  <a:srgbClr val="7030A0"/>
                </a:solidFill>
              </a:rPr>
              <a:t>;</a:t>
            </a:r>
            <a:br>
              <a:rPr lang="uk-UA" sz="2100" dirty="0" smtClean="0">
                <a:solidFill>
                  <a:srgbClr val="7030A0"/>
                </a:solidFill>
              </a:rPr>
            </a:br>
            <a:r>
              <a:rPr lang="uk-UA" sz="2100" dirty="0" smtClean="0">
                <a:solidFill>
                  <a:srgbClr val="7030A0"/>
                </a:solidFill>
              </a:rPr>
              <a:t>-статистичні.</a:t>
            </a:r>
            <a:r>
              <a:rPr lang="uk-UA" sz="2300" dirty="0" smtClean="0"/>
              <a:t/>
            </a:r>
            <a:br>
              <a:rPr lang="uk-UA" sz="2300" dirty="0" smtClean="0"/>
            </a:br>
            <a:r>
              <a:rPr lang="uk-UA" sz="2300" b="1" dirty="0" smtClean="0">
                <a:solidFill>
                  <a:srgbClr val="EE94C3"/>
                </a:solidFill>
              </a:rPr>
              <a:t>База дослідження </a:t>
            </a:r>
            <a:r>
              <a:rPr lang="uk-UA" sz="2100" dirty="0" smtClean="0">
                <a:solidFill>
                  <a:srgbClr val="EE94C3"/>
                </a:solidFill>
              </a:rPr>
              <a:t>– початкові класи НВК № 36 </a:t>
            </a:r>
            <a:r>
              <a:rPr lang="uk-UA" sz="2100" dirty="0" err="1" smtClean="0">
                <a:solidFill>
                  <a:srgbClr val="EE94C3"/>
                </a:solidFill>
              </a:rPr>
              <a:t>м.Дніпропетровськ</a:t>
            </a:r>
            <a:r>
              <a:rPr lang="uk-UA" sz="2300" dirty="0" smtClean="0"/>
              <a:t/>
            </a:r>
            <a:br>
              <a:rPr lang="uk-UA" sz="2300" dirty="0" smtClean="0"/>
            </a:br>
            <a:r>
              <a:rPr lang="uk-UA" sz="2300" b="1" dirty="0" smtClean="0">
                <a:solidFill>
                  <a:schemeClr val="accent1">
                    <a:lumMod val="75000"/>
                  </a:schemeClr>
                </a:solidFill>
              </a:rPr>
              <a:t>Теоретичне значення</a:t>
            </a:r>
            <a:r>
              <a:rPr lang="uk-UA" sz="23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2100" dirty="0" smtClean="0">
                <a:solidFill>
                  <a:schemeClr val="accent1">
                    <a:lumMod val="75000"/>
                  </a:schemeClr>
                </a:solidFill>
              </a:rPr>
              <a:t>дослідження полягає в об</a:t>
            </a:r>
            <a:r>
              <a:rPr lang="uk-UA" sz="2100" dirty="0" smtClean="0">
                <a:solidFill>
                  <a:schemeClr val="accent1">
                    <a:lumMod val="75000"/>
                  </a:schemeClr>
                </a:solidFill>
                <a:cs typeface="Times New Roman"/>
              </a:rPr>
              <a:t>ґрунтуванні шляхів підвищення ефективності формування творчої активності молодших школярів засобами проектної технології</a:t>
            </a:r>
            <a:r>
              <a:rPr lang="uk-UA" sz="2300" dirty="0" smtClean="0">
                <a:cs typeface="Times New Roman"/>
              </a:rPr>
              <a:t/>
            </a:r>
            <a:br>
              <a:rPr lang="uk-UA" sz="2300" dirty="0" smtClean="0">
                <a:cs typeface="Times New Roman"/>
              </a:rPr>
            </a:br>
            <a:r>
              <a:rPr lang="uk-UA" sz="2300" b="1" dirty="0" smtClean="0">
                <a:solidFill>
                  <a:srgbClr val="00B050"/>
                </a:solidFill>
                <a:cs typeface="Times New Roman"/>
              </a:rPr>
              <a:t>Практичне значення</a:t>
            </a:r>
            <a:r>
              <a:rPr lang="uk-UA" sz="2300" dirty="0" smtClean="0">
                <a:solidFill>
                  <a:srgbClr val="00B050"/>
                </a:solidFill>
                <a:cs typeface="Times New Roman"/>
              </a:rPr>
              <a:t> </a:t>
            </a:r>
            <a:r>
              <a:rPr lang="uk-UA" sz="2100" dirty="0" smtClean="0">
                <a:solidFill>
                  <a:srgbClr val="00B050"/>
                </a:solidFill>
                <a:cs typeface="Times New Roman"/>
              </a:rPr>
              <a:t>дослідження визначається можливістю використання його результатів майбутніми вчителями початкової школи під час вивчення молодшими школярами гуманітарно-естетичного циклу,а також у позакласних виховних заходах.</a:t>
            </a:r>
            <a:endParaRPr lang="ru-RU" sz="21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2654296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00B050"/>
                </a:solidFill>
              </a:rPr>
              <a:t>Проектування</a:t>
            </a:r>
            <a:r>
              <a:rPr lang="uk-UA" sz="2400" dirty="0" smtClean="0">
                <a:solidFill>
                  <a:srgbClr val="00B050"/>
                </a:solidFill>
              </a:rPr>
              <a:t>-спосіб організації взаємодії учня та вчителя в навчально-виховному процесі,який,</a:t>
            </a:r>
            <a:r>
              <a:rPr lang="uk-UA" sz="2400" dirty="0" err="1" smtClean="0">
                <a:solidFill>
                  <a:srgbClr val="00B050"/>
                </a:solidFill>
              </a:rPr>
              <a:t>взаємопроникаючи</a:t>
            </a:r>
            <a:r>
              <a:rPr lang="uk-UA" sz="2400" dirty="0" smtClean="0">
                <a:solidFill>
                  <a:srgbClr val="00B050"/>
                </a:solidFill>
              </a:rPr>
              <a:t>,об</a:t>
            </a:r>
            <a:r>
              <a:rPr lang="en-US" sz="2400" dirty="0" smtClean="0">
                <a:solidFill>
                  <a:srgbClr val="00B050"/>
                </a:solidFill>
              </a:rPr>
              <a:t>’</a:t>
            </a:r>
            <a:r>
              <a:rPr lang="uk-UA" sz="2400" dirty="0" err="1" smtClean="0">
                <a:solidFill>
                  <a:srgbClr val="00B050"/>
                </a:solidFill>
              </a:rPr>
              <a:t>єднує</a:t>
            </a:r>
            <a:r>
              <a:rPr lang="uk-UA" sz="2400" dirty="0" smtClean="0">
                <a:solidFill>
                  <a:srgbClr val="00B050"/>
                </a:solidFill>
              </a:rPr>
              <a:t> змістовий,процесуальний та методичний компоненти процесу навчання під час створення проектів-поетапної практичної діяльності для досягнення поставлених завдань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5" descr="DSCN45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643182"/>
            <a:ext cx="5435384" cy="403870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01122" cy="714356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Модель застосування проектної технології у навчально-виховному процесі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71406" y="758770"/>
          <a:ext cx="9072594" cy="6099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1"/>
                <a:gridCol w="2286017"/>
                <a:gridCol w="2786082"/>
                <a:gridCol w="2071702"/>
                <a:gridCol w="1643042"/>
              </a:tblGrid>
              <a:tr h="151446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uk-UA" sz="1400" dirty="0" smtClean="0"/>
                        <a:t>Етапи діяльності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1400" dirty="0" smtClean="0"/>
                        <a:t>Зміст діяльності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uk-UA" sz="1400" dirty="0" smtClean="0"/>
                        <a:t>Способи організації взаємодії</a:t>
                      </a:r>
                      <a:endParaRPr lang="ru-RU" sz="1400" dirty="0"/>
                    </a:p>
                  </a:txBody>
                  <a:tcPr/>
                </a:tc>
              </a:tr>
              <a:tr h="3486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учні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вчитель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68678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Підготовка </a:t>
                      </a:r>
                    </a:p>
                    <a:p>
                      <a:r>
                        <a:rPr kumimoji="0" lang="uk-UA" sz="1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Визначення теми та мети проекту.</a:t>
                      </a:r>
                      <a:endParaRPr lang="ru-RU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ts val="2375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uk-UA" sz="1400" b="0" i="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Обговорюють,шукають</a:t>
                      </a:r>
                      <a:r>
                        <a:rPr lang="uk-UA" sz="1400" b="0" i="0" spc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інформацію</a:t>
                      </a:r>
                      <a:endParaRPr lang="ru-RU" sz="1400" b="0" i="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0" lang="uk-UA" sz="1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Розповідає про задум, мотивує, допомагає у постановці завдань</a:t>
                      </a:r>
                      <a:endParaRPr lang="ru-RU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ts val="1300"/>
                        </a:lnSpc>
                        <a:spcBef>
                          <a:spcPts val="1500"/>
                        </a:spcBef>
                        <a:spcAft>
                          <a:spcPts val="1200"/>
                        </a:spcAft>
                      </a:pPr>
                      <a:r>
                        <a:rPr lang="uk-UA" sz="1400" b="0" i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Навчальний</a:t>
                      </a:r>
                      <a:endParaRPr lang="ru-RU" sz="1400" b="0" i="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724091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Планування</a:t>
                      </a:r>
                      <a:endParaRPr lang="ru-RU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Формулюють завдання та обговорюють їх.</a:t>
                      </a:r>
                      <a:endParaRPr lang="ru-RU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Коректує, пропонує ідеї, висуває пропозиції.</a:t>
                      </a:r>
                      <a:endParaRPr lang="ru-RU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ts val="24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uk-UA" sz="1400" b="0" dirty="0" smtClean="0">
                          <a:latin typeface="Times New Roman"/>
                          <a:ea typeface="Times New Roman"/>
                        </a:rPr>
                        <a:t>Спільне</a:t>
                      </a:r>
                      <a:r>
                        <a:rPr lang="uk-UA" sz="1400" b="0" baseline="0" dirty="0" smtClean="0">
                          <a:latin typeface="Times New Roman"/>
                          <a:ea typeface="Times New Roman"/>
                        </a:rPr>
                        <a:t> визначення мети діяльності</a:t>
                      </a:r>
                      <a:endParaRPr lang="ru-RU" sz="1400" b="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819512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ts val="1300"/>
                        </a:lnSpc>
                        <a:spcBef>
                          <a:spcPts val="1500"/>
                        </a:spcBef>
                        <a:spcAft>
                          <a:spcPts val="1200"/>
                        </a:spcAft>
                      </a:pPr>
                      <a:r>
                        <a:rPr lang="uk-UA" sz="1400" b="0" i="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Прийняття рішень</a:t>
                      </a:r>
                      <a:endParaRPr lang="ru-RU" sz="1400" b="0" i="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ts val="2425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uk-UA" sz="1400" b="0" i="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Вибір</a:t>
                      </a:r>
                      <a:r>
                        <a:rPr lang="uk-UA" sz="1400" b="0" i="0" spc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оптимального варіанту</a:t>
                      </a:r>
                      <a:endParaRPr lang="ru-RU" sz="1400" b="0" i="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/>
                        <a:t>Спостерігає,</a:t>
                      </a:r>
                    </a:p>
                    <a:p>
                      <a:r>
                        <a:rPr lang="uk-UA" sz="1400" b="0" dirty="0" smtClean="0"/>
                        <a:t>непрямо</a:t>
                      </a:r>
                      <a:r>
                        <a:rPr lang="uk-UA" sz="1400" b="0" baseline="0" dirty="0" smtClean="0"/>
                        <a:t> керує діяльністю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Ситуація вільного вибору.</a:t>
                      </a:r>
                    </a:p>
                    <a:p>
                      <a:r>
                        <a:rPr lang="uk-UA" sz="1400" dirty="0" smtClean="0"/>
                        <a:t>Дискусія</a:t>
                      </a:r>
                      <a:endParaRPr lang="ru-RU" sz="1400" dirty="0"/>
                    </a:p>
                  </a:txBody>
                  <a:tcPr/>
                </a:tc>
              </a:tr>
              <a:tr h="724091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Збір інформації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Збирають інформацію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Спостерігає, непрямо керує діяльністю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Добір навчального матеріалу</a:t>
                      </a:r>
                      <a:endParaRPr lang="ru-RU" sz="1400" dirty="0"/>
                    </a:p>
                  </a:txBody>
                  <a:tcPr/>
                </a:tc>
              </a:tr>
              <a:tr h="1125868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Аналіз інформації,формування висновків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Аналізують інформацію,в міру необхідності</a:t>
                      </a:r>
                      <a:r>
                        <a:rPr lang="uk-UA" sz="1400" baseline="0" dirty="0" smtClean="0"/>
                        <a:t> конструюють різні вироби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Коректує,спостерігає, радить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Створення дітьми навчального дидактичного матеріалу</a:t>
                      </a:r>
                      <a:endParaRPr lang="ru-RU" sz="1400" dirty="0"/>
                    </a:p>
                  </a:txBody>
                  <a:tcPr/>
                </a:tc>
              </a:tr>
              <a:tr h="724091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Захист проекту та колективний аналіз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Презентують</a:t>
                      </a:r>
                      <a:r>
                        <a:rPr lang="uk-UA" sz="1400" baseline="0" dirty="0" smtClean="0"/>
                        <a:t> проекти разом з учителем </a:t>
                      </a:r>
                    </a:p>
                    <a:p>
                      <a:r>
                        <a:rPr lang="uk-UA" sz="1400" baseline="0" dirty="0" smtClean="0"/>
                        <a:t>Обговорюють,оцінюють зусилля,використані можливості,творчий підхід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Обговорює разом із дітьми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Участь дітей в оцінці</a:t>
                      </a:r>
                      <a:r>
                        <a:rPr lang="uk-UA" sz="1400" baseline="0" dirty="0" smtClean="0"/>
                        <a:t> проекту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467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Картка діагностики творчої активності учнів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142984"/>
          <a:ext cx="9144000" cy="5207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868"/>
                <a:gridCol w="4643470"/>
                <a:gridCol w="928662"/>
              </a:tblGrid>
              <a:tr h="428628">
                <a:tc>
                  <a:txBody>
                    <a:bodyPr/>
                    <a:lstStyle/>
                    <a:p>
                      <a:r>
                        <a:rPr lang="uk-UA" dirty="0" smtClean="0"/>
                        <a:t>Запитання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Відповіді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Бали</a:t>
                      </a:r>
                      <a:endParaRPr lang="ru-RU" dirty="0"/>
                    </a:p>
                  </a:txBody>
                  <a:tcPr/>
                </a:tc>
              </a:tr>
              <a:tr h="847047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Як</a:t>
                      </a:r>
                      <a:r>
                        <a:rPr lang="uk-UA" sz="1600" baseline="0" dirty="0" smtClean="0"/>
                        <a:t> часто учень тривало(2-2,5 години на день)займається розумовою діяльністю(крім уроків у школі)?</a:t>
                      </a:r>
                      <a:endParaRPr lang="ru-RU" sz="1600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а)часто</a:t>
                      </a:r>
                    </a:p>
                    <a:p>
                      <a:r>
                        <a:rPr lang="uk-UA" sz="1600" dirty="0" smtClean="0"/>
                        <a:t>б)іноді</a:t>
                      </a:r>
                    </a:p>
                    <a:p>
                      <a:r>
                        <a:rPr lang="uk-UA" sz="1600" dirty="0" smtClean="0"/>
                        <a:t>в)дуже</a:t>
                      </a:r>
                      <a:r>
                        <a:rPr lang="uk-UA" sz="1600" baseline="0" dirty="0" smtClean="0"/>
                        <a:t> рідко</a:t>
                      </a:r>
                      <a:endParaRPr lang="ru-RU" sz="1600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5</a:t>
                      </a:r>
                    </a:p>
                    <a:p>
                      <a:r>
                        <a:rPr lang="uk-UA" sz="1600" dirty="0" smtClean="0"/>
                        <a:t>3</a:t>
                      </a:r>
                    </a:p>
                    <a:p>
                      <a:r>
                        <a:rPr lang="uk-UA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</a:tr>
              <a:tr h="796027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Як поводиться учень,коли поставлено запитання на кмітливість?</a:t>
                      </a:r>
                      <a:endParaRPr lang="ru-RU" sz="1600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а)воліє помучитись,але сам знаходить відповідь</a:t>
                      </a:r>
                    </a:p>
                    <a:p>
                      <a:r>
                        <a:rPr lang="uk-UA" sz="1600" dirty="0" smtClean="0"/>
                        <a:t>б)як коли</a:t>
                      </a:r>
                    </a:p>
                    <a:p>
                      <a:r>
                        <a:rPr lang="uk-UA" sz="1600" dirty="0" smtClean="0"/>
                        <a:t>в)воліє мати готову відповідь</a:t>
                      </a:r>
                      <a:r>
                        <a:rPr lang="uk-UA" sz="1600" baseline="0" dirty="0" smtClean="0"/>
                        <a:t> від інших</a:t>
                      </a:r>
                      <a:endParaRPr lang="ru-RU" sz="1600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</a:p>
                    <a:p>
                      <a:r>
                        <a:rPr lang="uk-UA" dirty="0" smtClean="0"/>
                        <a:t>3</a:t>
                      </a:r>
                    </a:p>
                    <a:p>
                      <a:r>
                        <a:rPr lang="uk-UA" dirty="0" smtClean="0"/>
                        <a:t>1</a:t>
                      </a:r>
                    </a:p>
                  </a:txBody>
                  <a:tcPr/>
                </a:tc>
              </a:tr>
              <a:tr h="847047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На скільки емоційно ставиться до інтелектуальної</a:t>
                      </a:r>
                      <a:r>
                        <a:rPr lang="uk-UA" sz="1600" baseline="0" dirty="0" smtClean="0"/>
                        <a:t> діяльності?</a:t>
                      </a:r>
                      <a:endParaRPr lang="ru-RU" sz="1600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а)дуже емоційно</a:t>
                      </a:r>
                    </a:p>
                    <a:p>
                      <a:r>
                        <a:rPr lang="uk-UA" sz="1600" dirty="0" smtClean="0"/>
                        <a:t>б)середній рівень виразності емоцій</a:t>
                      </a:r>
                    </a:p>
                    <a:p>
                      <a:r>
                        <a:rPr lang="uk-UA" sz="1600" dirty="0" smtClean="0"/>
                        <a:t>в)емоції яскраво</a:t>
                      </a:r>
                      <a:r>
                        <a:rPr lang="uk-UA" sz="1600" baseline="0" dirty="0" smtClean="0"/>
                        <a:t> не виражені</a:t>
                      </a:r>
                      <a:endParaRPr lang="ru-RU" sz="1600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</a:p>
                    <a:p>
                      <a:r>
                        <a:rPr lang="uk-UA" dirty="0" smtClean="0"/>
                        <a:t>3</a:t>
                      </a:r>
                    </a:p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847047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Чи багато читає школяр додаткової літератури?</a:t>
                      </a:r>
                      <a:endParaRPr lang="ru-RU" sz="1600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а)багато постійно</a:t>
                      </a:r>
                    </a:p>
                    <a:p>
                      <a:r>
                        <a:rPr lang="uk-UA" sz="1600" dirty="0" smtClean="0"/>
                        <a:t>б)мало читає</a:t>
                      </a:r>
                    </a:p>
                    <a:p>
                      <a:r>
                        <a:rPr lang="uk-UA" sz="1600" dirty="0" smtClean="0"/>
                        <a:t>в)не читає зовсім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</a:p>
                    <a:p>
                      <a:r>
                        <a:rPr lang="uk-UA" dirty="0" smtClean="0"/>
                        <a:t>3</a:t>
                      </a:r>
                    </a:p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847047">
                <a:tc>
                  <a:txBody>
                    <a:bodyPr/>
                    <a:lstStyle/>
                    <a:p>
                      <a:r>
                        <a:rPr lang="uk-UA" dirty="0" smtClean="0"/>
                        <a:t>Чи часто учень ставить</a:t>
                      </a:r>
                      <a:r>
                        <a:rPr lang="uk-UA" baseline="0" dirty="0" smtClean="0"/>
                        <a:t> запитання?</a:t>
                      </a:r>
                      <a:endParaRPr lang="ru-RU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а)часто</a:t>
                      </a:r>
                    </a:p>
                    <a:p>
                      <a:r>
                        <a:rPr lang="uk-UA" dirty="0" smtClean="0"/>
                        <a:t>б)іноді</a:t>
                      </a:r>
                    </a:p>
                    <a:p>
                      <a:r>
                        <a:rPr lang="uk-UA" dirty="0" smtClean="0"/>
                        <a:t>в)не</a:t>
                      </a:r>
                      <a:r>
                        <a:rPr lang="uk-UA" baseline="0" dirty="0" smtClean="0"/>
                        <a:t> запитує зовсім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</a:p>
                    <a:p>
                      <a:r>
                        <a:rPr lang="uk-UA" dirty="0" smtClean="0"/>
                        <a:t>3</a:t>
                      </a:r>
                    </a:p>
                    <a:p>
                      <a:r>
                        <a:rPr lang="uk-UA" dirty="0" smtClean="0"/>
                        <a:t>1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86993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Рівні сформованості творчої активності на 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</a:rPr>
              <a:t>констатувальному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етапі дослідження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2"/>
          </p:nvPr>
        </p:nvGraphicFramePr>
        <p:xfrm>
          <a:off x="457200" y="2362200"/>
          <a:ext cx="3657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357298"/>
            <a:ext cx="3657600" cy="870790"/>
          </a:xfrm>
        </p:spPr>
        <p:txBody>
          <a:bodyPr/>
          <a:lstStyle/>
          <a:p>
            <a:pPr algn="ctr"/>
            <a:r>
              <a:rPr lang="uk-UA" dirty="0" smtClean="0"/>
              <a:t>Експеримента</a:t>
            </a:r>
            <a:r>
              <a:rPr lang="uk-UA" dirty="0" smtClean="0"/>
              <a:t>льний клас</a:t>
            </a:r>
          </a:p>
          <a:p>
            <a:pPr algn="ctr"/>
            <a:r>
              <a:rPr lang="uk-UA" dirty="0" smtClean="0"/>
              <a:t>(абсолютне число в %)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357298"/>
            <a:ext cx="3657600" cy="870790"/>
          </a:xfrm>
        </p:spPr>
        <p:txBody>
          <a:bodyPr/>
          <a:lstStyle/>
          <a:p>
            <a:pPr algn="ctr"/>
            <a:endParaRPr lang="uk-UA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Пізнавальний етап формувального  експерименту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1930718"/>
          </a:xfrm>
          <a:solidFill>
            <a:schemeClr val="bg1"/>
          </a:solidFill>
        </p:spPr>
        <p:txBody>
          <a:bodyPr/>
          <a:lstStyle/>
          <a:p>
            <a:r>
              <a:rPr lang="uk-UA" sz="2400" dirty="0" err="1" smtClean="0">
                <a:solidFill>
                  <a:srgbClr val="00B050"/>
                </a:solidFill>
              </a:rPr>
              <a:t>Проект–дослідження</a:t>
            </a:r>
            <a:endParaRPr lang="uk-UA" sz="2400" dirty="0" smtClean="0">
              <a:solidFill>
                <a:srgbClr val="00B050"/>
              </a:solidFill>
            </a:endParaRPr>
          </a:p>
          <a:p>
            <a:r>
              <a:rPr lang="uk-UA" sz="2400" dirty="0" smtClean="0">
                <a:solidFill>
                  <a:srgbClr val="00B050"/>
                </a:solidFill>
              </a:rPr>
              <a:t>з</a:t>
            </a:r>
            <a:r>
              <a:rPr lang="uk-UA" sz="2400" dirty="0" smtClean="0">
                <a:solidFill>
                  <a:srgbClr val="00B050"/>
                </a:solidFill>
              </a:rPr>
              <a:t> природознавства</a:t>
            </a:r>
          </a:p>
          <a:p>
            <a:r>
              <a:rPr lang="uk-UA" sz="2400" dirty="0" err="1" smtClean="0">
                <a:solidFill>
                  <a:srgbClr val="00B050"/>
                </a:solidFill>
              </a:rPr>
              <a:t>“Материки</a:t>
            </a:r>
            <a:r>
              <a:rPr lang="uk-UA" sz="2400" dirty="0" smtClean="0">
                <a:solidFill>
                  <a:srgbClr val="00B050"/>
                </a:solidFill>
              </a:rPr>
              <a:t> </a:t>
            </a:r>
            <a:r>
              <a:rPr lang="uk-UA" sz="2400" dirty="0" err="1" smtClean="0">
                <a:solidFill>
                  <a:srgbClr val="00B050"/>
                </a:solidFill>
              </a:rPr>
              <a:t>Землі”</a:t>
            </a:r>
            <a:r>
              <a:rPr lang="uk-UA" sz="2400" dirty="0" smtClean="0">
                <a:solidFill>
                  <a:srgbClr val="00B050"/>
                </a:solidFill>
              </a:rPr>
              <a:t> 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929190" y="4786322"/>
            <a:ext cx="3071834" cy="1500198"/>
          </a:xfrm>
          <a:solidFill>
            <a:schemeClr val="bg1"/>
          </a:solidFill>
        </p:spPr>
        <p:txBody>
          <a:bodyPr/>
          <a:lstStyle/>
          <a:p>
            <a:r>
              <a:rPr lang="uk-UA" sz="2400" dirty="0" smtClean="0">
                <a:solidFill>
                  <a:srgbClr val="00B0F0"/>
                </a:solidFill>
              </a:rPr>
              <a:t/>
            </a:r>
            <a:br>
              <a:rPr lang="uk-UA" sz="2400" dirty="0" smtClean="0">
                <a:solidFill>
                  <a:srgbClr val="00B0F0"/>
                </a:solidFill>
              </a:rPr>
            </a:br>
            <a:r>
              <a:rPr lang="uk-UA" sz="2400" dirty="0" smtClean="0">
                <a:solidFill>
                  <a:srgbClr val="00B0F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2400" dirty="0"/>
          </a:p>
        </p:txBody>
      </p:sp>
      <p:pic>
        <p:nvPicPr>
          <p:cNvPr id="1026" name="Picture 2" descr="C:\Users\Олег\Desktop\Конференція\P113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932" y="1340768"/>
            <a:ext cx="4608512" cy="2592288"/>
          </a:xfrm>
          <a:prstGeom prst="rect">
            <a:avLst/>
          </a:prstGeom>
          <a:noFill/>
        </p:spPr>
      </p:pic>
      <p:pic>
        <p:nvPicPr>
          <p:cNvPr id="1027" name="Picture 3" descr="C:\Users\Олег\Desktop\Конференція\P113012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149080"/>
            <a:ext cx="3456384" cy="1944216"/>
          </a:xfrm>
          <a:prstGeom prst="rect">
            <a:avLst/>
          </a:prstGeom>
          <a:noFill/>
        </p:spPr>
      </p:pic>
      <p:pic>
        <p:nvPicPr>
          <p:cNvPr id="1028" name="Picture 4" descr="C:\Users\Олег\Desktop\Конференція\P113009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077072"/>
            <a:ext cx="4536504" cy="2551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543800" cy="841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357158" y="4071942"/>
            <a:ext cx="3657600" cy="2143140"/>
          </a:xfrm>
          <a:solidFill>
            <a:schemeClr val="bg1"/>
          </a:solidFill>
        </p:spPr>
        <p:txBody>
          <a:bodyPr/>
          <a:lstStyle/>
          <a:p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55976" y="188640"/>
            <a:ext cx="4680520" cy="266429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uk-UA" sz="2400" dirty="0" smtClean="0">
                <a:solidFill>
                  <a:srgbClr val="7030A0"/>
                </a:solidFill>
              </a:rPr>
              <a:t>Соціальний дослідницько-інформаційний, </a:t>
            </a:r>
            <a:r>
              <a:rPr lang="uk-UA" sz="2400" dirty="0" err="1" smtClean="0">
                <a:solidFill>
                  <a:srgbClr val="7030A0"/>
                </a:solidFill>
              </a:rPr>
              <a:t>міжпредметний</a:t>
            </a:r>
            <a:r>
              <a:rPr lang="uk-UA" sz="2400" dirty="0" smtClean="0">
                <a:solidFill>
                  <a:srgbClr val="7030A0"/>
                </a:solidFill>
              </a:rPr>
              <a:t>, творчий проект </a:t>
            </a:r>
          </a:p>
          <a:p>
            <a:pPr algn="ctr"/>
            <a:r>
              <a:rPr lang="uk-UA" sz="2400" dirty="0" err="1" smtClean="0">
                <a:solidFill>
                  <a:srgbClr val="7030A0"/>
                </a:solidFill>
              </a:rPr>
              <a:t>“Чарівний</a:t>
            </a:r>
            <a:r>
              <a:rPr lang="uk-UA" sz="2400" dirty="0" smtClean="0">
                <a:solidFill>
                  <a:srgbClr val="7030A0"/>
                </a:solidFill>
              </a:rPr>
              <a:t> світ </a:t>
            </a:r>
            <a:r>
              <a:rPr lang="uk-UA" sz="2400" dirty="0" err="1" smtClean="0">
                <a:solidFill>
                  <a:srgbClr val="7030A0"/>
                </a:solidFill>
              </a:rPr>
              <a:t>казок”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Олег\Desktop\Конференція\P1130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4032448" cy="3024336"/>
          </a:xfrm>
          <a:prstGeom prst="rect">
            <a:avLst/>
          </a:prstGeom>
          <a:noFill/>
        </p:spPr>
      </p:pic>
      <p:pic>
        <p:nvPicPr>
          <p:cNvPr id="2051" name="Picture 3" descr="C:\Users\Олег\Desktop\Конференція\P113006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84984"/>
            <a:ext cx="4440493" cy="3330370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Олег\Desktop\Конференція\P11300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20688"/>
            <a:ext cx="4352483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643</TotalTime>
  <Words>457</Words>
  <Application>Microsoft Office PowerPoint</Application>
  <PresentationFormat>Экран (4:3)</PresentationFormat>
  <Paragraphs>120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Проектна технологія  як засіб формування творчої активності молодших школярів</vt:lpstr>
      <vt:lpstr>Мета дослідження полягає у розробці,теоретичному обґрунтуванні  й експериментальній перевірці ефективності застосування технології проектів у процесі формування творчої активності учнів початкових класів. Об’єкт дослідження - навчальна діяльність молодших школярів. Предмет дослідження - педагогічні умови формування творчої активності молодших школярів засобами проектної технології. Гіпотеза дослідження - формування творчої активності молодших школярів можна вивести на новий,більш високий рівень,якщо використовувати в навчально-виховному процесі технології проектів.</vt:lpstr>
      <vt:lpstr>Методи дослідження. Для досягнення поставленої мети,вирішення завдань і перевірки сформульованої гіпотези ми використали комплекс взаємопов’язаних методів дослідження:  -теоретичні; -емпіричні; -статистичні. База дослідження – початкові класи НВК № 36 м.Дніпропетровськ Теоретичне значення дослідження полягає в обґрунтуванні шляхів підвищення ефективності формування творчої активності молодших школярів засобами проектної технології Практичне значення дослідження визначається можливістю використання його результатів майбутніми вчителями початкової школи під час вивчення молодшими школярами гуманітарно-естетичного циклу,а також у позакласних виховних заходах.</vt:lpstr>
      <vt:lpstr>Проектування-спосіб організації взаємодії учня та вчителя в навчально-виховному процесі,який,взаємопроникаючи,об’єднує змістовий,процесуальний та методичний компоненти процесу навчання під час створення проектів-поетапної практичної діяльності для досягнення поставлених завдань</vt:lpstr>
      <vt:lpstr>Модель застосування проектної технології у навчально-виховному процесі</vt:lpstr>
      <vt:lpstr>Картка діагностики творчої активності учнів</vt:lpstr>
      <vt:lpstr>Рівні сформованості творчої активності на констатувальному етапі дослідження</vt:lpstr>
      <vt:lpstr>Пізнавальний етап формувального  експерименту</vt:lpstr>
      <vt:lpstr>Слайд 9</vt:lpstr>
      <vt:lpstr>Довгостроковий проект з національно-патріотичного виховання  “Ми діти твої, Україно!”</vt:lpstr>
      <vt:lpstr>Слайд 11</vt:lpstr>
      <vt:lpstr>Рівні сформованості творчої активності учнів на початку та в кінці формувального експерименту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 технологія  як засіб формування творчої активності молодших школярів</dc:title>
  <dc:creator>ВИА</dc:creator>
  <cp:lastModifiedBy>Олег</cp:lastModifiedBy>
  <cp:revision>47</cp:revision>
  <dcterms:created xsi:type="dcterms:W3CDTF">2015-06-15T13:48:30Z</dcterms:created>
  <dcterms:modified xsi:type="dcterms:W3CDTF">2016-03-13T15:52:04Z</dcterms:modified>
</cp:coreProperties>
</file>