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2.514445193471912E-2"/>
          <c:y val="0.15551907126917314"/>
          <c:w val="0.61059764545935569"/>
          <c:h val="0.844480928730826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Розподіл етапів уроку:</c:v>
                </c:pt>
              </c:strCache>
            </c:strRef>
          </c:tx>
          <c:dLbls>
            <c:dLbl>
              <c:idx val="0"/>
              <c:layout>
                <c:manualLayout>
                  <c:x val="-0.22815673493905572"/>
                  <c:y val="-0.1128590307524129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20</a:t>
                    </a:r>
                    <a:r>
                      <a:rPr lang="ru-RU" sz="2400" dirty="0" smtClean="0"/>
                      <a:t> </a:t>
                    </a:r>
                    <a:r>
                      <a:rPr lang="ru-RU" sz="2400" dirty="0" err="1" smtClean="0"/>
                      <a:t>хвилин</a:t>
                    </a:r>
                    <a:endParaRPr lang="en-US" sz="2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0926799093885993"/>
                  <c:y val="-9.925028906253217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10</a:t>
                    </a:r>
                    <a:r>
                      <a:rPr lang="ru-RU" sz="2400" dirty="0" smtClean="0"/>
                      <a:t> </a:t>
                    </a:r>
                    <a:r>
                      <a:rPr lang="ru-RU" sz="2400" dirty="0" err="1" smtClean="0"/>
                      <a:t>хвилин</a:t>
                    </a:r>
                    <a:endParaRPr lang="en-US" sz="2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2472776094558229E-2"/>
                  <c:y val="7.226923345965677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5</a:t>
                    </a:r>
                    <a:r>
                      <a:rPr lang="ru-RU" sz="2000" dirty="0" smtClean="0"/>
                      <a:t> </a:t>
                    </a:r>
                    <a:r>
                      <a:rPr lang="ru-RU" sz="2000" dirty="0" err="1" smtClean="0"/>
                      <a:t>хвилин</a:t>
                    </a:r>
                    <a:endParaRPr lang="en-US" sz="2000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з 6 по 25 хвилину - основний матеріал</c:v>
                </c:pt>
                <c:pt idx="1">
                  <c:v>з 25 по 35 хвилину - закріплення та тренування</c:v>
                </c:pt>
                <c:pt idx="2">
                  <c:v>з 35 по 40 хвилину - висновки уроку та підготовка домашнього завдання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076115663655996"/>
          <c:y val="0.19491558336335382"/>
          <c:w val="0.35034120650548917"/>
          <c:h val="0.751226151591486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4840" y="4058640"/>
            <a:ext cx="2620800" cy="20912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880" y="4058640"/>
            <a:ext cx="2620800" cy="209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x-none"/>
              <a:t>Для правки текста заголовка щелкните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x-none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"/>
            </a:pPr>
            <a:r>
              <a:rPr lang="x-none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"/>
            </a:pPr>
            <a:r>
              <a:rPr lang="x-none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"/>
            </a:pPr>
            <a:r>
              <a:rPr lang="x-none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"/>
            </a:pPr>
            <a:r>
              <a:rPr lang="x-none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x-none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x-none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x-none" sz="1400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x-none" sz="1400"/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7F0AEAB8-C2E9-4F2B-A421-AC4F175974A5}" type="slidenum">
              <a:rPr lang="x-none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000" cy="7559999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lang="uk-UA" sz="4000" dirty="0" smtClean="0"/>
          </a:p>
          <a:p>
            <a:pPr algn="ctr"/>
            <a:endParaRPr lang="uk-UA" sz="4000" dirty="0"/>
          </a:p>
          <a:p>
            <a:pPr algn="ctr"/>
            <a:endParaRPr lang="uk-UA" sz="4000" dirty="0" smtClean="0"/>
          </a:p>
          <a:p>
            <a:pPr algn="ctr"/>
            <a:endParaRPr lang="uk-UA" sz="4000" dirty="0"/>
          </a:p>
          <a:p>
            <a:pPr algn="ctr"/>
            <a:endParaRPr lang="uk-UA" sz="4000" dirty="0" smtClean="0"/>
          </a:p>
          <a:p>
            <a:pPr algn="ctr"/>
            <a:endParaRPr lang="uk-UA" sz="4000" dirty="0"/>
          </a:p>
          <a:p>
            <a:pPr algn="ctr"/>
            <a:endParaRPr lang="uk-UA" sz="4000" dirty="0" smtClean="0"/>
          </a:p>
          <a:p>
            <a:pPr algn="ctr"/>
            <a:r>
              <a:rPr lang="uk-UA" sz="4000" b="1" dirty="0" smtClean="0"/>
              <a:t>Сучасний погляд</a:t>
            </a:r>
          </a:p>
          <a:p>
            <a:pPr algn="ctr"/>
            <a:r>
              <a:rPr lang="uk-UA" sz="4000" b="1" dirty="0" smtClean="0"/>
              <a:t> на форми та методи</a:t>
            </a:r>
          </a:p>
          <a:p>
            <a:pPr algn="ctr"/>
            <a:r>
              <a:rPr lang="uk-UA" sz="4000" b="1" dirty="0" smtClean="0"/>
              <a:t> </a:t>
            </a:r>
            <a:r>
              <a:rPr lang="uk-UA" sz="4000" b="1" smtClean="0"/>
              <a:t>проведення </a:t>
            </a:r>
            <a:r>
              <a:rPr lang="uk-UA" sz="4000" b="1" smtClean="0"/>
              <a:t>уроку</a:t>
            </a:r>
            <a:endParaRPr lang="uk-UA" sz="4000" b="1" dirty="0" smtClean="0"/>
          </a:p>
          <a:p>
            <a:pPr algn="ctr"/>
            <a:r>
              <a:rPr lang="uk-UA" sz="4000" b="1" dirty="0" smtClean="0"/>
              <a:t> як базової складової</a:t>
            </a:r>
          </a:p>
          <a:p>
            <a:pPr algn="ctr"/>
            <a:r>
              <a:rPr lang="uk-UA" sz="4000" b="1" dirty="0" smtClean="0"/>
              <a:t> модернізованої</a:t>
            </a:r>
          </a:p>
          <a:p>
            <a:pPr algn="ctr"/>
            <a:r>
              <a:rPr lang="uk-UA" sz="4000" b="1" dirty="0" smtClean="0"/>
              <a:t> початкової освіти</a:t>
            </a:r>
            <a:endParaRPr sz="4000" b="1" dirty="0"/>
          </a:p>
        </p:txBody>
      </p:sp>
      <p:sp>
        <p:nvSpPr>
          <p:cNvPr id="41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0"/>
            <a:ext cx="10080000" cy="7559640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6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040" y="3435480"/>
            <a:ext cx="6564960" cy="4124520"/>
          </a:xfrm>
          <a:prstGeom prst="rect">
            <a:avLst/>
          </a:prstGeom>
          <a:ln>
            <a:noFill/>
          </a:ln>
        </p:spPr>
      </p:pic>
      <p:pic>
        <p:nvPicPr>
          <p:cNvPr id="69" name="Рисунок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000" y="900000"/>
            <a:ext cx="4500000" cy="306000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900000"/>
            <a:ext cx="4680000" cy="306000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540000" y="180000"/>
            <a:ext cx="9071640" cy="84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x-none" sz="4400" b="1">
                <a:solidFill>
                  <a:srgbClr val="FF0000"/>
                </a:solidFill>
              </a:rPr>
              <a:t>Робота над проектами</a:t>
            </a:r>
            <a:endParaRPr sz="4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0"/>
            <a:ext cx="10080000" cy="755964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540000" y="180000"/>
            <a:ext cx="9071640" cy="90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x-none" sz="4800" b="1" i="1">
                <a:solidFill>
                  <a:srgbClr val="0066CC"/>
                </a:solidFill>
                <a:latin typeface="Times New Roman"/>
              </a:rPr>
              <a:t>Структура уроку:</a:t>
            </a:r>
            <a:endParaRPr dirty="0"/>
          </a:p>
        </p:txBody>
      </p:sp>
      <p:sp>
        <p:nvSpPr>
          <p:cNvPr id="44" name="TextShape 2"/>
          <p:cNvSpPr txBox="1"/>
          <p:nvPr/>
        </p:nvSpPr>
        <p:spPr>
          <a:xfrm>
            <a:off x="863848" y="1187549"/>
            <a:ext cx="8640000" cy="50727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x-none" sz="2800">
                <a:solidFill>
                  <a:srgbClr val="000000"/>
                </a:solidFill>
                <a:latin typeface="Times New Roman"/>
              </a:rPr>
              <a:t>•   Організаційний момент.</a:t>
            </a:r>
            <a:endParaRPr dirty="0"/>
          </a:p>
          <a:p>
            <a:r>
              <a:rPr lang="x-none" sz="2800">
                <a:solidFill>
                  <a:srgbClr val="000000"/>
                </a:solidFill>
                <a:latin typeface="Times New Roman"/>
              </a:rPr>
              <a:t>•  Актуалізація опорних знань 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x-none" sz="280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x-none" sz="2800">
                <a:solidFill>
                  <a:srgbClr val="000000"/>
                </a:solidFill>
                <a:latin typeface="Times New Roman"/>
              </a:rPr>
              <a:t>перевірка домашнього завдання).</a:t>
            </a:r>
            <a:endParaRPr dirty="0"/>
          </a:p>
          <a:p>
            <a:r>
              <a:rPr lang="x-none" sz="2800">
                <a:solidFill>
                  <a:srgbClr val="000000"/>
                </a:solidFill>
                <a:latin typeface="Times New Roman"/>
              </a:rPr>
              <a:t>•   Підготовка учнів до сприйняття нового </a:t>
            </a:r>
            <a:r>
              <a:rPr lang="x-none" sz="2800" smtClean="0">
                <a:solidFill>
                  <a:srgbClr val="000000"/>
                </a:solidFill>
                <a:latin typeface="Times New Roman"/>
              </a:rPr>
              <a:t>матеріалу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x-none" sz="280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x-none" sz="2800">
                <a:solidFill>
                  <a:srgbClr val="000000"/>
                </a:solidFill>
                <a:latin typeface="Times New Roman"/>
              </a:rPr>
              <a:t>(формулювання мети і завдань уроку, </a:t>
            </a:r>
            <a:r>
              <a:rPr lang="x-none" sz="2800" smtClean="0">
                <a:solidFill>
                  <a:srgbClr val="000000"/>
                </a:solidFill>
                <a:latin typeface="Times New Roman"/>
              </a:rPr>
              <a:t>постановка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x-none" sz="280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x-none" sz="2800">
                <a:solidFill>
                  <a:srgbClr val="000000"/>
                </a:solidFill>
                <a:latin typeface="Times New Roman"/>
              </a:rPr>
              <a:t>навчальної проблеми, мотивація </a:t>
            </a:r>
            <a:r>
              <a:rPr lang="x-none" sz="2800" smtClean="0">
                <a:solidFill>
                  <a:srgbClr val="000000"/>
                </a:solidFill>
                <a:latin typeface="Times New Roman"/>
              </a:rPr>
              <a:t>навчальної 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x-none" sz="2800" smtClean="0">
                <a:solidFill>
                  <a:srgbClr val="000000"/>
                </a:solidFill>
                <a:latin typeface="Times New Roman"/>
              </a:rPr>
              <a:t>діяльності</a:t>
            </a:r>
            <a:r>
              <a:rPr lang="x-none" sz="2800">
                <a:solidFill>
                  <a:srgbClr val="000000"/>
                </a:solidFill>
                <a:latin typeface="Times New Roman"/>
              </a:rPr>
              <a:t>).</a:t>
            </a:r>
            <a:endParaRPr dirty="0"/>
          </a:p>
          <a:p>
            <a:r>
              <a:rPr lang="x-none" sz="2800">
                <a:solidFill>
                  <a:srgbClr val="000000"/>
                </a:solidFill>
                <a:latin typeface="Times New Roman"/>
              </a:rPr>
              <a:t>•   Засвоєння нового матеріалу.</a:t>
            </a:r>
            <a:endParaRPr dirty="0"/>
          </a:p>
          <a:p>
            <a:r>
              <a:rPr lang="x-none" sz="2800">
                <a:solidFill>
                  <a:srgbClr val="000000"/>
                </a:solidFill>
                <a:latin typeface="Times New Roman"/>
              </a:rPr>
              <a:t>•   Закріплення нового матеріалу.</a:t>
            </a:r>
            <a:endParaRPr dirty="0"/>
          </a:p>
          <a:p>
            <a:r>
              <a:rPr lang="x-none" sz="2800">
                <a:solidFill>
                  <a:srgbClr val="000000"/>
                </a:solidFill>
                <a:latin typeface="Times New Roman"/>
              </a:rPr>
              <a:t>•   Підсумки уроку.</a:t>
            </a:r>
            <a:endParaRPr dirty="0"/>
          </a:p>
          <a:p>
            <a:r>
              <a:rPr lang="x-none" sz="2800">
                <a:solidFill>
                  <a:srgbClr val="000000"/>
                </a:solidFill>
                <a:latin typeface="Times New Roman"/>
              </a:rPr>
              <a:t>•   Повідомлення домашнього завдання.</a:t>
            </a:r>
            <a:endParaRPr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0"/>
            <a:ext cx="10080000" cy="755964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540000" y="357840"/>
            <a:ext cx="8820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uk-UA" sz="2800" b="1" i="1" dirty="0">
                <a:solidFill>
                  <a:srgbClr val="000000"/>
                </a:solidFill>
                <a:latin typeface="Times New Roman"/>
              </a:rPr>
              <a:t>"Будьте самі шукачами, дослідниками.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/>
              </a:rPr>
              <a:t>Не </a:t>
            </a:r>
          </a:p>
          <a:p>
            <a:pPr algn="ctr"/>
            <a:r>
              <a:rPr lang="uk-UA" sz="2800" b="1" i="1" dirty="0" smtClean="0">
                <a:solidFill>
                  <a:srgbClr val="000000"/>
                </a:solidFill>
                <a:latin typeface="Times New Roman"/>
              </a:rPr>
              <a:t>буде 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</a:rPr>
              <a:t>вогнику у вас — вам ніколи не запалити його в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/>
              </a:rPr>
              <a:t>інших" 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</a:rPr>
              <a:t>
 В.О. Сухомлинський.</a:t>
            </a:r>
            <a:endParaRPr dirty="0"/>
          </a:p>
        </p:txBody>
      </p:sp>
      <p:pic>
        <p:nvPicPr>
          <p:cNvPr id="47" name="Рисунок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4880" y="3746160"/>
            <a:ext cx="5325120" cy="3813840"/>
          </a:xfrm>
          <a:prstGeom prst="rect">
            <a:avLst/>
          </a:prstGeom>
          <a:ln>
            <a:noFill/>
          </a:ln>
        </p:spPr>
      </p:pic>
      <p:pic>
        <p:nvPicPr>
          <p:cNvPr id="48" name="Рисунок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20000"/>
            <a:ext cx="5760000" cy="36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0"/>
            <a:ext cx="10080000" cy="755964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x-none" sz="4400" b="1" i="1">
                <a:solidFill>
                  <a:srgbClr val="009900"/>
                </a:solidFill>
              </a:rPr>
              <a:t>Форми проведення уроків:</a:t>
            </a:r>
            <a:endParaRPr sz="4400" dirty="0"/>
          </a:p>
        </p:txBody>
      </p:sp>
      <p:sp>
        <p:nvSpPr>
          <p:cNvPr id="51" name="TextShape 2"/>
          <p:cNvSpPr txBox="1"/>
          <p:nvPr/>
        </p:nvSpPr>
        <p:spPr>
          <a:xfrm>
            <a:off x="871200" y="1620000"/>
            <a:ext cx="8488800" cy="442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x-none" sz="3600" b="1">
                <a:solidFill>
                  <a:srgbClr val="66FF00"/>
                </a:solidFill>
              </a:rPr>
              <a:t>1.Уроки вивчення нового матеріалу: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рок-подорож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рок-пригода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рок-казка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рок-сюрприз</a:t>
            </a:r>
            <a:r>
              <a:rPr lang="x-none" sz="3600"/>
              <a:t>;</a:t>
            </a:r>
            <a:endParaRPr dirty="0"/>
          </a:p>
          <a:p>
            <a:pPr>
              <a:buSzPct val="25000"/>
              <a:buFont typeface="StarSymbol"/>
              <a:buChar char=""/>
            </a:pPr>
            <a:endParaRPr dirty="0"/>
          </a:p>
        </p:txBody>
      </p:sp>
      <p:pic>
        <p:nvPicPr>
          <p:cNvPr id="52" name="Рисунок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000" y="2535480"/>
            <a:ext cx="5040000" cy="322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0"/>
            <a:ext cx="10080000" cy="7559640"/>
          </a:xfrm>
          <a:prstGeom prst="rect">
            <a:avLst/>
          </a:prstGeom>
          <a:ln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900000" y="540000"/>
            <a:ext cx="8495640" cy="66834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x-none" sz="3600" b="1">
                <a:solidFill>
                  <a:srgbClr val="66FF00"/>
                </a:solidFill>
              </a:rPr>
              <a:t>2.Урок закріплення матеріалу: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к</a:t>
            </a:r>
            <a:r>
              <a:rPr lang="x-none" sz="3600" smtClean="0"/>
              <a:t>онкурс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п</a:t>
            </a:r>
            <a:r>
              <a:rPr lang="x-none" sz="3600" smtClean="0"/>
              <a:t>резентація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к</a:t>
            </a:r>
            <a:r>
              <a:rPr lang="x-none" sz="3600" smtClean="0"/>
              <a:t>онцерт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я</a:t>
            </a:r>
            <a:r>
              <a:rPr lang="x-none" sz="3600" smtClean="0"/>
              <a:t>рмарок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рок-екскурсія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рок-похід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рок-мандрівка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рок-марафон</a:t>
            </a:r>
            <a:r>
              <a:rPr lang="x-none" sz="3600"/>
              <a:t>.</a:t>
            </a:r>
            <a:endParaRPr dirty="0"/>
          </a:p>
          <a:p>
            <a:pPr>
              <a:buSzPct val="25000"/>
              <a:buFont typeface="StarSymbol"/>
              <a:buChar char=""/>
            </a:pPr>
            <a:endParaRPr dirty="0"/>
          </a:p>
        </p:txBody>
      </p:sp>
      <p:pic>
        <p:nvPicPr>
          <p:cNvPr id="55" name="Рисунок 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0000" y="1440000"/>
            <a:ext cx="5040000" cy="36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0"/>
            <a:ext cx="10080000" cy="7559640"/>
          </a:xfrm>
          <a:prstGeom prst="rect">
            <a:avLst/>
          </a:prstGeom>
          <a:ln>
            <a:noFill/>
          </a:ln>
        </p:spPr>
      </p:pic>
      <p:sp>
        <p:nvSpPr>
          <p:cNvPr id="57" name="TextShape 1"/>
          <p:cNvSpPr txBox="1"/>
          <p:nvPr/>
        </p:nvSpPr>
        <p:spPr>
          <a:xfrm>
            <a:off x="900000" y="540000"/>
            <a:ext cx="8135640" cy="604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x-none" sz="3600" b="1">
                <a:solidFill>
                  <a:srgbClr val="66FF00"/>
                </a:solidFill>
              </a:rPr>
              <a:t>3.Контрольний урок: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о</a:t>
            </a:r>
            <a:r>
              <a:rPr lang="x-none" sz="3600" smtClean="0"/>
              <a:t>лімпіади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в</a:t>
            </a:r>
            <a:r>
              <a:rPr lang="x-none" sz="3600" smtClean="0"/>
              <a:t>ікторини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рок-змагання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у</a:t>
            </a:r>
            <a:r>
              <a:rPr lang="x-none" sz="3600" smtClean="0"/>
              <a:t>рок-брейн-ринг</a:t>
            </a:r>
            <a:r>
              <a:rPr lang="x-none" sz="3600"/>
              <a:t>.</a:t>
            </a:r>
            <a:endParaRPr dirty="0"/>
          </a:p>
          <a:p>
            <a:pPr>
              <a:buSzPct val="25000"/>
              <a:buFont typeface="StarSymbol"/>
              <a:buChar char=""/>
            </a:pPr>
            <a:endParaRPr dirty="0"/>
          </a:p>
          <a:p>
            <a:pPr>
              <a:buSzPct val="25000"/>
              <a:buFont typeface="StarSymbol"/>
              <a:buChar char=""/>
            </a:pPr>
            <a:endParaRPr dirty="0"/>
          </a:p>
          <a:p>
            <a:pPr>
              <a:buSzPct val="25000"/>
              <a:buFont typeface="StarSymbol"/>
              <a:buChar char=""/>
            </a:pPr>
            <a:r>
              <a:rPr lang="x-none" sz="3600" b="1" smtClean="0">
                <a:solidFill>
                  <a:srgbClr val="66FF00"/>
                </a:solidFill>
              </a:rPr>
              <a:t>4.Комбінований</a:t>
            </a:r>
            <a:endParaRPr lang="uk-UA" sz="3600" b="1" dirty="0" smtClean="0">
              <a:solidFill>
                <a:srgbClr val="66FF00"/>
              </a:solidFill>
            </a:endParaRPr>
          </a:p>
          <a:p>
            <a:pPr>
              <a:buSzPct val="25000"/>
              <a:buFont typeface="StarSymbol"/>
              <a:buChar char=""/>
            </a:pPr>
            <a:r>
              <a:rPr lang="x-none" sz="3600" b="1" smtClean="0">
                <a:solidFill>
                  <a:srgbClr val="66FF00"/>
                </a:solidFill>
              </a:rPr>
              <a:t> </a:t>
            </a:r>
            <a:r>
              <a:rPr lang="x-none" sz="3600" b="1">
                <a:solidFill>
                  <a:srgbClr val="66FF00"/>
                </a:solidFill>
              </a:rPr>
              <a:t>урок: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ru-RU" sz="3600" dirty="0" err="1" smtClean="0"/>
              <a:t>творча</a:t>
            </a:r>
            <a:r>
              <a:rPr lang="ru-RU" sz="3600" dirty="0" smtClean="0"/>
              <a:t> </a:t>
            </a:r>
            <a:r>
              <a:rPr lang="uk-UA" sz="3600" dirty="0" smtClean="0"/>
              <a:t>м</a:t>
            </a:r>
            <a:r>
              <a:rPr lang="x-none" sz="3600" smtClean="0"/>
              <a:t>айстерня</a:t>
            </a:r>
            <a:r>
              <a:rPr lang="x-none" sz="3600"/>
              <a:t>.</a:t>
            </a:r>
            <a:endParaRPr dirty="0"/>
          </a:p>
        </p:txBody>
      </p:sp>
      <p:pic>
        <p:nvPicPr>
          <p:cNvPr id="58" name="Рисунок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00" y="1230480"/>
            <a:ext cx="4680000" cy="362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0"/>
            <a:ext cx="10080000" cy="755964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540000" y="360000"/>
            <a:ext cx="9071640" cy="84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x-none" sz="4400">
                <a:solidFill>
                  <a:srgbClr val="FF3333"/>
                </a:solidFill>
              </a:rPr>
              <a:t>Методи та прийоми навчання:</a:t>
            </a:r>
            <a:endParaRPr sz="4400" dirty="0"/>
          </a:p>
        </p:txBody>
      </p:sp>
      <p:sp>
        <p:nvSpPr>
          <p:cNvPr id="61" name="TextShape 2"/>
          <p:cNvSpPr txBox="1"/>
          <p:nvPr/>
        </p:nvSpPr>
        <p:spPr>
          <a:xfrm>
            <a:off x="1440000" y="1260000"/>
            <a:ext cx="8135640" cy="54000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с</a:t>
            </a:r>
            <a:r>
              <a:rPr lang="x-none" sz="3600" smtClean="0"/>
              <a:t>ловесні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н</a:t>
            </a:r>
            <a:r>
              <a:rPr lang="x-none" sz="3600" smtClean="0"/>
              <a:t>аочні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п</a:t>
            </a:r>
            <a:r>
              <a:rPr lang="x-none" sz="3600" smtClean="0"/>
              <a:t>рактичні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п</a:t>
            </a:r>
            <a:r>
              <a:rPr lang="x-none" sz="3600" smtClean="0"/>
              <a:t>ояснювально-ілюстративні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р</a:t>
            </a:r>
            <a:r>
              <a:rPr lang="x-none" sz="3600" smtClean="0"/>
              <a:t>епродуктивні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п</a:t>
            </a:r>
            <a:r>
              <a:rPr lang="x-none" sz="3600" smtClean="0"/>
              <a:t>роблемного </a:t>
            </a:r>
            <a:r>
              <a:rPr lang="x-none" sz="3600"/>
              <a:t>викладу;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ч</a:t>
            </a:r>
            <a:r>
              <a:rPr lang="x-none" sz="3600" smtClean="0"/>
              <a:t>астково-пошукові</a:t>
            </a:r>
            <a:r>
              <a:rPr lang="x-none" sz="3600"/>
              <a:t>;</a:t>
            </a:r>
            <a:endParaRPr dirty="0"/>
          </a:p>
          <a:p>
            <a:pPr>
              <a:buSzPct val="25000"/>
            </a:pPr>
            <a:r>
              <a:rPr lang="ru-RU" sz="3600" dirty="0" smtClean="0"/>
              <a:t>-</a:t>
            </a:r>
            <a:r>
              <a:rPr lang="uk-UA" sz="3600" dirty="0"/>
              <a:t>д</a:t>
            </a:r>
            <a:r>
              <a:rPr lang="x-none" sz="3600" smtClean="0"/>
              <a:t>ослідницькі</a:t>
            </a:r>
            <a:r>
              <a:rPr lang="x-none" sz="3600"/>
              <a:t>.</a:t>
            </a:r>
            <a:endParaRPr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0"/>
            <a:ext cx="10080000" cy="755964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503808" y="395461"/>
            <a:ext cx="9071640" cy="66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x-none" sz="4000" b="1" i="1">
                <a:solidFill>
                  <a:srgbClr val="FF3399"/>
                </a:solidFill>
              </a:rPr>
              <a:t>Основні напрямки уроку:</a:t>
            </a:r>
            <a:endParaRPr sz="4000" dirty="0"/>
          </a:p>
        </p:txBody>
      </p:sp>
      <p:sp>
        <p:nvSpPr>
          <p:cNvPr id="64" name="TextShape 2"/>
          <p:cNvSpPr txBox="1"/>
          <p:nvPr/>
        </p:nvSpPr>
        <p:spPr>
          <a:xfrm>
            <a:off x="431800" y="1187549"/>
            <a:ext cx="9323976" cy="6211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uk-UA" sz="1400" dirty="0"/>
              <a:t>          </a:t>
            </a:r>
            <a:r>
              <a:rPr lang="uk-UA" sz="1400" b="1" dirty="0"/>
              <a:t>  </a:t>
            </a:r>
            <a:r>
              <a:rPr lang="uk-UA" sz="2800" b="1" dirty="0">
                <a:latin typeface="Times New Roman"/>
              </a:rPr>
              <a:t> 1. Посилення цілеспрямованості діяльності вчителя </a:t>
            </a:r>
            <a:endParaRPr lang="uk-UA" sz="2800" b="1" dirty="0" smtClean="0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</a:t>
            </a:r>
            <a:r>
              <a:rPr lang="uk-UA" sz="2800" b="1" dirty="0" smtClean="0">
                <a:latin typeface="Times New Roman"/>
              </a:rPr>
              <a:t>           й</a:t>
            </a:r>
            <a:r>
              <a:rPr lang="uk-UA" dirty="0" smtClean="0"/>
              <a:t> </a:t>
            </a:r>
            <a:r>
              <a:rPr lang="uk-UA" sz="2800" b="1" dirty="0" smtClean="0">
                <a:latin typeface="Times New Roman"/>
              </a:rPr>
              <a:t>учнів </a:t>
            </a:r>
            <a:r>
              <a:rPr lang="uk-UA" sz="2800" b="1" dirty="0">
                <a:latin typeface="Times New Roman"/>
              </a:rPr>
              <a:t>на уроці.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       2. Здійснення організаційної чіткості кожного уроку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           від першої до останньої хвилини.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       3. Підвищення пізнавальної самостійності і творчої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            активності учнів.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       4. Оптимізація навчально-виховного процесу.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       5. Інтенсифікація навчально-виховного процесу на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           уроці.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       6. Здійснення </a:t>
            </a:r>
            <a:r>
              <a:rPr lang="uk-UA" sz="2800" b="1" dirty="0" err="1">
                <a:latin typeface="Times New Roman"/>
              </a:rPr>
              <a:t>міжпредметних</a:t>
            </a:r>
            <a:r>
              <a:rPr lang="uk-UA" sz="2800" b="1" dirty="0">
                <a:latin typeface="Times New Roman"/>
              </a:rPr>
              <a:t> і </a:t>
            </a:r>
            <a:r>
              <a:rPr lang="uk-UA" sz="2800" b="1" dirty="0" err="1" smtClean="0">
                <a:latin typeface="Times New Roman"/>
              </a:rPr>
              <a:t>внутрішньо-</a:t>
            </a:r>
            <a:endParaRPr lang="uk-UA" sz="2800" b="1" dirty="0" smtClean="0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uk-UA" sz="2800" b="1" dirty="0">
                <a:latin typeface="Times New Roman"/>
              </a:rPr>
              <a:t> </a:t>
            </a:r>
            <a:r>
              <a:rPr lang="uk-UA" sz="2800" b="1" dirty="0" smtClean="0">
                <a:latin typeface="Times New Roman"/>
              </a:rPr>
              <a:t>           предметних</a:t>
            </a:r>
            <a:r>
              <a:rPr lang="uk-UA" dirty="0"/>
              <a:t> </a:t>
            </a:r>
            <a:r>
              <a:rPr lang="uk-UA" sz="2800" b="1" dirty="0" smtClean="0">
                <a:latin typeface="Times New Roman"/>
              </a:rPr>
              <a:t>зв'язків</a:t>
            </a:r>
            <a:r>
              <a:rPr lang="uk-UA" sz="2800" b="1" dirty="0">
                <a:latin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0"/>
            <a:ext cx="10080000" cy="755964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1007864" y="683493"/>
          <a:ext cx="84969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254</Words>
  <Application>Microsoft Office PowerPoint</Application>
  <PresentationFormat>Произвольный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Олег</cp:lastModifiedBy>
  <cp:revision>9</cp:revision>
  <dcterms:modified xsi:type="dcterms:W3CDTF">2014-10-12T17:52:46Z</dcterms:modified>
</cp:coreProperties>
</file>