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8"/>
  </p:handoutMasterIdLst>
  <p:sldIdLst>
    <p:sldId id="256" r:id="rId2"/>
    <p:sldId id="258" r:id="rId3"/>
    <p:sldId id="275" r:id="rId4"/>
    <p:sldId id="260" r:id="rId5"/>
    <p:sldId id="276" r:id="rId6"/>
    <p:sldId id="277" r:id="rId7"/>
    <p:sldId id="283" r:id="rId8"/>
    <p:sldId id="261" r:id="rId9"/>
    <p:sldId id="262" r:id="rId10"/>
    <p:sldId id="280" r:id="rId11"/>
    <p:sldId id="281" r:id="rId12"/>
    <p:sldId id="285" r:id="rId13"/>
    <p:sldId id="286" r:id="rId14"/>
    <p:sldId id="287" r:id="rId15"/>
    <p:sldId id="274" r:id="rId16"/>
    <p:sldId id="284" r:id="rId17"/>
  </p:sldIdLst>
  <p:sldSz cx="9144000" cy="6858000" type="screen4x3"/>
  <p:notesSz cx="10020300" cy="68881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79AED44-2470-472F-A234-92E960755774}">
          <p14:sldIdLst>
            <p14:sldId id="256"/>
          </p14:sldIdLst>
        </p14:section>
        <p14:section name="Раздел без заголовка" id="{68DC3EC7-6677-4B26-A64C-4C96F53EAACC}">
          <p14:sldIdLst>
            <p14:sldId id="258"/>
            <p14:sldId id="275"/>
            <p14:sldId id="260"/>
            <p14:sldId id="276"/>
            <p14:sldId id="277"/>
            <p14:sldId id="283"/>
            <p14:sldId id="261"/>
            <p14:sldId id="262"/>
            <p14:sldId id="280"/>
            <p14:sldId id="281"/>
            <p14:sldId id="285"/>
            <p14:sldId id="286"/>
            <p14:sldId id="287"/>
            <p14:sldId id="274"/>
            <p14:sldId id="28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2" autoAdjust="0"/>
    <p:restoredTop sz="94660"/>
  </p:normalViewPr>
  <p:slideViewPr>
    <p:cSldViewPr>
      <p:cViewPr>
        <p:scale>
          <a:sx n="79" d="100"/>
          <a:sy n="79" d="100"/>
        </p:scale>
        <p:origin x="-131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75851" y="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092DCA7A-E775-45A6-8FCB-D9EDD8A0B6DA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4256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75851" y="654256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F3591029-B067-4243-9C3F-F8987F339F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750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2.gif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jpeg"/><Relationship Id="rId7" Type="http://schemas.microsoft.com/office/2007/relationships/hdphoto" Target="../media/hdphoto4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microsoft.com/office/2007/relationships/hdphoto" Target="../media/hdphoto3.wdp"/><Relationship Id="rId4" Type="http://schemas.openxmlformats.org/officeDocument/2006/relationships/image" Target="../media/image18.png"/><Relationship Id="rId9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 smtClean="0"/>
              <a:t>Товар. </a:t>
            </a:r>
            <a:br>
              <a:rPr lang="uk-UA" b="1" dirty="0" smtClean="0"/>
            </a:br>
            <a:r>
              <a:rPr lang="uk-UA" b="1" dirty="0" smtClean="0"/>
              <a:t>Види товару.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171106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200" smtClean="0">
                <a:solidFill>
                  <a:srgbClr val="00B0F0"/>
                </a:solidFill>
              </a:rPr>
              <a:t>Товари поділяються на товари замінники. Наприклад, вишневий сік і яблучний.</a:t>
            </a:r>
            <a:endParaRPr lang="ru-RU" sz="3200" smtClean="0">
              <a:solidFill>
                <a:srgbClr val="00B0F0"/>
              </a:solidFill>
            </a:endParaRPr>
          </a:p>
        </p:txBody>
      </p:sp>
      <p:pic>
        <p:nvPicPr>
          <p:cNvPr id="17410" name="Содержимое 3" descr="sok-vishnevyj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2500313"/>
            <a:ext cx="3486150" cy="4048125"/>
          </a:xfrm>
        </p:spPr>
      </p:pic>
      <p:pic>
        <p:nvPicPr>
          <p:cNvPr id="17411" name="Рисунок 4" descr="pp_11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1643063"/>
            <a:ext cx="4625975" cy="311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16016" y="0"/>
            <a:ext cx="374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chemeClr val="bg1"/>
                </a:solidFill>
              </a:rPr>
              <a:t>субститути</a:t>
            </a:r>
            <a:endParaRPr lang="uk-U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11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rgbClr val="00B0F0"/>
                </a:solidFill>
              </a:rPr>
              <a:t>Та взаємодоповнюючі товари. Наприклад,зубна паста і зубна щітка.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18434" name="Содержимое 3" descr="zub8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4" y="3068960"/>
            <a:ext cx="2857500" cy="3286125"/>
          </a:xfrm>
        </p:spPr>
      </p:pic>
      <p:pic>
        <p:nvPicPr>
          <p:cNvPr id="18435" name="Рисунок 4" descr="1169199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1500188"/>
            <a:ext cx="31432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Рисунок 5" descr="553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276872"/>
            <a:ext cx="3000375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72000" y="0"/>
            <a:ext cx="3816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комплементарні</a:t>
            </a:r>
            <a:endParaRPr lang="uk-UA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03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60032" y="0"/>
            <a:ext cx="33009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 smtClean="0">
                <a:solidFill>
                  <a:schemeClr val="bg1"/>
                </a:solidFill>
              </a:rPr>
              <a:t>Якість товару </a:t>
            </a:r>
            <a:endParaRPr lang="uk-UA" sz="36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268760"/>
            <a:ext cx="76328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- це один з найпотужніших інструментів, за допомогою якого товар не тільки позиціонується на ринку, але і може конкурувати з іншими товарами. </a:t>
            </a:r>
            <a:endParaRPr lang="uk-UA" sz="2800" dirty="0"/>
          </a:p>
        </p:txBody>
      </p:sp>
      <p:pic>
        <p:nvPicPr>
          <p:cNvPr id="4098" name="Picture 2" descr="Картинки по запросу картинка това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178" y="3084642"/>
            <a:ext cx="3660998" cy="333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40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16016" y="0"/>
            <a:ext cx="35028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 smtClean="0">
                <a:solidFill>
                  <a:schemeClr val="bg1"/>
                </a:solidFill>
              </a:rPr>
              <a:t>Якісний товар </a:t>
            </a:r>
            <a:endParaRPr lang="uk-UA" sz="36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340768"/>
            <a:ext cx="511256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uk-UA" sz="3200" dirty="0" smtClean="0"/>
              <a:t>надійний</a:t>
            </a:r>
          </a:p>
          <a:p>
            <a:endParaRPr lang="uk-UA" sz="3200" dirty="0" smtClean="0"/>
          </a:p>
          <a:p>
            <a:pPr marL="285750" indent="-285750">
              <a:buBlip>
                <a:blip r:embed="rId2"/>
              </a:buBlip>
            </a:pPr>
            <a:r>
              <a:rPr lang="uk-UA" sz="3200" dirty="0" smtClean="0"/>
              <a:t>Міцний</a:t>
            </a:r>
          </a:p>
          <a:p>
            <a:endParaRPr lang="uk-UA" sz="3200" dirty="0" smtClean="0"/>
          </a:p>
          <a:p>
            <a:pPr marL="285750" indent="-285750">
              <a:buBlip>
                <a:blip r:embed="rId2"/>
              </a:buBlip>
            </a:pPr>
            <a:r>
              <a:rPr lang="uk-UA" sz="3200" dirty="0" smtClean="0"/>
              <a:t>простий в ремонті</a:t>
            </a:r>
          </a:p>
          <a:p>
            <a:endParaRPr lang="uk-UA" sz="3200" dirty="0" smtClean="0"/>
          </a:p>
          <a:p>
            <a:pPr marL="285750" indent="-285750">
              <a:buBlip>
                <a:blip r:embed="rId2"/>
              </a:buBlip>
            </a:pPr>
            <a:r>
              <a:rPr lang="uk-UA" sz="3200" dirty="0"/>
              <a:t>п</a:t>
            </a:r>
            <a:r>
              <a:rPr lang="uk-UA" sz="3200" dirty="0" smtClean="0"/>
              <a:t>ривабливий з точки зору дизайну</a:t>
            </a:r>
            <a:endParaRPr lang="uk-UA" sz="3200" dirty="0"/>
          </a:p>
        </p:txBody>
      </p:sp>
      <p:pic>
        <p:nvPicPr>
          <p:cNvPr id="5122" name="Picture 2" descr="Картинки по запросу картинка товар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504" y="692408"/>
            <a:ext cx="355239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21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16016" y="0"/>
            <a:ext cx="36279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</a:rPr>
              <a:t>Неякісний товар </a:t>
            </a:r>
            <a:endParaRPr lang="uk-UA" sz="32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340768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00B0F0"/>
                </a:solidFill>
              </a:rPr>
              <a:t>  Повернення </a:t>
            </a:r>
            <a:r>
              <a:rPr lang="uk-UA" sz="3600" dirty="0" smtClean="0"/>
              <a:t>                    </a:t>
            </a:r>
            <a:r>
              <a:rPr lang="uk-UA" sz="3600" b="1" dirty="0" smtClean="0">
                <a:solidFill>
                  <a:srgbClr val="7030A0"/>
                </a:solidFill>
              </a:rPr>
              <a:t>Обмін</a:t>
            </a:r>
          </a:p>
        </p:txBody>
      </p:sp>
      <p:pic>
        <p:nvPicPr>
          <p:cNvPr id="6146" name="Picture 2" descr="Картинки по запросу картинка това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652" y="2213811"/>
            <a:ext cx="5445192" cy="408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98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980728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dirty="0" smtClean="0"/>
              <a:t>Робота в групах</a:t>
            </a:r>
            <a:endParaRPr lang="uk-UA" sz="4800" dirty="0"/>
          </a:p>
        </p:txBody>
      </p:sp>
      <p:sp>
        <p:nvSpPr>
          <p:cNvPr id="2" name="AutoShape 2" descr="Картинки по запросу картинки работа в групп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060848"/>
            <a:ext cx="4608512" cy="4159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300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980728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dirty="0" smtClean="0"/>
              <a:t>Домашнє завдання:</a:t>
            </a:r>
            <a:endParaRPr lang="uk-UA" sz="4800" dirty="0"/>
          </a:p>
        </p:txBody>
      </p:sp>
      <p:pic>
        <p:nvPicPr>
          <p:cNvPr id="1026" name="Picture 2" descr="Картинки по запросу картинка рекла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2060848"/>
            <a:ext cx="6000667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41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008310"/>
            <a:ext cx="73448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Ми називаємо товаром все, що може задовольнити потребу і пропонується ринку.</a:t>
            </a:r>
            <a:endParaRPr lang="uk-UA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17661" y="2462609"/>
            <a:ext cx="20585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Ф. </a:t>
            </a:r>
            <a:r>
              <a:rPr lang="ru-RU" sz="2800" dirty="0" err="1"/>
              <a:t>Котлер</a:t>
            </a:r>
            <a:r>
              <a:rPr lang="ru-RU" sz="2800" dirty="0"/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435" y="2103211"/>
            <a:ext cx="3302000" cy="43053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60032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товар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60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357188" y="142874"/>
            <a:ext cx="8501062" cy="1629941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B0F0"/>
                </a:solidFill>
              </a:rPr>
              <a:t>                                                                    Товар</a:t>
            </a:r>
            <a:r>
              <a:rPr lang="ru-RU" sz="2400" dirty="0" smtClean="0">
                <a:solidFill>
                  <a:srgbClr val="00B0F0"/>
                </a:solidFill>
              </a:rPr>
              <a:t> —</a:t>
            </a:r>
            <a:br>
              <a:rPr lang="ru-RU" sz="2400" dirty="0" smtClean="0">
                <a:solidFill>
                  <a:srgbClr val="00B0F0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    </a:t>
            </a:r>
            <a:r>
              <a:rPr lang="ru-RU" sz="2400" b="1" dirty="0" smtClean="0">
                <a:solidFill>
                  <a:schemeClr val="tx1"/>
                </a:solidFill>
              </a:rPr>
              <a:t>продукт </a:t>
            </a:r>
            <a:r>
              <a:rPr lang="ru-RU" sz="2400" b="1" dirty="0" err="1" smtClean="0">
                <a:solidFill>
                  <a:schemeClr val="tx1"/>
                </a:solidFill>
              </a:rPr>
              <a:t>природи</a:t>
            </a:r>
            <a:r>
              <a:rPr lang="ru-RU" sz="2400" b="1" dirty="0" smtClean="0">
                <a:solidFill>
                  <a:schemeClr val="tx1"/>
                </a:solidFill>
              </a:rPr>
              <a:t> і </a:t>
            </a:r>
            <a:r>
              <a:rPr lang="ru-RU" sz="2400" b="1" dirty="0" err="1" smtClean="0">
                <a:solidFill>
                  <a:schemeClr val="tx1"/>
                </a:solidFill>
              </a:rPr>
              <a:t>людської</a:t>
            </a:r>
            <a:r>
              <a:rPr lang="ru-RU" sz="2400" b="1" dirty="0" smtClean="0">
                <a:solidFill>
                  <a:schemeClr val="tx1"/>
                </a:solidFill>
              </a:rPr>
              <a:t> </a:t>
            </a:r>
            <a:r>
              <a:rPr lang="ru-RU" sz="2400" b="1" dirty="0" err="1" smtClean="0">
                <a:solidFill>
                  <a:schemeClr val="tx1"/>
                </a:solidFill>
              </a:rPr>
              <a:t>праці</a:t>
            </a:r>
            <a:r>
              <a:rPr lang="ru-RU" sz="2400" b="1" dirty="0" smtClean="0">
                <a:solidFill>
                  <a:schemeClr val="tx1"/>
                </a:solidFill>
              </a:rPr>
              <a:t>, </a:t>
            </a:r>
            <a:r>
              <a:rPr lang="ru-RU" sz="2400" b="1" dirty="0" err="1" smtClean="0">
                <a:solidFill>
                  <a:schemeClr val="tx1"/>
                </a:solidFill>
              </a:rPr>
              <a:t>який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здатен</a:t>
            </a:r>
            <a:r>
              <a:rPr lang="ru-RU" sz="2400" b="1" dirty="0" smtClean="0">
                <a:solidFill>
                  <a:schemeClr val="tx1"/>
                </a:solidFill>
              </a:rPr>
              <a:t>        </a:t>
            </a:r>
            <a:r>
              <a:rPr lang="ru-RU" sz="2400" b="1" dirty="0" err="1" smtClean="0">
                <a:solidFill>
                  <a:schemeClr val="tx1"/>
                </a:solidFill>
              </a:rPr>
              <a:t>задовольняти</a:t>
            </a:r>
            <a:r>
              <a:rPr lang="ru-RU" sz="2400" b="1" dirty="0" smtClean="0">
                <a:solidFill>
                  <a:schemeClr val="tx1"/>
                </a:solidFill>
              </a:rPr>
              <a:t> потреби і </a:t>
            </a:r>
            <a:r>
              <a:rPr lang="ru-RU" sz="2400" b="1" dirty="0" err="1" smtClean="0">
                <a:solidFill>
                  <a:schemeClr val="tx1"/>
                </a:solidFill>
              </a:rPr>
              <a:t>призначений</a:t>
            </a:r>
            <a:r>
              <a:rPr lang="ru-RU" sz="2400" b="1" dirty="0" smtClean="0">
                <a:solidFill>
                  <a:schemeClr val="tx1"/>
                </a:solidFill>
              </a:rPr>
              <a:t> для </a:t>
            </a:r>
            <a:r>
              <a:rPr lang="ru-RU" sz="2400" b="1" dirty="0" err="1" smtClean="0">
                <a:solidFill>
                  <a:schemeClr val="tx1"/>
                </a:solidFill>
              </a:rPr>
              <a:t>обміну</a:t>
            </a:r>
            <a:r>
              <a:rPr lang="ru-RU" sz="2400" b="1" dirty="0" smtClean="0">
                <a:solidFill>
                  <a:schemeClr val="tx1"/>
                </a:solidFill>
              </a:rPr>
              <a:t> і </a:t>
            </a:r>
            <a:r>
              <a:rPr lang="ru-RU" sz="2400" b="1" dirty="0" err="1" smtClean="0">
                <a:solidFill>
                  <a:schemeClr val="tx1"/>
                </a:solidFill>
              </a:rPr>
              <a:t>купівлі</a:t>
            </a:r>
            <a:r>
              <a:rPr lang="ru-RU" sz="2400" b="1" dirty="0" smtClean="0">
                <a:solidFill>
                  <a:schemeClr val="tx1"/>
                </a:solidFill>
              </a:rPr>
              <a:t>-         продажу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dirty="0" smtClean="0">
              <a:solidFill>
                <a:schemeClr val="tx1"/>
              </a:solidFill>
            </a:endParaRPr>
          </a:p>
        </p:txBody>
      </p:sp>
      <p:pic>
        <p:nvPicPr>
          <p:cNvPr id="16386" name="Содержимое 3" descr="5b6994c16c9b9b7_rchendaiser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4000500"/>
            <a:ext cx="4000500" cy="2667000"/>
          </a:xfrm>
        </p:spPr>
      </p:pic>
      <p:pic>
        <p:nvPicPr>
          <p:cNvPr id="16387" name="Рисунок 4" descr="5461-f518f3f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1357313"/>
            <a:ext cx="46196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Рисунок 5" descr="rtvm0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4643438"/>
            <a:ext cx="2925763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Рисунок 6" descr="tov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357313"/>
            <a:ext cx="2500312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166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60031" y="-99392"/>
            <a:ext cx="28664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 smtClean="0">
                <a:solidFill>
                  <a:schemeClr val="bg1"/>
                </a:solidFill>
              </a:rPr>
              <a:t>речі-товари</a:t>
            </a:r>
            <a:endParaRPr lang="uk-UA" sz="36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196752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smtClean="0"/>
              <a:t>- це будь-які речі, якими ми користуємося в повсякденному житті.</a:t>
            </a:r>
            <a:endParaRPr lang="uk-UA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155991"/>
            <a:ext cx="4896544" cy="3402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86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-99392"/>
            <a:ext cx="37556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Продовольчі товари</a:t>
            </a:r>
            <a:endParaRPr lang="uk-UA" sz="28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196752"/>
            <a:ext cx="8208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smtClean="0"/>
              <a:t>- це товари,які ми можемо вживати в їжу.</a:t>
            </a:r>
            <a:endParaRPr lang="uk-UA" sz="4000" dirty="0"/>
          </a:p>
        </p:txBody>
      </p:sp>
      <p:pic>
        <p:nvPicPr>
          <p:cNvPr id="2050" name="Picture 2" descr="Картинки по запросу картинка продукты пита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2520190"/>
            <a:ext cx="7328963" cy="350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96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-99392"/>
            <a:ext cx="37556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Промислові товари</a:t>
            </a:r>
            <a:endParaRPr lang="uk-UA" sz="28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196752"/>
            <a:ext cx="8208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smtClean="0"/>
              <a:t>- це товари,які ми не можемо вживати в їжу.</a:t>
            </a:r>
            <a:endParaRPr lang="uk-UA" sz="4000" dirty="0"/>
          </a:p>
        </p:txBody>
      </p:sp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39" y="2520191"/>
            <a:ext cx="6105951" cy="375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84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-99392"/>
            <a:ext cx="37556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           Казка</a:t>
            </a:r>
            <a:endParaRPr lang="uk-UA" sz="28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196752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srgbClr val="7030A0"/>
                </a:solidFill>
              </a:rPr>
              <a:t>Маленький Зайчик цілий рік збирав гроші, щоб купити мамі подарунок на День народження. І коли настав цей день, він пішов у магазин «Дитячі товари». Однак продавець нічим не допоміг Зайчикові. Чому?</a:t>
            </a:r>
            <a:endParaRPr lang="uk-UA" sz="2800" dirty="0">
              <a:solidFill>
                <a:srgbClr val="7030A0"/>
              </a:solidFill>
            </a:endParaRPr>
          </a:p>
        </p:txBody>
      </p:sp>
      <p:sp>
        <p:nvSpPr>
          <p:cNvPr id="4" name="AutoShape 2" descr="Картинки по запросу картинки зайчик мультяшный"/>
          <p:cNvSpPr>
            <a:spLocks noChangeAspect="1" noChangeArrowheads="1"/>
          </p:cNvSpPr>
          <p:nvPr/>
        </p:nvSpPr>
        <p:spPr bwMode="auto">
          <a:xfrm>
            <a:off x="155575" y="-2041525"/>
            <a:ext cx="57150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и по запросу картинки зайчик мультяшный"/>
          <p:cNvSpPr>
            <a:spLocks noChangeAspect="1" noChangeArrowheads="1"/>
          </p:cNvSpPr>
          <p:nvPr/>
        </p:nvSpPr>
        <p:spPr bwMode="auto">
          <a:xfrm>
            <a:off x="307975" y="-1889125"/>
            <a:ext cx="57150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Картинки по запросу картинки зайчик мультяшный"/>
          <p:cNvSpPr>
            <a:spLocks noChangeAspect="1" noChangeArrowheads="1"/>
          </p:cNvSpPr>
          <p:nvPr/>
        </p:nvSpPr>
        <p:spPr bwMode="auto">
          <a:xfrm>
            <a:off x="460375" y="-1736725"/>
            <a:ext cx="57150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Картинки по запросу картинки зайчик мультяшный"/>
          <p:cNvSpPr>
            <a:spLocks noChangeAspect="1" noChangeArrowheads="1"/>
          </p:cNvSpPr>
          <p:nvPr/>
        </p:nvSpPr>
        <p:spPr bwMode="auto">
          <a:xfrm>
            <a:off x="612775" y="-1584325"/>
            <a:ext cx="57150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3573015"/>
            <a:ext cx="3547591" cy="2647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861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1905000" cy="31623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580801" y="-191237"/>
            <a:ext cx="36157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chemeClr val="bg1"/>
                </a:solidFill>
              </a:rPr>
              <a:t>короткочасного використання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1" y="827228"/>
            <a:ext cx="3810000" cy="28575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500" b="85000" l="0" r="99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863" y="2872617"/>
            <a:ext cx="3810000" cy="381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79" y="4149080"/>
            <a:ext cx="2381250" cy="2286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358" y="736970"/>
            <a:ext cx="28575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94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921970"/>
            <a:ext cx="1882180" cy="3619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656972" y="-171400"/>
            <a:ext cx="3024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використовуються досить довго</a:t>
            </a:r>
            <a:endParaRPr lang="uk-UA" sz="24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86" y="303988"/>
            <a:ext cx="3695448" cy="2846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00" b="94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011" y="1916832"/>
            <a:ext cx="4762500" cy="4762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659597"/>
            <a:ext cx="3963144" cy="39631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500" l="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443" y="4295043"/>
            <a:ext cx="2186418" cy="218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88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322</TotalTime>
  <Words>177</Words>
  <Application>Microsoft Office PowerPoint</Application>
  <PresentationFormat>Экран (4:3)</PresentationFormat>
  <Paragraphs>33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Остин</vt:lpstr>
      <vt:lpstr>Товар.  Види товару.</vt:lpstr>
      <vt:lpstr>Презентация PowerPoint</vt:lpstr>
      <vt:lpstr>                                                                    Товар —     продукт природи і людської праці, який здатен        задовольняти потреби і призначений для обміну і купівлі-         продажу.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Товари поділяються на товари замінники. Наприклад, вишневий сік і яблучний.</vt:lpstr>
      <vt:lpstr>Та взаємодоповнюючі товари. Наприклад,зубна паста і зубна щітка.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Товар – річ та товар - послуга</dc:title>
  <dc:creator>Вика</dc:creator>
  <cp:lastModifiedBy>111</cp:lastModifiedBy>
  <cp:revision>46</cp:revision>
  <cp:lastPrinted>2012-10-03T23:54:38Z</cp:lastPrinted>
  <dcterms:created xsi:type="dcterms:W3CDTF">2012-10-03T20:42:53Z</dcterms:created>
  <dcterms:modified xsi:type="dcterms:W3CDTF">2018-03-18T13:59:23Z</dcterms:modified>
</cp:coreProperties>
</file>