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924800" cy="5791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1) [ О,  О,  О, О ].</a:t>
            </a:r>
            <a:br>
              <a:rPr lang="ru-RU" b="1" dirty="0" smtClean="0"/>
            </a:br>
            <a:r>
              <a:rPr lang="ru-RU" b="1" dirty="0" smtClean="0"/>
              <a:t>2) [ О  и   О ].</a:t>
            </a:r>
            <a:br>
              <a:rPr lang="ru-RU" b="1" dirty="0" smtClean="0"/>
            </a:br>
            <a:r>
              <a:rPr lang="ru-RU" b="1" dirty="0" smtClean="0"/>
              <a:t>3) [ О, а  О </a:t>
            </a:r>
            <a:r>
              <a:rPr lang="ru-RU" b="1" dirty="0" smtClean="0"/>
              <a:t>]            </a:t>
            </a:r>
            <a:r>
              <a:rPr lang="ru-RU" b="1" dirty="0" smtClean="0"/>
              <a:t>[ О,  но О ].</a:t>
            </a:r>
            <a:br>
              <a:rPr lang="ru-RU" b="1" dirty="0" smtClean="0"/>
            </a:br>
            <a:r>
              <a:rPr lang="ru-RU" b="1" dirty="0" smtClean="0"/>
              <a:t>4) [ и О, и  О, и  О ].</a:t>
            </a:r>
            <a:br>
              <a:rPr lang="ru-RU" b="1" dirty="0" smtClean="0"/>
            </a:br>
            <a:r>
              <a:rPr lang="ru-RU" b="1" dirty="0" smtClean="0"/>
              <a:t>5) [ То  О, то  О,  то  О </a:t>
            </a:r>
            <a:r>
              <a:rPr lang="ru-RU" b="1" dirty="0" smtClean="0"/>
              <a:t>]  </a:t>
            </a:r>
            <a:r>
              <a:rPr lang="ru-RU" b="1" dirty="0" smtClean="0"/>
              <a:t>[ Или  О,  или  О ].</a:t>
            </a:r>
            <a:br>
              <a:rPr lang="ru-RU" b="1" dirty="0" smtClean="0"/>
            </a:br>
            <a:r>
              <a:rPr lang="ru-RU" b="1" dirty="0" smtClean="0"/>
              <a:t>6) […  не  только  О,  но  и   О ].</a:t>
            </a:r>
            <a:br>
              <a:rPr lang="ru-RU" b="1" dirty="0" smtClean="0"/>
            </a:br>
            <a:r>
              <a:rPr lang="ru-RU" b="1" dirty="0" smtClean="0"/>
              <a:t>    […  как   О,  так   и   О ].</a:t>
            </a:r>
            <a:br>
              <a:rPr lang="ru-RU" b="1" dirty="0" smtClean="0"/>
            </a:br>
            <a:r>
              <a:rPr lang="ru-RU" b="1" dirty="0" smtClean="0"/>
              <a:t>7) [О: О, О, О].</a:t>
            </a:r>
            <a:br>
              <a:rPr lang="ru-RU" b="1" dirty="0" smtClean="0"/>
            </a:br>
            <a:r>
              <a:rPr lang="ru-RU" b="1" dirty="0" smtClean="0"/>
              <a:t>8) [О, О, О - О ]</a:t>
            </a:r>
            <a:br>
              <a:rPr lang="ru-RU" b="1" dirty="0" smtClean="0"/>
            </a:br>
            <a:r>
              <a:rPr lang="ru-RU" b="1" dirty="0" smtClean="0"/>
              <a:t>9) [О: О, О, О - …]</a:t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304800"/>
          <a:ext cx="9144000" cy="6553201"/>
        </p:xfrm>
        <a:graphic>
          <a:graphicData uri="http://schemas.openxmlformats.org/drawingml/2006/table">
            <a:tbl>
              <a:tblPr/>
              <a:tblGrid>
                <a:gridCol w="473872"/>
                <a:gridCol w="7539907"/>
                <a:gridCol w="1130221"/>
              </a:tblGrid>
              <a:tr h="14562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Радостью,  счастьем, надеждой -  всем  поделись  со  своим  другом.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2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Я  закрыл свою тетрадь  и  вышел  в сад.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4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Друг  говорит  в  глаза  не  только  о  достоинствах,  но  и  о  недостатках  своего  товарища.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 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2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latin typeface="Times New Roman"/>
                          <a:ea typeface="Times New Roman"/>
                          <a:cs typeface="Times New Roman"/>
                        </a:rPr>
                        <a:t>Далеко  гулы  повторяют  и  рёв,  и  треск, и  шум,  и  гром.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0" cy="6658461"/>
        </p:xfrm>
        <a:graphic>
          <a:graphicData uri="http://schemas.openxmlformats.org/drawingml/2006/table">
            <a:tbl>
              <a:tblPr/>
              <a:tblGrid>
                <a:gridCol w="473872"/>
                <a:gridCol w="7539907"/>
                <a:gridCol w="1130221"/>
              </a:tblGrid>
              <a:tr h="1711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Орловский  мужик  невелик   ростом,   сутуловат,  угрюм,  глядит  исподлобья.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    №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3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Ищи  товарища  лучше  себя,   а   не  хуже.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6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В  людях  мы  особенно  ценим  следующие черты:  ум,   волю, трудолюбие.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3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То  садился  он  на  диван, то  подходил  к  окну,  то  хотел  мыслить.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   № 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1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Родные  знакомые  места:  узенькая  речка,  заросшая  тропинка  к  дому,  старый  сад  -  заставили  сердце  биться сильнее.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48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3200" dirty="0" smtClean="0"/>
          </a:p>
          <a:p>
            <a:r>
              <a:rPr lang="ru-RU" sz="3200" dirty="0" smtClean="0"/>
              <a:t>1. Мы </a:t>
            </a:r>
            <a:r>
              <a:rPr lang="ru-RU" sz="3200" dirty="0" smtClean="0"/>
              <a:t>читаем, любим, заучиваем  стихотворения   А.С.Пушкина. [О, О, О].</a:t>
            </a:r>
          </a:p>
          <a:p>
            <a:pPr lvl="0"/>
            <a:r>
              <a:rPr lang="ru-RU" sz="3200" dirty="0" smtClean="0"/>
              <a:t>2. Имя </a:t>
            </a:r>
            <a:r>
              <a:rPr lang="ru-RU" sz="3200" dirty="0" smtClean="0"/>
              <a:t>Пушкина известно не только в нашей стране, но и далеко за её пределами. […не только О, но и О…].</a:t>
            </a:r>
          </a:p>
          <a:p>
            <a:r>
              <a:rPr lang="ru-RU" sz="3200" dirty="0" smtClean="0"/>
              <a:t>3. А.С.Пушкин </a:t>
            </a:r>
            <a:r>
              <a:rPr lang="ru-RU" sz="3200" dirty="0" smtClean="0"/>
              <a:t>оставил нам стихотворения и поэмы, повести и драмы. </a:t>
            </a:r>
            <a:r>
              <a:rPr lang="en-US" sz="3200" dirty="0" smtClean="0"/>
              <a:t>[</a:t>
            </a:r>
            <a:r>
              <a:rPr lang="ru-RU" sz="3200" dirty="0" smtClean="0"/>
              <a:t>О и О, О и О</a:t>
            </a:r>
            <a:r>
              <a:rPr lang="en-US" sz="3200" dirty="0" smtClean="0"/>
              <a:t>]</a:t>
            </a:r>
            <a:endParaRPr lang="ru-RU" sz="3200" dirty="0" smtClean="0"/>
          </a:p>
          <a:p>
            <a:pPr lvl="0"/>
            <a:r>
              <a:rPr lang="ru-RU" sz="3200" dirty="0" smtClean="0"/>
              <a:t>4. Лирические </a:t>
            </a:r>
            <a:r>
              <a:rPr lang="ru-RU" sz="3200" dirty="0" smtClean="0"/>
              <a:t>чувства поэта выливаются в самую разнообразную форму: дружеские послания, оды, баллады, поэмы, романсы. </a:t>
            </a:r>
            <a:r>
              <a:rPr lang="en-US" sz="3200" dirty="0" smtClean="0"/>
              <a:t>[</a:t>
            </a:r>
            <a:r>
              <a:rPr lang="ru-RU" sz="3200" dirty="0" smtClean="0"/>
              <a:t>О: О, О, О, О, О</a:t>
            </a:r>
            <a:r>
              <a:rPr lang="en-US" sz="3200" dirty="0" smtClean="0"/>
              <a:t>]</a:t>
            </a:r>
            <a:r>
              <a:rPr lang="ru-RU" sz="3200" dirty="0" smtClean="0"/>
              <a:t>.</a:t>
            </a:r>
            <a:r>
              <a:rPr lang="ru-RU" sz="3200" dirty="0" smtClean="0"/>
              <a:t>  </a:t>
            </a:r>
            <a:endParaRPr lang="ru-RU" sz="3200" dirty="0" smtClean="0"/>
          </a:p>
          <a:p>
            <a:pPr lvl="0"/>
            <a:r>
              <a:rPr lang="ru-RU" sz="3200" dirty="0" smtClean="0"/>
              <a:t>5. И </a:t>
            </a:r>
            <a:r>
              <a:rPr lang="ru-RU" sz="3200" dirty="0" smtClean="0"/>
              <a:t>русские, и зарубежные читатели - все ценят творчество гениального поэта. [И О, и О - О</a:t>
            </a:r>
            <a:r>
              <a:rPr lang="en-US" sz="3200" dirty="0" smtClean="0"/>
              <a:t>]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38100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Задание 3.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30480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Задание 4. Тестирование  (1 балл за каждый правильный ответ)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1. Укажите предложение, в котором перед союзом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ставится запятая: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а) С улицы раздались крики и гул машин.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б) Рожь густая, рослая темнеет и волнуется вдали.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в)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Радостно было на небе и на земле, и в сердце человека.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г) Погода была пасмурная и дождливая.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7620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2. Укажите предложение с обобщающим словом при однородных членах :</a:t>
            </a:r>
            <a:endParaRPr lang="ru-RU" sz="3200" dirty="0" smtClean="0"/>
          </a:p>
          <a:p>
            <a:r>
              <a:rPr lang="ru-RU" sz="3200" dirty="0" smtClean="0"/>
              <a:t>а) </a:t>
            </a:r>
            <a:r>
              <a:rPr lang="ru-RU" sz="3200" dirty="0" smtClean="0"/>
              <a:t>Скворцы, синицы, </a:t>
            </a:r>
            <a:r>
              <a:rPr lang="ru-RU" sz="3200" dirty="0" smtClean="0"/>
              <a:t>воробьи, живущие в наших садах, поедают вредных насекомых.</a:t>
            </a:r>
          </a:p>
          <a:p>
            <a:r>
              <a:rPr lang="ru-RU" sz="3200" dirty="0" smtClean="0"/>
              <a:t>б) И видишь ты синий свод неба да </a:t>
            </a:r>
            <a:r>
              <a:rPr lang="ru-RU" sz="3200" dirty="0" smtClean="0"/>
              <a:t>солнце, </a:t>
            </a:r>
            <a:r>
              <a:rPr lang="ru-RU" sz="3200" dirty="0" smtClean="0"/>
              <a:t>да лес.</a:t>
            </a:r>
          </a:p>
          <a:p>
            <a:r>
              <a:rPr lang="ru-RU" sz="3200" dirty="0" smtClean="0"/>
              <a:t>в) Я стал посещать музеи и галереи и читать книги.</a:t>
            </a:r>
          </a:p>
          <a:p>
            <a:r>
              <a:rPr lang="ru-RU" sz="3200" b="1" dirty="0" smtClean="0"/>
              <a:t>г) </a:t>
            </a:r>
            <a:r>
              <a:rPr lang="ru-RU" sz="3200" dirty="0" smtClean="0"/>
              <a:t>Далёкие гулы повторяют и </a:t>
            </a:r>
            <a:r>
              <a:rPr lang="ru-RU" sz="3200" dirty="0" smtClean="0"/>
              <a:t>рёв, </a:t>
            </a:r>
            <a:r>
              <a:rPr lang="ru-RU" sz="3200" dirty="0" smtClean="0"/>
              <a:t>и </a:t>
            </a:r>
            <a:r>
              <a:rPr lang="ru-RU" sz="3200" dirty="0" smtClean="0"/>
              <a:t>треск, </a:t>
            </a:r>
            <a:r>
              <a:rPr lang="ru-RU" sz="3200" dirty="0" smtClean="0"/>
              <a:t>и </a:t>
            </a:r>
            <a:r>
              <a:rPr lang="ru-RU" sz="3200" dirty="0" smtClean="0"/>
              <a:t>шум, </a:t>
            </a:r>
            <a:r>
              <a:rPr lang="ru-RU" sz="3200" dirty="0" smtClean="0"/>
              <a:t>и </a:t>
            </a:r>
            <a:r>
              <a:rPr lang="ru-RU" sz="3200" dirty="0" smtClean="0"/>
              <a:t>гром -  </a:t>
            </a:r>
            <a:r>
              <a:rPr lang="ru-RU" sz="3200" b="1" dirty="0" smtClean="0"/>
              <a:t>все</a:t>
            </a:r>
            <a:r>
              <a:rPr lang="ru-RU" sz="3200" dirty="0" smtClean="0"/>
              <a:t> звуки моря.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04800" y="381000"/>
            <a:ext cx="8534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Укажите предложение, в котором нужно поставить одну запятую: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а) Из листового металла делают корпуса машин  и приборов и  посуду.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б) Жестянщики должны знать устройство различных станков и приспособлений для обработки листового металла и уметь работать на них.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Мы долго не ложились спать и любовались то небом, то морем.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г) Столярный клей выпускают в виде зерен или твердых плиток с блестящей поверхностью.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599" y="457199"/>
          <a:ext cx="8610601" cy="6073334"/>
        </p:xfrm>
        <a:graphic>
          <a:graphicData uri="http://schemas.openxmlformats.org/drawingml/2006/table">
            <a:tbl>
              <a:tblPr/>
              <a:tblGrid>
                <a:gridCol w="522003"/>
                <a:gridCol w="6869397"/>
                <a:gridCol w="1219201"/>
              </a:tblGrid>
              <a:tr h="381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Утверждения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«Да» или «нет»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Однородные члены предложения связаны подчинительной связью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Однородные члены предложения отвечают на один и тот же вопрос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Однородные члены предложения могут быть выражены словами разных частей речи.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Однородными могут быть только второстепенные члены предложения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/>
                          <a:ea typeface="Times New Roman"/>
                          <a:cs typeface="Times New Roman"/>
                        </a:rPr>
                        <a:t>Пришли ни свет ни заря.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– В этом предложении пропущена запятая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Обобщающее слово является тем же членом предложения, что и однородные члены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438400" y="0"/>
            <a:ext cx="3576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Согласен – не согласен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533401"/>
          <a:ext cx="8534400" cy="6009487"/>
        </p:xfrm>
        <a:graphic>
          <a:graphicData uri="http://schemas.openxmlformats.org/drawingml/2006/table">
            <a:tbl>
              <a:tblPr/>
              <a:tblGrid>
                <a:gridCol w="6656511"/>
                <a:gridCol w="1877889"/>
              </a:tblGrid>
              <a:tr h="876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Тема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«+» или «-»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Хорошо знаю признаки однородных членов предложения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Могу начертить схему предложения с однородными членами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Знаю группы сочинительных союзов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Безошибочно ставлю знаки препинания в предложениях с обобщающим словом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7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Могу отличить однородные  и  неоднородные   определения.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0"/>
            <a:ext cx="38740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Итог моей   работы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85800" y="609600"/>
            <a:ext cx="8458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Рефлексия.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Закончите фразу: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Сегодня я узнал…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поняла, что…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Теперь я могу…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Было интересно…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486400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Однородные  </a:t>
            </a:r>
            <a:r>
              <a:rPr lang="ru-RU" sz="8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члены </a:t>
            </a:r>
            <a:r>
              <a:rPr lang="ru-RU" sz="8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предложения</a:t>
            </a:r>
            <a:endParaRPr lang="ru-RU" sz="88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07552" cy="6477000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Задание 1. Повторение  теории 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Какие  </a:t>
            </a:r>
            <a:r>
              <a:rPr lang="ru-RU" dirty="0" smtClean="0"/>
              <a:t>члены  предложения  называются  однородными?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562600"/>
          </a:xfrm>
        </p:spPr>
        <p:txBody>
          <a:bodyPr>
            <a:normAutofit/>
          </a:bodyPr>
          <a:lstStyle/>
          <a:p>
            <a:r>
              <a:rPr lang="ru-RU" i="1" dirty="0" smtClean="0"/>
              <a:t>●Относятся </a:t>
            </a:r>
            <a:r>
              <a:rPr lang="ru-RU" i="1" dirty="0" smtClean="0"/>
              <a:t>к одному  и  тому  же </a:t>
            </a:r>
            <a:r>
              <a:rPr lang="ru-RU" i="1" dirty="0" smtClean="0"/>
              <a:t>слову;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 ●отвечают </a:t>
            </a:r>
            <a:r>
              <a:rPr lang="ru-RU" i="1" dirty="0" smtClean="0"/>
              <a:t>на один и тот  же   </a:t>
            </a:r>
            <a:r>
              <a:rPr lang="ru-RU" i="1" dirty="0" smtClean="0"/>
              <a:t>вопрос; 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●являются </a:t>
            </a:r>
            <a:r>
              <a:rPr lang="ru-RU" i="1" dirty="0" smtClean="0"/>
              <a:t>одним членом </a:t>
            </a:r>
            <a:r>
              <a:rPr lang="ru-RU" i="1" dirty="0" smtClean="0"/>
              <a:t>предложения.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302752" cy="60960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2. Как  могут  быть связаны однородные члены  предложения?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43600"/>
          </a:xfrm>
        </p:spPr>
        <p:txBody>
          <a:bodyPr>
            <a:normAutofit/>
          </a:bodyPr>
          <a:lstStyle/>
          <a:p>
            <a:pPr algn="ctr"/>
            <a:r>
              <a:rPr lang="ru-RU" sz="4800" i="1" dirty="0" smtClean="0"/>
              <a:t>С  помощью  сочинительных  союзов  и  бессоюзной   связью, т.е. интонацией  перечисления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0198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3. Какие  определения являются  однородными,  а  какие - неоднородными?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400800"/>
          </a:xfrm>
        </p:spPr>
        <p:txBody>
          <a:bodyPr>
            <a:normAutofit/>
          </a:bodyPr>
          <a:lstStyle/>
          <a:p>
            <a:pPr lvl="0" algn="ctr"/>
            <a:r>
              <a:rPr lang="ru-RU" sz="4400" i="1" dirty="0" smtClean="0"/>
              <a:t>Определения  являются  однородными, если  характеризуют  предмет  с  одной  стороны</a:t>
            </a:r>
            <a:r>
              <a:rPr lang="ru-RU" sz="4400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8674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4. Расскажите  о  правилах  пунктуации  при  однородных  членах, используя  схемы.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103</TotalTime>
  <Words>748</Words>
  <PresentationFormat>Экран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1) [ О,  О,  О, О ]. 2) [ О  и   О ]. 3) [ О, а  О ]            [ О,  но О ]. 4) [ и О, и  О, и  О ]. 5) [ То  О, то  О,  то  О ]  [ Или  О,  или  О ]. 6) […  не  только  О,  но  и   О ].     […  как   О,  так   и   О ]. 7) [О: О, О, О]. 8) [О, О, О - О ] 9) [О: О, О, О - …] </vt:lpstr>
      <vt:lpstr>Однородные  члены предложения</vt:lpstr>
      <vt:lpstr>Задание 1. Повторение  теории    1. Какие  члены  предложения  называются  однородными?   </vt:lpstr>
      <vt:lpstr>●Относятся к одному  и  тому  же слову;   ●отвечают на один и тот  же   вопрос;   ●являются одним членом предложения.</vt:lpstr>
      <vt:lpstr>2. Как  могут  быть связаны однородные члены  предложения? </vt:lpstr>
      <vt:lpstr>С  помощью  сочинительных  союзов  и  бессоюзной   связью, т.е. интонацией  перечисления</vt:lpstr>
      <vt:lpstr>3. Какие  определения являются  однородными,  а  какие - неоднородными?  </vt:lpstr>
      <vt:lpstr>Определения  являются  однородными, если  характеризуют  предмет  с  одной  стороны. </vt:lpstr>
      <vt:lpstr>4. Расскажите  о  правилах  пунктуации  при  однородных  членах, используя  схемы.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Однородные  члены предложения</dc:title>
  <dc:creator>Айыына</dc:creator>
  <cp:lastModifiedBy>Айыына</cp:lastModifiedBy>
  <cp:revision>23</cp:revision>
  <dcterms:created xsi:type="dcterms:W3CDTF">2015-12-10T12:13:29Z</dcterms:created>
  <dcterms:modified xsi:type="dcterms:W3CDTF">2015-12-10T14:07:24Z</dcterms:modified>
</cp:coreProperties>
</file>