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journal.preemstvennost.ru/arkhiv/year-2013/39-nomer-5112013/kompleksnoe-soprovozhdenie-fgos/601-issledovatelskaya-rabota-po-russkomu-yazyku-na-temu-spravedlivo-li-utverzhdenie-lva-uspenskogo-imya-sushchestvitelnoe-khleb-yazyka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836711"/>
            <a:ext cx="8458200" cy="5239075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«Формы организации </a:t>
            </a:r>
            <a:r>
              <a:rPr lang="ru-RU" b="1" i="1" dirty="0" smtClean="0"/>
              <a:t>исследовательской </a:t>
            </a:r>
            <a:r>
              <a:rPr lang="ru-RU" b="1" i="1" dirty="0" smtClean="0"/>
              <a:t>работы обучающихся 5 класса на уроках русского языка».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Антипина П.В.</a:t>
            </a:r>
          </a:p>
          <a:p>
            <a:r>
              <a:rPr lang="ru-RU" dirty="0" smtClean="0"/>
              <a:t>Учитель русского языка и литературы</a:t>
            </a:r>
          </a:p>
          <a:p>
            <a:r>
              <a:rPr lang="ru-RU" dirty="0" smtClean="0"/>
              <a:t>МБОУ «</a:t>
            </a:r>
            <a:r>
              <a:rPr lang="ru-RU" dirty="0" err="1" smtClean="0"/>
              <a:t>Сулгачинская</a:t>
            </a:r>
            <a:r>
              <a:rPr lang="ru-RU" dirty="0" smtClean="0"/>
              <a:t> СОШ им. И.И. Константинова – </a:t>
            </a:r>
            <a:r>
              <a:rPr lang="ru-RU" dirty="0" err="1" smtClean="0"/>
              <a:t>Дэлэгээт</a:t>
            </a:r>
            <a:r>
              <a:rPr lang="ru-RU" dirty="0" smtClean="0"/>
              <a:t> </a:t>
            </a:r>
            <a:r>
              <a:rPr lang="ru-RU" dirty="0" err="1" smtClean="0"/>
              <a:t>Уйбаан</a:t>
            </a:r>
            <a:r>
              <a:rPr lang="ru-RU" dirty="0" smtClean="0"/>
              <a:t>»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u="sng" dirty="0" smtClean="0"/>
              <a:t>Цель: отработка навыка определения рода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Что нам нужно будет сделать?</a:t>
            </a:r>
            <a:br>
              <a:rPr lang="ru-RU" dirty="0" smtClean="0"/>
            </a:br>
            <a:r>
              <a:rPr lang="ru-RU" dirty="0" smtClean="0"/>
              <a:t>(Указать род существительных)</a:t>
            </a:r>
            <a:br>
              <a:rPr lang="ru-RU" dirty="0" smtClean="0"/>
            </a:br>
            <a:r>
              <a:rPr lang="ru-RU" dirty="0" smtClean="0"/>
              <a:t>- Это упражнение мы выполним устно, по цепочке. Не забывайте называть главное слово в словосочетании. К примеру: Сильное впечатление – </a:t>
            </a:r>
            <a:r>
              <a:rPr lang="ru-RU" dirty="0" err="1" smtClean="0"/>
              <a:t>впечатление</a:t>
            </a:r>
            <a:r>
              <a:rPr lang="ru-RU" dirty="0" smtClean="0"/>
              <a:t> – главное слово, среднего рода, поэтому и прилагательное будет среднего рода с окончанием - </a:t>
            </a:r>
            <a:r>
              <a:rPr lang="ru-RU" dirty="0" err="1" smtClean="0"/>
              <a:t>ое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(выполнение упражнения по цепочке)</a:t>
            </a:r>
            <a:br>
              <a:rPr lang="ru-RU" dirty="0" smtClean="0"/>
            </a:br>
            <a:r>
              <a:rPr lang="ru-RU" dirty="0" smtClean="0"/>
              <a:t>- Казалось бы, все очень просто, однако грамматический род имен существительных – очень сложное явление. Нам трудно сразу понять, что положено в основу распределения имен существительных по родам. Как, к примеру, объяснить, что синонимы дом, изба и жилище относятся к разным родам? Как объяснить, что такое средний род? И все же человек, хорошо владеющий русским языком, безошибочно определяет род большинства имен существительных. В этом нам помогает окончание. Род многих, хотя и не всех, существительных можно установить по их окончанию. Нулевое окончание характерно для мужского рода; окончание -а, -я – для женского рода, -о, -е – для среднего. </a:t>
            </a:r>
            <a:r>
              <a:rPr lang="ru-RU" dirty="0" smtClean="0"/>
              <a:t>Но только в единственном числе.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Сделаем вывод, как еще мы можем определять род существительных?</a:t>
            </a:r>
            <a:br>
              <a:rPr lang="ru-RU" dirty="0" smtClean="0"/>
            </a:br>
            <a:r>
              <a:rPr lang="ru-RU" dirty="0" smtClean="0"/>
              <a:t>(по окончанию)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i="1" dirty="0" smtClean="0"/>
              <a:t>Постановка проблемного вопроса.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Мышь и рояль имеют одинаковое окончание – какое?</a:t>
            </a:r>
            <a:br>
              <a:rPr lang="ru-RU" dirty="0" smtClean="0"/>
            </a:br>
            <a:r>
              <a:rPr lang="ru-RU" dirty="0" smtClean="0"/>
              <a:t>(нулевое)</a:t>
            </a:r>
            <a:br>
              <a:rPr lang="ru-RU" dirty="0" smtClean="0"/>
            </a:br>
            <a:r>
              <a:rPr lang="ru-RU" dirty="0" smtClean="0"/>
              <a:t>- Верно. А как же нам быть в таком случае? Где мы можем посмотреть род имени существительного? </a:t>
            </a:r>
            <a:br>
              <a:rPr lang="ru-RU" dirty="0" smtClean="0"/>
            </a:br>
            <a:r>
              <a:rPr lang="ru-RU" dirty="0" smtClean="0"/>
              <a:t>(в словарях)</a:t>
            </a:r>
            <a:br>
              <a:rPr lang="ru-RU" dirty="0" smtClean="0"/>
            </a:br>
            <a:r>
              <a:rPr lang="ru-RU" dirty="0" smtClean="0"/>
              <a:t>- Вы правы, ребята! Действительно, в толковом словаре, рядом со словом указывается род.</a:t>
            </a:r>
            <a:br>
              <a:rPr lang="ru-RU" dirty="0" smtClean="0"/>
            </a:br>
            <a:r>
              <a:rPr lang="ru-RU" dirty="0" smtClean="0"/>
              <a:t>Итак, мы с вами назвали три способа определения рода. Давайте еще раз перечислим их.</a:t>
            </a:r>
            <a:br>
              <a:rPr lang="ru-RU" dirty="0" smtClean="0"/>
            </a:br>
            <a:r>
              <a:rPr lang="ru-RU" dirty="0" smtClean="0"/>
              <a:t>(1. Подставляем местоимения; 2. Запоминаем окончания. 3. Обращаемся к словарю)</a:t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Таким образом, исследовательская деятельность обучающихся – это деятельность, связанная с решением учащимися творческой, исследовательской задачи с заранее неизвестным решением. Грамотно организованная исследовательская деятельность на уроках русского языка и во внеурочной деятельности способствуют развитию и формированию как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, так и предметных компетенций (коммуникативной, языковой, лингвистической (языковедческой) и </a:t>
            </a:r>
            <a:r>
              <a:rPr lang="ru-RU" dirty="0" err="1" smtClean="0"/>
              <a:t>культуроведческой</a:t>
            </a:r>
            <a:r>
              <a:rPr lang="ru-RU" dirty="0" smtClean="0"/>
              <a:t>), что является неотъемлемым требованием реализации ФГОС.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smtClean="0"/>
              <a:t>Главная цель:</a:t>
            </a:r>
            <a:r>
              <a:rPr lang="ru-RU" dirty="0" smtClean="0"/>
              <a:t> представить свой опыт работы педагогам по организации </a:t>
            </a:r>
            <a:r>
              <a:rPr lang="ru-RU" dirty="0" smtClean="0"/>
              <a:t>исследовательской </a:t>
            </a:r>
            <a:r>
              <a:rPr lang="ru-RU" dirty="0" smtClean="0"/>
              <a:t>работы обучающихся.</a:t>
            </a:r>
          </a:p>
          <a:p>
            <a:r>
              <a:rPr lang="ru-RU" b="1" dirty="0" smtClean="0"/>
              <a:t>Задачи:</a:t>
            </a:r>
            <a:endParaRPr lang="ru-RU" dirty="0" smtClean="0"/>
          </a:p>
          <a:p>
            <a:pPr lvl="0"/>
            <a:r>
              <a:rPr lang="ru-RU" dirty="0" smtClean="0"/>
              <a:t>Раскрыть сущность </a:t>
            </a:r>
            <a:r>
              <a:rPr lang="ru-RU" dirty="0" smtClean="0"/>
              <a:t>исследовательской </a:t>
            </a:r>
            <a:r>
              <a:rPr lang="ru-RU" dirty="0" smtClean="0"/>
              <a:t>работы.</a:t>
            </a:r>
          </a:p>
          <a:p>
            <a:pPr lvl="0"/>
            <a:r>
              <a:rPr lang="ru-RU" dirty="0" smtClean="0"/>
              <a:t>Продемонстрировать из опыта работы примеры конкретных заданий, направленных на самостоятельную работу обучающихся.</a:t>
            </a:r>
          </a:p>
          <a:p>
            <a:pPr lvl="0"/>
            <a:r>
              <a:rPr lang="ru-RU" dirty="0" smtClean="0"/>
              <a:t>Показать результативность использования приёмов, направленных на самостоятельную и исследовательскую работу обучающихся.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4739357"/>
          </a:xfrm>
        </p:spPr>
        <p:txBody>
          <a:bodyPr>
            <a:normAutofit fontScale="77500" lnSpcReduction="20000"/>
          </a:bodyPr>
          <a:lstStyle/>
          <a:p>
            <a:r>
              <a:rPr lang="ru-RU" b="1" i="1" dirty="0" smtClean="0"/>
              <a:t>Исследовательская деятельность учащихся</a:t>
            </a:r>
            <a:r>
              <a:rPr lang="ru-RU" dirty="0" smtClean="0"/>
              <a:t> – это</a:t>
            </a:r>
          </a:p>
          <a:p>
            <a:pPr lvl="0"/>
            <a:r>
              <a:rPr lang="ru-RU" dirty="0" smtClean="0"/>
              <a:t>одно из направлений:</a:t>
            </a:r>
          </a:p>
          <a:p>
            <a:pPr lvl="0"/>
            <a:r>
              <a:rPr lang="ru-RU" dirty="0" smtClean="0"/>
              <a:t>- учебной деятельности;</a:t>
            </a:r>
          </a:p>
          <a:p>
            <a:pPr lvl="0"/>
            <a:r>
              <a:rPr lang="ru-RU" dirty="0" smtClean="0"/>
              <a:t>- познавательной деятельности;</a:t>
            </a:r>
          </a:p>
          <a:p>
            <a:pPr lvl="0"/>
            <a:r>
              <a:rPr lang="ru-RU" dirty="0" smtClean="0"/>
              <a:t>- творческой деятельности;</a:t>
            </a:r>
          </a:p>
          <a:p>
            <a:pPr lvl="0"/>
            <a:r>
              <a:rPr lang="ru-RU" dirty="0" smtClean="0"/>
              <a:t>- самостоятельной поисковой деятельности;</a:t>
            </a:r>
          </a:p>
          <a:p>
            <a:pPr lvl="0"/>
            <a:r>
              <a:rPr lang="ru-RU" dirty="0" smtClean="0"/>
              <a:t>одна из форм:</a:t>
            </a:r>
          </a:p>
          <a:p>
            <a:pPr lvl="0"/>
            <a:r>
              <a:rPr lang="ru-RU" dirty="0" smtClean="0"/>
              <a:t>- организации учебно-воспитательной работы;</a:t>
            </a:r>
          </a:p>
          <a:p>
            <a:pPr lvl="0"/>
            <a:r>
              <a:rPr lang="ru-RU" dirty="0" smtClean="0"/>
              <a:t>- дополнительного образования детей;</a:t>
            </a:r>
          </a:p>
          <a:p>
            <a:pPr lvl="0"/>
            <a:r>
              <a:rPr lang="ru-RU" dirty="0" smtClean="0"/>
              <a:t>- организации учебного процесса;</a:t>
            </a:r>
          </a:p>
          <a:p>
            <a:pPr lvl="0"/>
            <a:r>
              <a:rPr lang="ru-RU" dirty="0" smtClean="0"/>
              <a:t>это инновационная образовательная технология.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Для организации полноценной исследовательской работы в школе существуют два пути: </a:t>
            </a:r>
          </a:p>
          <a:p>
            <a:r>
              <a:rPr lang="ru-RU" dirty="0" smtClean="0"/>
              <a:t>1) интеграция в урочную деятельность (например, мини исследование на одном уроке или исследование на протяжении изучения конкретной темы и т.д.); </a:t>
            </a:r>
          </a:p>
          <a:p>
            <a:r>
              <a:rPr lang="ru-RU" dirty="0" smtClean="0"/>
              <a:t>2) внеклассная форма (например, элективный или факультативный курс, личная консультация с научным руководителем).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ФГОС OOO определяет следующие формы организации исследовательской деятельности обучающихся: </a:t>
            </a:r>
          </a:p>
          <a:p>
            <a:r>
              <a:rPr lang="ru-RU" dirty="0" smtClean="0"/>
              <a:t>1. Элементы исследования в рамках учебных предметов. </a:t>
            </a:r>
          </a:p>
          <a:p>
            <a:r>
              <a:rPr lang="ru-RU" dirty="0" smtClean="0"/>
              <a:t>2. Предметы в рамках базисного компонента. </a:t>
            </a:r>
          </a:p>
          <a:p>
            <a:r>
              <a:rPr lang="ru-RU" dirty="0" smtClean="0"/>
              <a:t>3. Элективные курсы – школьный компонент. </a:t>
            </a:r>
          </a:p>
          <a:p>
            <a:r>
              <a:rPr lang="ru-RU" dirty="0" smtClean="0"/>
              <a:t>4. Группы дополнительного образования. </a:t>
            </a:r>
          </a:p>
          <a:p>
            <a:r>
              <a:rPr lang="ru-RU" dirty="0" smtClean="0"/>
              <a:t>5. Экскурсия. </a:t>
            </a:r>
          </a:p>
          <a:p>
            <a:r>
              <a:rPr lang="ru-RU" dirty="0" smtClean="0"/>
              <a:t>6. Общешкольный проект. </a:t>
            </a:r>
          </a:p>
          <a:p>
            <a:r>
              <a:rPr lang="ru-RU" dirty="0" smtClean="0"/>
              <a:t>7. Поход или экспедиция.</a:t>
            </a:r>
          </a:p>
          <a:p>
            <a:r>
              <a:rPr lang="ru-RU" dirty="0" smtClean="0"/>
              <a:t>8. Конференция или конкурс. </a:t>
            </a:r>
          </a:p>
          <a:p>
            <a:r>
              <a:rPr lang="ru-RU" dirty="0" smtClean="0"/>
              <a:t>9. Клуб или молодежное объединение.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304800" y="404664"/>
            <a:ext cx="8686800" cy="5253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4883373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Э</a:t>
            </a:r>
            <a:r>
              <a:rPr lang="ru-RU" dirty="0" smtClean="0"/>
              <a:t>тапы организации исследовательской работы: </a:t>
            </a:r>
            <a:endParaRPr lang="ru-RU" dirty="0" smtClean="0"/>
          </a:p>
          <a:p>
            <a:r>
              <a:rPr lang="ru-RU" dirty="0" smtClean="0"/>
              <a:t>1) Предварительный этап, состоящий из вовлечения учащихся в проектную работу, знакомства с целями, структурой нового вида работы. </a:t>
            </a:r>
          </a:p>
          <a:p>
            <a:r>
              <a:rPr lang="ru-RU" dirty="0" smtClean="0"/>
              <a:t>2) Определение темы исследовательской работы. </a:t>
            </a:r>
          </a:p>
          <a:p>
            <a:r>
              <a:rPr lang="ru-RU" dirty="0" smtClean="0"/>
              <a:t>3) Выявление проблемы и цели данного научного проекта, составление примерного плана работы, определение методов исследования. </a:t>
            </a:r>
          </a:p>
          <a:p>
            <a:r>
              <a:rPr lang="ru-RU" dirty="0" smtClean="0"/>
              <a:t>4) Координирование работы учащихся руководителем: регулярные встречи, во время которых учащиеся обсуждают промежуточные результаты, руководитель комментирует и корректирует проделанную учащимися работу, анализируются собранная информация, формулируются выводы, ведется подготовка к защите исследовательской работы. </a:t>
            </a:r>
          </a:p>
          <a:p>
            <a:r>
              <a:rPr lang="ru-RU" dirty="0" smtClean="0"/>
              <a:t>5) Демонстрация результата исследовательской работы.</a:t>
            </a:r>
          </a:p>
          <a:p>
            <a:r>
              <a:rPr lang="ru-RU" dirty="0" smtClean="0"/>
              <a:t> 6) Оценка проекта, рефлексия над результатом.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Выделяют следующие критерии оценки исследовательской работы: </a:t>
            </a:r>
          </a:p>
          <a:p>
            <a:r>
              <a:rPr lang="ru-RU" dirty="0" smtClean="0"/>
              <a:t>а) наличие авторской позиции; </a:t>
            </a:r>
          </a:p>
          <a:p>
            <a:r>
              <a:rPr lang="ru-RU" dirty="0" smtClean="0"/>
              <a:t>б) соответствие содержания сформулированной теме, поставленной цели и задачам, структуре работы (введение, цели и задачи, методика исследования, выводы), соответствие вывода полученным результатам; </a:t>
            </a:r>
          </a:p>
          <a:p>
            <a:r>
              <a:rPr lang="ru-RU" dirty="0" smtClean="0"/>
              <a:t>в) литературный обзор и его качество, осведомленность автора в общей проблематике выбранного направления; </a:t>
            </a:r>
          </a:p>
          <a:p>
            <a:r>
              <a:rPr lang="ru-RU" dirty="0" smtClean="0"/>
              <a:t>г) самостоятельность в сборе материала и проведения исследования, корректность применяемой методики;</a:t>
            </a:r>
          </a:p>
          <a:p>
            <a:r>
              <a:rPr lang="ru-RU" dirty="0" err="1" smtClean="0"/>
              <a:t>д</a:t>
            </a:r>
            <a:r>
              <a:rPr lang="ru-RU" dirty="0" smtClean="0"/>
              <a:t>) культура оформления работы (текста), соответствие представленной работы требованиям конкурса или конференции.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3075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Примерные темы </a:t>
            </a:r>
            <a:r>
              <a:rPr lang="ru-RU" dirty="0" smtClean="0"/>
              <a:t>для исследовательской работы по русскому языку по теме «Имя существительное», которые помогут учащимся развить интерес к предмету и расширить кругозор.</a:t>
            </a:r>
          </a:p>
          <a:p>
            <a:r>
              <a:rPr lang="ru-RU" dirty="0" smtClean="0"/>
              <a:t>- О </a:t>
            </a:r>
            <a:r>
              <a:rPr lang="ru-RU" dirty="0" smtClean="0"/>
              <a:t>категории одушевленных </a:t>
            </a:r>
            <a:r>
              <a:rPr lang="ru-RU" dirty="0" smtClean="0"/>
              <a:t> существительных  «мертвец» и «покойник». </a:t>
            </a:r>
          </a:p>
          <a:p>
            <a:r>
              <a:rPr lang="ru-RU" dirty="0" smtClean="0"/>
              <a:t>- О категории неодушевленных существительных «народ», «толпа», «стая». </a:t>
            </a:r>
          </a:p>
          <a:p>
            <a:r>
              <a:rPr lang="ru-RU" b="1" dirty="0" smtClean="0"/>
              <a:t>-</a:t>
            </a:r>
            <a:r>
              <a:rPr lang="ru-RU" dirty="0" smtClean="0"/>
              <a:t> </a:t>
            </a:r>
            <a:r>
              <a:rPr lang="ru-RU" u="sng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2"/>
              </a:rPr>
              <a:t>«Справедливо ли утверждение Льва Успенского: «Имя существительное - хлеб языка»?</a:t>
            </a:r>
            <a:endParaRPr lang="ru-RU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ru-RU" dirty="0" smtClean="0"/>
              <a:t>- Категория рода имени существительного в якутском и русском языках.</a:t>
            </a:r>
            <a:endParaRPr lang="ru-RU" b="1" dirty="0" smtClean="0"/>
          </a:p>
          <a:p>
            <a:r>
              <a:rPr lang="ru-RU" dirty="0" smtClean="0"/>
              <a:t>- Категория падежа в якутском и русском языках.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23549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692696"/>
            <a:ext cx="8686800" cy="5387429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i="1" dirty="0" smtClean="0"/>
              <a:t>Исследовательский этап.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(работа по теме урока)</a:t>
            </a:r>
            <a:br>
              <a:rPr lang="ru-RU" dirty="0" smtClean="0"/>
            </a:br>
            <a:r>
              <a:rPr lang="ru-RU" dirty="0" smtClean="0"/>
              <a:t>- Еще в начальной школе вы узнали, что в единственном числе имена существительные относятся к одному из трех родов, каких?</a:t>
            </a:r>
            <a:br>
              <a:rPr lang="ru-RU" dirty="0" smtClean="0"/>
            </a:br>
            <a:r>
              <a:rPr lang="ru-RU" dirty="0" smtClean="0"/>
              <a:t>(мужской, женский и средний)</a:t>
            </a:r>
            <a:br>
              <a:rPr lang="ru-RU" dirty="0" smtClean="0"/>
            </a:br>
            <a:r>
              <a:rPr lang="ru-RU" dirty="0" smtClean="0"/>
              <a:t>- А как вы думаете, род – это постоянный признак или нет? Изменяется ли существительное по родам?</a:t>
            </a:r>
            <a:br>
              <a:rPr lang="ru-RU" dirty="0" smtClean="0"/>
            </a:br>
            <a:r>
              <a:rPr lang="ru-RU" dirty="0" smtClean="0"/>
              <a:t>(ответы учащихся)</a:t>
            </a:r>
            <a:br>
              <a:rPr lang="ru-RU" dirty="0" smtClean="0"/>
            </a:br>
            <a:r>
              <a:rPr lang="ru-RU" dirty="0" smtClean="0"/>
              <a:t>- Давайте подумаем над словами стол и девочка.</a:t>
            </a:r>
            <a:br>
              <a:rPr lang="ru-RU" dirty="0" smtClean="0"/>
            </a:br>
            <a:r>
              <a:rPr lang="ru-RU" dirty="0" smtClean="0"/>
              <a:t>Цель: сформировать понятие о том, что род – постоянный признак имени существительного.</a:t>
            </a:r>
            <a:br>
              <a:rPr lang="ru-RU" dirty="0" smtClean="0"/>
            </a:br>
            <a:r>
              <a:rPr lang="ru-RU" dirty="0" smtClean="0"/>
              <a:t>Девочка – всегда будет женского рода. А стол, даже если мы его «оденем» в бантики, как у девочки, все равно будет мужского рода. Какой вывод мы можем сделать? </a:t>
            </a:r>
            <a:br>
              <a:rPr lang="ru-RU" dirty="0" smtClean="0"/>
            </a:br>
            <a:r>
              <a:rPr lang="ru-RU" dirty="0" smtClean="0"/>
              <a:t>(Делаем вывод, что существительные не изменяются по родам, т.к. род – постоянный признак.)</a:t>
            </a:r>
            <a:br>
              <a:rPr lang="ru-RU" dirty="0" smtClean="0"/>
            </a:br>
            <a:r>
              <a:rPr lang="ru-RU" dirty="0" smtClean="0"/>
              <a:t>- А теперь давайте вспомним, как определяется род у имен существительных?</a:t>
            </a:r>
            <a:br>
              <a:rPr lang="ru-RU" dirty="0" smtClean="0"/>
            </a:br>
            <a:r>
              <a:rPr lang="ru-RU" dirty="0" smtClean="0"/>
              <a:t>(подставляем местоимения он мой, она моя, оно моё)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</TotalTime>
  <Words>560</Words>
  <Application>Microsoft Office PowerPoint</Application>
  <PresentationFormat>Экран (4:3)</PresentationFormat>
  <Paragraphs>58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«Формы организации исследовательской работы обучающихся 5 класса на уроках русского языка».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Вывод: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«Формы организации исследовательской работы обучающихся 5 класса на уроках русского языка».</dc:title>
  <dc:creator>Айыына Макарова</dc:creator>
  <cp:lastModifiedBy>Айыына</cp:lastModifiedBy>
  <cp:revision>2</cp:revision>
  <dcterms:created xsi:type="dcterms:W3CDTF">2018-03-13T15:11:26Z</dcterms:created>
  <dcterms:modified xsi:type="dcterms:W3CDTF">2018-03-13T15:29:35Z</dcterms:modified>
</cp:coreProperties>
</file>