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«Исследовательская деятельность на уроках русского языка в 5 классе»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685032"/>
            <a:ext cx="8424936" cy="9144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Антипина П.В.</a:t>
            </a:r>
          </a:p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smtClean="0"/>
              <a:t>МБОУ «</a:t>
            </a:r>
            <a:r>
              <a:rPr lang="ru-RU" dirty="0" err="1" smtClean="0"/>
              <a:t>Сулгачинская</a:t>
            </a:r>
            <a:r>
              <a:rPr lang="ru-RU" dirty="0" smtClean="0"/>
              <a:t> СОШ им. И.И. </a:t>
            </a:r>
            <a:r>
              <a:rPr lang="ru-RU" dirty="0" err="1" smtClean="0"/>
              <a:t>Константинова-Дэлэгээт</a:t>
            </a:r>
            <a:r>
              <a:rPr lang="ru-RU" dirty="0" smtClean="0"/>
              <a:t> </a:t>
            </a:r>
            <a:r>
              <a:rPr lang="ru-RU" dirty="0" err="1" smtClean="0"/>
              <a:t>Уйбаан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Прием «Знаю/не знаю».</a:t>
            </a:r>
            <a:endParaRPr lang="ru-RU" dirty="0" smtClean="0"/>
          </a:p>
          <a:p>
            <a:r>
              <a:rPr lang="ru-RU" dirty="0" smtClean="0"/>
              <a:t>После знакомства с темой урока каждый учащийся определяет, что он уже знает по теме, чего не знает, что хочет узнать. Сведения по этой информации от учащихся дают учителю представления о том, на каком уровне находятся знания учащихся, каковы интересы школьников в данной области.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Прием «Кластер».</a:t>
            </a:r>
            <a:endParaRPr lang="ru-RU" dirty="0" smtClean="0"/>
          </a:p>
          <a:p>
            <a:r>
              <a:rPr lang="ru-RU" dirty="0" smtClean="0"/>
              <a:t>Этот прием активно использует возможность группирования всего изученного в определенные блоки и расположение их вокруг ключевого слова. Этот вид работы можно использовать после изучения какого-то раздела или темы.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Рефлексия</a:t>
            </a:r>
          </a:p>
          <a:p>
            <a:r>
              <a:rPr lang="ru-RU" b="1" dirty="0" smtClean="0"/>
              <a:t>БОЛЬШОЙ </a:t>
            </a:r>
            <a:r>
              <a:rPr lang="ru-RU" b="1" dirty="0" smtClean="0"/>
              <a:t>ПАЛЕЦ</a:t>
            </a:r>
            <a:r>
              <a:rPr lang="ru-RU" dirty="0" smtClean="0"/>
              <a:t> – для меня было многое важным и интересным. </a:t>
            </a:r>
          </a:p>
          <a:p>
            <a:r>
              <a:rPr lang="ru-RU" b="1" dirty="0" smtClean="0"/>
              <a:t>УКАЗАТЕЛЬНЫЙ</a:t>
            </a:r>
            <a:r>
              <a:rPr lang="ru-RU" dirty="0" smtClean="0"/>
              <a:t> – использованные приемы в мастер-классе буду применять в </a:t>
            </a:r>
          </a:p>
          <a:p>
            <a:r>
              <a:rPr lang="ru-RU" dirty="0" smtClean="0"/>
              <a:t>своей деятельности.</a:t>
            </a:r>
          </a:p>
          <a:p>
            <a:r>
              <a:rPr lang="ru-RU" b="1" dirty="0" smtClean="0"/>
              <a:t>СРЕДНИЙ </a:t>
            </a:r>
            <a:r>
              <a:rPr lang="ru-RU" dirty="0" smtClean="0"/>
              <a:t>– для меня было недостаточно данной информации</a:t>
            </a:r>
          </a:p>
          <a:p>
            <a:r>
              <a:rPr lang="ru-RU" b="1" dirty="0" smtClean="0"/>
              <a:t>БЕЗЫМЯННЫЙ</a:t>
            </a:r>
            <a:r>
              <a:rPr lang="ru-RU" dirty="0" smtClean="0"/>
              <a:t> </a:t>
            </a:r>
            <a:r>
              <a:rPr lang="ru-RU" b="1" dirty="0" smtClean="0"/>
              <a:t>- </a:t>
            </a:r>
            <a:r>
              <a:rPr lang="ru-RU" dirty="0" smtClean="0"/>
              <a:t>не все </a:t>
            </a:r>
            <a:r>
              <a:rPr lang="ru-RU" smtClean="0"/>
              <a:t>приёмы </a:t>
            </a:r>
            <a:r>
              <a:rPr lang="ru-RU" smtClean="0"/>
              <a:t>исследовательской работы </a:t>
            </a:r>
            <a:r>
              <a:rPr lang="ru-RU" dirty="0" smtClean="0"/>
              <a:t>представлены </a:t>
            </a:r>
            <a:r>
              <a:rPr lang="ru-RU" dirty="0" smtClean="0"/>
              <a:t>ясно.</a:t>
            </a:r>
          </a:p>
          <a:p>
            <a:r>
              <a:rPr lang="ru-RU" b="1" dirty="0" smtClean="0"/>
              <a:t>МИЗИНЕЦ - </a:t>
            </a:r>
            <a:r>
              <a:rPr lang="ru-RU" dirty="0" smtClean="0"/>
              <a:t>данные приёмы мне известны, но я их не применяю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Цель:</a:t>
            </a:r>
            <a:r>
              <a:rPr lang="ru-RU" dirty="0" smtClean="0"/>
              <a:t> обмен опытом педагогической деятельности по организации исследовательской работы на уроках русского языка 5 классе.</a:t>
            </a:r>
          </a:p>
          <a:p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-       продемонстрировать коллегам приемы работы исследования;</a:t>
            </a:r>
          </a:p>
          <a:p>
            <a:r>
              <a:rPr lang="ru-RU" dirty="0" smtClean="0"/>
              <a:t>-       прокомментировать эффективность применения данных приемов;</a:t>
            </a:r>
          </a:p>
          <a:p>
            <a:r>
              <a:rPr lang="ru-RU" dirty="0" smtClean="0"/>
              <a:t>-       отработать приемы исследовательской работы на </a:t>
            </a:r>
            <a:r>
              <a:rPr lang="ru-RU" dirty="0" err="1" smtClean="0"/>
              <a:t>деятельностной</a:t>
            </a:r>
            <a:r>
              <a:rPr lang="ru-RU" dirty="0" smtClean="0"/>
              <a:t> основе (работа в группах).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ОСНОВНЫЕ ЭТАПЫ МАСТЕР-КЛАССА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Мотивация учения.</a:t>
            </a:r>
          </a:p>
          <a:p>
            <a:r>
              <a:rPr lang="ru-RU" dirty="0" smtClean="0"/>
              <a:t>2. Постановка педагогической проблемы.</a:t>
            </a:r>
          </a:p>
          <a:p>
            <a:r>
              <a:rPr lang="ru-RU" dirty="0" smtClean="0"/>
              <a:t>3. Практическая демонстрация приемов. Комментарий к приему.</a:t>
            </a:r>
          </a:p>
          <a:p>
            <a:r>
              <a:rPr lang="ru-RU" dirty="0" smtClean="0"/>
              <a:t>4. Подведение итогов мастер-класса.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Рефлексия.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  Мотивация учения </a:t>
            </a:r>
            <a:endParaRPr lang="ru-RU" dirty="0" smtClean="0"/>
          </a:p>
          <a:p>
            <a:r>
              <a:rPr lang="ru-RU" b="1" dirty="0" smtClean="0"/>
              <a:t>Прием «Яркое пятно».</a:t>
            </a:r>
            <a:endParaRPr lang="ru-RU" dirty="0" smtClean="0"/>
          </a:p>
          <a:p>
            <a:r>
              <a:rPr lang="ru-RU" dirty="0" smtClean="0"/>
              <a:t>- Прежде чем мы начнем нашу работу, прошу вас послушать одну притчу.</a:t>
            </a:r>
          </a:p>
          <a:p>
            <a:r>
              <a:rPr lang="ru-RU" dirty="0" smtClean="0"/>
              <a:t>Жил-был мудрец, который знал все. Один человек захотел доказать, что мудрец знает далеко не все. Зажав в ладонях бабочку, он спросил: «Скажи, мудрец, какая бабочка у меня в руках: мертвая или живая?» А сам думает: «Скажет живая - я ее </a:t>
            </a:r>
            <a:r>
              <a:rPr lang="ru-RU" dirty="0" err="1" smtClean="0"/>
              <a:t>умертвлю</a:t>
            </a:r>
            <a:r>
              <a:rPr lang="ru-RU" dirty="0" smtClean="0"/>
              <a:t>, скажет мертвая - выпущу». Мудрец, подумав, ответил: «Все в твоих руках». Действительно, все в наших руках:</a:t>
            </a:r>
            <a:r>
              <a:rPr lang="ru-RU" i="1" dirty="0" smtClean="0"/>
              <a:t> творить для других, помогать, отдавать свой опыт и верить, что этим я улучшаю качество жизни других людей; брать у мира новые знания и новый опыт. </a:t>
            </a:r>
            <a:r>
              <a:rPr lang="ru-RU" dirty="0" smtClean="0"/>
              <a:t>Находить баланс этих возможностей - вот в чем мудрость нашей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Прием «Эпиграф».</a:t>
            </a:r>
            <a:endParaRPr lang="ru-RU" dirty="0" smtClean="0"/>
          </a:p>
          <a:p>
            <a:r>
              <a:rPr lang="ru-RU" dirty="0" smtClean="0"/>
              <a:t>Учащимся предлагается осмыслить текст, записанный на доске и придумать, как он может быть связан с новой, учеником пока неизвестной, темой урока.</a:t>
            </a:r>
          </a:p>
          <a:p>
            <a:r>
              <a:rPr lang="ru-RU" dirty="0" smtClean="0"/>
              <a:t>На уроке по теме «Правописание -</a:t>
            </a:r>
            <a:r>
              <a:rPr lang="ru-RU" dirty="0" err="1" smtClean="0"/>
              <a:t>ться</a:t>
            </a:r>
            <a:r>
              <a:rPr lang="ru-RU" dirty="0" smtClean="0"/>
              <a:t> и -</a:t>
            </a:r>
            <a:r>
              <a:rPr lang="ru-RU" dirty="0" err="1" smtClean="0"/>
              <a:t>тся</a:t>
            </a:r>
            <a:r>
              <a:rPr lang="ru-RU" dirty="0" smtClean="0"/>
              <a:t> в глаголах» можно записать еще одну известную фразу Митрофанушки «Не хочу учиться, хочу жениться».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эпиграф </a:t>
            </a:r>
            <a:r>
              <a:rPr lang="ru-RU" dirty="0" smtClean="0"/>
              <a:t>к изучению темы </a:t>
            </a:r>
            <a:r>
              <a:rPr lang="ru-RU" b="1" dirty="0" smtClean="0"/>
              <a:t>«Антонимы»:</a:t>
            </a:r>
            <a:endParaRPr lang="ru-RU" dirty="0" smtClean="0"/>
          </a:p>
          <a:p>
            <a:r>
              <a:rPr lang="ru-RU" dirty="0" smtClean="0"/>
              <a:t>Ты богат, я очень беден,</a:t>
            </a:r>
          </a:p>
          <a:p>
            <a:r>
              <a:rPr lang="ru-RU" dirty="0" smtClean="0"/>
              <a:t>ты прозаик, я поэт;</a:t>
            </a:r>
          </a:p>
          <a:p>
            <a:r>
              <a:rPr lang="ru-RU" dirty="0" smtClean="0"/>
              <a:t>ты румян, как маков цвет,</a:t>
            </a:r>
          </a:p>
          <a:p>
            <a:r>
              <a:rPr lang="ru-RU" dirty="0" smtClean="0"/>
              <a:t>я, как смерть, и тощ и бледен. Пушкин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Прием «Учебная цепочка»</a:t>
            </a:r>
            <a:endParaRPr lang="ru-RU" dirty="0" smtClean="0"/>
          </a:p>
          <a:p>
            <a:r>
              <a:rPr lang="ru-RU" dirty="0" smtClean="0"/>
              <a:t>Применять данный прием можно двумя способами.</a:t>
            </a:r>
          </a:p>
          <a:p>
            <a:r>
              <a:rPr lang="ru-RU" b="1" dirty="0" err="1" smtClean="0"/>
              <a:t>I-й</a:t>
            </a:r>
            <a:r>
              <a:rPr lang="ru-RU" b="1" dirty="0" smtClean="0"/>
              <a:t> способ</a:t>
            </a:r>
            <a:r>
              <a:rPr lang="ru-RU" dirty="0" smtClean="0"/>
              <a:t> предлагает учащимся одному за другим составлять характеристику какого-то языкового явления, например, что они знают об имени прилагательном.</a:t>
            </a:r>
          </a:p>
          <a:p>
            <a:r>
              <a:rPr lang="ru-RU" b="1" dirty="0" err="1" smtClean="0"/>
              <a:t>II-й</a:t>
            </a:r>
            <a:r>
              <a:rPr lang="ru-RU" b="1" dirty="0" smtClean="0"/>
              <a:t> способ</a:t>
            </a:r>
            <a:r>
              <a:rPr lang="ru-RU" dirty="0" smtClean="0"/>
              <a:t> предполагает, что учитель сам начинает цепочку, задавая вопрос по определенной теме; ученик, ответивший на вопрос учителя, сам задает вопрос следующему ученику и т.д.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Прием «Лови ошибку».</a:t>
            </a:r>
            <a:endParaRPr lang="ru-RU" dirty="0" smtClean="0"/>
          </a:p>
          <a:p>
            <a:r>
              <a:rPr lang="ru-RU" dirty="0" smtClean="0"/>
              <a:t>Наиболее уместно использовать данный прием на обобщающих уроках или на уроках подготовки к контрольной работе. Здесь можно широко использовать материал текстовых заданий по русскому языку. Учитель намеренно допускает ошибки.</a:t>
            </a:r>
          </a:p>
          <a:p>
            <a:r>
              <a:rPr lang="ru-RU" dirty="0" smtClean="0"/>
              <a:t>При выполнении данной работы нужно, чтобы ученики рассуждали вслух, как бы сомневаясь в том или ином ходе рассуждений, побуждая ребят к поиску правильного решения, ответа.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Прием «Согласен - не согласен».</a:t>
            </a:r>
            <a:endParaRPr lang="ru-RU" dirty="0" smtClean="0"/>
          </a:p>
          <a:p>
            <a:r>
              <a:rPr lang="ru-RU" dirty="0" smtClean="0"/>
              <a:t>Данная работа происходит в форме диалога: ученики обращаются друг к другу или педагогу с тезисами, которые можно принять или не принять.</a:t>
            </a:r>
          </a:p>
          <a:p>
            <a:r>
              <a:rPr lang="ru-RU" dirty="0" smtClean="0"/>
              <a:t>Проводя такой учебный диалог, учителю нужно заранее ограничить тематику, дать ребятам задание подобрать не менее пяти вопросов (тогда ученики не будут долго придумывать вопросы по ходу диалога и сконцентрируют внимание на своих и чужих ответах).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Прием «Цель и цели».</a:t>
            </a:r>
            <a:endParaRPr lang="ru-RU" dirty="0" smtClean="0"/>
          </a:p>
          <a:p>
            <a:r>
              <a:rPr lang="ru-RU" dirty="0" smtClean="0"/>
              <a:t>Учитель, сообщая тему и основную цель урока, предлагает учащимся сформулировать свои (важные для них лично) цели учебной деятельности.</a:t>
            </a:r>
          </a:p>
          <a:p>
            <a:r>
              <a:rPr lang="ru-RU" dirty="0" smtClean="0"/>
              <a:t>Таким образом, учащиеся включаются в процесс организации учебной деятельности не как пассивные, а как активные участники.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575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«Исследовательская деятельность на уроках русского языка в 5 классе»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«Исследовательская деятельность на уроках русского языка в 5 классе»</dc:title>
  <dc:creator>Айыына Макарова</dc:creator>
  <cp:lastModifiedBy>Айыына</cp:lastModifiedBy>
  <cp:revision>1</cp:revision>
  <dcterms:created xsi:type="dcterms:W3CDTF">2018-03-13T14:57:15Z</dcterms:created>
  <dcterms:modified xsi:type="dcterms:W3CDTF">2018-03-13T15:11:12Z</dcterms:modified>
</cp:coreProperties>
</file>