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7" r:id="rId2"/>
    <p:sldId id="280" r:id="rId3"/>
    <p:sldId id="292" r:id="rId4"/>
    <p:sldId id="281" r:id="rId5"/>
    <p:sldId id="294" r:id="rId6"/>
    <p:sldId id="256" r:id="rId7"/>
    <p:sldId id="279" r:id="rId8"/>
    <p:sldId id="293" r:id="rId9"/>
    <p:sldId id="272" r:id="rId10"/>
    <p:sldId id="262" r:id="rId11"/>
    <p:sldId id="260" r:id="rId12"/>
    <p:sldId id="282" r:id="rId13"/>
    <p:sldId id="283" r:id="rId14"/>
    <p:sldId id="284" r:id="rId15"/>
    <p:sldId id="285" r:id="rId16"/>
    <p:sldId id="286" r:id="rId17"/>
    <p:sldId id="295" r:id="rId18"/>
    <p:sldId id="287" r:id="rId19"/>
    <p:sldId id="288" r:id="rId20"/>
    <p:sldId id="289" r:id="rId21"/>
    <p:sldId id="290" r:id="rId22"/>
    <p:sldId id="291" r:id="rId23"/>
    <p:sldId id="296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  <a:srgbClr val="FF0066"/>
    <a:srgbClr val="66FF99"/>
    <a:srgbClr val="FFFF99"/>
    <a:srgbClr val="FFCCCC"/>
    <a:srgbClr val="0080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BEB622-EBD3-4BD7-847E-05683ACA29A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9FDC89-7921-4D8A-925E-F72B064DABA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FDC89-7921-4D8A-925E-F72B064DABA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FDC89-7921-4D8A-925E-F72B064DABA0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9EB3A-BF67-4BB8-A710-75A640CD5C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718727-4878-4468-8587-E455F48080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41D08-5455-44F8-9C27-D131F3D96E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8536C73-3D7F-4716-9B4C-06E6300A21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0DC54ED-A187-4EF3-8DC1-D8DC2E6513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46C9D-22BB-47F4-9FD4-399045EA72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B6227-2891-41AF-A761-76BCC59802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E6EA1-F3CF-46E0-A542-7D54C51A27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8ADB80-FFFC-481B-8415-7D398DF84E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8A768B-9BB5-47E1-8685-DE9B1FABBF7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990C0-3BD1-43F0-BE9D-D7F4A5ADFB2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0F89C-8181-4A80-8C3C-BF6BA947CC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C727F2-91FD-4151-8B11-53117DFA06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66"/>
            </a:gs>
            <a:gs pos="100000">
              <a:srgbClr val="CCFFCC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5D9286F-60AA-44E6-9F71-C793E3A7221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3399"/>
                </a:solidFill>
                <a:latin typeface="Algerian" pitchFamily="82" charset="0"/>
              </a:rPr>
              <a:t>геометрическая резьба</a:t>
            </a:r>
            <a:br>
              <a:rPr lang="ru-RU" b="1" dirty="0" smtClean="0">
                <a:solidFill>
                  <a:srgbClr val="FF3399"/>
                </a:solidFill>
                <a:latin typeface="Algerian" pitchFamily="82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Учитель технологии </a:t>
            </a:r>
          </a:p>
          <a:p>
            <a:r>
              <a:rPr lang="ru-RU" dirty="0" smtClean="0"/>
              <a:t>Стручков И.А.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1071538" y="357166"/>
            <a:ext cx="7643866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Задачи урока: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формировать навыки резьбы по дереву и работы с инструментами;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развить конструктивное мышление и творческие способности детей;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воспитать трудолюбие, терпеливость и настойчивость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1000100" y="285728"/>
            <a:ext cx="750099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Геометрическая резьба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один из самых древних видов резьбы по дереву, при которой изображаемые фигуры имеют геометрическую форму в различных комбинациях. Выполняется такая резьба в виде прямолинейных и дугообразных элементов ножом-косяком и полукруглыми стамесками. Этот вид резьбы популярен из-за простоты выполнения, небольшого набора инструментов, используемых при работе. Еще одним преимуществом геометрической резьбы является небольшая глубина резного рисунка, не нарушающая композицию самого изделия.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FF0000"/>
                </a:solidFill>
              </a:rPr>
              <a:t>Нож-косяк инструмент для выполнения геометрической резьбы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4" descr="Заточка резца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571612"/>
            <a:ext cx="417830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5" descr="резьба двугранных выемок"/>
          <p:cNvPicPr>
            <a:picLocks/>
          </p:cNvPicPr>
          <p:nvPr/>
        </p:nvPicPr>
        <p:blipFill>
          <a:blip r:embed="rId3" cstate="print"/>
          <a:srcRect l="7157" r="8705"/>
          <a:stretch>
            <a:fillRect/>
          </a:stretch>
        </p:blipFill>
        <p:spPr bwMode="auto">
          <a:xfrm>
            <a:off x="4500562" y="1571612"/>
            <a:ext cx="4143372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/>
          <a:lstStyle/>
          <a:p>
            <a:r>
              <a:rPr lang="ru-RU" u="sng" dirty="0" smtClean="0">
                <a:solidFill>
                  <a:srgbClr val="FF0000"/>
                </a:solidFill>
              </a:rPr>
              <a:t>Резьба трехгранных выемок: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1 - разметка; 2 - накалывание; 3 - подрезка.</a:t>
            </a:r>
            <a:endParaRPr lang="ru-RU" dirty="0"/>
          </a:p>
        </p:txBody>
      </p:sp>
      <p:pic>
        <p:nvPicPr>
          <p:cNvPr id="4" name="Содержимое 3" descr="резьба трехгранных выемок"/>
          <p:cNvPicPr>
            <a:picLocks noGrp="1"/>
          </p:cNvPicPr>
          <p:nvPr>
            <p:ph idx="1"/>
          </p:nvPr>
        </p:nvPicPr>
        <p:blipFill>
          <a:blip r:embed="rId2" cstate="print"/>
          <a:srcRect l="4273" t="1954" r="5983" b="4669"/>
          <a:stretch>
            <a:fillRect/>
          </a:stretch>
        </p:blipFill>
        <p:spPr bwMode="auto">
          <a:xfrm>
            <a:off x="1500166" y="2428868"/>
            <a:ext cx="6084030" cy="425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Элементы узоров геометрической резьбы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элементы узоров геометрической резьбы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178827" y="321449"/>
            <a:ext cx="5000660" cy="764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/>
          <a:lstStyle/>
          <a:p>
            <a:r>
              <a:rPr lang="ru-RU" b="1" dirty="0" smtClean="0"/>
              <a:t>Техника выполнения геометрической резьбы - сияния</a:t>
            </a:r>
            <a:endParaRPr lang="ru-RU" dirty="0"/>
          </a:p>
        </p:txBody>
      </p:sp>
      <p:pic>
        <p:nvPicPr>
          <p:cNvPr id="4" name="Содержимое 3" descr="резьба сияние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2071678"/>
            <a:ext cx="400052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s004.radikal.ru/i205/1009/6f/8460d9192d7b.jpg"/>
          <p:cNvPicPr>
            <a:picLocks noGrp="1"/>
          </p:cNvPicPr>
          <p:nvPr>
            <p:ph idx="1"/>
          </p:nvPr>
        </p:nvPicPr>
        <p:blipFill>
          <a:blip r:embed="rId2" cstate="print"/>
          <a:srcRect l="11506" t="1351" r="4056"/>
          <a:stretch>
            <a:fillRect/>
          </a:stretch>
        </p:blipFill>
        <p:spPr bwMode="auto">
          <a:xfrm>
            <a:off x="428596" y="285728"/>
            <a:ext cx="8358246" cy="628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725602"/>
          </a:xfrm>
        </p:spPr>
        <p:txBody>
          <a:bodyPr/>
          <a:lstStyle/>
          <a:p>
            <a:r>
              <a:rPr lang="ru-RU" sz="6000" dirty="0" smtClean="0">
                <a:solidFill>
                  <a:srgbClr val="FF0000"/>
                </a:solidFill>
              </a:rPr>
              <a:t>Практическая работа</a:t>
            </a:r>
            <a:br>
              <a:rPr lang="ru-RU" sz="6000" dirty="0" smtClean="0">
                <a:solidFill>
                  <a:srgbClr val="FF0000"/>
                </a:solidFill>
              </a:rPr>
            </a:b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600" dirty="0" smtClean="0"/>
              <a:t>Разметка</a:t>
            </a:r>
          </a:p>
          <a:p>
            <a:r>
              <a:rPr lang="ru-RU" sz="6600" dirty="0" smtClean="0"/>
              <a:t>Накалывание</a:t>
            </a:r>
          </a:p>
          <a:p>
            <a:r>
              <a:rPr lang="ru-RU" sz="6600" dirty="0" smtClean="0"/>
              <a:t>Подрезка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панно</a:t>
            </a:r>
            <a:endParaRPr lang="ru-RU" dirty="0"/>
          </a:p>
        </p:txBody>
      </p:sp>
      <p:pic>
        <p:nvPicPr>
          <p:cNvPr id="4" name="Содержимое 3" descr="http://s51.radikal.ru/i134/1009/92/e749b775a657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1214422"/>
            <a:ext cx="3786214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Подставка для телефона</a:t>
            </a:r>
            <a:endParaRPr lang="ru-RU" dirty="0"/>
          </a:p>
        </p:txBody>
      </p:sp>
      <p:pic>
        <p:nvPicPr>
          <p:cNvPr id="4" name="Содержимое 3" descr="http://s11.radikal.ru/i184/1004/63/34ebbdead94d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214422"/>
            <a:ext cx="4786345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 algn="ctr">
              <a:buNone/>
            </a:pPr>
            <a:r>
              <a:rPr lang="ru-RU" b="1" dirty="0"/>
              <a:t>В</a:t>
            </a:r>
            <a:r>
              <a:rPr lang="ru-RU" b="1" dirty="0" smtClean="0"/>
              <a:t> современных условиях </a:t>
            </a:r>
            <a:r>
              <a:rPr lang="ru-RU" b="1" dirty="0"/>
              <a:t>ш</a:t>
            </a:r>
            <a:r>
              <a:rPr lang="ru-RU" b="1" dirty="0" smtClean="0"/>
              <a:t>кольное образование </a:t>
            </a:r>
          </a:p>
          <a:p>
            <a:pPr algn="ctr">
              <a:buNone/>
            </a:pPr>
            <a:r>
              <a:rPr lang="ru-RU" b="1" dirty="0" smtClean="0"/>
              <a:t>призвано обеспечит функциональную грамотность и социальную адаптацию обучающихся на основе приобретения ими </a:t>
            </a:r>
            <a:r>
              <a:rPr lang="ru-RU" b="1" dirty="0" err="1" smtClean="0"/>
              <a:t>компетентностного</a:t>
            </a:r>
            <a:r>
              <a:rPr lang="ru-RU" b="1" dirty="0" smtClean="0"/>
              <a:t> опыта в сфере учения, познания, профессионально- трудового выбора, личностного развития, ценностных ориентаций и </a:t>
            </a:r>
            <a:r>
              <a:rPr lang="ru-RU" b="1" dirty="0" err="1" smtClean="0"/>
              <a:t>смыслотворчества</a:t>
            </a:r>
            <a:r>
              <a:rPr lang="ru-RU" b="1" dirty="0" smtClean="0"/>
              <a:t>. </a:t>
            </a:r>
            <a:endParaRPr lang="ru-RU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табуретка</a:t>
            </a:r>
            <a:endParaRPr lang="ru-RU" dirty="0"/>
          </a:p>
        </p:txBody>
      </p:sp>
      <p:pic>
        <p:nvPicPr>
          <p:cNvPr id="4" name="Содержимое 3" descr="http://i073.radikal.ru/1010/8b/9340cb3cb65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4764" y="1214422"/>
            <a:ext cx="3411748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Разделочная доска</a:t>
            </a:r>
            <a:endParaRPr lang="ru-RU" dirty="0"/>
          </a:p>
        </p:txBody>
      </p:sp>
      <p:pic>
        <p:nvPicPr>
          <p:cNvPr id="4" name="Содержимое 3" descr="http://i061.radikal.ru/1010/d6/101b7fab2ab7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214422"/>
            <a:ext cx="5643602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http://s60.radikal.ru/i169/1010/d6/dff5716e5133.jpg"/>
          <p:cNvPicPr>
            <a:picLocks noGrp="1"/>
          </p:cNvPicPr>
          <p:nvPr>
            <p:ph idx="1"/>
          </p:nvPr>
        </p:nvPicPr>
        <p:blipFill>
          <a:blip r:embed="rId2" cstate="print"/>
          <a:srcRect r="-826" b="8889"/>
          <a:stretch>
            <a:fillRect/>
          </a:stretch>
        </p:blipFill>
        <p:spPr bwMode="auto">
          <a:xfrm>
            <a:off x="214283" y="214290"/>
            <a:ext cx="8715435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/>
          <a:lstStyle/>
          <a:p>
            <a:r>
              <a:rPr lang="ru-RU" sz="6000" dirty="0" smtClean="0">
                <a:solidFill>
                  <a:srgbClr val="FF0000"/>
                </a:solidFill>
              </a:rPr>
              <a:t>Спасибо за внимание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ctr"/>
            <a:r>
              <a:rPr lang="ru-RU" b="1" dirty="0" smtClean="0"/>
              <a:t>Это предопределяет направленность целей обучения на формирования компетентной личности, способной к жизнедеятельности и самоопределению в информационном обществе, ясно представляющей свои потенциальные возможности, ресурсы и способы реализации выбранного жизненного пути.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ctr"/>
            <a:r>
              <a:rPr lang="ru-RU" b="1" dirty="0" smtClean="0"/>
              <a:t>Главной целью школьного образования является развитие ребенка как компетентной личности путем включения его в различные виды ценностей человеческой деятельности:</a:t>
            </a:r>
          </a:p>
          <a:p>
            <a:pPr>
              <a:buNone/>
            </a:pPr>
            <a:r>
              <a:rPr lang="ru-RU" dirty="0" smtClean="0"/>
              <a:t>Учеба, познания, коммуникация, профессионально-трудовой выбор, личностное саморазвитие, ценностные ориентации, поиск смысла жизнедеятельности.  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Обучение по технологии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Уроки технологии</a:t>
            </a:r>
          </a:p>
          <a:p>
            <a:r>
              <a:rPr lang="ru-RU" dirty="0" smtClean="0"/>
              <a:t>Элективный курс «Сатаа»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08" y="2786058"/>
            <a:ext cx="6813567" cy="2947992"/>
          </a:xfrm>
        </p:spPr>
        <p:txBody>
          <a:bodyPr/>
          <a:lstStyle/>
          <a:p>
            <a:r>
              <a:rPr lang="ru-RU" sz="7200" b="1" dirty="0">
                <a:solidFill>
                  <a:srgbClr val="FF3399"/>
                </a:solidFill>
                <a:latin typeface="Algerian" pitchFamily="82" charset="0"/>
              </a:rPr>
              <a:t>г</a:t>
            </a:r>
            <a:r>
              <a:rPr lang="ru-RU" sz="7200" b="1" dirty="0" smtClean="0">
                <a:solidFill>
                  <a:srgbClr val="FF3399"/>
                </a:solidFill>
                <a:latin typeface="Algerian" pitchFamily="82" charset="0"/>
              </a:rPr>
              <a:t>еометрическая резьба</a:t>
            </a:r>
            <a:endParaRPr lang="ru-RU" sz="7200" b="1" dirty="0">
              <a:solidFill>
                <a:srgbClr val="FF3399"/>
              </a:solidFill>
              <a:latin typeface="Algerian" pitchFamily="82" charset="0"/>
            </a:endParaRPr>
          </a:p>
        </p:txBody>
      </p:sp>
      <p:pic>
        <p:nvPicPr>
          <p:cNvPr id="2053" name="Picture 5" descr="MCj00903360000[1]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/>
          <a:stretch>
            <a:fillRect/>
          </a:stretch>
        </p:blipFill>
        <p:spPr bwMode="auto">
          <a:xfrm>
            <a:off x="468313" y="4437063"/>
            <a:ext cx="2047875" cy="2071687"/>
          </a:xfrm>
          <a:prstGeom prst="rect">
            <a:avLst/>
          </a:prstGeom>
          <a:noFill/>
        </p:spPr>
      </p:pic>
      <p:sp>
        <p:nvSpPr>
          <p:cNvPr id="2060" name="WordArt 12"/>
          <p:cNvSpPr>
            <a:spLocks noChangeArrowheads="1" noChangeShapeType="1" noTextEdit="1"/>
          </p:cNvSpPr>
          <p:nvPr/>
        </p:nvSpPr>
        <p:spPr bwMode="auto">
          <a:xfrm rot="21089935">
            <a:off x="123959" y="985270"/>
            <a:ext cx="5754688" cy="2104776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4000" kern="1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910065" scaled="1"/>
                </a:gradFill>
                <a:latin typeface="Impact"/>
              </a:rPr>
              <a:t>Мастер -класс</a:t>
            </a:r>
            <a:endParaRPr lang="ru-RU" sz="4000" kern="1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910065" scaled="1"/>
              </a:gradFill>
              <a:latin typeface="Impac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2051" grpId="1" build="p"/>
      <p:bldP spid="20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ВЕСНОЙ ОДЕВАЕТСЯ, А ОСЕНЬЮ РАЗДЕВАЕТСЯ 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14480" y="785794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Отгадайте загадку.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  </a:t>
            </a:r>
            <a:r>
              <a:rPr lang="ru-RU" dirty="0" smtClean="0">
                <a:solidFill>
                  <a:srgbClr val="FF0000"/>
                </a:solidFill>
              </a:rPr>
              <a:t>Лес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pPr lvl="2"/>
            <a:r>
              <a:rPr lang="ru-RU" sz="3200" dirty="0" smtClean="0"/>
              <a:t>Л</a:t>
            </a:r>
            <a:r>
              <a:rPr lang="ru-RU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ес </a:t>
            </a:r>
            <a:r>
              <a:rPr lang="ru-RU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это древесина, пожалуй, самый первый материал, который человек стал использовать в своей жизни. Древесина как природный материал обладает ценными качествами: хорошей теплоизоляцией, небольшой плотностью, красивым естественным цветом, удобством обработки и т.д.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785786" y="357166"/>
            <a:ext cx="7500990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Цели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дать понятие о видах резьбы по дереву и применении инструментов геометрической резьбы;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возродить, развить и сохранить искусство резьбы по дереву;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ориентировать учащихся на применение полученных знаний и навыков на практике;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нацеливать учащихся на профессиональное самоопределение.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944</TotalTime>
  <Words>292</Words>
  <Application>Microsoft Office PowerPoint</Application>
  <PresentationFormat>Экран (4:3)</PresentationFormat>
  <Paragraphs>42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Оформление по умолчанию</vt:lpstr>
      <vt:lpstr>геометрическая резьба </vt:lpstr>
      <vt:lpstr>Слайд 2</vt:lpstr>
      <vt:lpstr>Слайд 3</vt:lpstr>
      <vt:lpstr>Слайд 4</vt:lpstr>
      <vt:lpstr>Обучение по технологии</vt:lpstr>
      <vt:lpstr>Слайд 6</vt:lpstr>
      <vt:lpstr>Слайд 7</vt:lpstr>
      <vt:lpstr>Ответ:  Лес</vt:lpstr>
      <vt:lpstr>Слайд 9</vt:lpstr>
      <vt:lpstr>Слайд 10</vt:lpstr>
      <vt:lpstr>Слайд 11</vt:lpstr>
      <vt:lpstr>Нож-косяк инструмент для выполнения геометрической резьбы</vt:lpstr>
      <vt:lpstr>Резьба трехгранных выемок: 1 - разметка; 2 - накалывание; 3 - подрезка.</vt:lpstr>
      <vt:lpstr>Элементы узоров геометрической резьбы</vt:lpstr>
      <vt:lpstr>Техника выполнения геометрической резьбы - сияния</vt:lpstr>
      <vt:lpstr>Слайд 16</vt:lpstr>
      <vt:lpstr>Практическая работа </vt:lpstr>
      <vt:lpstr>панно</vt:lpstr>
      <vt:lpstr>Подставка для телефона</vt:lpstr>
      <vt:lpstr>табуретка</vt:lpstr>
      <vt:lpstr>Разделочная доска</vt:lpstr>
      <vt:lpstr>Слайд 22</vt:lpstr>
      <vt:lpstr>Спасибо за внимание</vt:lpstr>
    </vt:vector>
  </TitlesOfParts>
  <Company>rcnit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student</dc:creator>
  <cp:lastModifiedBy>Admin</cp:lastModifiedBy>
  <cp:revision>43</cp:revision>
  <dcterms:created xsi:type="dcterms:W3CDTF">2005-11-29T07:49:02Z</dcterms:created>
  <dcterms:modified xsi:type="dcterms:W3CDTF">2019-01-26T06:35:09Z</dcterms:modified>
</cp:coreProperties>
</file>