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18E9-AEDD-4692-B184-BB6C9304C64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D9D-E87B-4CE4-9386-FA7DFFEC0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713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18E9-AEDD-4692-B184-BB6C9304C64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D9D-E87B-4CE4-9386-FA7DFFEC0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14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18E9-AEDD-4692-B184-BB6C9304C64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D9D-E87B-4CE4-9386-FA7DFFEC0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66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18E9-AEDD-4692-B184-BB6C9304C64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D9D-E87B-4CE4-9386-FA7DFFEC0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367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18E9-AEDD-4692-B184-BB6C9304C64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D9D-E87B-4CE4-9386-FA7DFFEC0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18E9-AEDD-4692-B184-BB6C9304C64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D9D-E87B-4CE4-9386-FA7DFFEC0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997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18E9-AEDD-4692-B184-BB6C9304C64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D9D-E87B-4CE4-9386-FA7DFFEC0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860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18E9-AEDD-4692-B184-BB6C9304C64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D9D-E87B-4CE4-9386-FA7DFFEC0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589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18E9-AEDD-4692-B184-BB6C9304C64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D9D-E87B-4CE4-9386-FA7DFFEC0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40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18E9-AEDD-4692-B184-BB6C9304C64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D9D-E87B-4CE4-9386-FA7DFFEC0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28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18E9-AEDD-4692-B184-BB6C9304C64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D9D-E87B-4CE4-9386-FA7DFFEC0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2239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F18E9-AEDD-4692-B184-BB6C9304C64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DD9D-E87B-4CE4-9386-FA7DFFEC0F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7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426904"/>
            <a:ext cx="9144000" cy="2387600"/>
          </a:xfrm>
        </p:spPr>
        <p:txBody>
          <a:bodyPr/>
          <a:lstStyle/>
          <a:p>
            <a:r>
              <a:rPr lang="es-MX" dirty="0" smtClean="0"/>
              <a:t>RUBRICA DE EVALUACIÓN PARA CALIFICAR PARCIAL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361386"/>
            <a:ext cx="9144000" cy="3219717"/>
          </a:xfrm>
        </p:spPr>
        <p:txBody>
          <a:bodyPr>
            <a:normAutofit fontScale="77500" lnSpcReduction="20000"/>
          </a:bodyPr>
          <a:lstStyle/>
          <a:p>
            <a:r>
              <a:rPr lang="es-MX" sz="5800" dirty="0" smtClean="0">
                <a:latin typeface="Cooper Black" panose="0208090404030B020404" pitchFamily="18" charset="0"/>
              </a:rPr>
              <a:t>APLICA PARA:  </a:t>
            </a:r>
          </a:p>
          <a:p>
            <a:r>
              <a:rPr lang="es-MX" sz="5800" dirty="0" smtClean="0">
                <a:latin typeface="Cooper Black" panose="0208090404030B020404" pitchFamily="18" charset="0"/>
              </a:rPr>
              <a:t>MODULO IV / SUBMODULO 2</a:t>
            </a: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sz="3300" dirty="0" smtClean="0">
                <a:latin typeface="Berlin Sans FB" panose="020E0602020502020306" pitchFamily="34" charset="0"/>
              </a:rPr>
              <a:t>Ing. Carlos Alfonso Hernández Villanueva</a:t>
            </a:r>
          </a:p>
          <a:p>
            <a:r>
              <a:rPr lang="es-MX" sz="3300" dirty="0" smtClean="0">
                <a:latin typeface="Berlin Sans FB" panose="020E0602020502020306" pitchFamily="34" charset="0"/>
              </a:rPr>
              <a:t>ESPECIALIDAD DE TELECOMUNICACIONES</a:t>
            </a:r>
          </a:p>
          <a:p>
            <a:r>
              <a:rPr lang="es-MX" sz="3300" dirty="0" smtClean="0">
                <a:latin typeface="Berlin Sans FB" panose="020E0602020502020306" pitchFamily="34" charset="0"/>
              </a:rPr>
              <a:t>Semestre: Agosto/2019-Enero/2020</a:t>
            </a:r>
            <a:endParaRPr lang="es-MX" sz="33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94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Consideraciones importantes que no debes olvidar.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08339" y="1690688"/>
            <a:ext cx="10483402" cy="2975020"/>
          </a:xfrm>
        </p:spPr>
        <p:txBody>
          <a:bodyPr>
            <a:normAutofit fontScale="92500"/>
          </a:bodyPr>
          <a:lstStyle/>
          <a:p>
            <a:pPr algn="just"/>
            <a:r>
              <a:rPr lang="es-MX" dirty="0" smtClean="0">
                <a:latin typeface="Berlin Sans FB" panose="020E0602020502020306" pitchFamily="34" charset="0"/>
              </a:rPr>
              <a:t>Para llevar a cabo la fluidez durante la sesiones de clase, en laboratorio y salón, se tomaran los lineamientos vigentes del reglamento interno de las escuelas del sistema DGETI. (Se recordaran algunos muy importantes).</a:t>
            </a:r>
          </a:p>
          <a:p>
            <a:pPr algn="just"/>
            <a:r>
              <a:rPr lang="es-MX" dirty="0" smtClean="0">
                <a:latin typeface="Berlin Sans FB" panose="020E0602020502020306" pitchFamily="34" charset="0"/>
              </a:rPr>
              <a:t>Identifica las actividades y entiende lo que se pide desarrollar en cada una de ellas, debido a que se tomara una lista de cotejo u otro instrumento de evaluación para asignarte una calificación.</a:t>
            </a:r>
          </a:p>
          <a:p>
            <a:pPr algn="just"/>
            <a:r>
              <a:rPr lang="es-MX" dirty="0" smtClean="0">
                <a:latin typeface="Berlin Sans FB" panose="020E0602020502020306" pitchFamily="34" charset="0"/>
              </a:rPr>
              <a:t>Entender como se calificará cada parcial, que se tomara en cuenta.</a:t>
            </a:r>
            <a:endParaRPr lang="es-MX" dirty="0">
              <a:latin typeface="Berlin Sans FB" panose="020E0602020502020306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188" y="4506041"/>
            <a:ext cx="2177051" cy="21770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353" y="4597756"/>
            <a:ext cx="2869395" cy="206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969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9994"/>
            <a:ext cx="10515600" cy="1325563"/>
          </a:xfrm>
        </p:spPr>
        <p:txBody>
          <a:bodyPr/>
          <a:lstStyle/>
          <a:p>
            <a:r>
              <a:rPr lang="es-MX" dirty="0" smtClean="0"/>
              <a:t>Ejemplo de como se asigna calificación por parcial: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9006" y="1455556"/>
            <a:ext cx="11769634" cy="5402443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>
                <a:latin typeface="Bahnschrift SemiCondensed" panose="020B0502040204020203" pitchFamily="34" charset="0"/>
              </a:rPr>
              <a:t>Son cinco semanas de trabajo por parcial; aproximadamente 25 horas de trabajo, en otras serán 22, según actividades del plantel programadas.</a:t>
            </a:r>
          </a:p>
          <a:p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Criterio Tareas: 1Tarea-8, 2Tarea-6, 3Tarea-8, 4Tarea-10, 5Tarea6.</a:t>
            </a:r>
          </a:p>
          <a:p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Promedio: suma de cinco calificaciones dividido entre cinco: 7.6</a:t>
            </a:r>
          </a:p>
          <a:p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7.6*(0.1) = </a:t>
            </a:r>
            <a:r>
              <a:rPr lang="es-MX" b="1" u="sng" dirty="0" smtClean="0">
                <a:solidFill>
                  <a:schemeClr val="accent1">
                    <a:lumMod val="50000"/>
                  </a:schemeClr>
                </a:solidFill>
              </a:rPr>
              <a:t>0.76 puntos.</a:t>
            </a:r>
          </a:p>
          <a:p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Criterio Actividades en el Salón: 1Activ-9, 2Activ-8, 3Activ-9</a:t>
            </a:r>
          </a:p>
          <a:p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Promedio: suma de tres calificaciones dividido entre tres: 8.67</a:t>
            </a:r>
          </a:p>
          <a:p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8.67*(0.15) = </a:t>
            </a:r>
            <a:r>
              <a:rPr lang="es-MX" b="1" u="sng" dirty="0" smtClean="0">
                <a:solidFill>
                  <a:schemeClr val="accent6">
                    <a:lumMod val="50000"/>
                  </a:schemeClr>
                </a:solidFill>
              </a:rPr>
              <a:t>1.3 puntos.</a:t>
            </a:r>
          </a:p>
          <a:p>
            <a:r>
              <a:rPr lang="es-MX" b="1" dirty="0" smtClean="0">
                <a:solidFill>
                  <a:schemeClr val="accent2">
                    <a:lumMod val="75000"/>
                  </a:schemeClr>
                </a:solidFill>
              </a:rPr>
              <a:t>Criterio Practicas o proyecto: 1Pract-10, 2Pract-8, 3Pract-5, 4Pract-0</a:t>
            </a:r>
          </a:p>
          <a:p>
            <a:r>
              <a:rPr lang="es-MX" b="1" dirty="0" smtClean="0">
                <a:solidFill>
                  <a:schemeClr val="accent2">
                    <a:lumMod val="75000"/>
                  </a:schemeClr>
                </a:solidFill>
              </a:rPr>
              <a:t>Promedio: suma de cuatro calificaciones de practicas entre cuatro: 5.75</a:t>
            </a:r>
          </a:p>
          <a:p>
            <a:r>
              <a:rPr lang="es-MX" b="1" dirty="0" smtClean="0">
                <a:solidFill>
                  <a:schemeClr val="accent2">
                    <a:lumMod val="75000"/>
                  </a:schemeClr>
                </a:solidFill>
              </a:rPr>
              <a:t>5.75*(0.2) = </a:t>
            </a:r>
            <a:r>
              <a:rPr lang="es-MX" b="1" u="sng" dirty="0" smtClean="0">
                <a:solidFill>
                  <a:schemeClr val="accent2">
                    <a:lumMod val="75000"/>
                  </a:schemeClr>
                </a:solidFill>
              </a:rPr>
              <a:t>1.15 puntos.</a:t>
            </a:r>
          </a:p>
          <a:p>
            <a:r>
              <a:rPr lang="es-MX" b="1" i="1" dirty="0" smtClean="0">
                <a:solidFill>
                  <a:schemeClr val="accent4">
                    <a:lumMod val="50000"/>
                  </a:schemeClr>
                </a:solidFill>
              </a:rPr>
              <a:t>Criterio Cuaderno Evidencias: Calificación 8 ------- 8*(0.15) = </a:t>
            </a:r>
            <a:r>
              <a:rPr lang="es-MX" b="1" i="1" u="sng" dirty="0" smtClean="0">
                <a:solidFill>
                  <a:schemeClr val="accent4">
                    <a:lumMod val="50000"/>
                  </a:schemeClr>
                </a:solidFill>
              </a:rPr>
              <a:t>1.2 puntos</a:t>
            </a:r>
            <a:r>
              <a:rPr lang="es-MX" b="1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r>
              <a:rPr lang="es-MX" b="1" dirty="0" smtClean="0">
                <a:solidFill>
                  <a:srgbClr val="00B050"/>
                </a:solidFill>
              </a:rPr>
              <a:t>Criterio Exámenes: 1Examen- 6 -------- 6*(0.4) = </a:t>
            </a:r>
            <a:r>
              <a:rPr lang="es-MX" b="1" u="sng" dirty="0" smtClean="0">
                <a:solidFill>
                  <a:srgbClr val="00B050"/>
                </a:solidFill>
              </a:rPr>
              <a:t>2.4 puntos.</a:t>
            </a:r>
          </a:p>
          <a:p>
            <a:r>
              <a:rPr lang="es-MX" b="1" dirty="0" smtClean="0"/>
              <a:t>Calificación de parcial: suma de puntos = 6.81  se redondea y es 7 calificación parcial.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417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47559"/>
            <a:ext cx="10515600" cy="1325563"/>
          </a:xfrm>
        </p:spPr>
        <p:txBody>
          <a:bodyPr/>
          <a:lstStyle/>
          <a:p>
            <a:r>
              <a:rPr lang="es-MX" dirty="0" smtClean="0"/>
              <a:t>Acuerdos a establecer.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449976"/>
            <a:ext cx="5181600" cy="4976949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Asistencia, todos los días se pasará lista, faltas por numero de sesiones.</a:t>
            </a:r>
          </a:p>
          <a:p>
            <a:r>
              <a:rPr lang="es-MX" dirty="0" smtClean="0"/>
              <a:t>Puntualidad no hay tolerancia en puntualidad, máximo tres minutos para que se acomoden en su lugar del salón de clases.</a:t>
            </a:r>
          </a:p>
          <a:p>
            <a:r>
              <a:rPr lang="es-MX" dirty="0" smtClean="0"/>
              <a:t>Entrega de tareas y actividades de aula, serán en fecha y tiempo asignados, no hay prorroga. (Solo que docente lo vea apropiado, les dará las indicaciones pertinentes).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449977"/>
            <a:ext cx="5181600" cy="4976948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Alumno que no preste atención, o que este alterando la sesión de clase, se le pedirá que abandone el salón con tres faltas automáticas.</a:t>
            </a:r>
          </a:p>
          <a:p>
            <a:r>
              <a:rPr lang="es-MX" dirty="0" smtClean="0"/>
              <a:t>Solo se justifican faltas por problemas de enfermedad y por participaciones en eventos oficiales, donde el alumno represente al plantel, y situaciones familiares muy serias.</a:t>
            </a:r>
          </a:p>
          <a:p>
            <a:r>
              <a:rPr lang="es-MX" dirty="0" smtClean="0"/>
              <a:t>En cuanto a faltas justificadas, deben investigar que tareas o trabajos se entregan cuando se reincorporen, no se da oportunidad de entregar posteriormente.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7360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3056"/>
            <a:ext cx="10515600" cy="1325563"/>
          </a:xfrm>
        </p:spPr>
        <p:txBody>
          <a:bodyPr/>
          <a:lstStyle/>
          <a:p>
            <a:r>
              <a:rPr lang="es-MX" dirty="0" smtClean="0"/>
              <a:t>Acuerdos por establecer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280160"/>
            <a:ext cx="5181600" cy="5577840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/>
              <a:t>Si se revisa el cuaderno de evidencias, en cada hoja del cuaderno, debe ir en la parte superior, nombre de alumno, semestre, nombre de submodulo, y deben indicar en la parte superior de cada hoja; numeral de hoja y la fecha.</a:t>
            </a:r>
          </a:p>
          <a:p>
            <a:r>
              <a:rPr lang="es-MX" dirty="0" smtClean="0"/>
              <a:t>Si el punto anterior no se cumple cuando se revisa cuaderno de evidencias, puede ser motivo de calificación automática de 2</a:t>
            </a:r>
            <a:r>
              <a:rPr lang="es-MX" dirty="0" smtClean="0"/>
              <a:t>.</a:t>
            </a:r>
          </a:p>
          <a:p>
            <a:r>
              <a:rPr lang="es-MX" dirty="0"/>
              <a:t>Celular, no traerlo en salón de clase, debe estar guardado en mochila, en modo silencio, estudiante que lo traiga en bolsa de pantalón o afuera en paleta de silla, se le pide al alumno que se retire, la primera vez. Si reincide sacando el celular o usándolo, se le pedirá que salga, y se hará reporte a Orientación Escolar, falta leve.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280160"/>
            <a:ext cx="5181600" cy="4896803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/>
              <a:t>En los exámenes, se prohíbe copiar, si se detecta copiando, la calificación es cero, no hay repetición de hacer otra vez el examen.</a:t>
            </a:r>
          </a:p>
          <a:p>
            <a:r>
              <a:rPr lang="es-MX" dirty="0" smtClean="0"/>
              <a:t>Las asesorías se solicitan primero al docente, si no hay horario disponible, se deben solicitar a subdirección del plantel.</a:t>
            </a:r>
          </a:p>
          <a:p>
            <a:r>
              <a:rPr lang="es-MX" dirty="0" smtClean="0"/>
              <a:t>Se trabajara con plataforma de internet. Se debe de revisar diariamente. (docente se compromete a dar indicaciones con mínimo tres días de anticipación).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3779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155623"/>
              </p:ext>
            </p:extLst>
          </p:nvPr>
        </p:nvGraphicFramePr>
        <p:xfrm>
          <a:off x="1030310" y="888644"/>
          <a:ext cx="9826579" cy="5819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22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3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92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CRITERIO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19" marR="592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VALORACIÓN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19" marR="592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OBSERVACIONES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19" marR="5921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Elephant" panose="02020904090505020303" pitchFamily="18" charset="0"/>
                        </a:rPr>
                        <a:t>ENTREGA DE TRABAJOS, TAREAS, INVESTIGACIONES, EN LINEA O IMPRESOS. En hora y fecha programados.</a:t>
                      </a:r>
                      <a:endParaRPr lang="es-MX" sz="1200" dirty="0">
                        <a:effectLst/>
                        <a:latin typeface="Elephant" panose="0202090409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19" marR="592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Elephant" panose="02020904090505020303" pitchFamily="18" charset="0"/>
                        </a:rPr>
                        <a:t>10%</a:t>
                      </a:r>
                      <a:endParaRPr lang="es-MX" sz="900" dirty="0">
                        <a:effectLst/>
                        <a:latin typeface="Elephant" panose="0202090409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19" marR="59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 momento de darles la actividad, se les dará la fecha de entrega y la hora; si no lo entregan no tienen el </a:t>
                      </a:r>
                      <a:r>
                        <a:rPr lang="es-MX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cada trabajo se le asignará una calificación de acuerdo al instrumento de evaluación a usar.</a:t>
                      </a:r>
                      <a:endParaRPr lang="es-MX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219" marR="5921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24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Elephant" panose="02020904090505020303" pitchFamily="18" charset="0"/>
                        </a:rPr>
                        <a:t>ACTIVIDADES </a:t>
                      </a:r>
                      <a:r>
                        <a:rPr lang="es-MX" sz="1400" dirty="0">
                          <a:effectLst/>
                          <a:latin typeface="Elephant" panose="02020904090505020303" pitchFamily="18" charset="0"/>
                        </a:rPr>
                        <a:t>A DESARROLLAR EN EL SALON DE CLASES: MAPAS MENTALES, RESUMENES, </a:t>
                      </a:r>
                      <a:r>
                        <a:rPr lang="es-MX" sz="1400" dirty="0" smtClean="0">
                          <a:effectLst/>
                          <a:latin typeface="Elephant" panose="02020904090505020303" pitchFamily="18" charset="0"/>
                        </a:rPr>
                        <a:t> ejercicios a resolver,</a:t>
                      </a:r>
                      <a:r>
                        <a:rPr lang="es-MX" sz="1400" baseline="0" dirty="0" smtClean="0">
                          <a:effectLst/>
                          <a:latin typeface="Elephant" panose="02020904090505020303" pitchFamily="18" charset="0"/>
                        </a:rPr>
                        <a:t> </a:t>
                      </a:r>
                      <a:r>
                        <a:rPr lang="es-MX" sz="1400" dirty="0" smtClean="0">
                          <a:effectLst/>
                          <a:latin typeface="Elephant" panose="02020904090505020303" pitchFamily="18" charset="0"/>
                        </a:rPr>
                        <a:t>OTROS</a:t>
                      </a:r>
                      <a:r>
                        <a:rPr lang="es-MX" sz="1400" dirty="0">
                          <a:effectLst/>
                          <a:latin typeface="Elephant" panose="02020904090505020303" pitchFamily="18" charset="0"/>
                        </a:rPr>
                        <a:t>.</a:t>
                      </a:r>
                      <a:endParaRPr lang="es-MX" sz="1200" dirty="0">
                        <a:effectLst/>
                        <a:latin typeface="Elephant" panose="0202090409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19" marR="592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Elephant" panose="02020904090505020303" pitchFamily="18" charset="0"/>
                        </a:rPr>
                        <a:t>15%</a:t>
                      </a:r>
                      <a:endParaRPr lang="es-MX" sz="900" dirty="0">
                        <a:effectLst/>
                        <a:latin typeface="Elephant" panose="0202090409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19" marR="5921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la clase en el salón, se les pedirá entregar alguna de las actividades mencionadas. Si no entregan completo 0%. Se acumularan varias actividades durante el parcial, así se obtendrá un promedio de la </a:t>
                      </a:r>
                      <a:r>
                        <a:rPr lang="es-MX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calificación</a:t>
                      </a:r>
                      <a:r>
                        <a:rPr lang="es-MX" sz="105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la suma de cada calificación </a:t>
                      </a:r>
                      <a:r>
                        <a:rPr lang="es-MX" sz="1050" baseline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actividad.</a:t>
                      </a:r>
                      <a:endParaRPr lang="es-MX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219" marR="5921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4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Elephant" panose="02020904090505020303" pitchFamily="18" charset="0"/>
                        </a:rPr>
                        <a:t>REALIZACIÓN Y ENTREGA DE PRACTICAS DE </a:t>
                      </a:r>
                      <a:r>
                        <a:rPr lang="es-MX" sz="1200" dirty="0" smtClean="0">
                          <a:effectLst/>
                          <a:latin typeface="Elephant" panose="02020904090505020303" pitchFamily="18" charset="0"/>
                        </a:rPr>
                        <a:t>LABORATORIO</a:t>
                      </a:r>
                      <a:r>
                        <a:rPr lang="es-MX" sz="1200" baseline="0" dirty="0" smtClean="0">
                          <a:effectLst/>
                          <a:latin typeface="Elephant" panose="02020904090505020303" pitchFamily="18" charset="0"/>
                        </a:rPr>
                        <a:t> O  PROYECTOS DE APRENDIZAJE</a:t>
                      </a:r>
                      <a:r>
                        <a:rPr lang="es-MX" sz="1200" dirty="0" smtClean="0">
                          <a:effectLst/>
                          <a:latin typeface="Elephant" panose="02020904090505020303" pitchFamily="18" charset="0"/>
                        </a:rPr>
                        <a:t>. </a:t>
                      </a:r>
                      <a:r>
                        <a:rPr lang="es-MX" sz="1200" dirty="0">
                          <a:effectLst/>
                          <a:latin typeface="Elephant" panose="02020904090505020303" pitchFamily="18" charset="0"/>
                        </a:rPr>
                        <a:t>TANTO EL ESCRITO DE LA </a:t>
                      </a:r>
                      <a:r>
                        <a:rPr lang="es-MX" sz="1200" dirty="0" smtClean="0">
                          <a:effectLst/>
                          <a:latin typeface="Elephant" panose="02020904090505020303" pitchFamily="18" charset="0"/>
                        </a:rPr>
                        <a:t>PRACTICA O PROYECTO,  Y </a:t>
                      </a:r>
                      <a:r>
                        <a:rPr lang="es-MX" sz="1200" dirty="0">
                          <a:effectLst/>
                          <a:latin typeface="Elephant" panose="02020904090505020303" pitchFamily="18" charset="0"/>
                        </a:rPr>
                        <a:t>PRACTICA FUNCIONANDO </a:t>
                      </a:r>
                      <a:r>
                        <a:rPr lang="es-MX" sz="1200" dirty="0" smtClean="0">
                          <a:effectLst/>
                          <a:latin typeface="Elephant" panose="02020904090505020303" pitchFamily="18" charset="0"/>
                        </a:rPr>
                        <a:t> O CONCLUSIONES DE PROYECTO DE ACUERDO A INSTRUMENTO DE EVALUACION.</a:t>
                      </a:r>
                      <a:endParaRPr lang="es-MX" sz="1200" dirty="0">
                        <a:effectLst/>
                        <a:latin typeface="Elephant" panose="0202090409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19" marR="592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Elephant" panose="02020904090505020303" pitchFamily="18" charset="0"/>
                        </a:rPr>
                        <a:t>20%</a:t>
                      </a:r>
                      <a:endParaRPr lang="es-MX" sz="1000" dirty="0">
                        <a:effectLst/>
                        <a:latin typeface="Elephant" panose="0202090409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19" marR="5921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Cuando se les pida una práctica, deben armarla, medirla y comprobar resultados, y asentarlos en un formato de práctica que se les indicará, deben entregar los dos juntos en fecha y hora marcados.</a:t>
                      </a:r>
                      <a:endParaRPr lang="es-MX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219" marR="5921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44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Elephant" panose="020209040905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PORTAFOLIO</a:t>
                      </a:r>
                      <a:r>
                        <a:rPr lang="es-MX" sz="1400" baseline="0" dirty="0" smtClean="0">
                          <a:effectLst/>
                          <a:latin typeface="Elephant" panose="020209040905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EVIDENCIAS O CUADERNO DE EVIDENCIAS (el docente te lo especificara) </a:t>
                      </a:r>
                      <a:endParaRPr lang="es-MX" sz="1400" dirty="0">
                        <a:effectLst/>
                        <a:latin typeface="Elephant" panose="0202090409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19" marR="592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Elephant" panose="020209040905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s-MX" sz="1400" dirty="0">
                        <a:effectLst/>
                        <a:latin typeface="Elephant" panose="0202090409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19" marR="5921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</a:t>
                      </a:r>
                      <a:r>
                        <a:rPr lang="es-MX" sz="105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debe que ir archivando o acumulando las actividades más relevantes que te vaya indicando el docente</a:t>
                      </a:r>
                      <a:endParaRPr lang="es-MX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219" marR="59219" marT="0" marB="0"/>
                </a:tc>
                <a:extLst>
                  <a:ext uri="{0D108BD9-81ED-4DB2-BD59-A6C34878D82A}">
                    <a16:rowId xmlns:a16="http://schemas.microsoft.com/office/drawing/2014/main" val="1881915908"/>
                  </a:ext>
                </a:extLst>
              </a:tr>
              <a:tr h="8299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  <a:latin typeface="Elephant" panose="02020904090505020303" pitchFamily="18" charset="0"/>
                        </a:rPr>
                        <a:t>EXAMEN ESCRITO</a:t>
                      </a:r>
                      <a:endParaRPr lang="es-MX" sz="1200" dirty="0">
                        <a:effectLst/>
                        <a:latin typeface="Elephant" panose="0202090409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19" marR="592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Elephant" panose="02020904090505020303" pitchFamily="18" charset="0"/>
                        </a:rPr>
                        <a:t>40%</a:t>
                      </a:r>
                      <a:endParaRPr lang="es-MX" sz="1000" dirty="0">
                        <a:effectLst/>
                        <a:latin typeface="Elephant" panose="0202090409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19" marR="5921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aplicarán durante cada parcial, exámenes teóricos escritos que se promediarán al final para sacar el valor de este rubro.</a:t>
                      </a:r>
                      <a:endParaRPr lang="es-MX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219" marR="5921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300766" y="270457"/>
            <a:ext cx="9362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Eras Medium ITC" panose="020B0602030504020804" pitchFamily="34" charset="0"/>
              </a:rPr>
              <a:t>LA RUBRICA DE EVALUACIÓN PARA EVALUAR CADA PARCIAL</a:t>
            </a:r>
            <a:endParaRPr lang="es-MX" sz="2400" b="1" dirty="0"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9626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953</Words>
  <Application>Microsoft Office PowerPoint</Application>
  <PresentationFormat>Panorámica</PresentationFormat>
  <Paragraphs>60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Arial</vt:lpstr>
      <vt:lpstr>Bahnschrift SemiCondensed</vt:lpstr>
      <vt:lpstr>Berlin Sans FB</vt:lpstr>
      <vt:lpstr>Calibri</vt:lpstr>
      <vt:lpstr>Calibri Light</vt:lpstr>
      <vt:lpstr>Cooper Black</vt:lpstr>
      <vt:lpstr>Elephant</vt:lpstr>
      <vt:lpstr>Eras Medium ITC</vt:lpstr>
      <vt:lpstr>Times New Roman</vt:lpstr>
      <vt:lpstr>Tema de Office</vt:lpstr>
      <vt:lpstr>RUBRICA DE EVALUACIÓN PARA CALIFICAR PARCIAL</vt:lpstr>
      <vt:lpstr>Consideraciones importantes que no debes olvidar.</vt:lpstr>
      <vt:lpstr>Ejemplo de como se asigna calificación por parcial:</vt:lpstr>
      <vt:lpstr>Acuerdos a establecer.</vt:lpstr>
      <vt:lpstr>Acuerdos por establecer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RUBRICA DE EVALUACIÓN PARA CALIFICAR PARCIAL</dc:title>
  <dc:creator>Carlos A. Hernández Villanueva</dc:creator>
  <cp:lastModifiedBy>Carlos</cp:lastModifiedBy>
  <cp:revision>24</cp:revision>
  <dcterms:created xsi:type="dcterms:W3CDTF">2014-08-25T17:05:12Z</dcterms:created>
  <dcterms:modified xsi:type="dcterms:W3CDTF">2019-08-26T04:05:29Z</dcterms:modified>
</cp:coreProperties>
</file>