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2" r:id="rId5"/>
    <p:sldId id="260" r:id="rId6"/>
    <p:sldId id="261"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68EF18E9-AEDD-4692-B184-BB6C9304C640}" type="datetimeFigureOut">
              <a:rPr lang="es-MX" smtClean="0"/>
              <a:t>25/08/2019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5D0DD9D-E87B-4CE4-9386-FA7DFFEC0FEC}" type="slidenum">
              <a:rPr lang="es-MX" smtClean="0"/>
              <a:t>‹Nº›</a:t>
            </a:fld>
            <a:endParaRPr lang="es-MX"/>
          </a:p>
        </p:txBody>
      </p:sp>
    </p:spTree>
    <p:extLst>
      <p:ext uri="{BB962C8B-B14F-4D97-AF65-F5344CB8AC3E}">
        <p14:creationId xmlns:p14="http://schemas.microsoft.com/office/powerpoint/2010/main" val="2027133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8EF18E9-AEDD-4692-B184-BB6C9304C640}" type="datetimeFigureOut">
              <a:rPr lang="es-MX" smtClean="0"/>
              <a:t>25/08/2019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5D0DD9D-E87B-4CE4-9386-FA7DFFEC0FEC}" type="slidenum">
              <a:rPr lang="es-MX" smtClean="0"/>
              <a:t>‹Nº›</a:t>
            </a:fld>
            <a:endParaRPr lang="es-MX"/>
          </a:p>
        </p:txBody>
      </p:sp>
    </p:spTree>
    <p:extLst>
      <p:ext uri="{BB962C8B-B14F-4D97-AF65-F5344CB8AC3E}">
        <p14:creationId xmlns:p14="http://schemas.microsoft.com/office/powerpoint/2010/main" val="1802141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8EF18E9-AEDD-4692-B184-BB6C9304C640}" type="datetimeFigureOut">
              <a:rPr lang="es-MX" smtClean="0"/>
              <a:t>25/08/2019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5D0DD9D-E87B-4CE4-9386-FA7DFFEC0FEC}" type="slidenum">
              <a:rPr lang="es-MX" smtClean="0"/>
              <a:t>‹Nº›</a:t>
            </a:fld>
            <a:endParaRPr lang="es-MX"/>
          </a:p>
        </p:txBody>
      </p:sp>
    </p:spTree>
    <p:extLst>
      <p:ext uri="{BB962C8B-B14F-4D97-AF65-F5344CB8AC3E}">
        <p14:creationId xmlns:p14="http://schemas.microsoft.com/office/powerpoint/2010/main" val="2969664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8EF18E9-AEDD-4692-B184-BB6C9304C640}" type="datetimeFigureOut">
              <a:rPr lang="es-MX" smtClean="0"/>
              <a:t>25/08/2019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5D0DD9D-E87B-4CE4-9386-FA7DFFEC0FEC}" type="slidenum">
              <a:rPr lang="es-MX" smtClean="0"/>
              <a:t>‹Nº›</a:t>
            </a:fld>
            <a:endParaRPr lang="es-MX"/>
          </a:p>
        </p:txBody>
      </p:sp>
    </p:spTree>
    <p:extLst>
      <p:ext uri="{BB962C8B-B14F-4D97-AF65-F5344CB8AC3E}">
        <p14:creationId xmlns:p14="http://schemas.microsoft.com/office/powerpoint/2010/main" val="3493678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8EF18E9-AEDD-4692-B184-BB6C9304C640}" type="datetimeFigureOut">
              <a:rPr lang="es-MX" smtClean="0"/>
              <a:t>25/08/2019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5D0DD9D-E87B-4CE4-9386-FA7DFFEC0FEC}" type="slidenum">
              <a:rPr lang="es-MX" smtClean="0"/>
              <a:t>‹Nº›</a:t>
            </a:fld>
            <a:endParaRPr lang="es-MX"/>
          </a:p>
        </p:txBody>
      </p:sp>
    </p:spTree>
    <p:extLst>
      <p:ext uri="{BB962C8B-B14F-4D97-AF65-F5344CB8AC3E}">
        <p14:creationId xmlns:p14="http://schemas.microsoft.com/office/powerpoint/2010/main" val="1048839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68EF18E9-AEDD-4692-B184-BB6C9304C640}" type="datetimeFigureOut">
              <a:rPr lang="es-MX" smtClean="0"/>
              <a:t>25/08/2019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5D0DD9D-E87B-4CE4-9386-FA7DFFEC0FEC}" type="slidenum">
              <a:rPr lang="es-MX" smtClean="0"/>
              <a:t>‹Nº›</a:t>
            </a:fld>
            <a:endParaRPr lang="es-MX"/>
          </a:p>
        </p:txBody>
      </p:sp>
    </p:spTree>
    <p:extLst>
      <p:ext uri="{BB962C8B-B14F-4D97-AF65-F5344CB8AC3E}">
        <p14:creationId xmlns:p14="http://schemas.microsoft.com/office/powerpoint/2010/main" val="619973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68EF18E9-AEDD-4692-B184-BB6C9304C640}" type="datetimeFigureOut">
              <a:rPr lang="es-MX" smtClean="0"/>
              <a:t>25/08/2019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5D0DD9D-E87B-4CE4-9386-FA7DFFEC0FEC}" type="slidenum">
              <a:rPr lang="es-MX" smtClean="0"/>
              <a:t>‹Nº›</a:t>
            </a:fld>
            <a:endParaRPr lang="es-MX"/>
          </a:p>
        </p:txBody>
      </p:sp>
    </p:spTree>
    <p:extLst>
      <p:ext uri="{BB962C8B-B14F-4D97-AF65-F5344CB8AC3E}">
        <p14:creationId xmlns:p14="http://schemas.microsoft.com/office/powerpoint/2010/main" val="3778608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68EF18E9-AEDD-4692-B184-BB6C9304C640}" type="datetimeFigureOut">
              <a:rPr lang="es-MX" smtClean="0"/>
              <a:t>25/08/2019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5D0DD9D-E87B-4CE4-9386-FA7DFFEC0FEC}" type="slidenum">
              <a:rPr lang="es-MX" smtClean="0"/>
              <a:t>‹Nº›</a:t>
            </a:fld>
            <a:endParaRPr lang="es-MX"/>
          </a:p>
        </p:txBody>
      </p:sp>
    </p:spTree>
    <p:extLst>
      <p:ext uri="{BB962C8B-B14F-4D97-AF65-F5344CB8AC3E}">
        <p14:creationId xmlns:p14="http://schemas.microsoft.com/office/powerpoint/2010/main" val="2895898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8EF18E9-AEDD-4692-B184-BB6C9304C640}" type="datetimeFigureOut">
              <a:rPr lang="es-MX" smtClean="0"/>
              <a:t>25/08/2019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5D0DD9D-E87B-4CE4-9386-FA7DFFEC0FEC}" type="slidenum">
              <a:rPr lang="es-MX" smtClean="0"/>
              <a:t>‹Nº›</a:t>
            </a:fld>
            <a:endParaRPr lang="es-MX"/>
          </a:p>
        </p:txBody>
      </p:sp>
    </p:spTree>
    <p:extLst>
      <p:ext uri="{BB962C8B-B14F-4D97-AF65-F5344CB8AC3E}">
        <p14:creationId xmlns:p14="http://schemas.microsoft.com/office/powerpoint/2010/main" val="413404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8EF18E9-AEDD-4692-B184-BB6C9304C640}" type="datetimeFigureOut">
              <a:rPr lang="es-MX" smtClean="0"/>
              <a:t>25/08/2019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5D0DD9D-E87B-4CE4-9386-FA7DFFEC0FEC}" type="slidenum">
              <a:rPr lang="es-MX" smtClean="0"/>
              <a:t>‹Nº›</a:t>
            </a:fld>
            <a:endParaRPr lang="es-MX"/>
          </a:p>
        </p:txBody>
      </p:sp>
    </p:spTree>
    <p:extLst>
      <p:ext uri="{BB962C8B-B14F-4D97-AF65-F5344CB8AC3E}">
        <p14:creationId xmlns:p14="http://schemas.microsoft.com/office/powerpoint/2010/main" val="1086287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8EF18E9-AEDD-4692-B184-BB6C9304C640}" type="datetimeFigureOut">
              <a:rPr lang="es-MX" smtClean="0"/>
              <a:t>25/08/2019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5D0DD9D-E87B-4CE4-9386-FA7DFFEC0FEC}" type="slidenum">
              <a:rPr lang="es-MX" smtClean="0"/>
              <a:t>‹Nº›</a:t>
            </a:fld>
            <a:endParaRPr lang="es-MX"/>
          </a:p>
        </p:txBody>
      </p:sp>
    </p:spTree>
    <p:extLst>
      <p:ext uri="{BB962C8B-B14F-4D97-AF65-F5344CB8AC3E}">
        <p14:creationId xmlns:p14="http://schemas.microsoft.com/office/powerpoint/2010/main" val="1122239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EF18E9-AEDD-4692-B184-BB6C9304C640}" type="datetimeFigureOut">
              <a:rPr lang="es-MX" smtClean="0"/>
              <a:t>25/08/2019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D0DD9D-E87B-4CE4-9386-FA7DFFEC0FEC}" type="slidenum">
              <a:rPr lang="es-MX" smtClean="0"/>
              <a:t>‹Nº›</a:t>
            </a:fld>
            <a:endParaRPr lang="es-MX"/>
          </a:p>
        </p:txBody>
      </p:sp>
    </p:spTree>
    <p:extLst>
      <p:ext uri="{BB962C8B-B14F-4D97-AF65-F5344CB8AC3E}">
        <p14:creationId xmlns:p14="http://schemas.microsoft.com/office/powerpoint/2010/main" val="3965778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426904"/>
            <a:ext cx="9144000" cy="2387600"/>
          </a:xfrm>
        </p:spPr>
        <p:txBody>
          <a:bodyPr/>
          <a:lstStyle/>
          <a:p>
            <a:r>
              <a:rPr lang="es-MX" dirty="0" smtClean="0"/>
              <a:t>CRITERIOS </a:t>
            </a:r>
            <a:r>
              <a:rPr lang="es-MX" dirty="0" smtClean="0"/>
              <a:t>DE EVALUACIÓN PARA CALIFICAR PARCIAL</a:t>
            </a:r>
            <a:endParaRPr lang="es-MX" dirty="0"/>
          </a:p>
        </p:txBody>
      </p:sp>
      <p:sp>
        <p:nvSpPr>
          <p:cNvPr id="3" name="Subtítulo 2"/>
          <p:cNvSpPr>
            <a:spLocks noGrp="1"/>
          </p:cNvSpPr>
          <p:nvPr>
            <p:ph type="subTitle" idx="1"/>
          </p:nvPr>
        </p:nvSpPr>
        <p:spPr>
          <a:xfrm>
            <a:off x="1524000" y="3361386"/>
            <a:ext cx="9144000" cy="3219717"/>
          </a:xfrm>
        </p:spPr>
        <p:txBody>
          <a:bodyPr>
            <a:normAutofit fontScale="62500" lnSpcReduction="20000"/>
          </a:bodyPr>
          <a:lstStyle/>
          <a:p>
            <a:r>
              <a:rPr lang="es-MX" sz="5800" dirty="0" smtClean="0">
                <a:latin typeface="Cooper Black" panose="0208090404030B020404" pitchFamily="18" charset="0"/>
              </a:rPr>
              <a:t>APLICA PARA:  </a:t>
            </a:r>
          </a:p>
          <a:p>
            <a:r>
              <a:rPr lang="es-MX" sz="5800" dirty="0" smtClean="0">
                <a:latin typeface="Cooper Black" panose="0208090404030B020404" pitchFamily="18" charset="0"/>
              </a:rPr>
              <a:t>MATEMATICAS V</a:t>
            </a:r>
          </a:p>
          <a:p>
            <a:r>
              <a:rPr lang="es-MX" sz="5800" dirty="0" smtClean="0">
                <a:latin typeface="Cooper Black" panose="0208090404030B020404" pitchFamily="18" charset="0"/>
              </a:rPr>
              <a:t>CALCULO INTEGRAL</a:t>
            </a:r>
            <a:endParaRPr lang="es-MX" sz="5800" dirty="0" smtClean="0">
              <a:latin typeface="Cooper Black" panose="0208090404030B020404" pitchFamily="18" charset="0"/>
            </a:endParaRPr>
          </a:p>
          <a:p>
            <a:endParaRPr lang="es-MX" dirty="0" smtClean="0"/>
          </a:p>
          <a:p>
            <a:endParaRPr lang="es-MX" dirty="0" smtClean="0"/>
          </a:p>
          <a:p>
            <a:r>
              <a:rPr lang="es-MX" sz="3300" dirty="0" smtClean="0">
                <a:latin typeface="Berlin Sans FB" panose="020E0602020502020306" pitchFamily="34" charset="0"/>
              </a:rPr>
              <a:t>Ing. Carlos Alfonso Hernández Villanueva</a:t>
            </a:r>
          </a:p>
          <a:p>
            <a:r>
              <a:rPr lang="es-MX" sz="3300" dirty="0" smtClean="0">
                <a:latin typeface="Berlin Sans FB" panose="020E0602020502020306" pitchFamily="34" charset="0"/>
              </a:rPr>
              <a:t>ASIGNATURA</a:t>
            </a:r>
            <a:endParaRPr lang="es-MX" sz="3300" dirty="0" smtClean="0">
              <a:latin typeface="Berlin Sans FB" panose="020E0602020502020306" pitchFamily="34" charset="0"/>
            </a:endParaRPr>
          </a:p>
          <a:p>
            <a:r>
              <a:rPr lang="es-MX" sz="3300" dirty="0" smtClean="0">
                <a:latin typeface="Berlin Sans FB" panose="020E0602020502020306" pitchFamily="34" charset="0"/>
              </a:rPr>
              <a:t>Semestre: Agosto/2019-Enero/2020</a:t>
            </a:r>
            <a:endParaRPr lang="es-MX" sz="3300" dirty="0">
              <a:latin typeface="Berlin Sans FB" panose="020E0602020502020306" pitchFamily="34" charset="0"/>
            </a:endParaRPr>
          </a:p>
        </p:txBody>
      </p:sp>
    </p:spTree>
    <p:extLst>
      <p:ext uri="{BB962C8B-B14F-4D97-AF65-F5344CB8AC3E}">
        <p14:creationId xmlns:p14="http://schemas.microsoft.com/office/powerpoint/2010/main" val="216494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Consideraciones importantes que no debes olvidar.</a:t>
            </a:r>
            <a:endParaRPr lang="es-MX" dirty="0"/>
          </a:p>
        </p:txBody>
      </p:sp>
      <p:sp>
        <p:nvSpPr>
          <p:cNvPr id="3" name="Marcador de contenido 2"/>
          <p:cNvSpPr>
            <a:spLocks noGrp="1"/>
          </p:cNvSpPr>
          <p:nvPr>
            <p:ph sz="half" idx="1"/>
          </p:nvPr>
        </p:nvSpPr>
        <p:spPr>
          <a:xfrm>
            <a:off x="708339" y="1690688"/>
            <a:ext cx="10483402" cy="2975020"/>
          </a:xfrm>
        </p:spPr>
        <p:txBody>
          <a:bodyPr>
            <a:normAutofit fontScale="92500"/>
          </a:bodyPr>
          <a:lstStyle/>
          <a:p>
            <a:pPr algn="just"/>
            <a:r>
              <a:rPr lang="es-MX" dirty="0" smtClean="0">
                <a:latin typeface="Berlin Sans FB" panose="020E0602020502020306" pitchFamily="34" charset="0"/>
              </a:rPr>
              <a:t>Para llevar a cabo la fluidez durante la sesiones de clase, en laboratorio y salón, se tomaran los lineamientos vigentes del reglamento interno de las escuelas del sistema DGETI. (Se recordaran algunos muy importantes).</a:t>
            </a:r>
            <a:endParaRPr lang="es-MX" dirty="0" smtClean="0">
              <a:latin typeface="Berlin Sans FB" panose="020E0602020502020306" pitchFamily="34" charset="0"/>
            </a:endParaRPr>
          </a:p>
          <a:p>
            <a:pPr algn="just"/>
            <a:r>
              <a:rPr lang="es-MX" dirty="0" smtClean="0">
                <a:latin typeface="Berlin Sans FB" panose="020E0602020502020306" pitchFamily="34" charset="0"/>
              </a:rPr>
              <a:t>Identifica </a:t>
            </a:r>
            <a:r>
              <a:rPr lang="es-MX" dirty="0" smtClean="0">
                <a:latin typeface="Berlin Sans FB" panose="020E0602020502020306" pitchFamily="34" charset="0"/>
              </a:rPr>
              <a:t>las actividades </a:t>
            </a:r>
            <a:r>
              <a:rPr lang="es-MX" dirty="0" smtClean="0">
                <a:latin typeface="Berlin Sans FB" panose="020E0602020502020306" pitchFamily="34" charset="0"/>
              </a:rPr>
              <a:t>y entiende lo que se pide desarrollar en cada una de ellas, debido a que se tomara una lista de cotejo </a:t>
            </a:r>
            <a:r>
              <a:rPr lang="es-MX" dirty="0" smtClean="0">
                <a:latin typeface="Berlin Sans FB" panose="020E0602020502020306" pitchFamily="34" charset="0"/>
              </a:rPr>
              <a:t>u otro instrumento de evaluación para asignarte una calificación.</a:t>
            </a:r>
            <a:endParaRPr lang="es-MX" dirty="0" smtClean="0">
              <a:latin typeface="Berlin Sans FB" panose="020E0602020502020306" pitchFamily="34" charset="0"/>
            </a:endParaRPr>
          </a:p>
          <a:p>
            <a:pPr algn="just"/>
            <a:r>
              <a:rPr lang="es-MX" dirty="0" smtClean="0">
                <a:latin typeface="Berlin Sans FB" panose="020E0602020502020306" pitchFamily="34" charset="0"/>
              </a:rPr>
              <a:t>Entender como se calificará cada parcial, que se tomara en cuenta.</a:t>
            </a:r>
            <a:endParaRPr lang="es-MX" dirty="0">
              <a:latin typeface="Berlin Sans FB" panose="020E0602020502020306"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25188" y="4506041"/>
            <a:ext cx="2177051" cy="2177051"/>
          </a:xfrm>
          <a:prstGeom prst="rect">
            <a:avLst/>
          </a:prstGeom>
        </p:spPr>
      </p:pic>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2353" y="4597756"/>
            <a:ext cx="2869395" cy="2067943"/>
          </a:xfrm>
          <a:prstGeom prst="rect">
            <a:avLst/>
          </a:prstGeom>
        </p:spPr>
      </p:pic>
    </p:spTree>
    <p:extLst>
      <p:ext uri="{BB962C8B-B14F-4D97-AF65-F5344CB8AC3E}">
        <p14:creationId xmlns:p14="http://schemas.microsoft.com/office/powerpoint/2010/main" val="616969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188892239"/>
              </p:ext>
            </p:extLst>
          </p:nvPr>
        </p:nvGraphicFramePr>
        <p:xfrm>
          <a:off x="1030310" y="888644"/>
          <a:ext cx="9826579" cy="5577470"/>
        </p:xfrm>
        <a:graphic>
          <a:graphicData uri="http://schemas.openxmlformats.org/drawingml/2006/table">
            <a:tbl>
              <a:tblPr firstRow="1" firstCol="1" bandRow="1">
                <a:tableStyleId>{5C22544A-7EE6-4342-B048-85BDC9FD1C3A}</a:tableStyleId>
              </a:tblPr>
              <a:tblGrid>
                <a:gridCol w="5322930">
                  <a:extLst>
                    <a:ext uri="{9D8B030D-6E8A-4147-A177-3AD203B41FA5}">
                      <a16:colId xmlns:a16="http://schemas.microsoft.com/office/drawing/2014/main" val="20000"/>
                    </a:ext>
                  </a:extLst>
                </a:gridCol>
                <a:gridCol w="1059965">
                  <a:extLst>
                    <a:ext uri="{9D8B030D-6E8A-4147-A177-3AD203B41FA5}">
                      <a16:colId xmlns:a16="http://schemas.microsoft.com/office/drawing/2014/main" val="20001"/>
                    </a:ext>
                  </a:extLst>
                </a:gridCol>
                <a:gridCol w="3443684">
                  <a:extLst>
                    <a:ext uri="{9D8B030D-6E8A-4147-A177-3AD203B41FA5}">
                      <a16:colId xmlns:a16="http://schemas.microsoft.com/office/drawing/2014/main" val="20002"/>
                    </a:ext>
                  </a:extLst>
                </a:gridCol>
              </a:tblGrid>
              <a:tr h="381610">
                <a:tc>
                  <a:txBody>
                    <a:bodyPr/>
                    <a:lstStyle/>
                    <a:p>
                      <a:pPr algn="ctr">
                        <a:lnSpc>
                          <a:spcPct val="107000"/>
                        </a:lnSpc>
                        <a:spcAft>
                          <a:spcPts val="0"/>
                        </a:spcAft>
                      </a:pPr>
                      <a:r>
                        <a:rPr lang="es-MX" sz="2000" dirty="0">
                          <a:effectLst/>
                        </a:rPr>
                        <a:t>CRITERIO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219" marR="59219" marT="0" marB="0"/>
                </a:tc>
                <a:tc>
                  <a:txBody>
                    <a:bodyPr/>
                    <a:lstStyle/>
                    <a:p>
                      <a:pPr algn="ctr">
                        <a:lnSpc>
                          <a:spcPct val="107000"/>
                        </a:lnSpc>
                        <a:spcAft>
                          <a:spcPts val="0"/>
                        </a:spcAft>
                      </a:pPr>
                      <a:r>
                        <a:rPr lang="es-MX" sz="1200" dirty="0">
                          <a:effectLst/>
                        </a:rPr>
                        <a:t>VALORACIÓN</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219" marR="59219" marT="0" marB="0"/>
                </a:tc>
                <a:tc>
                  <a:txBody>
                    <a:bodyPr/>
                    <a:lstStyle/>
                    <a:p>
                      <a:pPr algn="ctr">
                        <a:lnSpc>
                          <a:spcPct val="107000"/>
                        </a:lnSpc>
                        <a:spcAft>
                          <a:spcPts val="0"/>
                        </a:spcAft>
                      </a:pPr>
                      <a:r>
                        <a:rPr lang="es-MX" sz="2000" dirty="0">
                          <a:effectLst/>
                        </a:rPr>
                        <a:t>OBSERVACIONES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219" marR="59219" marT="0" marB="0"/>
                </a:tc>
                <a:extLst>
                  <a:ext uri="{0D108BD9-81ED-4DB2-BD59-A6C34878D82A}">
                    <a16:rowId xmlns:a16="http://schemas.microsoft.com/office/drawing/2014/main" val="10000"/>
                  </a:ext>
                </a:extLst>
              </a:tr>
              <a:tr h="1068449">
                <a:tc>
                  <a:txBody>
                    <a:bodyPr/>
                    <a:lstStyle/>
                    <a:p>
                      <a:pPr algn="ctr">
                        <a:lnSpc>
                          <a:spcPct val="107000"/>
                        </a:lnSpc>
                        <a:spcAft>
                          <a:spcPts val="0"/>
                        </a:spcAft>
                      </a:pPr>
                      <a:r>
                        <a:rPr lang="es-MX" sz="1400" dirty="0">
                          <a:effectLst/>
                          <a:latin typeface="Elephant" panose="02020904090505020303" pitchFamily="18" charset="0"/>
                        </a:rPr>
                        <a:t>ENTREGA DE TRABAJOS, TAREAS, </a:t>
                      </a:r>
                      <a:r>
                        <a:rPr lang="es-MX" sz="1400" dirty="0" smtClean="0">
                          <a:effectLst/>
                          <a:latin typeface="Elephant" panose="02020904090505020303" pitchFamily="18" charset="0"/>
                        </a:rPr>
                        <a:t>INVESTIGACIONES EN CUADERNO DE EVIDENCIAS,  O EN </a:t>
                      </a:r>
                      <a:r>
                        <a:rPr lang="es-MX" sz="1400" dirty="0">
                          <a:effectLst/>
                          <a:latin typeface="Elephant" panose="02020904090505020303" pitchFamily="18" charset="0"/>
                        </a:rPr>
                        <a:t>LINEA O IMPRESOS. En hora y fecha programados.</a:t>
                      </a:r>
                      <a:endParaRPr lang="es-MX" sz="1200" dirty="0">
                        <a:effectLst/>
                        <a:latin typeface="Elephant" panose="02020904090505020303" pitchFamily="18" charset="0"/>
                        <a:ea typeface="Calibri" panose="020F0502020204030204" pitchFamily="34" charset="0"/>
                        <a:cs typeface="Times New Roman" panose="02020603050405020304" pitchFamily="18" charset="0"/>
                      </a:endParaRPr>
                    </a:p>
                  </a:txBody>
                  <a:tcPr marL="59219" marR="59219" marT="0" marB="0" anchor="ctr"/>
                </a:tc>
                <a:tc>
                  <a:txBody>
                    <a:bodyPr/>
                    <a:lstStyle/>
                    <a:p>
                      <a:pPr algn="ctr">
                        <a:lnSpc>
                          <a:spcPct val="107000"/>
                        </a:lnSpc>
                        <a:spcAft>
                          <a:spcPts val="0"/>
                        </a:spcAft>
                      </a:pPr>
                      <a:r>
                        <a:rPr lang="es-MX" sz="1400" dirty="0" smtClean="0">
                          <a:effectLst/>
                          <a:latin typeface="Elephant" panose="02020904090505020303" pitchFamily="18" charset="0"/>
                        </a:rPr>
                        <a:t>10%</a:t>
                      </a:r>
                      <a:endParaRPr lang="es-MX" sz="900" dirty="0">
                        <a:effectLst/>
                        <a:latin typeface="Elephant" panose="02020904090505020303" pitchFamily="18" charset="0"/>
                        <a:ea typeface="Calibri" panose="020F0502020204030204" pitchFamily="34" charset="0"/>
                        <a:cs typeface="Times New Roman" panose="02020603050405020304" pitchFamily="18" charset="0"/>
                      </a:endParaRPr>
                    </a:p>
                  </a:txBody>
                  <a:tcPr marL="59219" marR="59219" marT="0" marB="0" anchor="ctr"/>
                </a:tc>
                <a:tc>
                  <a:txBody>
                    <a:bodyPr/>
                    <a:lstStyle/>
                    <a:p>
                      <a:pPr algn="just">
                        <a:lnSpc>
                          <a:spcPct val="107000"/>
                        </a:lnSpc>
                        <a:spcAft>
                          <a:spcPts val="0"/>
                        </a:spcAft>
                      </a:pPr>
                      <a:r>
                        <a:rPr lang="es-MX" sz="1050" dirty="0">
                          <a:effectLst/>
                          <a:latin typeface="Arial" panose="020B0604020202020204" pitchFamily="34" charset="0"/>
                          <a:cs typeface="Arial" panose="020B0604020202020204" pitchFamily="34" charset="0"/>
                        </a:rPr>
                        <a:t>Al momento de darles la actividad, se les dará la fecha de entrega y la hora; si no lo entregan no tienen el </a:t>
                      </a:r>
                      <a:r>
                        <a:rPr lang="es-MX" sz="1050" dirty="0" smtClean="0">
                          <a:effectLst/>
                          <a:latin typeface="Arial" panose="020B0604020202020204" pitchFamily="34" charset="0"/>
                          <a:cs typeface="Arial" panose="020B0604020202020204" pitchFamily="34" charset="0"/>
                        </a:rPr>
                        <a:t>10%, </a:t>
                      </a:r>
                    </a:p>
                    <a:p>
                      <a:pPr algn="just">
                        <a:lnSpc>
                          <a:spcPct val="107000"/>
                        </a:lnSpc>
                        <a:spcAft>
                          <a:spcPts val="0"/>
                        </a:spcAft>
                      </a:pPr>
                      <a:r>
                        <a:rPr lang="es-MX" sz="1050" dirty="0" smtClean="0">
                          <a:effectLst/>
                          <a:latin typeface="Arial" panose="020B0604020202020204" pitchFamily="34" charset="0"/>
                          <a:ea typeface="Calibri" panose="020F0502020204030204" pitchFamily="34" charset="0"/>
                          <a:cs typeface="Arial" panose="020B0604020202020204" pitchFamily="34" charset="0"/>
                        </a:rPr>
                        <a:t>Y</a:t>
                      </a:r>
                      <a:r>
                        <a:rPr lang="es-MX" sz="1050" baseline="0" dirty="0" smtClean="0">
                          <a:effectLst/>
                          <a:latin typeface="Arial" panose="020B0604020202020204" pitchFamily="34" charset="0"/>
                          <a:ea typeface="Calibri" panose="020F0502020204030204" pitchFamily="34" charset="0"/>
                          <a:cs typeface="Arial" panose="020B0604020202020204" pitchFamily="34" charset="0"/>
                        </a:rPr>
                        <a:t> cuando entreguen los trabajos cada uno debe de cumplir con un instrumento de evaluación con el cual se calificará</a:t>
                      </a:r>
                      <a:endParaRPr lang="es-MX" sz="1050" dirty="0">
                        <a:effectLst/>
                        <a:latin typeface="Arial" panose="020B0604020202020204" pitchFamily="34" charset="0"/>
                        <a:ea typeface="Calibri" panose="020F0502020204030204" pitchFamily="34" charset="0"/>
                        <a:cs typeface="Arial" panose="020B0604020202020204" pitchFamily="34" charset="0"/>
                      </a:endParaRPr>
                    </a:p>
                  </a:txBody>
                  <a:tcPr marL="59219" marR="59219" marT="0" marB="0"/>
                </a:tc>
                <a:extLst>
                  <a:ext uri="{0D108BD9-81ED-4DB2-BD59-A6C34878D82A}">
                    <a16:rowId xmlns:a16="http://schemas.microsoft.com/office/drawing/2014/main" val="10002"/>
                  </a:ext>
                </a:extLst>
              </a:tr>
              <a:tr h="1699523">
                <a:tc>
                  <a:txBody>
                    <a:bodyPr/>
                    <a:lstStyle/>
                    <a:p>
                      <a:pPr algn="ctr">
                        <a:lnSpc>
                          <a:spcPct val="107000"/>
                        </a:lnSpc>
                        <a:spcAft>
                          <a:spcPts val="0"/>
                        </a:spcAft>
                      </a:pPr>
                      <a:r>
                        <a:rPr lang="es-MX" sz="1400" dirty="0">
                          <a:effectLst/>
                          <a:latin typeface="Elephant" panose="02020904090505020303" pitchFamily="18" charset="0"/>
                        </a:rPr>
                        <a:t>ACTIVIDADES A DESARROLLAR EN EL SALON DE CLASES: MAPAS MENTALES, </a:t>
                      </a:r>
                      <a:r>
                        <a:rPr lang="es-MX" sz="1400" dirty="0" smtClean="0">
                          <a:effectLst/>
                          <a:latin typeface="Elephant" panose="02020904090505020303" pitchFamily="18" charset="0"/>
                        </a:rPr>
                        <a:t>RESUMENES,</a:t>
                      </a:r>
                      <a:r>
                        <a:rPr lang="es-MX" sz="1400" baseline="0" dirty="0" smtClean="0">
                          <a:effectLst/>
                          <a:latin typeface="Elephant" panose="02020904090505020303" pitchFamily="18" charset="0"/>
                        </a:rPr>
                        <a:t> RESOLUCION DE EJERCICIOS, </a:t>
                      </a:r>
                      <a:r>
                        <a:rPr lang="es-MX" sz="1400" dirty="0" smtClean="0">
                          <a:effectLst/>
                          <a:latin typeface="Elephant" panose="02020904090505020303" pitchFamily="18" charset="0"/>
                        </a:rPr>
                        <a:t>OTROS</a:t>
                      </a:r>
                      <a:r>
                        <a:rPr lang="es-MX" sz="1400" dirty="0">
                          <a:effectLst/>
                          <a:latin typeface="Elephant" panose="02020904090505020303" pitchFamily="18" charset="0"/>
                        </a:rPr>
                        <a:t>.</a:t>
                      </a:r>
                      <a:endParaRPr lang="es-MX" sz="1200" dirty="0">
                        <a:effectLst/>
                        <a:latin typeface="Elephant" panose="02020904090505020303" pitchFamily="18" charset="0"/>
                        <a:ea typeface="Calibri" panose="020F0502020204030204" pitchFamily="34" charset="0"/>
                        <a:cs typeface="Times New Roman" panose="02020603050405020304" pitchFamily="18" charset="0"/>
                      </a:endParaRPr>
                    </a:p>
                  </a:txBody>
                  <a:tcPr marL="59219" marR="59219" marT="0" marB="0" anchor="ctr"/>
                </a:tc>
                <a:tc>
                  <a:txBody>
                    <a:bodyPr/>
                    <a:lstStyle/>
                    <a:p>
                      <a:pPr algn="ctr">
                        <a:lnSpc>
                          <a:spcPct val="107000"/>
                        </a:lnSpc>
                        <a:spcAft>
                          <a:spcPts val="0"/>
                        </a:spcAft>
                      </a:pPr>
                      <a:r>
                        <a:rPr lang="es-MX" sz="1400" dirty="0" smtClean="0">
                          <a:effectLst/>
                          <a:latin typeface="Elephant" panose="02020904090505020303" pitchFamily="18" charset="0"/>
                        </a:rPr>
                        <a:t>10%</a:t>
                      </a:r>
                      <a:endParaRPr lang="es-MX" sz="900" dirty="0">
                        <a:effectLst/>
                        <a:latin typeface="Elephant" panose="02020904090505020303" pitchFamily="18" charset="0"/>
                        <a:ea typeface="Calibri" panose="020F0502020204030204" pitchFamily="34" charset="0"/>
                        <a:cs typeface="Times New Roman" panose="02020603050405020304" pitchFamily="18" charset="0"/>
                      </a:endParaRPr>
                    </a:p>
                  </a:txBody>
                  <a:tcPr marL="59219" marR="59219" marT="0" marB="0" anchor="ctr"/>
                </a:tc>
                <a:tc>
                  <a:txBody>
                    <a:bodyPr/>
                    <a:lstStyle/>
                    <a:p>
                      <a:pPr>
                        <a:lnSpc>
                          <a:spcPct val="107000"/>
                        </a:lnSpc>
                        <a:spcAft>
                          <a:spcPts val="0"/>
                        </a:spcAft>
                      </a:pPr>
                      <a:r>
                        <a:rPr lang="es-MX" sz="1050" dirty="0">
                          <a:effectLst/>
                          <a:latin typeface="Arial" panose="020B0604020202020204" pitchFamily="34" charset="0"/>
                          <a:cs typeface="Arial" panose="020B0604020202020204" pitchFamily="34" charset="0"/>
                        </a:rPr>
                        <a:t>En la clase en el salón, se les pedirá entregar alguna de las actividades mencionadas. Si no entregan completo 0%. Se acumularan varias actividades durante el parcial, así se obtendrá un promedio de la calificación</a:t>
                      </a:r>
                      <a:r>
                        <a:rPr lang="es-MX" sz="1050" dirty="0" smtClean="0">
                          <a:effectLst/>
                          <a:latin typeface="Arial" panose="020B0604020202020204" pitchFamily="34" charset="0"/>
                          <a:cs typeface="Arial" panose="020B0604020202020204" pitchFamily="34" charset="0"/>
                        </a:rPr>
                        <a:t>. Cada</a:t>
                      </a:r>
                      <a:r>
                        <a:rPr lang="es-MX" sz="1050" baseline="0" dirty="0" smtClean="0">
                          <a:effectLst/>
                          <a:latin typeface="Arial" panose="020B0604020202020204" pitchFamily="34" charset="0"/>
                          <a:cs typeface="Arial" panose="020B0604020202020204" pitchFamily="34" charset="0"/>
                        </a:rPr>
                        <a:t> una de las actividades se revisará y se les asignará una calificación.</a:t>
                      </a:r>
                      <a:endParaRPr lang="es-MX" sz="1050" dirty="0">
                        <a:effectLst/>
                        <a:latin typeface="Arial" panose="020B0604020202020204" pitchFamily="34" charset="0"/>
                        <a:ea typeface="Calibri" panose="020F0502020204030204" pitchFamily="34" charset="0"/>
                        <a:cs typeface="Arial" panose="020B0604020202020204" pitchFamily="34" charset="0"/>
                      </a:endParaRPr>
                    </a:p>
                  </a:txBody>
                  <a:tcPr marL="59219" marR="59219" marT="0" marB="0"/>
                </a:tc>
                <a:extLst>
                  <a:ext uri="{0D108BD9-81ED-4DB2-BD59-A6C34878D82A}">
                    <a16:rowId xmlns:a16="http://schemas.microsoft.com/office/drawing/2014/main" val="10003"/>
                  </a:ext>
                </a:extLst>
              </a:tr>
              <a:tr h="1456733">
                <a:tc>
                  <a:txBody>
                    <a:bodyPr/>
                    <a:lstStyle/>
                    <a:p>
                      <a:pPr algn="ctr">
                        <a:lnSpc>
                          <a:spcPct val="107000"/>
                        </a:lnSpc>
                        <a:spcAft>
                          <a:spcPts val="0"/>
                        </a:spcAft>
                      </a:pPr>
                      <a:r>
                        <a:rPr lang="es-MX" sz="1400" dirty="0" smtClean="0">
                          <a:effectLst/>
                          <a:latin typeface="Elephant" panose="02020904090505020303" pitchFamily="18" charset="0"/>
                          <a:ea typeface="Calibri" panose="020F0502020204030204" pitchFamily="34" charset="0"/>
                          <a:cs typeface="Times New Roman" panose="02020603050405020304" pitchFamily="18" charset="0"/>
                        </a:rPr>
                        <a:t>PORTAFOLIO</a:t>
                      </a:r>
                      <a:r>
                        <a:rPr lang="es-MX" sz="1400" baseline="0" dirty="0" smtClean="0">
                          <a:effectLst/>
                          <a:latin typeface="Elephant" panose="02020904090505020303" pitchFamily="18" charset="0"/>
                          <a:ea typeface="Calibri" panose="020F0502020204030204" pitchFamily="34" charset="0"/>
                          <a:cs typeface="Times New Roman" panose="02020603050405020304" pitchFamily="18" charset="0"/>
                        </a:rPr>
                        <a:t> DE EVIDENCIAS O CUADERNO DE EVIDENCIAS (el docente te lo especificara) </a:t>
                      </a:r>
                      <a:endParaRPr lang="es-MX" sz="1400" dirty="0">
                        <a:effectLst/>
                        <a:latin typeface="Elephant" panose="02020904090505020303" pitchFamily="18" charset="0"/>
                        <a:ea typeface="Calibri" panose="020F0502020204030204" pitchFamily="34" charset="0"/>
                        <a:cs typeface="Times New Roman" panose="02020603050405020304" pitchFamily="18" charset="0"/>
                      </a:endParaRPr>
                    </a:p>
                  </a:txBody>
                  <a:tcPr marL="59219" marR="59219" marT="0" marB="0" anchor="ctr"/>
                </a:tc>
                <a:tc>
                  <a:txBody>
                    <a:bodyPr/>
                    <a:lstStyle/>
                    <a:p>
                      <a:pPr algn="ctr">
                        <a:lnSpc>
                          <a:spcPct val="107000"/>
                        </a:lnSpc>
                        <a:spcAft>
                          <a:spcPts val="0"/>
                        </a:spcAft>
                      </a:pPr>
                      <a:r>
                        <a:rPr lang="es-MX" sz="1400" dirty="0" smtClean="0">
                          <a:effectLst/>
                          <a:latin typeface="Elephant" panose="02020904090505020303" pitchFamily="18" charset="0"/>
                          <a:ea typeface="Calibri" panose="020F0502020204030204" pitchFamily="34" charset="0"/>
                          <a:cs typeface="Times New Roman" panose="02020603050405020304" pitchFamily="18" charset="0"/>
                        </a:rPr>
                        <a:t>15%</a:t>
                      </a:r>
                      <a:endParaRPr lang="es-MX" sz="1400" dirty="0">
                        <a:effectLst/>
                        <a:latin typeface="Elephant" panose="02020904090505020303" pitchFamily="18" charset="0"/>
                        <a:ea typeface="Calibri" panose="020F0502020204030204" pitchFamily="34" charset="0"/>
                        <a:cs typeface="Times New Roman" panose="02020603050405020304" pitchFamily="18" charset="0"/>
                      </a:endParaRPr>
                    </a:p>
                  </a:txBody>
                  <a:tcPr marL="59219" marR="59219" marT="0" marB="0" anchor="ctr"/>
                </a:tc>
                <a:tc>
                  <a:txBody>
                    <a:bodyPr/>
                    <a:lstStyle/>
                    <a:p>
                      <a:pPr>
                        <a:lnSpc>
                          <a:spcPct val="107000"/>
                        </a:lnSpc>
                        <a:spcAft>
                          <a:spcPts val="0"/>
                        </a:spcAft>
                      </a:pPr>
                      <a:r>
                        <a:rPr lang="es-MX" sz="1050" dirty="0" smtClean="0">
                          <a:effectLst/>
                          <a:latin typeface="Arial" panose="020B0604020202020204" pitchFamily="34" charset="0"/>
                          <a:ea typeface="Calibri" panose="020F0502020204030204" pitchFamily="34" charset="0"/>
                          <a:cs typeface="Arial" panose="020B0604020202020204" pitchFamily="34" charset="0"/>
                        </a:rPr>
                        <a:t>Se</a:t>
                      </a:r>
                      <a:r>
                        <a:rPr lang="es-MX" sz="1050" baseline="0" dirty="0" smtClean="0">
                          <a:effectLst/>
                          <a:latin typeface="Arial" panose="020B0604020202020204" pitchFamily="34" charset="0"/>
                          <a:ea typeface="Calibri" panose="020F0502020204030204" pitchFamily="34" charset="0"/>
                          <a:cs typeface="Arial" panose="020B0604020202020204" pitchFamily="34" charset="0"/>
                        </a:rPr>
                        <a:t> debe que ir archivando o acumulando las actividades más relevantes que te vaya indicando el docente. Se les pedirá sus evidencias una semana antes de subir calificaciones de parcial, se asignará una calificación cuando se tengan todos los trabajos en orden de fecha y que estén bien contestados.</a:t>
                      </a:r>
                      <a:endParaRPr lang="es-MX" sz="1050" dirty="0">
                        <a:effectLst/>
                        <a:latin typeface="Arial" panose="020B0604020202020204" pitchFamily="34" charset="0"/>
                        <a:ea typeface="Calibri" panose="020F0502020204030204" pitchFamily="34" charset="0"/>
                        <a:cs typeface="Arial" panose="020B0604020202020204" pitchFamily="34" charset="0"/>
                      </a:endParaRPr>
                    </a:p>
                  </a:txBody>
                  <a:tcPr marL="59219" marR="59219" marT="0" marB="0"/>
                </a:tc>
                <a:extLst>
                  <a:ext uri="{0D108BD9-81ED-4DB2-BD59-A6C34878D82A}">
                    <a16:rowId xmlns:a16="http://schemas.microsoft.com/office/drawing/2014/main" val="1881915908"/>
                  </a:ext>
                </a:extLst>
              </a:tr>
              <a:tr h="971155">
                <a:tc>
                  <a:txBody>
                    <a:bodyPr/>
                    <a:lstStyle/>
                    <a:p>
                      <a:pPr algn="ctr">
                        <a:lnSpc>
                          <a:spcPct val="107000"/>
                        </a:lnSpc>
                        <a:spcAft>
                          <a:spcPts val="0"/>
                        </a:spcAft>
                      </a:pPr>
                      <a:r>
                        <a:rPr lang="es-MX" sz="2000" dirty="0" smtClean="0">
                          <a:effectLst/>
                          <a:latin typeface="Elephant" panose="02020904090505020303" pitchFamily="18" charset="0"/>
                        </a:rPr>
                        <a:t>EXAMENES ESCRITOS</a:t>
                      </a:r>
                      <a:endParaRPr lang="es-MX" sz="1200" dirty="0">
                        <a:effectLst/>
                        <a:latin typeface="Elephant" panose="02020904090505020303" pitchFamily="18" charset="0"/>
                        <a:ea typeface="Calibri" panose="020F0502020204030204" pitchFamily="34" charset="0"/>
                        <a:cs typeface="Times New Roman" panose="02020603050405020304" pitchFamily="18" charset="0"/>
                      </a:endParaRPr>
                    </a:p>
                  </a:txBody>
                  <a:tcPr marL="59219" marR="59219" marT="0" marB="0" anchor="ctr"/>
                </a:tc>
                <a:tc>
                  <a:txBody>
                    <a:bodyPr/>
                    <a:lstStyle/>
                    <a:p>
                      <a:pPr algn="ctr">
                        <a:lnSpc>
                          <a:spcPct val="107000"/>
                        </a:lnSpc>
                        <a:spcAft>
                          <a:spcPts val="0"/>
                        </a:spcAft>
                      </a:pPr>
                      <a:r>
                        <a:rPr lang="es-MX" sz="1400" dirty="0" smtClean="0">
                          <a:effectLst/>
                          <a:latin typeface="Elephant" panose="02020904090505020303" pitchFamily="18" charset="0"/>
                        </a:rPr>
                        <a:t>60%</a:t>
                      </a:r>
                      <a:endParaRPr lang="es-MX" sz="1000" dirty="0">
                        <a:effectLst/>
                        <a:latin typeface="Elephant" panose="02020904090505020303" pitchFamily="18" charset="0"/>
                        <a:ea typeface="Calibri" panose="020F0502020204030204" pitchFamily="34" charset="0"/>
                        <a:cs typeface="Times New Roman" panose="02020603050405020304" pitchFamily="18" charset="0"/>
                      </a:endParaRPr>
                    </a:p>
                  </a:txBody>
                  <a:tcPr marL="59219" marR="59219" marT="0" marB="0" anchor="ctr"/>
                </a:tc>
                <a:tc>
                  <a:txBody>
                    <a:bodyPr/>
                    <a:lstStyle/>
                    <a:p>
                      <a:pPr>
                        <a:lnSpc>
                          <a:spcPct val="107000"/>
                        </a:lnSpc>
                        <a:spcAft>
                          <a:spcPts val="0"/>
                        </a:spcAft>
                      </a:pPr>
                      <a:r>
                        <a:rPr lang="es-MX" sz="1050" dirty="0">
                          <a:effectLst/>
                          <a:latin typeface="Arial" panose="020B0604020202020204" pitchFamily="34" charset="0"/>
                          <a:cs typeface="Arial" panose="020B0604020202020204" pitchFamily="34" charset="0"/>
                        </a:rPr>
                        <a:t>Se aplicarán durante cada parcial, </a:t>
                      </a:r>
                      <a:r>
                        <a:rPr lang="es-MX" sz="1050" dirty="0" smtClean="0">
                          <a:effectLst/>
                          <a:latin typeface="Arial" panose="020B0604020202020204" pitchFamily="34" charset="0"/>
                          <a:cs typeface="Arial" panose="020B0604020202020204" pitchFamily="34" charset="0"/>
                        </a:rPr>
                        <a:t>exámenes </a:t>
                      </a:r>
                      <a:r>
                        <a:rPr lang="es-MX" sz="1050" dirty="0">
                          <a:effectLst/>
                          <a:latin typeface="Arial" panose="020B0604020202020204" pitchFamily="34" charset="0"/>
                          <a:cs typeface="Arial" panose="020B0604020202020204" pitchFamily="34" charset="0"/>
                        </a:rPr>
                        <a:t>escritos que se promediarán al final para sacar el valor de este rubro.</a:t>
                      </a:r>
                      <a:endParaRPr lang="es-MX" sz="1050" dirty="0">
                        <a:effectLst/>
                        <a:latin typeface="Arial" panose="020B0604020202020204" pitchFamily="34" charset="0"/>
                        <a:ea typeface="Calibri" panose="020F0502020204030204" pitchFamily="34" charset="0"/>
                        <a:cs typeface="Arial" panose="020B0604020202020204" pitchFamily="34" charset="0"/>
                      </a:endParaRPr>
                    </a:p>
                  </a:txBody>
                  <a:tcPr marL="59219" marR="59219" marT="0" marB="0"/>
                </a:tc>
                <a:extLst>
                  <a:ext uri="{0D108BD9-81ED-4DB2-BD59-A6C34878D82A}">
                    <a16:rowId xmlns:a16="http://schemas.microsoft.com/office/drawing/2014/main" val="10005"/>
                  </a:ext>
                </a:extLst>
              </a:tr>
            </a:tbl>
          </a:graphicData>
        </a:graphic>
      </p:graphicFrame>
      <p:sp>
        <p:nvSpPr>
          <p:cNvPr id="3" name="CuadroTexto 2"/>
          <p:cNvSpPr txBox="1"/>
          <p:nvPr/>
        </p:nvSpPr>
        <p:spPr>
          <a:xfrm>
            <a:off x="1300766" y="270457"/>
            <a:ext cx="9362940" cy="461665"/>
          </a:xfrm>
          <a:prstGeom prst="rect">
            <a:avLst/>
          </a:prstGeom>
          <a:noFill/>
        </p:spPr>
        <p:txBody>
          <a:bodyPr wrap="square" rtlCol="0">
            <a:spAutoFit/>
          </a:bodyPr>
          <a:lstStyle/>
          <a:p>
            <a:pPr algn="ctr"/>
            <a:r>
              <a:rPr lang="es-MX" sz="2400" b="1" dirty="0" smtClean="0">
                <a:latin typeface="Eras Medium ITC" panose="020B0602030504020804" pitchFamily="34" charset="0"/>
              </a:rPr>
              <a:t>LA RUBRICA DE EVALUACIÓN PARA EVALUAR CADA PARCIAL</a:t>
            </a:r>
            <a:endParaRPr lang="es-MX" sz="2400" b="1" dirty="0">
              <a:latin typeface="Eras Medium ITC" panose="020B0602030504020804" pitchFamily="34" charset="0"/>
            </a:endParaRPr>
          </a:p>
        </p:txBody>
      </p:sp>
    </p:spTree>
    <p:extLst>
      <p:ext uri="{BB962C8B-B14F-4D97-AF65-F5344CB8AC3E}">
        <p14:creationId xmlns:p14="http://schemas.microsoft.com/office/powerpoint/2010/main" val="2542667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29994"/>
            <a:ext cx="10515600" cy="1325563"/>
          </a:xfrm>
        </p:spPr>
        <p:txBody>
          <a:bodyPr/>
          <a:lstStyle/>
          <a:p>
            <a:r>
              <a:rPr lang="es-MX" dirty="0" smtClean="0"/>
              <a:t>Ejemplo de como se asigna calificación por parcial:</a:t>
            </a:r>
            <a:endParaRPr lang="es-MX" dirty="0"/>
          </a:p>
        </p:txBody>
      </p:sp>
      <p:sp>
        <p:nvSpPr>
          <p:cNvPr id="3" name="Marcador de contenido 2"/>
          <p:cNvSpPr>
            <a:spLocks noGrp="1"/>
          </p:cNvSpPr>
          <p:nvPr>
            <p:ph idx="1"/>
          </p:nvPr>
        </p:nvSpPr>
        <p:spPr>
          <a:xfrm>
            <a:off x="209006" y="1455556"/>
            <a:ext cx="11769634" cy="5402443"/>
          </a:xfrm>
        </p:spPr>
        <p:txBody>
          <a:bodyPr>
            <a:normAutofit fontScale="85000" lnSpcReduction="20000"/>
          </a:bodyPr>
          <a:lstStyle/>
          <a:p>
            <a:r>
              <a:rPr lang="es-MX" dirty="0" smtClean="0">
                <a:latin typeface="Bahnschrift SemiCondensed" panose="020B0502040204020203" pitchFamily="34" charset="0"/>
              </a:rPr>
              <a:t>Son cinco semanas de trabajo por parcial; aproximadamente 25 horas de trabajo, en otras serán 22, según actividades del plantel programadas.</a:t>
            </a:r>
          </a:p>
          <a:p>
            <a:r>
              <a:rPr lang="es-MX" b="1" dirty="0" smtClean="0">
                <a:solidFill>
                  <a:schemeClr val="accent1">
                    <a:lumMod val="50000"/>
                  </a:schemeClr>
                </a:solidFill>
              </a:rPr>
              <a:t>Criterio Tareas: 1Tarea-8, 2Tarea-6, 3Tarea-8, 4Tarea-10, 5Tarea6.</a:t>
            </a:r>
          </a:p>
          <a:p>
            <a:r>
              <a:rPr lang="es-MX" b="1" dirty="0" smtClean="0">
                <a:solidFill>
                  <a:schemeClr val="accent1">
                    <a:lumMod val="50000"/>
                  </a:schemeClr>
                </a:solidFill>
              </a:rPr>
              <a:t>Promedio: suma de cinco calificaciones dividido entre cinco: 7.6</a:t>
            </a:r>
          </a:p>
          <a:p>
            <a:r>
              <a:rPr lang="es-MX" b="1" dirty="0" smtClean="0">
                <a:solidFill>
                  <a:schemeClr val="accent1">
                    <a:lumMod val="50000"/>
                  </a:schemeClr>
                </a:solidFill>
              </a:rPr>
              <a:t>7.6*(0.1) = </a:t>
            </a:r>
            <a:r>
              <a:rPr lang="es-MX" b="1" u="sng" dirty="0" smtClean="0">
                <a:solidFill>
                  <a:schemeClr val="accent1">
                    <a:lumMod val="50000"/>
                  </a:schemeClr>
                </a:solidFill>
              </a:rPr>
              <a:t>0.76 puntos.</a:t>
            </a:r>
          </a:p>
          <a:p>
            <a:r>
              <a:rPr lang="es-MX" b="1" dirty="0" smtClean="0">
                <a:solidFill>
                  <a:schemeClr val="accent6">
                    <a:lumMod val="50000"/>
                  </a:schemeClr>
                </a:solidFill>
              </a:rPr>
              <a:t>Criterio Actividades en el Salón: 1Activ-9, 2Activ-8, 3Activ-9</a:t>
            </a:r>
          </a:p>
          <a:p>
            <a:r>
              <a:rPr lang="es-MX" b="1" dirty="0" smtClean="0">
                <a:solidFill>
                  <a:schemeClr val="accent6">
                    <a:lumMod val="50000"/>
                  </a:schemeClr>
                </a:solidFill>
              </a:rPr>
              <a:t>Promedio: suma de tres calificaciones dividido entre tres: 8.67</a:t>
            </a:r>
          </a:p>
          <a:p>
            <a:r>
              <a:rPr lang="es-MX" b="1" dirty="0" smtClean="0">
                <a:solidFill>
                  <a:schemeClr val="accent6">
                    <a:lumMod val="50000"/>
                  </a:schemeClr>
                </a:solidFill>
              </a:rPr>
              <a:t>8.67*(0.15) = </a:t>
            </a:r>
            <a:r>
              <a:rPr lang="es-MX" b="1" u="sng" dirty="0" smtClean="0">
                <a:solidFill>
                  <a:schemeClr val="accent6">
                    <a:lumMod val="50000"/>
                  </a:schemeClr>
                </a:solidFill>
              </a:rPr>
              <a:t>1.3 puntos.</a:t>
            </a:r>
          </a:p>
          <a:p>
            <a:r>
              <a:rPr lang="es-MX" b="1" dirty="0" smtClean="0">
                <a:solidFill>
                  <a:schemeClr val="accent2">
                    <a:lumMod val="75000"/>
                  </a:schemeClr>
                </a:solidFill>
              </a:rPr>
              <a:t>Criterio Practicas o proyecto: 1Pract-10, 2Pract-8, 3Pract-5, 4Pract-0</a:t>
            </a:r>
          </a:p>
          <a:p>
            <a:r>
              <a:rPr lang="es-MX" b="1" dirty="0" smtClean="0">
                <a:solidFill>
                  <a:schemeClr val="accent2">
                    <a:lumMod val="75000"/>
                  </a:schemeClr>
                </a:solidFill>
              </a:rPr>
              <a:t>Promedio: suma de cuatro calificaciones de practicas entre cuatro: 5.75</a:t>
            </a:r>
          </a:p>
          <a:p>
            <a:r>
              <a:rPr lang="es-MX" b="1" dirty="0" smtClean="0">
                <a:solidFill>
                  <a:schemeClr val="accent2">
                    <a:lumMod val="75000"/>
                  </a:schemeClr>
                </a:solidFill>
              </a:rPr>
              <a:t>5.75*(0.2) = </a:t>
            </a:r>
            <a:r>
              <a:rPr lang="es-MX" b="1" u="sng" dirty="0" smtClean="0">
                <a:solidFill>
                  <a:schemeClr val="accent2">
                    <a:lumMod val="75000"/>
                  </a:schemeClr>
                </a:solidFill>
              </a:rPr>
              <a:t>1.15 puntos.</a:t>
            </a:r>
          </a:p>
          <a:p>
            <a:r>
              <a:rPr lang="es-MX" b="1" i="1" dirty="0" smtClean="0">
                <a:solidFill>
                  <a:schemeClr val="accent4">
                    <a:lumMod val="50000"/>
                  </a:schemeClr>
                </a:solidFill>
              </a:rPr>
              <a:t>Criterio Cuaderno Evidencias: Calificación 8 ------- 8*(0.15) = </a:t>
            </a:r>
            <a:r>
              <a:rPr lang="es-MX" b="1" i="1" u="sng" dirty="0" smtClean="0">
                <a:solidFill>
                  <a:schemeClr val="accent4">
                    <a:lumMod val="50000"/>
                  </a:schemeClr>
                </a:solidFill>
              </a:rPr>
              <a:t>1.2 puntos</a:t>
            </a:r>
            <a:r>
              <a:rPr lang="es-MX" b="1" i="1" dirty="0" smtClean="0">
                <a:solidFill>
                  <a:schemeClr val="accent4">
                    <a:lumMod val="50000"/>
                  </a:schemeClr>
                </a:solidFill>
              </a:rPr>
              <a:t>.</a:t>
            </a:r>
          </a:p>
          <a:p>
            <a:r>
              <a:rPr lang="es-MX" b="1" dirty="0" smtClean="0">
                <a:solidFill>
                  <a:srgbClr val="00B050"/>
                </a:solidFill>
              </a:rPr>
              <a:t>Criterio Exámenes: 1Examen- 6 -------- 6*(0.4) = </a:t>
            </a:r>
            <a:r>
              <a:rPr lang="es-MX" b="1" u="sng" dirty="0" smtClean="0">
                <a:solidFill>
                  <a:srgbClr val="00B050"/>
                </a:solidFill>
              </a:rPr>
              <a:t>2.4 puntos.</a:t>
            </a:r>
          </a:p>
          <a:p>
            <a:r>
              <a:rPr lang="es-MX" b="1" dirty="0" smtClean="0"/>
              <a:t>Calificación de parcial: suma de puntos = 6.81  se redondea y es 7 calificación parcial.</a:t>
            </a:r>
          </a:p>
          <a:p>
            <a:endParaRPr lang="es-MX" dirty="0" smtClean="0"/>
          </a:p>
          <a:p>
            <a:endParaRPr lang="es-MX" dirty="0"/>
          </a:p>
        </p:txBody>
      </p:sp>
    </p:spTree>
    <p:extLst>
      <p:ext uri="{BB962C8B-B14F-4D97-AF65-F5344CB8AC3E}">
        <p14:creationId xmlns:p14="http://schemas.microsoft.com/office/powerpoint/2010/main" val="3064179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47559"/>
            <a:ext cx="10515600" cy="1325563"/>
          </a:xfrm>
        </p:spPr>
        <p:txBody>
          <a:bodyPr/>
          <a:lstStyle/>
          <a:p>
            <a:r>
              <a:rPr lang="es-MX" dirty="0" smtClean="0"/>
              <a:t>Acuerdos a establecer.</a:t>
            </a:r>
            <a:endParaRPr lang="es-MX" dirty="0"/>
          </a:p>
        </p:txBody>
      </p:sp>
      <p:sp>
        <p:nvSpPr>
          <p:cNvPr id="3" name="Marcador de contenido 2"/>
          <p:cNvSpPr>
            <a:spLocks noGrp="1"/>
          </p:cNvSpPr>
          <p:nvPr>
            <p:ph sz="half" idx="1"/>
          </p:nvPr>
        </p:nvSpPr>
        <p:spPr>
          <a:xfrm>
            <a:off x="838200" y="1449976"/>
            <a:ext cx="5181600" cy="4976949"/>
          </a:xfrm>
        </p:spPr>
        <p:txBody>
          <a:bodyPr>
            <a:normAutofit fontScale="92500" lnSpcReduction="20000"/>
          </a:bodyPr>
          <a:lstStyle/>
          <a:p>
            <a:r>
              <a:rPr lang="es-MX" dirty="0" smtClean="0"/>
              <a:t>Asistencia, todos los días se pasará lista, faltas por numero de sesiones.</a:t>
            </a:r>
          </a:p>
          <a:p>
            <a:r>
              <a:rPr lang="es-MX" dirty="0" smtClean="0"/>
              <a:t>Puntualidad no hay tolerancia en puntualidad, máximo tres minutos para que se acomoden en su lugar del salón de clases.</a:t>
            </a:r>
          </a:p>
          <a:p>
            <a:r>
              <a:rPr lang="es-MX" dirty="0" smtClean="0"/>
              <a:t>Entrega de tareas y actividades de aula, serán en fecha y tiempo asignados, no hay prorroga. (Solo que docente lo vea apropiado, les dará las indicaciones pertinentes).</a:t>
            </a:r>
            <a:endParaRPr lang="es-MX" dirty="0"/>
          </a:p>
        </p:txBody>
      </p:sp>
      <p:sp>
        <p:nvSpPr>
          <p:cNvPr id="4" name="Marcador de contenido 3"/>
          <p:cNvSpPr>
            <a:spLocks noGrp="1"/>
          </p:cNvSpPr>
          <p:nvPr>
            <p:ph sz="half" idx="2"/>
          </p:nvPr>
        </p:nvSpPr>
        <p:spPr>
          <a:xfrm>
            <a:off x="6172200" y="1449977"/>
            <a:ext cx="5181600" cy="4976948"/>
          </a:xfrm>
        </p:spPr>
        <p:txBody>
          <a:bodyPr>
            <a:normAutofit fontScale="92500" lnSpcReduction="20000"/>
          </a:bodyPr>
          <a:lstStyle/>
          <a:p>
            <a:r>
              <a:rPr lang="es-MX" dirty="0" smtClean="0"/>
              <a:t>Alumno que no preste atención, o que este alterando la sesión de clase, se le pedirá que abandone el salón con tres faltas automáticas.</a:t>
            </a:r>
          </a:p>
          <a:p>
            <a:r>
              <a:rPr lang="es-MX" dirty="0" smtClean="0"/>
              <a:t>Solo se justifican faltas por problemas de enfermedad y por participaciones en eventos oficiales, donde el alumno represente al plantel, y situaciones familiares muy serias.</a:t>
            </a:r>
          </a:p>
          <a:p>
            <a:r>
              <a:rPr lang="es-MX" dirty="0" smtClean="0"/>
              <a:t>En cuanto a faltas justificadas, deben investigar que tareas o trabajos se entregan cuando se reincorporen, no se da oportunidad de entregar posteriormente.</a:t>
            </a:r>
            <a:endParaRPr lang="es-MX" dirty="0"/>
          </a:p>
        </p:txBody>
      </p:sp>
    </p:spTree>
    <p:extLst>
      <p:ext uri="{BB962C8B-B14F-4D97-AF65-F5344CB8AC3E}">
        <p14:creationId xmlns:p14="http://schemas.microsoft.com/office/powerpoint/2010/main" val="2473606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43056"/>
            <a:ext cx="10515600" cy="1325563"/>
          </a:xfrm>
        </p:spPr>
        <p:txBody>
          <a:bodyPr/>
          <a:lstStyle/>
          <a:p>
            <a:r>
              <a:rPr lang="es-MX" dirty="0" smtClean="0"/>
              <a:t>Acuerdos por establecer</a:t>
            </a:r>
            <a:endParaRPr lang="es-MX" dirty="0"/>
          </a:p>
        </p:txBody>
      </p:sp>
      <p:sp>
        <p:nvSpPr>
          <p:cNvPr id="3" name="Marcador de contenido 2"/>
          <p:cNvSpPr>
            <a:spLocks noGrp="1"/>
          </p:cNvSpPr>
          <p:nvPr>
            <p:ph sz="half" idx="1"/>
          </p:nvPr>
        </p:nvSpPr>
        <p:spPr>
          <a:xfrm>
            <a:off x="838200" y="1280160"/>
            <a:ext cx="5181600" cy="5577840"/>
          </a:xfrm>
        </p:spPr>
        <p:txBody>
          <a:bodyPr>
            <a:normAutofit fontScale="85000" lnSpcReduction="20000"/>
          </a:bodyPr>
          <a:lstStyle/>
          <a:p>
            <a:r>
              <a:rPr lang="es-MX" dirty="0" smtClean="0"/>
              <a:t>Si se revisa el cuaderno de evidencias, en cada hoja del cuaderno, debe ir en la parte superior, nombre de alumno, semestre, nombre de submodulo, y deben indicar en la parte superior de cada hoja; numeral de hoja y la fecha.</a:t>
            </a:r>
          </a:p>
          <a:p>
            <a:r>
              <a:rPr lang="es-MX" dirty="0" smtClean="0"/>
              <a:t>Si el punto anterior no se cumple cuando se revisa cuaderno de evidencias, puede ser motivo de calificación automática de 2.</a:t>
            </a:r>
          </a:p>
          <a:p>
            <a:r>
              <a:rPr lang="es-MX" dirty="0" smtClean="0"/>
              <a:t>Celular, no traerlo en salón de clase, debe estar guardado en mochila, en modo silencio, estudiante que lo traiga en bolsa de pantalón o afuera en paleta de silla, se le pide al alumno que se retire, la primera vez. Si reincide sacando el celular o usándolo, se le pedirá que salga, y se hará reporte a Orientación Escolar, falta leve.</a:t>
            </a:r>
            <a:endParaRPr lang="es-MX" dirty="0"/>
          </a:p>
        </p:txBody>
      </p:sp>
      <p:sp>
        <p:nvSpPr>
          <p:cNvPr id="4" name="Marcador de contenido 3"/>
          <p:cNvSpPr>
            <a:spLocks noGrp="1"/>
          </p:cNvSpPr>
          <p:nvPr>
            <p:ph sz="half" idx="2"/>
          </p:nvPr>
        </p:nvSpPr>
        <p:spPr>
          <a:xfrm>
            <a:off x="6172200" y="1280160"/>
            <a:ext cx="5181600" cy="5577840"/>
          </a:xfrm>
        </p:spPr>
        <p:txBody>
          <a:bodyPr>
            <a:normAutofit fontScale="85000" lnSpcReduction="20000"/>
          </a:bodyPr>
          <a:lstStyle/>
          <a:p>
            <a:r>
              <a:rPr lang="es-MX" dirty="0" smtClean="0"/>
              <a:t>En los exámenes, se prohíbe copiar, si se detecta copiando, la calificación es cero, no hay repetición de hacer otra vez el examen.</a:t>
            </a:r>
          </a:p>
          <a:p>
            <a:r>
              <a:rPr lang="es-MX" dirty="0" smtClean="0"/>
              <a:t>Las asesorías se solicitan primero al docente, si no hay horario disponible, se deben solicitar a subdirección del plantel.</a:t>
            </a:r>
          </a:p>
          <a:p>
            <a:r>
              <a:rPr lang="es-MX" dirty="0" smtClean="0"/>
              <a:t>Se trabajara con plataforma de internet. Se debe de revisar diariamente. (docente se compromete a dar indicaciones con mínimo tres días de anticipación).</a:t>
            </a:r>
            <a:endParaRPr lang="es-MX" dirty="0"/>
          </a:p>
        </p:txBody>
      </p:sp>
    </p:spTree>
    <p:extLst>
      <p:ext uri="{BB962C8B-B14F-4D97-AF65-F5344CB8AC3E}">
        <p14:creationId xmlns:p14="http://schemas.microsoft.com/office/powerpoint/2010/main" val="11437795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923</Words>
  <Application>Microsoft Office PowerPoint</Application>
  <PresentationFormat>Panorámica</PresentationFormat>
  <Paragraphs>58</Paragraphs>
  <Slides>6</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6</vt:i4>
      </vt:variant>
    </vt:vector>
  </HeadingPairs>
  <TitlesOfParts>
    <vt:vector size="16" baseType="lpstr">
      <vt:lpstr>Arial</vt:lpstr>
      <vt:lpstr>Bahnschrift SemiCondensed</vt:lpstr>
      <vt:lpstr>Berlin Sans FB</vt:lpstr>
      <vt:lpstr>Calibri</vt:lpstr>
      <vt:lpstr>Calibri Light</vt:lpstr>
      <vt:lpstr>Cooper Black</vt:lpstr>
      <vt:lpstr>Elephant</vt:lpstr>
      <vt:lpstr>Eras Medium ITC</vt:lpstr>
      <vt:lpstr>Times New Roman</vt:lpstr>
      <vt:lpstr>Tema de Office</vt:lpstr>
      <vt:lpstr>CRITERIOS DE EVALUACIÓN PARA CALIFICAR PARCIAL</vt:lpstr>
      <vt:lpstr>Consideraciones importantes que no debes olvidar.</vt:lpstr>
      <vt:lpstr>Presentación de PowerPoint</vt:lpstr>
      <vt:lpstr>Ejemplo de como se asigna calificación por parcial:</vt:lpstr>
      <vt:lpstr>Acuerdos a establecer.</vt:lpstr>
      <vt:lpstr>Acuerdos por establecer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RUBRICA DE EVALUACIÓN PARA CALIFICAR PARCIAL</dc:title>
  <dc:creator>Carlos A. Hernández Villanueva</dc:creator>
  <cp:lastModifiedBy>Carlos</cp:lastModifiedBy>
  <cp:revision>25</cp:revision>
  <dcterms:created xsi:type="dcterms:W3CDTF">2014-08-25T17:05:12Z</dcterms:created>
  <dcterms:modified xsi:type="dcterms:W3CDTF">2019-08-26T04:00:14Z</dcterms:modified>
</cp:coreProperties>
</file>