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8" r:id="rId1"/>
  </p:sldMasterIdLst>
  <p:sldIdLst>
    <p:sldId id="256" r:id="rId2"/>
    <p:sldId id="257" r:id="rId3"/>
    <p:sldId id="258" r:id="rId4"/>
    <p:sldId id="269" r:id="rId5"/>
    <p:sldId id="267" r:id="rId6"/>
    <p:sldId id="270" r:id="rId7"/>
    <p:sldId id="271" r:id="rId8"/>
    <p:sldId id="262" r:id="rId9"/>
    <p:sldId id="260" r:id="rId10"/>
    <p:sldId id="263" r:id="rId11"/>
    <p:sldId id="264" r:id="rId12"/>
    <p:sldId id="265"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7789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FF16868-8199-4C2C-A5B1-63AEE139F88E}"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0073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AD9FF7F-6988-44CC-821B-644E70CD2F73}"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4431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C12C299-16B2-4475-990D-751901EACC14}"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9028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2BE451C3-0FF4-47C4-B829-773ADF60F88C}"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34335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2BE451C3-0FF4-47C4-B829-773ADF60F88C}"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3437708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2153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7079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5649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4E6425-0181-43F2-84FC-787E803FD2F8}" type="datetimeFigureOut">
              <a:rPr lang="en-US" smtClean="0"/>
              <a:t>10/28/2018</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6248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7424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10/28/2018</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2710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10/28/2018</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6625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10/28/2018</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13766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6E86A4C-8E40-4F87-A4F0-01A0687C5742}"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8391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5E72C73-2D91-4E12-BA25-F0AA0C03599B}" type="datetimeFigureOut">
              <a:rPr lang="en-US" smtClean="0"/>
              <a:t>10/28/2018</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8316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10/28/2018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470500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20104" y="309093"/>
            <a:ext cx="10693609" cy="6426557"/>
          </a:xfrm>
        </p:spPr>
        <p:txBody>
          <a:bodyPr/>
          <a:lstStyle/>
          <a:p>
            <a:pPr marL="1225296" lvl="8">
              <a:lnSpc>
                <a:spcPct val="110000"/>
              </a:lnSpc>
              <a:spcBef>
                <a:spcPts val="0"/>
              </a:spcBef>
              <a:buClrTx/>
              <a:buSzTx/>
            </a:pPr>
            <a:r>
              <a:rPr lang="es-MX" sz="2000" b="1" dirty="0">
                <a:solidFill>
                  <a:prstClr val="black"/>
                </a:solidFill>
                <a:latin typeface="Arial" panose="020B0604020202020204" pitchFamily="34" charset="0"/>
                <a:cs typeface="Arial" panose="020B0604020202020204" pitchFamily="34" charset="0"/>
              </a:rPr>
              <a:t>SECRETARIA DE EDUCACIÓN PUBLICA </a:t>
            </a:r>
          </a:p>
          <a:p>
            <a:pPr lvl="0" algn="ctr">
              <a:lnSpc>
                <a:spcPct val="110000"/>
              </a:lnSpc>
              <a:spcBef>
                <a:spcPts val="0"/>
              </a:spcBef>
              <a:buClrTx/>
              <a:buSzTx/>
            </a:pPr>
            <a:r>
              <a:rPr lang="es-MX" sz="2000" b="1" cap="none" dirty="0" smtClean="0">
                <a:solidFill>
                  <a:prstClr val="black"/>
                </a:solidFill>
                <a:latin typeface="Arial" panose="020B0604020202020204" pitchFamily="34" charset="0"/>
                <a:cs typeface="Arial" panose="020B0604020202020204" pitchFamily="34" charset="0"/>
              </a:rPr>
              <a:t>ESCUELA </a:t>
            </a:r>
            <a:r>
              <a:rPr lang="es-MX" sz="2000" b="1" cap="none" dirty="0">
                <a:solidFill>
                  <a:prstClr val="black"/>
                </a:solidFill>
                <a:latin typeface="Arial" panose="020B0604020202020204" pitchFamily="34" charset="0"/>
                <a:cs typeface="Arial" panose="020B0604020202020204" pitchFamily="34" charset="0"/>
              </a:rPr>
              <a:t>NORMAL PROFR. DARÍO RODRÍGUEZ CRUZ</a:t>
            </a:r>
          </a:p>
          <a:p>
            <a:pPr lvl="0" algn="ctr">
              <a:lnSpc>
                <a:spcPct val="110000"/>
              </a:lnSpc>
              <a:spcBef>
                <a:spcPts val="0"/>
              </a:spcBef>
              <a:buClrTx/>
              <a:buSzTx/>
            </a:pPr>
            <a:r>
              <a:rPr lang="es-MX" sz="2000" b="1" cap="none" dirty="0">
                <a:solidFill>
                  <a:prstClr val="black"/>
                </a:solidFill>
                <a:latin typeface="Arial" panose="020B0604020202020204" pitchFamily="34" charset="0"/>
                <a:cs typeface="Arial" panose="020B0604020202020204" pitchFamily="34" charset="0"/>
              </a:rPr>
              <a:t>ACATLÁN DE OSORIO, PUE.</a:t>
            </a:r>
          </a:p>
          <a:p>
            <a:pPr lvl="0" algn="ctr">
              <a:lnSpc>
                <a:spcPct val="110000"/>
              </a:lnSpc>
              <a:spcBef>
                <a:spcPts val="0"/>
              </a:spcBef>
              <a:buClrTx/>
              <a:buSzTx/>
            </a:pPr>
            <a:r>
              <a:rPr lang="es-MX" sz="2000" b="1" cap="none" dirty="0">
                <a:solidFill>
                  <a:prstClr val="black"/>
                </a:solidFill>
                <a:latin typeface="Arial" panose="020B0604020202020204" pitchFamily="34" charset="0"/>
                <a:cs typeface="Arial" panose="020B0604020202020204" pitchFamily="34" charset="0"/>
              </a:rPr>
              <a:t>CLAVE: 21DNL0007K</a:t>
            </a:r>
          </a:p>
          <a:p>
            <a:pPr lvl="0" algn="ctr">
              <a:buClr>
                <a:srgbClr val="353535"/>
              </a:buClr>
              <a:buSzTx/>
            </a:pPr>
            <a:r>
              <a:rPr lang="es-US" sz="2000" cap="none" dirty="0" smtClean="0">
                <a:solidFill>
                  <a:schemeClr val="tx1">
                    <a:lumMod val="95000"/>
                    <a:lumOff val="5000"/>
                  </a:schemeClr>
                </a:solidFill>
                <a:latin typeface="Arial" panose="020B0604020202020204" pitchFamily="34" charset="0"/>
                <a:cs typeface="Arial" panose="020B0604020202020204" pitchFamily="34" charset="0"/>
              </a:rPr>
              <a:t>MAESTRA</a:t>
            </a:r>
          </a:p>
          <a:p>
            <a:pPr lvl="0" algn="ctr">
              <a:buClr>
                <a:srgbClr val="353535"/>
              </a:buClr>
              <a:buSzTx/>
            </a:pPr>
            <a:r>
              <a:rPr lang="es-US" sz="2000" cap="none" dirty="0" smtClean="0">
                <a:solidFill>
                  <a:schemeClr val="tx1">
                    <a:lumMod val="95000"/>
                    <a:lumOff val="5000"/>
                  </a:schemeClr>
                </a:solidFill>
                <a:latin typeface="Arial" panose="020B0604020202020204" pitchFamily="34" charset="0"/>
                <a:cs typeface="Arial" panose="020B0604020202020204" pitchFamily="34" charset="0"/>
              </a:rPr>
              <a:t>María Guadalupe Cruz Ortega</a:t>
            </a:r>
            <a:endParaRPr lang="es-MX" sz="2400" cap="none" dirty="0">
              <a:solidFill>
                <a:prstClr val="black"/>
              </a:solidFill>
              <a:latin typeface="Arial" panose="020B0604020202020204" pitchFamily="34" charset="0"/>
              <a:cs typeface="Arial" panose="020B0604020202020204" pitchFamily="34" charset="0"/>
            </a:endParaRPr>
          </a:p>
          <a:p>
            <a:pPr lvl="0" algn="ctr">
              <a:spcBef>
                <a:spcPts val="0"/>
              </a:spcBef>
              <a:buClrTx/>
              <a:buSzTx/>
            </a:pPr>
            <a:r>
              <a:rPr lang="es-MX" sz="2400" cap="none" dirty="0" smtClean="0">
                <a:solidFill>
                  <a:prstClr val="black"/>
                </a:solidFill>
                <a:latin typeface="Arial" panose="020B0604020202020204" pitchFamily="34" charset="0"/>
                <a:cs typeface="Arial" panose="020B0604020202020204" pitchFamily="34" charset="0"/>
              </a:rPr>
              <a:t>Integrantes</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Elsy Francisca Caamaño González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Bruno niño Gómez</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Leslie Rivera Hernández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Paulina Salazar Martínez</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Yessica Méndez Isidro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Yesamin Monserrat Vázquez Bravo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Mayra Gómez Martínez</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Evelin Guadalupe Martínez Gómez   </a:t>
            </a:r>
          </a:p>
          <a:p>
            <a:pPr lvl="0" algn="ctr">
              <a:spcBef>
                <a:spcPts val="0"/>
              </a:spcBef>
              <a:buClrTx/>
              <a:buSzTx/>
            </a:pPr>
            <a:r>
              <a:rPr lang="es-MX" dirty="0" smtClean="0">
                <a:solidFill>
                  <a:prstClr val="black"/>
                </a:solidFill>
                <a:latin typeface="Arial" panose="020B0604020202020204" pitchFamily="34" charset="0"/>
                <a:cs typeface="Arial" panose="020B0604020202020204" pitchFamily="34" charset="0"/>
              </a:rPr>
              <a:t>Merary Guadalupe Mozo Vera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Diana Laura </a:t>
            </a:r>
            <a:r>
              <a:rPr lang="es-MX" dirty="0">
                <a:solidFill>
                  <a:prstClr val="black"/>
                </a:solidFill>
                <a:latin typeface="Arial" panose="020B0604020202020204" pitchFamily="34" charset="0"/>
                <a:cs typeface="Arial" panose="020B0604020202020204" pitchFamily="34" charset="0"/>
              </a:rPr>
              <a:t>C</a:t>
            </a:r>
            <a:r>
              <a:rPr lang="es-MX" cap="none" dirty="0" smtClean="0">
                <a:solidFill>
                  <a:prstClr val="black"/>
                </a:solidFill>
                <a:latin typeface="Arial" panose="020B0604020202020204" pitchFamily="34" charset="0"/>
                <a:cs typeface="Arial" panose="020B0604020202020204" pitchFamily="34" charset="0"/>
              </a:rPr>
              <a:t>acique Ramírez </a:t>
            </a:r>
          </a:p>
          <a:p>
            <a:pPr lvl="0" algn="ctr">
              <a:spcBef>
                <a:spcPts val="0"/>
              </a:spcBef>
              <a:buClrTx/>
              <a:buSzTx/>
            </a:pPr>
            <a:r>
              <a:rPr lang="es-MX" dirty="0" smtClean="0">
                <a:solidFill>
                  <a:prstClr val="black"/>
                </a:solidFill>
                <a:latin typeface="Arial" panose="020B0604020202020204" pitchFamily="34" charset="0"/>
                <a:cs typeface="Arial" panose="020B0604020202020204" pitchFamily="34" charset="0"/>
              </a:rPr>
              <a:t>María cruz León Maquez </a:t>
            </a:r>
          </a:p>
          <a:p>
            <a:pPr lvl="0" algn="ctr">
              <a:spcBef>
                <a:spcPts val="0"/>
              </a:spcBef>
              <a:buClrTx/>
              <a:buSzTx/>
            </a:pPr>
            <a:r>
              <a:rPr lang="es-MX" cap="none" dirty="0" smtClean="0">
                <a:solidFill>
                  <a:prstClr val="black"/>
                </a:solidFill>
                <a:latin typeface="Arial" panose="020B0604020202020204" pitchFamily="34" charset="0"/>
                <a:cs typeface="Arial" panose="020B0604020202020204" pitchFamily="34" charset="0"/>
              </a:rPr>
              <a:t>Rocio Marely Martínez Hernández</a:t>
            </a:r>
            <a:endParaRPr lang="es-MX" cap="none" dirty="0">
              <a:solidFill>
                <a:prstClr val="black"/>
              </a:solidFill>
              <a:latin typeface="Arial" panose="020B0604020202020204" pitchFamily="34" charset="0"/>
              <a:cs typeface="Arial" panose="020B0604020202020204" pitchFamily="34" charset="0"/>
            </a:endParaRPr>
          </a:p>
          <a:p>
            <a:pPr lvl="0" algn="ctr">
              <a:spcBef>
                <a:spcPts val="0"/>
              </a:spcBef>
              <a:buClrTx/>
              <a:buSzTx/>
            </a:pPr>
            <a:endParaRPr lang="es-MX" cap="none" dirty="0">
              <a:solidFill>
                <a:prstClr val="black"/>
              </a:solidFill>
              <a:latin typeface="Arial" panose="020B0604020202020204" pitchFamily="34" charset="0"/>
              <a:cs typeface="Arial" panose="020B0604020202020204" pitchFamily="34" charset="0"/>
            </a:endParaRPr>
          </a:p>
          <a:p>
            <a:endParaRPr lang="es-MX" dirty="0"/>
          </a:p>
        </p:txBody>
      </p:sp>
      <p:pic>
        <p:nvPicPr>
          <p:cNvPr id="4" name="Imagen 3"/>
          <p:cNvPicPr>
            <a:picLocks noChangeAspect="1"/>
          </p:cNvPicPr>
          <p:nvPr/>
        </p:nvPicPr>
        <p:blipFill>
          <a:blip r:embed="rId2"/>
          <a:stretch>
            <a:fillRect/>
          </a:stretch>
        </p:blipFill>
        <p:spPr>
          <a:xfrm>
            <a:off x="820104" y="429590"/>
            <a:ext cx="1433699" cy="1992208"/>
          </a:xfrm>
          <a:prstGeom prst="rect">
            <a:avLst/>
          </a:prstGeom>
        </p:spPr>
      </p:pic>
      <p:pic>
        <p:nvPicPr>
          <p:cNvPr id="5" name="Imagen 4"/>
          <p:cNvPicPr>
            <a:picLocks noChangeAspect="1"/>
          </p:cNvPicPr>
          <p:nvPr/>
        </p:nvPicPr>
        <p:blipFill>
          <a:blip r:embed="rId3"/>
          <a:stretch>
            <a:fillRect/>
          </a:stretch>
        </p:blipFill>
        <p:spPr>
          <a:xfrm>
            <a:off x="9948309" y="4761922"/>
            <a:ext cx="1900253" cy="1767291"/>
          </a:xfrm>
          <a:prstGeom prst="rect">
            <a:avLst/>
          </a:prstGeom>
        </p:spPr>
      </p:pic>
    </p:spTree>
    <p:extLst>
      <p:ext uri="{BB962C8B-B14F-4D97-AF65-F5344CB8AC3E}">
        <p14:creationId xmlns:p14="http://schemas.microsoft.com/office/powerpoint/2010/main" val="66668274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67922" y="379412"/>
            <a:ext cx="8911687" cy="844082"/>
          </a:xfrm>
        </p:spPr>
        <p:txBody>
          <a:bodyPr/>
          <a:lstStyle/>
          <a:p>
            <a:r>
              <a:rPr lang="es-MX" dirty="0" smtClean="0">
                <a:latin typeface="Arial" panose="020B0604020202020204" pitchFamily="34" charset="0"/>
                <a:cs typeface="Arial" panose="020B0604020202020204" pitchFamily="34" charset="0"/>
              </a:rPr>
              <a:t>¿Qué aplicaciones concretas tiene?</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004552" y="1223494"/>
            <a:ext cx="10264462" cy="5267459"/>
          </a:xfrm>
        </p:spPr>
        <p:txBody>
          <a:bodyPr/>
          <a:lstStyle/>
          <a:p>
            <a:pPr marL="0" indent="0">
              <a:buNone/>
            </a:pPr>
            <a:endParaRPr lang="es-MX" dirty="0" smtClean="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Fortalezas de la aplicación de la </a:t>
            </a:r>
            <a:r>
              <a:rPr lang="es-MX" dirty="0">
                <a:latin typeface="Arial" panose="020B0604020202020204" pitchFamily="34" charset="0"/>
                <a:cs typeface="Arial" panose="020B0604020202020204" pitchFamily="34" charset="0"/>
              </a:rPr>
              <a:t>T</a:t>
            </a:r>
            <a:r>
              <a:rPr lang="es-MX" dirty="0" smtClean="0">
                <a:latin typeface="Arial" panose="020B0604020202020204" pitchFamily="34" charset="0"/>
                <a:cs typeface="Arial" panose="020B0604020202020204" pitchFamily="34" charset="0"/>
              </a:rPr>
              <a:t>eoría Humanista:</a:t>
            </a:r>
          </a:p>
          <a:p>
            <a:r>
              <a:rPr lang="es-MX" dirty="0" smtClean="0">
                <a:latin typeface="Arial" panose="020B0604020202020204" pitchFamily="34" charset="0"/>
                <a:cs typeface="Arial" panose="020B0604020202020204" pitchFamily="34" charset="0"/>
              </a:rPr>
              <a:t>Llama la atención sobre la importancia del Educador como facilitador de los procesos de aprendizajes y crecimiento del educado.</a:t>
            </a:r>
          </a:p>
          <a:p>
            <a:r>
              <a:rPr lang="es-MX" dirty="0" smtClean="0">
                <a:latin typeface="Arial" panose="020B0604020202020204" pitchFamily="34" charset="0"/>
                <a:cs typeface="Arial" panose="020B0604020202020204" pitchFamily="34" charset="0"/>
              </a:rPr>
              <a:t>Permite visualizar al ser humano como un ser con potencialidades a desarrollar. </a:t>
            </a:r>
          </a:p>
          <a:p>
            <a:endParaRPr lang="es-MX" dirty="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Dificultades de la aplicación de la teoría humanista </a:t>
            </a:r>
          </a:p>
          <a:p>
            <a:r>
              <a:rPr lang="es-MX" dirty="0" smtClean="0">
                <a:latin typeface="Arial" panose="020B0604020202020204" pitchFamily="34" charset="0"/>
                <a:cs typeface="Arial" panose="020B0604020202020204" pitchFamily="34" charset="0"/>
              </a:rPr>
              <a:t>Su dificultad para concretizar y acotar los conceptos básicos que rieguen su teoría.</a:t>
            </a:r>
          </a:p>
          <a:p>
            <a:r>
              <a:rPr lang="es-MX" dirty="0" smtClean="0">
                <a:latin typeface="Arial" panose="020B0604020202020204" pitchFamily="34" charset="0"/>
                <a:cs typeface="Arial" panose="020B0604020202020204" pitchFamily="34" charset="0"/>
              </a:rPr>
              <a:t>Su dificultad para generar ciencia a partir de los planteamientos, dada su vaguedad y falta de la operacionalizacion.</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468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5195" y="353654"/>
            <a:ext cx="8911687" cy="844082"/>
          </a:xfrm>
        </p:spPr>
        <p:txBody>
          <a:bodyPr>
            <a:normAutofit/>
          </a:bodyPr>
          <a:lstStyle/>
          <a:p>
            <a:pPr algn="ctr"/>
            <a:r>
              <a:rPr lang="es-MX" dirty="0">
                <a:latin typeface="Arial" panose="020B0604020202020204" pitchFamily="34" charset="0"/>
                <a:cs typeface="Arial" panose="020B0604020202020204" pitchFamily="34" charset="0"/>
              </a:rPr>
              <a:t>¿</a:t>
            </a:r>
            <a:r>
              <a:rPr lang="es-MX" dirty="0" smtClean="0">
                <a:latin typeface="Arial" panose="020B0604020202020204" pitchFamily="34" charset="0"/>
                <a:cs typeface="Arial" panose="020B0604020202020204" pitchFamily="34" charset="0"/>
              </a:rPr>
              <a:t>Que problemas resuelve?</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7127" y="1300766"/>
            <a:ext cx="10319755" cy="5203065"/>
          </a:xfrm>
        </p:spPr>
        <p:txBody>
          <a:bodyPr>
            <a:normAutofit/>
          </a:bodyPr>
          <a:lstStyle/>
          <a:p>
            <a:pPr marL="0" indent="0" algn="just">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28930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3680" y="353653"/>
            <a:ext cx="8911687" cy="1075901"/>
          </a:xfrm>
        </p:spPr>
        <p:txBody>
          <a:bodyPr>
            <a:normAutofit/>
          </a:bodyPr>
          <a:lstStyle/>
          <a:p>
            <a:pPr algn="ctr"/>
            <a:r>
              <a:rPr lang="es-MX" dirty="0">
                <a:latin typeface="Arial" panose="020B0604020202020204" pitchFamily="34" charset="0"/>
                <a:cs typeface="Arial" panose="020B0604020202020204" pitchFamily="34" charset="0"/>
              </a:rPr>
              <a:t>¿</a:t>
            </a:r>
            <a:r>
              <a:rPr lang="es-MX" dirty="0" smtClean="0">
                <a:latin typeface="Arial" panose="020B0604020202020204" pitchFamily="34" charset="0"/>
                <a:cs typeface="Arial" panose="020B0604020202020204" pitchFamily="34" charset="0"/>
              </a:rPr>
              <a:t>Que creencias ha originado?</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20462" y="1579809"/>
            <a:ext cx="10148551" cy="5014174"/>
          </a:xfrm>
        </p:spPr>
        <p:txBody>
          <a:bodyPr>
            <a:normAutofit/>
          </a:bodyPr>
          <a:lstStyle/>
          <a:p>
            <a:pPr marL="0" indent="0" algn="just">
              <a:buNone/>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41327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61105" y="340774"/>
            <a:ext cx="8911687" cy="1011507"/>
          </a:xfrm>
        </p:spPr>
        <p:txBody>
          <a:bodyPr>
            <a:normAutofit/>
          </a:bodyPr>
          <a:lstStyle/>
          <a:p>
            <a:pPr algn="ctr"/>
            <a:r>
              <a:rPr lang="es-MX" sz="2800" dirty="0" err="1" smtClean="0">
                <a:latin typeface="Arial" panose="020B0604020202020204" pitchFamily="34" charset="0"/>
                <a:cs typeface="Arial" panose="020B0604020202020204" pitchFamily="34" charset="0"/>
              </a:rPr>
              <a:t>concluciones</a:t>
            </a:r>
            <a:endParaRPr lang="es-MX"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738648" y="1502534"/>
            <a:ext cx="9903853" cy="4924023"/>
          </a:xfrm>
        </p:spPr>
        <p:txBody>
          <a:bodyPr/>
          <a:lstStyle/>
          <a:p>
            <a:r>
              <a:rPr lang="es-MX" dirty="0">
                <a:latin typeface="Arial" panose="020B0604020202020204" pitchFamily="34" charset="0"/>
                <a:cs typeface="Arial" panose="020B0604020202020204" pitchFamily="34" charset="0"/>
              </a:rPr>
              <a:t>CONCLUSIONES: PROYECCIONES DE LA TEORÍA HUMANISTA EN EL ÁMBITO EDUCATIVO Lamentablemente, tal como lo plantean </a:t>
            </a:r>
            <a:r>
              <a:rPr lang="es-MX" dirty="0" err="1">
                <a:latin typeface="Arial" panose="020B0604020202020204" pitchFamily="34" charset="0"/>
                <a:cs typeface="Arial" panose="020B0604020202020204" pitchFamily="34" charset="0"/>
              </a:rPr>
              <a:t>Rogoff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Goodman</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Bertlett</a:t>
            </a:r>
            <a:r>
              <a:rPr lang="es-MX" dirty="0">
                <a:latin typeface="Arial" panose="020B0604020202020204" pitchFamily="34" charset="0"/>
                <a:cs typeface="Arial" panose="020B0604020202020204" pitchFamily="34" charset="0"/>
              </a:rPr>
              <a:t> (2001), la mayoría de las escuelas no se han caracterizado por tener ambientes propicios para dar espacio a este tipo de educación. Los sistemas educacionales imperantes en nuestros días se caracterizan por:</a:t>
            </a:r>
          </a:p>
          <a:p>
            <a:r>
              <a:rPr lang="es-MX" dirty="0">
                <a:latin typeface="Arial" panose="020B0604020202020204" pitchFamily="34" charset="0"/>
                <a:cs typeface="Arial" panose="020B0604020202020204" pitchFamily="34" charset="0"/>
              </a:rPr>
              <a:t>• Ser obligatorios para todos los niños.</a:t>
            </a:r>
          </a:p>
          <a:p>
            <a:pPr marL="0" indent="0">
              <a:buNone/>
            </a:pP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 Segregar a los niños de las actividades de los adultos. • Aislar a los niños en pequeños grupos con un solo adulto a cargo de su instrucción.</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981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55797" y="1383962"/>
            <a:ext cx="8911687" cy="1204691"/>
          </a:xfrm>
        </p:spPr>
        <p:txBody>
          <a:bodyPr>
            <a:noAutofit/>
          </a:bodyPr>
          <a:lstStyle/>
          <a:p>
            <a:r>
              <a:rPr lang="es-MX" sz="8000" dirty="0" smtClean="0">
                <a:latin typeface="Arial" panose="020B0604020202020204" pitchFamily="34" charset="0"/>
                <a:cs typeface="Arial" panose="020B0604020202020204" pitchFamily="34" charset="0"/>
              </a:rPr>
              <a:t>Teoría Humanista </a:t>
            </a:r>
            <a:endParaRPr lang="es-MX" sz="80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218166" y="3106424"/>
            <a:ext cx="3781425" cy="2886075"/>
          </a:xfrm>
          <a:prstGeom prst="rect">
            <a:avLst/>
          </a:prstGeom>
        </p:spPr>
      </p:pic>
    </p:spTree>
    <p:extLst>
      <p:ext uri="{BB962C8B-B14F-4D97-AF65-F5344CB8AC3E}">
        <p14:creationId xmlns:p14="http://schemas.microsoft.com/office/powerpoint/2010/main" val="2012937065"/>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67995" y="369195"/>
            <a:ext cx="9297988" cy="6160394"/>
          </a:xfrm>
        </p:spPr>
        <p:txBody>
          <a:bodyPr/>
          <a:lstStyle/>
          <a:p>
            <a:pPr algn="ctr"/>
            <a:r>
              <a:rPr lang="es-MX" sz="2800" dirty="0" smtClean="0">
                <a:latin typeface="Arial" panose="020B0604020202020204" pitchFamily="34" charset="0"/>
                <a:cs typeface="Arial" panose="020B0604020202020204" pitchFamily="34" charset="0"/>
              </a:rPr>
              <a:t>¿ cuales son los principios, axiomas o leyes que postulan?</a:t>
            </a:r>
          </a:p>
          <a:p>
            <a:pPr algn="just"/>
            <a:endParaRPr lang="es-MX" dirty="0" smtClean="0"/>
          </a:p>
          <a:p>
            <a:pPr marL="0" indent="0" algn="just">
              <a:buNone/>
            </a:pPr>
            <a:r>
              <a:rPr lang="es-MX" sz="2000" dirty="0" smtClean="0">
                <a:latin typeface="Arial" panose="020B0604020202020204" pitchFamily="34" charset="0"/>
                <a:cs typeface="Arial" panose="020B0604020202020204" pitchFamily="34" charset="0"/>
              </a:rPr>
              <a:t>Las 3 leyes del humanismo son:</a:t>
            </a:r>
          </a:p>
          <a:p>
            <a:pPr marL="0" indent="0" algn="just">
              <a:buNone/>
            </a:pPr>
            <a:r>
              <a:rPr lang="es-MX" sz="2000" dirty="0" smtClean="0">
                <a:latin typeface="Arial" panose="020B0604020202020204" pitchFamily="34" charset="0"/>
                <a:cs typeface="Arial" panose="020B0604020202020204" pitchFamily="34" charset="0"/>
              </a:rPr>
              <a:t>1.El ser humano no permitirá que por su acción, inacción u omisión un ser humano sufra algún daño físico o mental y nunca considerara l dilema de que es preferible el daño individual para evitar el daño colectivo. Toda vida </a:t>
            </a:r>
            <a:r>
              <a:rPr lang="es-MX" sz="2000" dirty="0" err="1" smtClean="0">
                <a:latin typeface="Arial" panose="020B0604020202020204" pitchFamily="34" charset="0"/>
                <a:cs typeface="Arial" panose="020B0604020202020204" pitchFamily="34" charset="0"/>
              </a:rPr>
              <a:t>humna</a:t>
            </a:r>
            <a:r>
              <a:rPr lang="es-MX" sz="2000" dirty="0" smtClean="0">
                <a:latin typeface="Arial" panose="020B0604020202020204" pitchFamily="34" charset="0"/>
                <a:cs typeface="Arial" panose="020B0604020202020204" pitchFamily="34" charset="0"/>
              </a:rPr>
              <a:t> es sagrada.</a:t>
            </a:r>
          </a:p>
          <a:p>
            <a:pPr marL="0" indent="0" algn="just">
              <a:buNone/>
            </a:pPr>
            <a:endParaRPr lang="es-MX" sz="2000" dirty="0">
              <a:latin typeface="Arial" panose="020B0604020202020204" pitchFamily="34" charset="0"/>
              <a:cs typeface="Arial" panose="020B0604020202020204" pitchFamily="34" charset="0"/>
            </a:endParaRPr>
          </a:p>
          <a:p>
            <a:pPr marL="0" indent="0" algn="just">
              <a:buNone/>
            </a:pPr>
            <a:r>
              <a:rPr lang="es-MX" sz="2000" dirty="0" smtClean="0">
                <a:latin typeface="Arial" panose="020B0604020202020204" pitchFamily="34" charset="0"/>
                <a:cs typeface="Arial" panose="020B0604020202020204" pitchFamily="34" charset="0"/>
              </a:rPr>
              <a:t>2. El ser humano respetara, conservara y alentara todas las formas y expresiones de una determinada  sociedad. Que como tal incluyen costumbres, practicas, códigos, normas y reglas.</a:t>
            </a:r>
          </a:p>
          <a:p>
            <a:pPr marL="0" indent="0" algn="just">
              <a:buNone/>
            </a:pPr>
            <a:endParaRPr lang="es-MX" sz="2000" dirty="0">
              <a:latin typeface="Arial" panose="020B0604020202020204" pitchFamily="34" charset="0"/>
              <a:cs typeface="Arial" panose="020B0604020202020204" pitchFamily="34" charset="0"/>
            </a:endParaRPr>
          </a:p>
          <a:p>
            <a:pPr marL="0" indent="0" algn="just">
              <a:buNone/>
            </a:pPr>
            <a:r>
              <a:rPr lang="es-MX" sz="2000" dirty="0" smtClean="0">
                <a:latin typeface="Arial" panose="020B0604020202020204" pitchFamily="34" charset="0"/>
                <a:cs typeface="Arial" panose="020B0604020202020204" pitchFamily="34" charset="0"/>
              </a:rPr>
              <a:t>3. El ser humano alentara, promoverá y difundirá el avance científico, tecnológico y cultural de las sociedades.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71860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a:xfrm>
            <a:off x="1429667" y="271106"/>
            <a:ext cx="10255250" cy="5922962"/>
          </a:xfrm>
        </p:spPr>
        <p:txBody>
          <a:bodyPr/>
          <a:lstStyle/>
          <a:p>
            <a:pPr marL="0" indent="0" algn="just">
              <a:buNone/>
            </a:pPr>
            <a:r>
              <a:rPr lang="es-MX" dirty="0" smtClean="0">
                <a:latin typeface="Arial" panose="020B0604020202020204" pitchFamily="34" charset="0"/>
                <a:cs typeface="Arial" panose="020B0604020202020204" pitchFamily="34" charset="0"/>
              </a:rPr>
              <a:t>¿Cuáles son las predicciones que pueden hacer?</a:t>
            </a:r>
            <a:endParaRPr lang="es-MX" dirty="0">
              <a:latin typeface="Arial" panose="020B0604020202020204" pitchFamily="34" charset="0"/>
              <a:cs typeface="Arial" panose="020B0604020202020204" pitchFamily="34" charset="0"/>
            </a:endParaRPr>
          </a:p>
          <a:p>
            <a:pPr marL="0" indent="0" algn="just">
              <a:buNone/>
            </a:pPr>
            <a:endParaRPr lang="es-MX" dirty="0" smtClean="0">
              <a:latin typeface="Arial" panose="020B0604020202020204" pitchFamily="34" charset="0"/>
              <a:cs typeface="Arial" panose="020B0604020202020204" pitchFamily="34" charset="0"/>
            </a:endParaRPr>
          </a:p>
          <a:p>
            <a:pPr marL="0" indent="0" algn="just">
              <a:buNone/>
            </a:pPr>
            <a:endParaRPr lang="es-MX" dirty="0">
              <a:latin typeface="Arial" panose="020B0604020202020204" pitchFamily="34" charset="0"/>
              <a:cs typeface="Arial" panose="020B0604020202020204" pitchFamily="34" charset="0"/>
            </a:endParaRPr>
          </a:p>
          <a:p>
            <a:pPr marL="0" indent="0" algn="just">
              <a:buNone/>
            </a:pPr>
            <a:endParaRPr lang="es-MX" dirty="0" smtClean="0">
              <a:latin typeface="Arial" panose="020B0604020202020204" pitchFamily="34" charset="0"/>
              <a:cs typeface="Arial" panose="020B0604020202020204" pitchFamily="34" charset="0"/>
            </a:endParaRPr>
          </a:p>
          <a:p>
            <a:pPr marL="0" indent="0" algn="just">
              <a:buNone/>
            </a:pPr>
            <a:endParaRPr lang="es-MX" dirty="0">
              <a:latin typeface="Arial" panose="020B0604020202020204" pitchFamily="34" charset="0"/>
              <a:cs typeface="Arial" panose="020B0604020202020204" pitchFamily="34" charset="0"/>
            </a:endParaRPr>
          </a:p>
          <a:p>
            <a:pPr marL="0" indent="0" algn="just">
              <a:buNone/>
            </a:pPr>
            <a:endParaRPr lang="es-MX" dirty="0">
              <a:latin typeface="Arial" panose="020B0604020202020204" pitchFamily="34" charset="0"/>
              <a:cs typeface="Arial" panose="020B0604020202020204" pitchFamily="34" charset="0"/>
            </a:endParaRPr>
          </a:p>
          <a:p>
            <a:pPr marL="0" indent="0" algn="just">
              <a:buNone/>
            </a:pPr>
            <a:r>
              <a:rPr lang="es-MX" dirty="0" smtClean="0">
                <a:latin typeface="Arial" panose="020B0604020202020204" pitchFamily="34" charset="0"/>
                <a:cs typeface="Arial" panose="020B0604020202020204" pitchFamily="34" charset="0"/>
              </a:rPr>
              <a:t>¿Qué definiciones de conceptos básicos ofrece?</a:t>
            </a:r>
          </a:p>
          <a:p>
            <a:pPr marL="0" indent="0" algn="just">
              <a:buNone/>
            </a:pPr>
            <a:r>
              <a:rPr lang="es-MX" dirty="0" smtClean="0">
                <a:latin typeface="Arial" panose="020B0604020202020204" pitchFamily="34" charset="0"/>
                <a:cs typeface="Arial" panose="020B0604020202020204" pitchFamily="34" charset="0"/>
              </a:rPr>
              <a:t>El humanismo es un acto de formación y reencuentro de hombre con su esencia: consiste en reflexionar y velar por que el hombre se eduque humano y no un inhumano o un bárbaro, es decir, fuera de sus valores y esencia. El humanismo sin embargo va mas allá de lo que cultural e históricamente se ha planteado </a:t>
            </a:r>
          </a:p>
        </p:txBody>
      </p:sp>
    </p:spTree>
    <p:extLst>
      <p:ext uri="{BB962C8B-B14F-4D97-AF65-F5344CB8AC3E}">
        <p14:creationId xmlns:p14="http://schemas.microsoft.com/office/powerpoint/2010/main" val="28547303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03527" y="315017"/>
            <a:ext cx="8911687" cy="856960"/>
          </a:xfrm>
        </p:spPr>
        <p:txBody>
          <a:bodyPr/>
          <a:lstStyle/>
          <a:p>
            <a:r>
              <a:rPr lang="es-MX" dirty="0"/>
              <a:t>¿Quién invento o descubrió la teoría?</a:t>
            </a:r>
          </a:p>
        </p:txBody>
      </p:sp>
      <p:sp>
        <p:nvSpPr>
          <p:cNvPr id="3" name="Marcador de contenido 2"/>
          <p:cNvSpPr>
            <a:spLocks noGrp="1"/>
          </p:cNvSpPr>
          <p:nvPr>
            <p:ph idx="1"/>
          </p:nvPr>
        </p:nvSpPr>
        <p:spPr>
          <a:xfrm>
            <a:off x="2099813" y="1558344"/>
            <a:ext cx="9040411" cy="4971245"/>
          </a:xfrm>
        </p:spPr>
        <p:txBody>
          <a:bodyPr/>
          <a:lstStyle/>
          <a:p>
            <a:r>
              <a:rPr lang="es-MX" dirty="0">
                <a:latin typeface="Arial" panose="020B0604020202020204" pitchFamily="34" charset="0"/>
                <a:cs typeface="Arial" panose="020B0604020202020204" pitchFamily="34" charset="0"/>
              </a:rPr>
              <a:t>La teoría humanista fue creada por </a:t>
            </a:r>
            <a:r>
              <a:rPr lang="es-MX" dirty="0" err="1">
                <a:latin typeface="Arial" panose="020B0604020202020204" pitchFamily="34" charset="0"/>
                <a:cs typeface="Arial" panose="020B0604020202020204" pitchFamily="34" charset="0"/>
              </a:rPr>
              <a:t>Abrahan</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Maslow</a:t>
            </a:r>
            <a:r>
              <a:rPr lang="es-MX" dirty="0">
                <a:latin typeface="Arial" panose="020B0604020202020204" pitchFamily="34" charset="0"/>
                <a:cs typeface="Arial" panose="020B0604020202020204" pitchFamily="34" charset="0"/>
              </a:rPr>
              <a:t>, quien la concibe como una psicología del ser y no del tener. Toma en cuenta la conciencia, la ética, la individualidad y los valores espirituales del </a:t>
            </a:r>
            <a:r>
              <a:rPr lang="es-MX" dirty="0" smtClean="0">
                <a:latin typeface="Arial" panose="020B0604020202020204" pitchFamily="34" charset="0"/>
                <a:cs typeface="Arial" panose="020B0604020202020204" pitchFamily="34" charset="0"/>
              </a:rPr>
              <a:t>hombre.Concibe </a:t>
            </a:r>
            <a:r>
              <a:rPr lang="es-MX" dirty="0">
                <a:latin typeface="Arial" panose="020B0604020202020204" pitchFamily="34" charset="0"/>
                <a:cs typeface="Arial" panose="020B0604020202020204" pitchFamily="34" charset="0"/>
              </a:rPr>
              <a:t>al hombre como un ser creativo, libre y </a:t>
            </a:r>
            <a:r>
              <a:rPr lang="es-MX" dirty="0" smtClean="0">
                <a:latin typeface="Arial" panose="020B0604020202020204" pitchFamily="34" charset="0"/>
                <a:cs typeface="Arial" panose="020B0604020202020204" pitchFamily="34" charset="0"/>
              </a:rPr>
              <a:t>consciente.</a:t>
            </a:r>
          </a:p>
          <a:p>
            <a:endParaRPr lang="es-MX" dirty="0">
              <a:latin typeface="Arial" panose="020B0604020202020204" pitchFamily="34" charset="0"/>
              <a:cs typeface="Arial" panose="020B0604020202020204" pitchFamily="34" charset="0"/>
            </a:endParaRP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La </a:t>
            </a:r>
            <a:r>
              <a:rPr lang="es-MX" dirty="0">
                <a:latin typeface="Arial" panose="020B0604020202020204" pitchFamily="34" charset="0"/>
                <a:cs typeface="Arial" panose="020B0604020202020204" pitchFamily="34" charset="0"/>
              </a:rPr>
              <a:t>concepción humanista es proponer un aprendizaje significativo y vivencial, y  que defina como el proceso de modificación  la percepción que los individuos tienen de la realidad, derivada de la reorganización del yo.</a:t>
            </a:r>
          </a:p>
          <a:p>
            <a:endParaRPr lang="es-MX" dirty="0" smtClean="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MX" dirty="0" smtClean="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75058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20192" y="250623"/>
            <a:ext cx="8911687" cy="792566"/>
          </a:xfrm>
        </p:spPr>
        <p:txBody>
          <a:bodyPr/>
          <a:lstStyle/>
          <a:p>
            <a:r>
              <a:rPr lang="es-MX" dirty="0">
                <a:latin typeface="Arial" panose="020B0604020202020204" pitchFamily="34" charset="0"/>
                <a:cs typeface="Arial" panose="020B0604020202020204" pitchFamily="34" charset="0"/>
              </a:rPr>
              <a:t>Abraham Maslow</a:t>
            </a:r>
          </a:p>
        </p:txBody>
      </p:sp>
      <p:sp>
        <p:nvSpPr>
          <p:cNvPr id="3" name="Marcador de contenido 2"/>
          <p:cNvSpPr>
            <a:spLocks noGrp="1"/>
          </p:cNvSpPr>
          <p:nvPr>
            <p:ph idx="1"/>
          </p:nvPr>
        </p:nvSpPr>
        <p:spPr>
          <a:xfrm>
            <a:off x="811369" y="1043189"/>
            <a:ext cx="10728101" cy="5473521"/>
          </a:xfrm>
        </p:spPr>
        <p:txBody>
          <a:bodyPr>
            <a:normAutofit/>
          </a:bodyPr>
          <a:lstStyle/>
          <a:p>
            <a:r>
              <a:rPr lang="es-MX" dirty="0">
                <a:latin typeface="Arial" panose="020B0604020202020204" pitchFamily="34" charset="0"/>
                <a:cs typeface="Arial" panose="020B0604020202020204" pitchFamily="34" charset="0"/>
              </a:rPr>
              <a:t>Identificó una jerarquía de necesidades que motivan el comportamiento humano. Según Maslow, cuando las personas logran cubrir sus necesidades básicas pueden buscar la satisfacción de otras más elevadas</a:t>
            </a:r>
            <a:r>
              <a:rPr lang="es-MX" dirty="0" smtClean="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La jerarquía propuesta por Maslow, se compone de las siguientes necesidades, en orden ascendente:</a:t>
            </a:r>
          </a:p>
          <a:p>
            <a:r>
              <a:rPr lang="es-MX" dirty="0">
                <a:latin typeface="Arial" panose="020B0604020202020204" pitchFamily="34" charset="0"/>
                <a:cs typeface="Arial" panose="020B0604020202020204" pitchFamily="34" charset="0"/>
              </a:rPr>
              <a:t>Necesidades fisiológicas: hambre, sed, sueño, etc.</a:t>
            </a:r>
          </a:p>
          <a:p>
            <a:r>
              <a:rPr lang="es-MX" dirty="0">
                <a:latin typeface="Arial" panose="020B0604020202020204" pitchFamily="34" charset="0"/>
                <a:cs typeface="Arial" panose="020B0604020202020204" pitchFamily="34" charset="0"/>
              </a:rPr>
              <a:t>Necesidades de seguridad: sentirse seguro y protegido, fuera de peligro.</a:t>
            </a:r>
          </a:p>
          <a:p>
            <a:r>
              <a:rPr lang="es-MX" dirty="0">
                <a:latin typeface="Arial" panose="020B0604020202020204" pitchFamily="34" charset="0"/>
                <a:cs typeface="Arial" panose="020B0604020202020204" pitchFamily="34" charset="0"/>
              </a:rPr>
              <a:t>Necesidades de pertenencia a un grupo y amor: agruparse con otros, ser aceptado y pertenecer al grupo.</a:t>
            </a:r>
          </a:p>
          <a:p>
            <a:r>
              <a:rPr lang="es-MX" dirty="0">
                <a:latin typeface="Arial" panose="020B0604020202020204" pitchFamily="34" charset="0"/>
                <a:cs typeface="Arial" panose="020B0604020202020204" pitchFamily="34" charset="0"/>
              </a:rPr>
              <a:t>Necesidades de estima: lograr el respeto, ser competente, y obtener reconocimiento y buena reputación.</a:t>
            </a:r>
          </a:p>
          <a:p>
            <a:r>
              <a:rPr lang="es-MX" dirty="0">
                <a:latin typeface="Arial" panose="020B0604020202020204" pitchFamily="34" charset="0"/>
                <a:cs typeface="Arial" panose="020B0604020202020204" pitchFamily="34" charset="0"/>
              </a:rPr>
              <a:t>Necesidades de autorrealización: utilización plena del talento y realización del propio potencial.</a:t>
            </a:r>
          </a:p>
        </p:txBody>
      </p:sp>
    </p:spTree>
    <p:extLst>
      <p:ext uri="{BB962C8B-B14F-4D97-AF65-F5344CB8AC3E}">
        <p14:creationId xmlns:p14="http://schemas.microsoft.com/office/powerpoint/2010/main" val="23064102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462412" y="507508"/>
            <a:ext cx="7544471" cy="5828672"/>
          </a:xfrm>
          <a:prstGeom prst="rect">
            <a:avLst/>
          </a:prstGeom>
        </p:spPr>
      </p:pic>
    </p:spTree>
    <p:extLst>
      <p:ext uri="{BB962C8B-B14F-4D97-AF65-F5344CB8AC3E}">
        <p14:creationId xmlns:p14="http://schemas.microsoft.com/office/powerpoint/2010/main" val="384157347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1520266" y="356315"/>
            <a:ext cx="9607080" cy="6237668"/>
          </a:xfrm>
        </p:spPr>
        <p:txBody>
          <a:bodyPr>
            <a:normAutofit/>
          </a:bodyPr>
          <a:lstStyle/>
          <a:p>
            <a:pPr marL="0" indent="0" algn="ctr">
              <a:buNone/>
            </a:pPr>
            <a:r>
              <a:rPr lang="es-MX" sz="2800" dirty="0" smtClean="0">
                <a:latin typeface="Arial" panose="020B0604020202020204" pitchFamily="34" charset="0"/>
                <a:cs typeface="Arial" panose="020B0604020202020204" pitchFamily="34" charset="0"/>
              </a:rPr>
              <a:t>La historia de la teoría humanista</a:t>
            </a:r>
          </a:p>
          <a:p>
            <a:endParaRPr lang="es-MX" sz="24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El humanismo surgió como una imagen del mundo al término de la Edad Media.  Los pensadores humanistas fueron entonces intérpretes de nuevas aspiraciones humanas impulsados por la decadencia de la filosofía escolástica, cuyo centro de gravedad era la vida religiosa y la inmortalidad ultraterrena. El humanismo vino a sustituir esa visión del mundo con la reflexión filosófica abundante en productos racionales, en la que primaba la idea del hombre como ser humano, verdadero e integral.</a:t>
            </a:r>
          </a:p>
          <a:p>
            <a:r>
              <a:rPr lang="es-MX" sz="2000" dirty="0" smtClean="0">
                <a:latin typeface="Arial" panose="020B0604020202020204" pitchFamily="34" charset="0"/>
                <a:cs typeface="Arial" panose="020B0604020202020204" pitchFamily="34" charset="0"/>
              </a:rPr>
              <a:t>El humanismo en el siglo XX vinieron después no poco humanistas, con aportaciones igualmente notables quienes allanaron el camino hasta nuestros días. En este contexto es donde ha de ubicarse el conductismo. </a:t>
            </a:r>
          </a:p>
          <a:p>
            <a:r>
              <a:rPr lang="es-MX" sz="2000" dirty="0" smtClean="0">
                <a:latin typeface="Arial" panose="020B0604020202020204" pitchFamily="34" charset="0"/>
                <a:cs typeface="Arial" panose="020B0604020202020204" pitchFamily="34" charset="0"/>
              </a:rPr>
              <a:t>Este sistema, creo escuela, desarrollado sobre la base proporcionada por los principios del filosofo Iván Petrovich Pavlov  (1849- 1936)</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7262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9285" y="250623"/>
            <a:ext cx="8911687" cy="1037264"/>
          </a:xfrm>
        </p:spPr>
        <p:txBody>
          <a:bodyPr>
            <a:normAutofit fontScale="90000"/>
          </a:bodyPr>
          <a:lstStyle/>
          <a:p>
            <a:pPr algn="ctr"/>
            <a:r>
              <a:rPr lang="es-MX" dirty="0" smtClean="0">
                <a:latin typeface="Arial" panose="020B0604020202020204" pitchFamily="34" charset="0"/>
                <a:cs typeface="Arial" panose="020B0604020202020204" pitchFamily="34" charset="0"/>
              </a:rPr>
              <a:t>¿ como ha influido la teoría humanista  en la historia del hombre?</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867438" y="1893194"/>
            <a:ext cx="9401576" cy="4610637"/>
          </a:xfrm>
        </p:spPr>
        <p:txBody>
          <a:bodyPr>
            <a:normAutofit/>
          </a:bodyPr>
          <a:lstStyle/>
          <a:p>
            <a:pPr marL="0" indent="0">
              <a:buNone/>
            </a:pPr>
            <a:r>
              <a:rPr lang="es-MX" sz="2000" dirty="0" smtClean="0">
                <a:latin typeface="Arial" panose="020B0604020202020204" pitchFamily="34" charset="0"/>
                <a:cs typeface="Arial" panose="020B0604020202020204" pitchFamily="34" charset="0"/>
              </a:rPr>
              <a:t> </a:t>
            </a:r>
            <a:endParaRPr lang="es-MX" sz="2000" dirty="0">
              <a:latin typeface="Arial" panose="020B0604020202020204" pitchFamily="34" charset="0"/>
              <a:cs typeface="Arial" panose="020B0604020202020204" pitchFamily="34" charset="0"/>
            </a:endParaRPr>
          </a:p>
        </p:txBody>
      </p:sp>
      <p:pic>
        <p:nvPicPr>
          <p:cNvPr id="7" name="Imagen 6"/>
          <p:cNvPicPr>
            <a:picLocks noChangeAspect="1"/>
          </p:cNvPicPr>
          <p:nvPr/>
        </p:nvPicPr>
        <p:blipFill>
          <a:blip r:embed="rId2"/>
          <a:stretch>
            <a:fillRect/>
          </a:stretch>
        </p:blipFill>
        <p:spPr>
          <a:xfrm>
            <a:off x="3302223" y="1397357"/>
            <a:ext cx="6073597" cy="4559958"/>
          </a:xfrm>
          <a:prstGeom prst="rect">
            <a:avLst/>
          </a:prstGeom>
        </p:spPr>
      </p:pic>
    </p:spTree>
    <p:extLst>
      <p:ext uri="{BB962C8B-B14F-4D97-AF65-F5344CB8AC3E}">
        <p14:creationId xmlns:p14="http://schemas.microsoft.com/office/powerpoint/2010/main" val="10587219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369</TotalTime>
  <Words>846</Words>
  <Application>Microsoft Office PowerPoint</Application>
  <PresentationFormat>Panorámica</PresentationFormat>
  <Paragraphs>74</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Century Gothic</vt:lpstr>
      <vt:lpstr>Wingdings 3</vt:lpstr>
      <vt:lpstr>Espiral</vt:lpstr>
      <vt:lpstr>Presentación de PowerPoint</vt:lpstr>
      <vt:lpstr>Teoría Humanista </vt:lpstr>
      <vt:lpstr>Presentación de PowerPoint</vt:lpstr>
      <vt:lpstr>Presentación de PowerPoint</vt:lpstr>
      <vt:lpstr>¿Quién invento o descubrió la teoría?</vt:lpstr>
      <vt:lpstr>Abraham Maslow</vt:lpstr>
      <vt:lpstr>Presentación de PowerPoint</vt:lpstr>
      <vt:lpstr>Presentación de PowerPoint</vt:lpstr>
      <vt:lpstr>¿ como ha influido la teoría humanista  en la historia del hombre?</vt:lpstr>
      <vt:lpstr>¿Qué aplicaciones concretas tiene?</vt:lpstr>
      <vt:lpstr>¿Que problemas resuelve?</vt:lpstr>
      <vt:lpstr>¿Que creencias ha originado?</vt:lpstr>
      <vt:lpstr>concluciones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 1</dc:creator>
  <cp:lastModifiedBy>PC 1</cp:lastModifiedBy>
  <cp:revision>32</cp:revision>
  <dcterms:created xsi:type="dcterms:W3CDTF">2018-10-17T02:07:30Z</dcterms:created>
  <dcterms:modified xsi:type="dcterms:W3CDTF">2018-10-29T04:05:37Z</dcterms:modified>
</cp:coreProperties>
</file>