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5" d="100"/>
          <a:sy n="85" d="100"/>
        </p:scale>
        <p:origin x="5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93BAF821-BAF0-4964-ABCC-C84AC84FD2B1}" type="datetimeFigureOut">
              <a:rPr lang="es-MX" smtClean="0"/>
              <a:t>10/01/2019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FE41AA1-54D6-4B30-ADCE-7BCF5F9C6892}" type="slidenum">
              <a:rPr lang="es-MX" smtClean="0"/>
              <a:t>‹Nº›</a:t>
            </a:fld>
            <a:endParaRPr lang="es-MX"/>
          </a:p>
        </p:txBody>
      </p:sp>
    </p:spTree>
    <p:extLst>
      <p:ext uri="{BB962C8B-B14F-4D97-AF65-F5344CB8AC3E}">
        <p14:creationId xmlns:p14="http://schemas.microsoft.com/office/powerpoint/2010/main" val="3455563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3BAF821-BAF0-4964-ABCC-C84AC84FD2B1}" type="datetimeFigureOut">
              <a:rPr lang="es-MX" smtClean="0"/>
              <a:t>10/01/2019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FE41AA1-54D6-4B30-ADCE-7BCF5F9C6892}" type="slidenum">
              <a:rPr lang="es-MX" smtClean="0"/>
              <a:t>‹Nº›</a:t>
            </a:fld>
            <a:endParaRPr lang="es-MX"/>
          </a:p>
        </p:txBody>
      </p:sp>
    </p:spTree>
    <p:extLst>
      <p:ext uri="{BB962C8B-B14F-4D97-AF65-F5344CB8AC3E}">
        <p14:creationId xmlns:p14="http://schemas.microsoft.com/office/powerpoint/2010/main" val="1407152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3BAF821-BAF0-4964-ABCC-C84AC84FD2B1}" type="datetimeFigureOut">
              <a:rPr lang="es-MX" smtClean="0"/>
              <a:t>10/01/2019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FE41AA1-54D6-4B30-ADCE-7BCF5F9C6892}" type="slidenum">
              <a:rPr lang="es-MX" smtClean="0"/>
              <a:t>‹Nº›</a:t>
            </a:fld>
            <a:endParaRPr lang="es-MX"/>
          </a:p>
        </p:txBody>
      </p:sp>
    </p:spTree>
    <p:extLst>
      <p:ext uri="{BB962C8B-B14F-4D97-AF65-F5344CB8AC3E}">
        <p14:creationId xmlns:p14="http://schemas.microsoft.com/office/powerpoint/2010/main" val="1472233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3BAF821-BAF0-4964-ABCC-C84AC84FD2B1}" type="datetimeFigureOut">
              <a:rPr lang="es-MX" smtClean="0"/>
              <a:t>10/01/2019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FE41AA1-54D6-4B30-ADCE-7BCF5F9C6892}" type="slidenum">
              <a:rPr lang="es-MX" smtClean="0"/>
              <a:t>‹Nº›</a:t>
            </a:fld>
            <a:endParaRPr lang="es-MX"/>
          </a:p>
        </p:txBody>
      </p:sp>
    </p:spTree>
    <p:extLst>
      <p:ext uri="{BB962C8B-B14F-4D97-AF65-F5344CB8AC3E}">
        <p14:creationId xmlns:p14="http://schemas.microsoft.com/office/powerpoint/2010/main" val="1256062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3BAF821-BAF0-4964-ABCC-C84AC84FD2B1}" type="datetimeFigureOut">
              <a:rPr lang="es-MX" smtClean="0"/>
              <a:t>10/01/2019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FE41AA1-54D6-4B30-ADCE-7BCF5F9C6892}" type="slidenum">
              <a:rPr lang="es-MX" smtClean="0"/>
              <a:t>‹Nº›</a:t>
            </a:fld>
            <a:endParaRPr lang="es-MX"/>
          </a:p>
        </p:txBody>
      </p:sp>
    </p:spTree>
    <p:extLst>
      <p:ext uri="{BB962C8B-B14F-4D97-AF65-F5344CB8AC3E}">
        <p14:creationId xmlns:p14="http://schemas.microsoft.com/office/powerpoint/2010/main" val="207712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93BAF821-BAF0-4964-ABCC-C84AC84FD2B1}" type="datetimeFigureOut">
              <a:rPr lang="es-MX" smtClean="0"/>
              <a:t>10/01/2019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FE41AA1-54D6-4B30-ADCE-7BCF5F9C6892}" type="slidenum">
              <a:rPr lang="es-MX" smtClean="0"/>
              <a:t>‹Nº›</a:t>
            </a:fld>
            <a:endParaRPr lang="es-MX"/>
          </a:p>
        </p:txBody>
      </p:sp>
    </p:spTree>
    <p:extLst>
      <p:ext uri="{BB962C8B-B14F-4D97-AF65-F5344CB8AC3E}">
        <p14:creationId xmlns:p14="http://schemas.microsoft.com/office/powerpoint/2010/main" val="235705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93BAF821-BAF0-4964-ABCC-C84AC84FD2B1}" type="datetimeFigureOut">
              <a:rPr lang="es-MX" smtClean="0"/>
              <a:t>10/01/2019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1FE41AA1-54D6-4B30-ADCE-7BCF5F9C6892}" type="slidenum">
              <a:rPr lang="es-MX" smtClean="0"/>
              <a:t>‹Nº›</a:t>
            </a:fld>
            <a:endParaRPr lang="es-MX"/>
          </a:p>
        </p:txBody>
      </p:sp>
    </p:spTree>
    <p:extLst>
      <p:ext uri="{BB962C8B-B14F-4D97-AF65-F5344CB8AC3E}">
        <p14:creationId xmlns:p14="http://schemas.microsoft.com/office/powerpoint/2010/main" val="1831013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93BAF821-BAF0-4964-ABCC-C84AC84FD2B1}" type="datetimeFigureOut">
              <a:rPr lang="es-MX" smtClean="0"/>
              <a:t>10/01/2019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1FE41AA1-54D6-4B30-ADCE-7BCF5F9C6892}" type="slidenum">
              <a:rPr lang="es-MX" smtClean="0"/>
              <a:t>‹Nº›</a:t>
            </a:fld>
            <a:endParaRPr lang="es-MX"/>
          </a:p>
        </p:txBody>
      </p:sp>
    </p:spTree>
    <p:extLst>
      <p:ext uri="{BB962C8B-B14F-4D97-AF65-F5344CB8AC3E}">
        <p14:creationId xmlns:p14="http://schemas.microsoft.com/office/powerpoint/2010/main" val="3390669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3BAF821-BAF0-4964-ABCC-C84AC84FD2B1}" type="datetimeFigureOut">
              <a:rPr lang="es-MX" smtClean="0"/>
              <a:t>10/01/2019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1FE41AA1-54D6-4B30-ADCE-7BCF5F9C6892}" type="slidenum">
              <a:rPr lang="es-MX" smtClean="0"/>
              <a:t>‹Nº›</a:t>
            </a:fld>
            <a:endParaRPr lang="es-MX"/>
          </a:p>
        </p:txBody>
      </p:sp>
    </p:spTree>
    <p:extLst>
      <p:ext uri="{BB962C8B-B14F-4D97-AF65-F5344CB8AC3E}">
        <p14:creationId xmlns:p14="http://schemas.microsoft.com/office/powerpoint/2010/main" val="332098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3BAF821-BAF0-4964-ABCC-C84AC84FD2B1}" type="datetimeFigureOut">
              <a:rPr lang="es-MX" smtClean="0"/>
              <a:t>10/01/2019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FE41AA1-54D6-4B30-ADCE-7BCF5F9C6892}" type="slidenum">
              <a:rPr lang="es-MX" smtClean="0"/>
              <a:t>‹Nº›</a:t>
            </a:fld>
            <a:endParaRPr lang="es-MX"/>
          </a:p>
        </p:txBody>
      </p:sp>
    </p:spTree>
    <p:extLst>
      <p:ext uri="{BB962C8B-B14F-4D97-AF65-F5344CB8AC3E}">
        <p14:creationId xmlns:p14="http://schemas.microsoft.com/office/powerpoint/2010/main" val="690700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3BAF821-BAF0-4964-ABCC-C84AC84FD2B1}" type="datetimeFigureOut">
              <a:rPr lang="es-MX" smtClean="0"/>
              <a:t>10/01/2019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FE41AA1-54D6-4B30-ADCE-7BCF5F9C6892}" type="slidenum">
              <a:rPr lang="es-MX" smtClean="0"/>
              <a:t>‹Nº›</a:t>
            </a:fld>
            <a:endParaRPr lang="es-MX"/>
          </a:p>
        </p:txBody>
      </p:sp>
    </p:spTree>
    <p:extLst>
      <p:ext uri="{BB962C8B-B14F-4D97-AF65-F5344CB8AC3E}">
        <p14:creationId xmlns:p14="http://schemas.microsoft.com/office/powerpoint/2010/main" val="423365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BAF821-BAF0-4964-ABCC-C84AC84FD2B1}" type="datetimeFigureOut">
              <a:rPr lang="es-MX" smtClean="0"/>
              <a:t>10/01/2019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41AA1-54D6-4B30-ADCE-7BCF5F9C6892}" type="slidenum">
              <a:rPr lang="es-MX" smtClean="0"/>
              <a:t>‹Nº›</a:t>
            </a:fld>
            <a:endParaRPr lang="es-MX"/>
          </a:p>
        </p:txBody>
      </p:sp>
    </p:spTree>
    <p:extLst>
      <p:ext uri="{BB962C8B-B14F-4D97-AF65-F5344CB8AC3E}">
        <p14:creationId xmlns:p14="http://schemas.microsoft.com/office/powerpoint/2010/main" val="2832736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84195" y="1784195"/>
            <a:ext cx="8106938" cy="2531326"/>
          </a:xfrm>
        </p:spPr>
        <p:txBody>
          <a:bodyPr>
            <a:normAutofit/>
          </a:bodyPr>
          <a:lstStyle/>
          <a:p>
            <a:r>
              <a:rPr lang="es-MX" dirty="0" smtClean="0">
                <a:solidFill>
                  <a:schemeClr val="accent1"/>
                </a:solidFill>
              </a:rPr>
              <a:t>Desarrollo socio afectivo en la primera infancia </a:t>
            </a:r>
            <a:endParaRPr lang="es-MX" dirty="0">
              <a:solidFill>
                <a:schemeClr val="accent1"/>
              </a:solidFill>
            </a:endParaRPr>
          </a:p>
        </p:txBody>
      </p:sp>
    </p:spTree>
    <p:extLst>
      <p:ext uri="{BB962C8B-B14F-4D97-AF65-F5344CB8AC3E}">
        <p14:creationId xmlns:p14="http://schemas.microsoft.com/office/powerpoint/2010/main" val="3789791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EL APEGO </a:t>
            </a:r>
            <a:endParaRPr lang="es-MX" dirty="0"/>
          </a:p>
        </p:txBody>
      </p:sp>
      <p:sp>
        <p:nvSpPr>
          <p:cNvPr id="3" name="Marcador de contenido 2"/>
          <p:cNvSpPr>
            <a:spLocks noGrp="1"/>
          </p:cNvSpPr>
          <p:nvPr>
            <p:ph idx="1"/>
          </p:nvPr>
        </p:nvSpPr>
        <p:spPr/>
        <p:txBody>
          <a:bodyPr>
            <a:normAutofit fontScale="62500" lnSpcReduction="20000"/>
          </a:bodyPr>
          <a:lstStyle/>
          <a:p>
            <a:r>
              <a:rPr lang="es-MX" dirty="0" smtClean="0"/>
              <a:t> </a:t>
            </a:r>
            <a:r>
              <a:rPr lang="es-MX" sz="3800" dirty="0" smtClean="0">
                <a:solidFill>
                  <a:srgbClr val="FF0000"/>
                </a:solidFill>
              </a:rPr>
              <a:t>¿ QUE  ES EL APEGO Y CUALES SON SUS FUNCIONES </a:t>
            </a:r>
            <a:r>
              <a:rPr lang="es-MX" dirty="0"/>
              <a:t>?</a:t>
            </a:r>
            <a:endParaRPr lang="es-MX" dirty="0" smtClean="0"/>
          </a:p>
          <a:p>
            <a:r>
              <a:rPr lang="es-MX" sz="2900" dirty="0" smtClean="0"/>
              <a:t>El apego tiene una función adaptativa para el niño, para los padres, para el sistema familiar y, el último término, para la especie. Desde el punto de vista  el objetivo, su sentido es favorecer la supervivencia, manteniendo próximos y en contacto a las crías y a los progenitores (o quienes hagan su función), que son los que protegen y ofrecen los cuidados durante la infancia. Desde el punto de vista subjetivo, la función del apego es proporcionar seguridad emocional; el sujeto quiere a las figuras de apego porque con ellas se siente seguro: aceptado incondicionalmente, protegido y con los recursos emocionales y sociales necesarios para su bienestar. La ausencia o pérdida de las figuras de apego es percibida como amenazante, como perdí ida irreparable, como situación de desprotección y desamparo, como situación de riesgo. Para cumplir estas funciones básicas (supervivencia y seguridad emocional), el vínculo de apego tiene cuatro manifestaciones fundamentales: a) buscar y mantener la proximidad, b) resistirse a la separación y protestar si ésta se consuma, c) usar la figura de apego como base de seguridad desde la que se explora el mundo físico y social, y d) sentirse seguro buscando en la figura de apego el bienestar y el apoyo emocional (Ferney y Moler, 1996). Tal vez lo más importante es comprender que los miembros de la especie humana somos mamíferos muy sociales que, para sobrevivir y desarrollarnos adecuadamente, dependemos del establecimiento de relaciones adecuadas con los demás. Éstas suponen vínculos afectivos y sociales como el apego y la amistad. El apego juega un rol muy importante a lo largo de todo el ciclo vital y, desde los 3 </a:t>
            </a:r>
            <a:r>
              <a:rPr lang="es-MX" sz="2900" dirty="0" err="1" smtClean="0"/>
              <a:t>ó</a:t>
            </a:r>
            <a:r>
              <a:rPr lang="es-MX" sz="2900" dirty="0" smtClean="0"/>
              <a:t> 4 años hasta la adolescencia, la red de amistades va adquiriendo una importancia creciente. Por ello, establecer adecuados vínculos de apego con personas adultas que nos cuiden y eduquen, así como vínculos de amistad con iguales con los que compartamos experiencias y juegos, es fundamental para el desarrollo.</a:t>
            </a:r>
            <a:endParaRPr lang="es-MX" sz="2900" dirty="0"/>
          </a:p>
        </p:txBody>
      </p:sp>
    </p:spTree>
    <p:extLst>
      <p:ext uri="{BB962C8B-B14F-4D97-AF65-F5344CB8AC3E}">
        <p14:creationId xmlns:p14="http://schemas.microsoft.com/office/powerpoint/2010/main" val="3240729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smtClean="0"/>
              <a:t> EL APEGO DURANTE LOS PRIMEROS AÑOS DE VIDA :UN SISTEMA DE INTERACCION CON OTROS </a:t>
            </a:r>
            <a:endParaRPr lang="es-MX" dirty="0"/>
          </a:p>
        </p:txBody>
      </p:sp>
      <p:sp>
        <p:nvSpPr>
          <p:cNvPr id="3" name="Marcador de contenido 2"/>
          <p:cNvSpPr>
            <a:spLocks noGrp="1"/>
          </p:cNvSpPr>
          <p:nvPr>
            <p:ph idx="1"/>
          </p:nvPr>
        </p:nvSpPr>
        <p:spPr>
          <a:xfrm>
            <a:off x="838200" y="1862253"/>
            <a:ext cx="10515600" cy="4314709"/>
          </a:xfrm>
        </p:spPr>
        <p:txBody>
          <a:bodyPr>
            <a:normAutofit/>
          </a:bodyPr>
          <a:lstStyle/>
          <a:p>
            <a:pPr marL="0" indent="0">
              <a:buNone/>
            </a:pPr>
            <a:r>
              <a:rPr lang="es-MX" sz="2400" dirty="0" smtClean="0"/>
              <a:t> </a:t>
            </a:r>
          </a:p>
          <a:p>
            <a:r>
              <a:rPr lang="es-MX" sz="2400" dirty="0" smtClean="0"/>
              <a:t>en los primeros años deben  tener en cuenta cuatro sistemas relacionales, dos de los cuales están presentes desde el momento del nacimiento (el sistema exploratorio y el afirmativo), mientras que los otros dos hacen su aparición a partir de los 6 meses (sistemas de apego y de miedo de antes ). el contenido y significado de cada uno de estos importantes sistemas relacionales son sus aportaciones y habilidades .</a:t>
            </a:r>
            <a:endParaRPr lang="es-MX" sz="2400" dirty="0"/>
          </a:p>
        </p:txBody>
      </p:sp>
    </p:spTree>
    <p:extLst>
      <p:ext uri="{BB962C8B-B14F-4D97-AF65-F5344CB8AC3E}">
        <p14:creationId xmlns:p14="http://schemas.microsoft.com/office/powerpoint/2010/main" val="1397294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5.1 –SISTEMAS NACIONALES EN EL PRIMER AÑO DE VIDA               </a:t>
            </a:r>
            <a:endParaRPr lang="es-MX" dirty="0"/>
          </a:p>
        </p:txBody>
      </p:sp>
      <p:sp>
        <p:nvSpPr>
          <p:cNvPr id="3" name="Marcador de contenido 2"/>
          <p:cNvSpPr>
            <a:spLocks noGrp="1"/>
          </p:cNvSpPr>
          <p:nvPr>
            <p:ph idx="1"/>
          </p:nvPr>
        </p:nvSpPr>
        <p:spPr>
          <a:xfrm>
            <a:off x="838200" y="1825624"/>
            <a:ext cx="10515600" cy="5308953"/>
          </a:xfrm>
        </p:spPr>
        <p:txBody>
          <a:bodyPr>
            <a:normAutofit/>
          </a:bodyPr>
          <a:lstStyle/>
          <a:p>
            <a:r>
              <a:rPr lang="es-MX" dirty="0" smtClean="0"/>
              <a:t> </a:t>
            </a:r>
            <a:r>
              <a:rPr lang="es-MX" sz="2000" dirty="0" smtClean="0"/>
              <a:t>Sistema exploratorio o tendencia a interesarse por el mundo físico y social  Al estar presente desde el nacimiento, los bebés actúan en sus primeros meses sin ningún miedo o temor: tocan, chupan y examinan todo lo que está a su alcance; a la vez, están en estado de alerta ante todo lo nuevo que puedan ver, oír, oler, etc. Son, en definitiva, verdaderos exploradores del mundo, para ellos enteramente nuevo. • Sistema afirmativo o tendencia a interesarse por las personas y establecer relaciones amigables con ellas. Presente desde el nacimiento, se mantiene activo durante toda la vida. En los primeros meses, el niño no manifiesta preferencia por unas personas u otras y tampoco le producen ningún temor las personas . Por actuales por ello, en los primeros meses son los adultos los que deben cuidar totalmente de los niños, teniéndolos en sitios seguros y evitando que se acerquen a ellos personas o animales peligrosos.</a:t>
            </a:r>
          </a:p>
          <a:p>
            <a:r>
              <a:rPr lang="es-MX" sz="2000" dirty="0" smtClean="0"/>
              <a:t>Sistemas relacionales que aparecen hacia la primera mitad del primer año de vida: Una vez establecidos los cuatro sistemas descritos en el Cuadro 5.1, el vínculo de apego regula en buena medida la exploración y las relaciones de afiliación o miedo con las personas. La presencia de las figuras de apego o la adquisición de un estilo de apego seguro, como veremos, predice relaciones más confiadas y eficaces con el mundo social y físico. Por otra parte, como veremos más adelante, los niños acaban teniendo un estilo de apego que es toda una forma de estar en el mundo y relacionarse con las personas, especialmente en las relaciones que requieren intimidad. </a:t>
            </a:r>
          </a:p>
          <a:p>
            <a:endParaRPr lang="es-MX" dirty="0"/>
          </a:p>
        </p:txBody>
      </p:sp>
    </p:spTree>
    <p:extLst>
      <p:ext uri="{BB962C8B-B14F-4D97-AF65-F5344CB8AC3E}">
        <p14:creationId xmlns:p14="http://schemas.microsoft.com/office/powerpoint/2010/main" val="3806580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DESARROLLO PSICOLOGICO EN LA PRIMERA INFANCIA </a:t>
            </a:r>
            <a:endParaRPr lang="es-MX" dirty="0"/>
          </a:p>
        </p:txBody>
      </p:sp>
      <p:sp>
        <p:nvSpPr>
          <p:cNvPr id="3" name="Marcador de contenido 2"/>
          <p:cNvSpPr>
            <a:spLocks noGrp="1"/>
          </p:cNvSpPr>
          <p:nvPr>
            <p:ph idx="1"/>
          </p:nvPr>
        </p:nvSpPr>
        <p:spPr/>
        <p:txBody>
          <a:bodyPr/>
          <a:lstStyle/>
          <a:p>
            <a:endParaRPr lang="es-MX" sz="2400" dirty="0" smtClean="0"/>
          </a:p>
          <a:p>
            <a:r>
              <a:rPr lang="es-MX" sz="2400" dirty="0" smtClean="0"/>
              <a:t>Cuando el niño nace, manifiesta preferencia por los miembros de la propia especie sin establecer diferencias entre quienes interactúan con él.</a:t>
            </a:r>
          </a:p>
          <a:p>
            <a:r>
              <a:rPr lang="es-MX" sz="2400" dirty="0" smtClean="0"/>
              <a:t> Los niños discriminan con claridad entre unas personas y otras (no sólo algunos rasgos aislados) y manifiestan clara preferencia por interactuar con los que normalmente les cuidan. Esta habilidad para reconocer perceptivamente a las figuras de apego y diferenciar entre propios y cualidades , expresando  claramente en conductas.</a:t>
            </a:r>
          </a:p>
          <a:p>
            <a:endParaRPr lang="es-MX" sz="2400" dirty="0" smtClean="0"/>
          </a:p>
          <a:p>
            <a:endParaRPr lang="es-MX" dirty="0" smtClean="0"/>
          </a:p>
          <a:p>
            <a:endParaRPr lang="es-MX" dirty="0"/>
          </a:p>
        </p:txBody>
      </p:sp>
    </p:spTree>
    <p:extLst>
      <p:ext uri="{BB962C8B-B14F-4D97-AF65-F5344CB8AC3E}">
        <p14:creationId xmlns:p14="http://schemas.microsoft.com/office/powerpoint/2010/main" val="2066767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48214" y="903249"/>
            <a:ext cx="10305585" cy="5273714"/>
          </a:xfrm>
        </p:spPr>
        <p:txBody>
          <a:bodyPr>
            <a:normAutofit/>
          </a:bodyPr>
          <a:lstStyle/>
          <a:p>
            <a:r>
              <a:rPr lang="es-MX" sz="2400" dirty="0" smtClean="0"/>
              <a:t>Las separaciones breves, en las hospitalizaciones, ingresos en la escuela infantil, viajes de los padres, etc., no son fácilmente entendidas a esta edad porque niños y niñas requieren de la presencia, disponibilidad y accesibilidad de las figuras de apego y tienen muchas dificultades para entender el sentido de las separaciones, comprender  en un tiempo determinado, Mantener la disponibilidad y accesibilidad de las figuras de apego en las separaciones (demostrándoles que, si están afligidos, acudirán) es muy importante durante todo este período. </a:t>
            </a:r>
          </a:p>
          <a:p>
            <a:r>
              <a:rPr lang="es-MX" sz="2400" dirty="0" smtClean="0"/>
              <a:t>DIFRENCIAS INDIVIDUALES EN LA SEGURIDAD DEL APEGO :</a:t>
            </a:r>
          </a:p>
          <a:p>
            <a:r>
              <a:rPr lang="es-MX" sz="2400" dirty="0" smtClean="0">
                <a:solidFill>
                  <a:srgbClr val="FF0000"/>
                </a:solidFill>
              </a:rPr>
              <a:t>TIPOS DE APEGO </a:t>
            </a:r>
          </a:p>
          <a:p>
            <a:r>
              <a:rPr lang="es-MX" sz="2400" dirty="0" smtClean="0"/>
              <a:t>Uno de los desarrollos más importantes de la teoría  han sido el análisis de los diferentes patrones o estilos de apego y el origen de tales diferencias.</a:t>
            </a:r>
          </a:p>
          <a:p>
            <a:endParaRPr lang="es-MX" sz="2400" dirty="0"/>
          </a:p>
        </p:txBody>
      </p:sp>
    </p:spTree>
    <p:extLst>
      <p:ext uri="{BB962C8B-B14F-4D97-AF65-F5344CB8AC3E}">
        <p14:creationId xmlns:p14="http://schemas.microsoft.com/office/powerpoint/2010/main" val="23628839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998</Words>
  <Application>Microsoft Office PowerPoint</Application>
  <PresentationFormat>Panorámica</PresentationFormat>
  <Paragraphs>19</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Tema de Office</vt:lpstr>
      <vt:lpstr>Desarrollo socio afectivo en la primera infancia </vt:lpstr>
      <vt:lpstr>                             EL APEGO </vt:lpstr>
      <vt:lpstr> EL APEGO DURANTE LOS PRIMEROS AÑOS DE VIDA :UN SISTEMA DE INTERACCION CON OTROS </vt:lpstr>
      <vt:lpstr>  5.1 –SISTEMAS NACIONALES EN EL PRIMER AÑO DE VIDA               </vt:lpstr>
      <vt:lpstr>DESARROLLO PSICOLOGICO EN LA PRIMERA INFANCIA </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Desarrollo socio afectivo en la primera infancia</dc:title>
  <dc:creator>ale patricio</dc:creator>
  <cp:lastModifiedBy>ale patricio</cp:lastModifiedBy>
  <cp:revision>4</cp:revision>
  <dcterms:created xsi:type="dcterms:W3CDTF">2019-01-11T02:01:52Z</dcterms:created>
  <dcterms:modified xsi:type="dcterms:W3CDTF">2019-01-11T02:25:56Z</dcterms:modified>
</cp:coreProperties>
</file>