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7" r:id="rId3"/>
    <p:sldId id="263" r:id="rId4"/>
    <p:sldId id="264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84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3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817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221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8469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87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729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09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8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04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2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3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6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62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6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2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8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mv.pnu.edu.ua/wp-content/uploads/sites/118/2018/04/Vidomosti-pro-informatsiine-zabezpechennia-osvitnoi-diialnosti-u-sferi-vyshchoi-osvity-014-Serednia-osvita-Muzychne-mystetstvo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24F31E9-CCB5-4F88-B336-785F9ECCC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7704" y="1354167"/>
            <a:ext cx="6446618" cy="223224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ЗАСІДАННЯ</a:t>
            </a:r>
            <a:br>
              <a:rPr lang="uk-UA" sz="3200" b="1" dirty="0">
                <a:solidFill>
                  <a:schemeClr val="tx1"/>
                </a:solidFill>
              </a:rPr>
            </a:br>
            <a:r>
              <a:rPr lang="uk-UA" sz="3200" b="1" dirty="0">
                <a:solidFill>
                  <a:schemeClr val="tx1"/>
                </a:solidFill>
              </a:rPr>
              <a:t> МЕТОДИЧНОЇ РАДИ КОЛЕДЖУ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311516"/>
            <a:ext cx="1475656" cy="648072"/>
          </a:xfrm>
        </p:spPr>
        <p:txBody>
          <a:bodyPr>
            <a:normAutofit fontScale="85000" lnSpcReduction="20000"/>
          </a:bodyPr>
          <a:lstStyle/>
          <a:p>
            <a:endParaRPr lang="uk-UA" sz="2000" dirty="0">
              <a:solidFill>
                <a:schemeClr val="tx1"/>
              </a:solidFill>
            </a:endParaRPr>
          </a:p>
          <a:p>
            <a:r>
              <a:rPr lang="uk-UA" sz="1900" b="1" dirty="0">
                <a:solidFill>
                  <a:schemeClr val="bg1"/>
                </a:solidFill>
              </a:rPr>
              <a:t>06.09.2021</a:t>
            </a:r>
          </a:p>
          <a:p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0481BC-3FC4-4D3A-BF42-440D12919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4337"/>
            <a:ext cx="2526046" cy="4495794"/>
          </a:xfrm>
          <a:prstGeom prst="rect">
            <a:avLst/>
          </a:prstGeom>
        </p:spPr>
      </p:pic>
      <p:pic>
        <p:nvPicPr>
          <p:cNvPr id="1026" name="Picture 2" descr="Віртуальний методичний кабінет ДНЗ &quot;Білопільське вище професійне училище&quot;: МЕТОДИЧНА  РАДА">
            <a:extLst>
              <a:ext uri="{FF2B5EF4-FFF2-40B4-BE49-F238E27FC236}">
                <a16:creationId xmlns:a16="http://schemas.microsoft.com/office/drawing/2014/main" id="{4851FA38-9A9C-47BA-8255-37D68DCF5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878" y="4297379"/>
            <a:ext cx="3846269" cy="188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3855" y="980728"/>
            <a:ext cx="452054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i="1" dirty="0">
                <a:solidFill>
                  <a:schemeClr val="tx1"/>
                </a:solidFill>
              </a:rPr>
              <a:t>ПОРЯДОК ДЕННИЙ:</a:t>
            </a:r>
            <a:br>
              <a:rPr lang="uk-UA" sz="3200" dirty="0">
                <a:solidFill>
                  <a:schemeClr val="bg1"/>
                </a:solidFill>
              </a:rPr>
            </a:br>
            <a:endParaRPr lang="uk-UA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ідзаголовок 5">
            <a:extLst>
              <a:ext uri="{FF2B5EF4-FFF2-40B4-BE49-F238E27FC236}">
                <a16:creationId xmlns:a16="http://schemas.microsoft.com/office/drawing/2014/main" id="{AEC783E8-E6FA-4E9F-99F9-36EE9B42F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4664" y="1772816"/>
            <a:ext cx="7759824" cy="5163779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Навчально-методичне та інформаційне забезпечення спеціальностей, з яких здійснюється підготовка здобувачів фахової </a:t>
            </a:r>
            <a:r>
              <a:rPr lang="uk-UA" sz="2600" cap="non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освіти,  розміщення вибіркових дисциплін на сайті закладу освіти та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дотримання вимог стандартів фахової </a:t>
            </a:r>
            <a:r>
              <a:rPr lang="uk-UA" sz="2600" cap="non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передвищої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освіти освітньо-професійного ступеня фахового молодшого бакалавра.</a:t>
            </a:r>
          </a:p>
          <a:p>
            <a:pPr marL="180340" indent="-18034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uk-UA" sz="2600" b="1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Доповідач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600" cap="non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Генсецька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.М.</a:t>
            </a:r>
            <a:endParaRPr lang="uk-UA" sz="2600" cap="non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600" cap="non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Про дотримання вимог освітніх програм профільної середньої освіти з підготовки фахових молодших бакалаврів на основі базової середньої освіти. </a:t>
            </a:r>
            <a:endParaRPr lang="uk-UA" sz="2600" cap="non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uk-UA" sz="2600" b="1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Доповідач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Пундик </a:t>
            </a:r>
            <a:r>
              <a:rPr lang="uk-UA" sz="2600" cap="non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.О.</a:t>
            </a:r>
            <a:endParaRPr lang="uk-UA" sz="2600" cap="non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Забезпечення дотримання академічної доброчесності учасниками освітнього процесу. Про порядок виявлення та встановлення фактів порушення академічної доброчесності.</a:t>
            </a:r>
          </a:p>
          <a:p>
            <a:pPr marL="180340" indent="-18034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uk-UA" sz="2600" b="1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Доповідач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6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ілик </a:t>
            </a:r>
            <a:r>
              <a:rPr lang="uk-UA" sz="26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6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.В.</a:t>
            </a:r>
          </a:p>
          <a:p>
            <a:pPr marL="180340" indent="-18034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r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4E2DE8-EFA4-4F6F-A6E9-498CD4567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-14209"/>
            <a:ext cx="2242959" cy="39472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23F9AE-7D6D-457A-A686-7D3B2C8EF3DF}"/>
              </a:ext>
            </a:extLst>
          </p:cNvPr>
          <p:cNvSpPr txBox="1"/>
          <p:nvPr/>
        </p:nvSpPr>
        <p:spPr>
          <a:xfrm>
            <a:off x="1043608" y="1556792"/>
            <a:ext cx="7920880" cy="4443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indent="-18034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підсумки щорічного рейтингового оцінювання діяльності викладачів коледжу за 2020-2021 </a:t>
            </a:r>
            <a:r>
              <a:rPr lang="uk-UA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виконання індивідуального плану роботи педагогічних працівників. Про підготовку пропозицій головами циклових комісій щодо визначення кандидатур педагогічних працівників до нагородження з нагоди Дня працівників освіти.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r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Доповідачі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голови ц/к, методист коледжу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 Про підготовку до проведення засідання обласного </a:t>
            </a:r>
            <a:r>
              <a:rPr lang="uk-UA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методоб’єднання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викладачів безпеки життєдіяльності та охорони праці, бухгалтерського обліку серед закладів фахової </a:t>
            </a:r>
            <a:r>
              <a:rPr lang="uk-UA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освіти.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r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Доповідачі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:, </a:t>
            </a:r>
            <a:r>
              <a:rPr lang="uk-UA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Долінська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М.О., Кондратюк Р.Р.,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голови ц/к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Про підготовку до відзначення 165-річчя від Дня народження Івана Яковича Франка.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8940" indent="-408940" algn="r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Доповідач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Білик С.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AF57CB9-0C20-4041-9FC8-0015F8D07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-14209"/>
            <a:ext cx="2027624" cy="351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3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267324D-B589-4928-9F33-3F948048BD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2" t="9381" r="15936" b="5179"/>
          <a:stretch/>
        </p:blipFill>
        <p:spPr>
          <a:xfrm>
            <a:off x="179512" y="984794"/>
            <a:ext cx="5382893" cy="327636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8EB81BE-4EC6-44EB-962C-C919B37BF5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9" t="6580" r="19456" b="29160"/>
          <a:stretch/>
        </p:blipFill>
        <p:spPr>
          <a:xfrm>
            <a:off x="3419872" y="2132856"/>
            <a:ext cx="5382894" cy="42566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F3A6C56-E231-4972-B270-7ADB230604FD}"/>
              </a:ext>
            </a:extLst>
          </p:cNvPr>
          <p:cNvSpPr txBox="1"/>
          <p:nvPr/>
        </p:nvSpPr>
        <p:spPr>
          <a:xfrm>
            <a:off x="449838" y="24026"/>
            <a:ext cx="8352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1A1E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Навчально-методичне та інформаційне забезпечення спеціальностей, з яких здійснюється підготовка здобувачів фахової </a:t>
            </a:r>
            <a:r>
              <a:rPr kumimoji="0" lang="uk-UA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A1E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1A1E0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освіти</a:t>
            </a:r>
            <a:endParaRPr lang="uk-UA" sz="1400" b="1" dirty="0"/>
          </a:p>
        </p:txBody>
      </p:sp>
    </p:spTree>
    <p:extLst>
      <p:ext uri="{BB962C8B-B14F-4D97-AF65-F5344CB8AC3E}">
        <p14:creationId xmlns:p14="http://schemas.microsoft.com/office/powerpoint/2010/main" val="37914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2453900-530D-4496-A099-1BB4098E1D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3778" r="8263" b="5179"/>
          <a:stretch/>
        </p:blipFill>
        <p:spPr>
          <a:xfrm>
            <a:off x="467544" y="476672"/>
            <a:ext cx="8496944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4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6572264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Відомості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навчально-методичне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інформаційне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спеціальностей</a:t>
            </a:r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uk-UA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A59377-45C9-4C85-A27F-FAFEA0E73895}"/>
              </a:ext>
            </a:extLst>
          </p:cNvPr>
          <p:cNvSpPr txBox="1"/>
          <p:nvPr/>
        </p:nvSpPr>
        <p:spPr>
          <a:xfrm>
            <a:off x="611560" y="1306216"/>
            <a:ext cx="8280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0" i="0" u="sng" dirty="0">
                <a:solidFill>
                  <a:srgbClr val="179BD7"/>
                </a:solidFill>
                <a:effectLst/>
                <a:latin typeface="Roboto" panose="02000000000000000000" pitchFamily="2" charset="0"/>
                <a:hlinkClick r:id="rId2"/>
              </a:rPr>
              <a:t>Відомості про інформаційне забезпечення освітньої діяльності у сфері вищої освіти</a:t>
            </a:r>
            <a:r>
              <a:rPr lang="uk-UA" b="0" i="0" u="sng" dirty="0">
                <a:solidFill>
                  <a:srgbClr val="179BD7"/>
                </a:solidFill>
                <a:effectLst/>
                <a:latin typeface="Roboto" panose="02000000000000000000" pitchFamily="2" charset="0"/>
              </a:rPr>
              <a:t> спеціальності 201 АГРОНОМІЯ</a:t>
            </a:r>
            <a:endParaRPr lang="uk-U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C98F71-571C-4EB5-963D-EC94CB7881B4}"/>
              </a:ext>
            </a:extLst>
          </p:cNvPr>
          <p:cNvSpPr txBox="1"/>
          <p:nvPr/>
        </p:nvSpPr>
        <p:spPr>
          <a:xfrm>
            <a:off x="467544" y="2059704"/>
            <a:ext cx="86764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/>
              <a:t>ВІДОМОСТІ про </a:t>
            </a:r>
            <a:r>
              <a:rPr lang="ru-RU" sz="1600" b="1" dirty="0" err="1"/>
              <a:t>навчально-методичне</a:t>
            </a:r>
            <a:r>
              <a:rPr lang="ru-RU" sz="1600" b="1" dirty="0"/>
              <a:t> </a:t>
            </a:r>
            <a:r>
              <a:rPr lang="ru-RU" sz="1600" b="1" dirty="0" err="1"/>
              <a:t>забезпечення</a:t>
            </a:r>
            <a:r>
              <a:rPr lang="ru-RU" sz="1600" b="1" dirty="0"/>
              <a:t> </a:t>
            </a:r>
            <a:r>
              <a:rPr lang="ru-RU" sz="1600" b="1" dirty="0" err="1"/>
              <a:t>освітньої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 </a:t>
            </a:r>
          </a:p>
          <a:p>
            <a:r>
              <a:rPr lang="ru-RU" sz="1600" dirty="0"/>
              <a:t>1. </a:t>
            </a:r>
            <a:r>
              <a:rPr lang="ru-RU" sz="1600" dirty="0" err="1"/>
              <a:t>Відомості</a:t>
            </a:r>
            <a:r>
              <a:rPr lang="ru-RU" sz="1600" dirty="0"/>
              <a:t> про комплекс </a:t>
            </a:r>
            <a:r>
              <a:rPr lang="ru-RU" sz="1600" dirty="0" err="1"/>
              <a:t>навчально</a:t>
            </a:r>
            <a:r>
              <a:rPr lang="ru-RU" sz="1600" dirty="0"/>
              <a:t>-методичного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навчальних</a:t>
            </a:r>
            <a:r>
              <a:rPr lang="ru-RU" sz="1600" dirty="0"/>
              <a:t> </a:t>
            </a:r>
            <a:r>
              <a:rPr lang="ru-RU" sz="1600" dirty="0" err="1"/>
              <a:t>дисциплін</a:t>
            </a:r>
            <a:r>
              <a:rPr lang="ru-RU" sz="1600" dirty="0"/>
              <a:t> </a:t>
            </a:r>
            <a:endParaRPr lang="uk-UA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489AB2-2D6D-4647-B256-6936CD7F238A}"/>
              </a:ext>
            </a:extLst>
          </p:cNvPr>
          <p:cNvSpPr txBox="1"/>
          <p:nvPr/>
        </p:nvSpPr>
        <p:spPr>
          <a:xfrm>
            <a:off x="1214905" y="2744211"/>
            <a:ext cx="594938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600" dirty="0"/>
              <a:t>2.Методичне забезпечення курсового проектування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05ADD2-182F-4941-B445-CF407B98463E}"/>
              </a:ext>
            </a:extLst>
          </p:cNvPr>
          <p:cNvSpPr txBox="1"/>
          <p:nvPr/>
        </p:nvSpPr>
        <p:spPr>
          <a:xfrm>
            <a:off x="1979712" y="2997858"/>
            <a:ext cx="79755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3.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програмами</a:t>
            </a:r>
            <a:r>
              <a:rPr lang="ru-RU" sz="1600" dirty="0"/>
              <a:t> і базами для </a:t>
            </a:r>
            <a:r>
              <a:rPr lang="ru-RU" sz="1600" dirty="0" err="1"/>
              <a:t>проходження</a:t>
            </a:r>
            <a:r>
              <a:rPr lang="ru-RU" sz="1600" dirty="0"/>
              <a:t> практики</a:t>
            </a:r>
            <a:endParaRPr lang="uk-UA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1EA25E-7195-448C-BFA1-4D5496A94F0E}"/>
              </a:ext>
            </a:extLst>
          </p:cNvPr>
          <p:cNvSpPr txBox="1"/>
          <p:nvPr/>
        </p:nvSpPr>
        <p:spPr>
          <a:xfrm>
            <a:off x="584203" y="3297370"/>
            <a:ext cx="82809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400" b="1" dirty="0"/>
              <a:t>ВІДОМОСТІ про інформаційне забезпечення освітньої діяльності у сфері вищої освіти </a:t>
            </a:r>
          </a:p>
          <a:p>
            <a:r>
              <a:rPr lang="uk-UA" sz="1600" dirty="0"/>
              <a:t>1. Інформація про наявність бібліотеки</a:t>
            </a:r>
            <a:endParaRPr lang="uk-UA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7BE612-F714-4D9D-B04B-8315CB9BDE83}"/>
              </a:ext>
            </a:extLst>
          </p:cNvPr>
          <p:cNvSpPr txBox="1"/>
          <p:nvPr/>
        </p:nvSpPr>
        <p:spPr>
          <a:xfrm>
            <a:off x="1056429" y="3739231"/>
            <a:ext cx="76328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2. </a:t>
            </a:r>
            <a:r>
              <a:rPr lang="ru-RU" sz="1600" dirty="0" err="1"/>
              <a:t>Забезпечення</a:t>
            </a:r>
            <a:r>
              <a:rPr lang="ru-RU" sz="1600" dirty="0"/>
              <a:t> </a:t>
            </a:r>
            <a:r>
              <a:rPr lang="ru-RU" sz="1600" dirty="0" err="1"/>
              <a:t>підручниками</a:t>
            </a:r>
            <a:r>
              <a:rPr lang="ru-RU" sz="1600" dirty="0"/>
              <a:t>, </a:t>
            </a:r>
            <a:r>
              <a:rPr lang="ru-RU" sz="1600" dirty="0" err="1"/>
              <a:t>навчальними</a:t>
            </a:r>
            <a:r>
              <a:rPr lang="ru-RU" sz="1600" dirty="0"/>
              <a:t> </a:t>
            </a:r>
            <a:r>
              <a:rPr lang="ru-RU" sz="1600" dirty="0" err="1"/>
              <a:t>посібниками</a:t>
            </a:r>
            <a:r>
              <a:rPr lang="ru-RU" sz="1600" dirty="0"/>
              <a:t>, </a:t>
            </a:r>
            <a:r>
              <a:rPr lang="ru-RU" sz="1600" dirty="0" err="1"/>
              <a:t>довідковою</a:t>
            </a:r>
            <a:r>
              <a:rPr lang="ru-RU" sz="1600" dirty="0"/>
              <a:t> та </a:t>
            </a:r>
            <a:r>
              <a:rPr lang="ru-RU" sz="1600" dirty="0" err="1"/>
              <a:t>іншою</a:t>
            </a:r>
            <a:r>
              <a:rPr lang="ru-RU" sz="1600" dirty="0"/>
              <a:t> </a:t>
            </a:r>
            <a:r>
              <a:rPr lang="ru-RU" sz="1600" dirty="0" err="1"/>
              <a:t>навчальною</a:t>
            </a:r>
            <a:r>
              <a:rPr lang="ru-RU" sz="1600" dirty="0"/>
              <a:t> </a:t>
            </a:r>
            <a:r>
              <a:rPr lang="ru-RU" sz="1600" dirty="0" err="1"/>
              <a:t>літературою</a:t>
            </a:r>
            <a:endParaRPr lang="uk-UA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965252-44B7-42E2-9156-E00D0489AEA2}"/>
              </a:ext>
            </a:extLst>
          </p:cNvPr>
          <p:cNvSpPr txBox="1"/>
          <p:nvPr/>
        </p:nvSpPr>
        <p:spPr>
          <a:xfrm>
            <a:off x="2215444" y="4304203"/>
            <a:ext cx="75041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3. </a:t>
            </a:r>
            <a:r>
              <a:rPr lang="ru-RU" sz="1600" dirty="0" err="1"/>
              <a:t>Перелік</a:t>
            </a:r>
            <a:r>
              <a:rPr lang="ru-RU" sz="1600" dirty="0"/>
              <a:t> </a:t>
            </a:r>
            <a:r>
              <a:rPr lang="ru-RU" sz="1600" dirty="0" err="1"/>
              <a:t>фахових</a:t>
            </a:r>
            <a:r>
              <a:rPr lang="ru-RU" sz="1600" dirty="0"/>
              <a:t> </a:t>
            </a:r>
            <a:r>
              <a:rPr lang="ru-RU" sz="1600" dirty="0" err="1"/>
              <a:t>періодичних</a:t>
            </a:r>
            <a:r>
              <a:rPr lang="ru-RU" sz="1600" dirty="0"/>
              <a:t> </a:t>
            </a:r>
            <a:r>
              <a:rPr lang="ru-RU" sz="1600" dirty="0" err="1"/>
              <a:t>видань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28398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6572264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uk-UA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D599B1-4CB7-4246-ABE2-C656B8188EB5}"/>
              </a:ext>
            </a:extLst>
          </p:cNvPr>
          <p:cNvSpPr txBox="1"/>
          <p:nvPr/>
        </p:nvSpPr>
        <p:spPr>
          <a:xfrm>
            <a:off x="971600" y="381508"/>
            <a:ext cx="77768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err="1"/>
              <a:t>Розміщення</a:t>
            </a:r>
            <a:r>
              <a:rPr lang="ru-RU" sz="2000" b="1" dirty="0"/>
              <a:t> </a:t>
            </a:r>
            <a:r>
              <a:rPr lang="ru-RU" sz="2000" b="1" dirty="0" err="1"/>
              <a:t>вибіркових</a:t>
            </a:r>
            <a:r>
              <a:rPr lang="ru-RU" sz="2000" b="1" dirty="0"/>
              <a:t> </a:t>
            </a:r>
            <a:r>
              <a:rPr lang="ru-RU" sz="2000" b="1" dirty="0" err="1"/>
              <a:t>дисциплін</a:t>
            </a:r>
            <a:r>
              <a:rPr lang="ru-RU" sz="2000" b="1" dirty="0"/>
              <a:t> на </a:t>
            </a:r>
            <a:r>
              <a:rPr lang="ru-RU" sz="2000" b="1" dirty="0" err="1"/>
              <a:t>сайті</a:t>
            </a:r>
            <a:r>
              <a:rPr lang="ru-RU" sz="2000" b="1" dirty="0"/>
              <a:t> закладу </a:t>
            </a:r>
            <a:r>
              <a:rPr lang="ru-RU" sz="2000" b="1" dirty="0" err="1"/>
              <a:t>освіти</a:t>
            </a:r>
            <a:r>
              <a:rPr lang="ru-RU" sz="2000" b="1" dirty="0"/>
              <a:t> </a:t>
            </a:r>
            <a:endParaRPr lang="uk-UA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73A8A46-A825-43E6-B7C4-BC3F2819E3B9}"/>
              </a:ext>
            </a:extLst>
          </p:cNvPr>
          <p:cNvSpPr txBox="1">
            <a:spLocks/>
          </p:cNvSpPr>
          <p:nvPr/>
        </p:nvSpPr>
        <p:spPr>
          <a:xfrm>
            <a:off x="-108520" y="1052736"/>
            <a:ext cx="5184576" cy="11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КАТАЛОГ ВИБІРКОВИХ ДИСЦИПЛІН</a:t>
            </a:r>
          </a:p>
          <a:p>
            <a:pPr algn="ctr"/>
            <a:r>
              <a:rPr lang="uk-UA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2021/2022 </a:t>
            </a:r>
            <a:r>
              <a:rPr lang="uk-UA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н.р</a:t>
            </a:r>
            <a:r>
              <a:rPr lang="uk-UA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uk-UA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0B74AE6-FA14-4BC5-8749-636B341B25AD}"/>
              </a:ext>
            </a:extLst>
          </p:cNvPr>
          <p:cNvSpPr txBox="1">
            <a:spLocks/>
          </p:cNvSpPr>
          <p:nvPr/>
        </p:nvSpPr>
        <p:spPr>
          <a:xfrm>
            <a:off x="960113" y="1667634"/>
            <a:ext cx="6192688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Бухгалтерське відділення</a:t>
            </a:r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uk-UA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7E23E49-4700-41C4-B803-E2056817BC3F}"/>
              </a:ext>
            </a:extLst>
          </p:cNvPr>
          <p:cNvSpPr txBox="1">
            <a:spLocks/>
          </p:cNvSpPr>
          <p:nvPr/>
        </p:nvSpPr>
        <p:spPr>
          <a:xfrm>
            <a:off x="1400509" y="1922492"/>
            <a:ext cx="7776864" cy="21545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1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СПЕЦІАЛЬНІСТЬ  071 «ОБЛІК І ОПОДАТКУВАННЯ»</a:t>
            </a:r>
          </a:p>
          <a:p>
            <a:r>
              <a:rPr lang="uk-UA" sz="3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ІІ курс</a:t>
            </a:r>
          </a:p>
          <a:p>
            <a:r>
              <a:rPr lang="uk-UA" sz="3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uk-UA" sz="27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Діловий протокол та етикет </a:t>
            </a:r>
            <a:r>
              <a:rPr lang="uk-UA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2700" u="sng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Силабус</a:t>
            </a:r>
            <a:r>
              <a:rPr lang="uk-UA" sz="27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дисципліни</a:t>
            </a:r>
            <a:r>
              <a:rPr lang="uk-UA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uk-UA" sz="27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2. Маркетинг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uk-UA" sz="27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Силабус</a:t>
            </a:r>
            <a:r>
              <a:rPr kumimoji="0" lang="uk-UA" sz="27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дисципліни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uk-UA" sz="27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7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3. Бюджетування діяльності суб’єктів господарювання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uk-UA" sz="27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Силабус</a:t>
            </a:r>
            <a:r>
              <a:rPr kumimoji="0" lang="uk-UA" sz="27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дисципліни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uk-UA" sz="27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uk-UA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4951893-2392-4293-9EF8-BC7B1E32C259}"/>
              </a:ext>
            </a:extLst>
          </p:cNvPr>
          <p:cNvSpPr txBox="1">
            <a:spLocks/>
          </p:cNvSpPr>
          <p:nvPr/>
        </p:nvSpPr>
        <p:spPr>
          <a:xfrm>
            <a:off x="1426387" y="3254640"/>
            <a:ext cx="7776864" cy="21545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1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СПЕЦІАЛЬНІСТЬ  072 «Фінанси, банківська справа та страхування»</a:t>
            </a:r>
          </a:p>
          <a:p>
            <a:r>
              <a:rPr lang="uk-UA" sz="3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ІІ курс</a:t>
            </a:r>
          </a:p>
          <a:p>
            <a:r>
              <a:rPr lang="uk-UA" sz="3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uk-UA" sz="27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Діловий протокол та етикет </a:t>
            </a:r>
            <a:r>
              <a:rPr lang="uk-UA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2700" u="sng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Силабус</a:t>
            </a:r>
            <a:r>
              <a:rPr lang="uk-UA" sz="27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дисципліни</a:t>
            </a:r>
            <a:r>
              <a:rPr lang="uk-UA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uk-UA" sz="27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2. Маркетинг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uk-UA" sz="27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Силабус</a:t>
            </a:r>
            <a:r>
              <a:rPr kumimoji="0" lang="uk-UA" sz="27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дисципліни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uk-UA" sz="27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7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3. Бюджетування діяльності суб’єктів господарювання 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uk-UA" sz="27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Силабус</a:t>
            </a:r>
            <a:r>
              <a:rPr kumimoji="0" lang="uk-UA" sz="27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дисципліни</a:t>
            </a:r>
            <a:r>
              <a:rPr kumimoji="0" lang="uk-UA" sz="2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uk-UA" sz="27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uk-UA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uk-UA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769441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Настроювані 2">
      <a:dk1>
        <a:srgbClr val="1A1E0D"/>
      </a:dk1>
      <a:lt1>
        <a:sysClr val="window" lastClr="FFFFFF"/>
      </a:lt1>
      <a:dk2>
        <a:srgbClr val="766F54"/>
      </a:dk2>
      <a:lt2>
        <a:srgbClr val="E3EACF"/>
      </a:lt2>
      <a:accent1>
        <a:srgbClr val="1A1E0D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TM02892315[[fn=Віхоть]]</Template>
  <TotalTime>823</TotalTime>
  <Words>425</Words>
  <Application>Microsoft Office PowerPoint</Application>
  <PresentationFormat>Екран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Roboto</vt:lpstr>
      <vt:lpstr>Times New Roman</vt:lpstr>
      <vt:lpstr>Wingdings 3</vt:lpstr>
      <vt:lpstr>Віхоть</vt:lpstr>
      <vt:lpstr>ЗАСІДАННЯ  МЕТОДИЧНОЇ РАДИ КОЛЕДЖУ </vt:lpstr>
      <vt:lpstr>ПОРЯДОК ДЕННИЙ: </vt:lpstr>
      <vt:lpstr>Презентація PowerPoint</vt:lpstr>
      <vt:lpstr>Презентація PowerPoint</vt:lpstr>
      <vt:lpstr>Презентація PowerPoint</vt:lpstr>
      <vt:lpstr>Відомості про навчально-методичне, інформаційне забезпечення спеціальностей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ПРИЙОМУ  ДО ГОРОХІВСЬКОГО КОЛЕДЖУ лнау</dc:title>
  <dc:creator>Оксана</dc:creator>
  <cp:lastModifiedBy>Користувач Windows</cp:lastModifiedBy>
  <cp:revision>72</cp:revision>
  <dcterms:created xsi:type="dcterms:W3CDTF">2017-01-24T20:57:24Z</dcterms:created>
  <dcterms:modified xsi:type="dcterms:W3CDTF">2021-09-05T19:28:23Z</dcterms:modified>
</cp:coreProperties>
</file>