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70" r:id="rId5"/>
    <p:sldId id="286" r:id="rId6"/>
    <p:sldId id="287" r:id="rId7"/>
    <p:sldId id="291" r:id="rId8"/>
    <p:sldId id="288" r:id="rId9"/>
    <p:sldId id="267" r:id="rId10"/>
    <p:sldId id="292" r:id="rId11"/>
    <p:sldId id="274" r:id="rId12"/>
    <p:sldId id="277" r:id="rId13"/>
    <p:sldId id="275" r:id="rId14"/>
    <p:sldId id="276" r:id="rId15"/>
    <p:sldId id="280" r:id="rId16"/>
    <p:sldId id="278" r:id="rId17"/>
    <p:sldId id="294" r:id="rId18"/>
    <p:sldId id="295" r:id="rId19"/>
    <p:sldId id="279" r:id="rId20"/>
    <p:sldId id="296" r:id="rId21"/>
    <p:sldId id="29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017439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03/98-%D0%B2%D1%80" TargetMode="External"/><Relationship Id="rId2" Type="http://schemas.openxmlformats.org/officeDocument/2006/relationships/hyperlink" Target="https://zakon.rada.gov.ua/laws/show/2145-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z1255-10" TargetMode="External"/><Relationship Id="rId4" Type="http://schemas.openxmlformats.org/officeDocument/2006/relationships/hyperlink" Target="https://zakon.rada.gov.ua/laws/show/800-2019-%D0%B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51520" y="4797152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cap="all" dirty="0"/>
              <a:t>Підвищення кваліфікації </a:t>
            </a:r>
          </a:p>
          <a:p>
            <a:pPr algn="ctr"/>
            <a:r>
              <a:rPr lang="uk-UA" sz="3600" b="1" cap="all" dirty="0"/>
              <a:t>педагогічних працівників: </a:t>
            </a:r>
          </a:p>
          <a:p>
            <a:pPr algn="ctr"/>
            <a:r>
              <a:rPr lang="uk-UA" sz="3600" b="1" cap="all" dirty="0"/>
              <a:t>нові вимоги і можливості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A3479-EC14-4DFC-8437-9D632CE2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КРОК 1</a:t>
            </a:r>
            <a:endParaRPr lang="ru-RU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D842F5A4-F90D-423C-B0E5-DB5F326F4975}"/>
              </a:ext>
            </a:extLst>
          </p:cNvPr>
          <p:cNvPicPr>
            <a:picLocks noGrp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352928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12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35D6BE-8BA3-4A5B-974C-30353583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КРОК 2</a:t>
            </a:r>
            <a:endParaRPr lang="ru-RU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1C457F58-1A44-43C9-B89B-2C984162F6CE}"/>
              </a:ext>
            </a:extLst>
          </p:cNvPr>
          <p:cNvPicPr>
            <a:picLocks noGrp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69514"/>
            <a:ext cx="823036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08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8489FD-07DE-4C17-BFBD-27F91884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КРОК 3</a:t>
            </a:r>
            <a:endParaRPr lang="ru-RU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75876BC4-B0B4-46B3-81A4-82D56828A11C}"/>
              </a:ext>
            </a:extLst>
          </p:cNvPr>
          <p:cNvPicPr>
            <a:picLocks noGrp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0237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22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66B009-95A4-4ED0-B2AF-4498240A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КРОК 4</a:t>
            </a:r>
            <a:endParaRPr lang="ru-RU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xmlns="" id="{ED8C493E-16C0-4845-B890-7244BE850D39}"/>
              </a:ext>
            </a:extLst>
          </p:cNvPr>
          <p:cNvPicPr>
            <a:picLocks noGrp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3529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71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B9362-B113-4F9D-9CE1-4E0C39AA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КВЕД-</a:t>
            </a:r>
            <a:r>
              <a:rPr lang="uk-UA" sz="2000" dirty="0"/>
              <a:t>2010: Клас 85.59</a:t>
            </a:r>
            <a:endParaRPr lang="ru-RU" sz="20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8CFFAB01-9DFF-4B48-A280-0B7398BE62B9}"/>
              </a:ext>
            </a:extLst>
          </p:cNvPr>
          <p:cNvPicPr>
            <a:picLocks noGrp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2809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23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2F87F9-64B4-4EC4-B8B1-6A9A8DF7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КВЕД 85.60. </a:t>
            </a:r>
            <a:br>
              <a:rPr lang="uk-UA" sz="2800" dirty="0"/>
            </a:br>
            <a:r>
              <a:rPr lang="uk-UA" sz="2800" dirty="0"/>
              <a:t>Допоміжна діяльність у сфері освіти</a:t>
            </a:r>
            <a:endParaRPr lang="ru-RU" sz="28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65EF8C4B-B4CF-4077-9F1A-BBA1E5E06C83}"/>
              </a:ext>
            </a:extLst>
          </p:cNvPr>
          <p:cNvPicPr>
            <a:picLocks noGrp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374385" cy="54006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5700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FB51EC13-5E7D-42B7-A2C4-901F731665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57290" y="785794"/>
            <a:ext cx="7500990" cy="5206895"/>
          </a:xfrm>
        </p:spPr>
        <p:txBody>
          <a:bodyPr/>
          <a:lstStyle/>
          <a:p>
            <a:r>
              <a:rPr lang="uk-UA" sz="2800" b="1" dirty="0" smtClean="0"/>
              <a:t>Суб'єктом </a:t>
            </a:r>
            <a:r>
              <a:rPr lang="uk-UA" sz="2800" b="1" dirty="0"/>
              <a:t>надання освітніх </a:t>
            </a:r>
            <a:r>
              <a:rPr lang="uk-UA" sz="2800" b="1" dirty="0" smtClean="0"/>
              <a:t>послуг </a:t>
            </a:r>
            <a:r>
              <a:rPr lang="uk-UA" sz="2800" b="1" dirty="0"/>
              <a:t>з </a:t>
            </a:r>
            <a:endParaRPr lang="uk-UA" sz="2800" b="1" dirty="0" smtClean="0"/>
          </a:p>
          <a:p>
            <a:r>
              <a:rPr lang="uk-UA" sz="2800" b="1" dirty="0" smtClean="0"/>
              <a:t>підвищення кваліфікації  педагогічних </a:t>
            </a:r>
            <a:r>
              <a:rPr lang="uk-UA" sz="2800" b="1" dirty="0"/>
              <a:t>працівників згідно </a:t>
            </a:r>
            <a:r>
              <a:rPr lang="uk-UA" sz="2800" b="1" dirty="0" smtClean="0"/>
              <a:t>з </a:t>
            </a:r>
            <a:r>
              <a:rPr lang="uk-UA" sz="2800" b="1" dirty="0"/>
              <a:t>КВЕД 85.59 </a:t>
            </a:r>
            <a:endParaRPr lang="uk-UA" sz="2800" b="1" dirty="0" smtClean="0"/>
          </a:p>
          <a:p>
            <a:r>
              <a:rPr lang="uk-UA" sz="2800" b="1" dirty="0" smtClean="0"/>
              <a:t>в Національному  </a:t>
            </a:r>
            <a:r>
              <a:rPr lang="uk-UA" sz="2800" b="1" dirty="0"/>
              <a:t>класифікаторі </a:t>
            </a:r>
            <a:endParaRPr lang="uk-UA" sz="2800" b="1" dirty="0" smtClean="0"/>
          </a:p>
          <a:p>
            <a:r>
              <a:rPr lang="uk-UA" sz="2800" b="1" dirty="0" smtClean="0"/>
              <a:t>України є:</a:t>
            </a:r>
            <a:r>
              <a:rPr lang="uk-UA" sz="2800" dirty="0" smtClean="0"/>
              <a:t> </a:t>
            </a:r>
          </a:p>
          <a:p>
            <a:endParaRPr lang="uk-UA" sz="1800" b="1" dirty="0" smtClean="0"/>
          </a:p>
          <a:p>
            <a:r>
              <a:rPr lang="uk-UA" sz="1800" b="1" dirty="0" smtClean="0"/>
              <a:t>ГО «ПРОМЕТЕУС» (окремі курси),</a:t>
            </a:r>
          </a:p>
          <a:p>
            <a:endParaRPr lang="uk-UA" sz="1800" b="1" dirty="0" smtClean="0"/>
          </a:p>
          <a:p>
            <a:r>
              <a:rPr lang="uk-UA" sz="1800" b="1" dirty="0" err="1" smtClean="0"/>
              <a:t>Всеосвіта</a:t>
            </a:r>
            <a:r>
              <a:rPr lang="uk-UA" sz="1800" b="1" dirty="0" smtClean="0"/>
              <a:t>,</a:t>
            </a:r>
          </a:p>
          <a:p>
            <a:endParaRPr lang="uk-UA" sz="1800" b="1" dirty="0" smtClean="0"/>
          </a:p>
          <a:p>
            <a:r>
              <a:rPr lang="uk-UA" sz="1800" b="1" dirty="0" err="1" smtClean="0"/>
              <a:t>Освіторія</a:t>
            </a:r>
            <a:r>
              <a:rPr lang="uk-UA" sz="1800" b="1" dirty="0" smtClean="0"/>
              <a:t>…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92102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285852" y="357166"/>
            <a:ext cx="7643866" cy="6715172"/>
          </a:xfrm>
        </p:spPr>
        <p:txBody>
          <a:bodyPr/>
          <a:lstStyle/>
          <a:p>
            <a:r>
              <a:rPr lang="uk-UA" b="1" dirty="0" smtClean="0"/>
              <a:t>П.25. </a:t>
            </a:r>
            <a:r>
              <a:rPr lang="uk-UA" dirty="0" smtClean="0"/>
              <a:t>У разі підвищення кваліфікації шляхом </a:t>
            </a:r>
            <a:r>
              <a:rPr lang="uk-UA" b="1" dirty="0" err="1" smtClean="0"/>
              <a:t>інформальної</a:t>
            </a:r>
            <a:r>
              <a:rPr lang="uk-UA" b="1" dirty="0" smtClean="0"/>
              <a:t> освіти (самоосвіти</a:t>
            </a:r>
            <a:r>
              <a:rPr lang="uk-UA" dirty="0" smtClean="0"/>
              <a:t>) </a:t>
            </a:r>
          </a:p>
          <a:p>
            <a:r>
              <a:rPr lang="uk-UA" dirty="0" smtClean="0"/>
              <a:t>замість документа про підвищення кваліфікації подається звіт про результати </a:t>
            </a:r>
          </a:p>
          <a:p>
            <a:r>
              <a:rPr lang="uk-UA" dirty="0" smtClean="0"/>
              <a:t>підвищення кваліфікації або</a:t>
            </a:r>
            <a:r>
              <a:rPr lang="uk-UA" b="1" dirty="0" smtClean="0"/>
              <a:t> творча робота, </a:t>
            </a:r>
            <a:r>
              <a:rPr lang="uk-UA" dirty="0" smtClean="0"/>
              <a:t>персональне розробленн</a:t>
            </a:r>
            <a:r>
              <a:rPr lang="uk-UA" b="1" dirty="0" smtClean="0"/>
              <a:t>я електронного освітнього ресурсу, </a:t>
            </a:r>
            <a:r>
              <a:rPr lang="uk-UA" dirty="0" smtClean="0"/>
              <a:t>що виконані в процесі (за результатами) підвищення </a:t>
            </a:r>
          </a:p>
          <a:p>
            <a:r>
              <a:rPr lang="uk-UA" dirty="0" smtClean="0"/>
              <a:t>кваліфікації та оприлюднені на </a:t>
            </a:r>
            <a:r>
              <a:rPr lang="uk-UA" dirty="0" err="1" smtClean="0"/>
              <a:t>веб-сайті</a:t>
            </a:r>
            <a:r>
              <a:rPr lang="uk-UA" dirty="0" smtClean="0"/>
              <a:t> закладу освіти та/або в електронному </a:t>
            </a:r>
          </a:p>
          <a:p>
            <a:r>
              <a:rPr lang="uk-UA" dirty="0" err="1" smtClean="0"/>
              <a:t>портфоліо</a:t>
            </a:r>
            <a:r>
              <a:rPr lang="uk-UA" dirty="0" smtClean="0"/>
              <a:t> педагогічного або науково-педагогічного працівника (у разі наявності). </a:t>
            </a:r>
            <a:r>
              <a:rPr lang="ru-RU" dirty="0" smtClean="0"/>
              <a:t>Форму </a:t>
            </a:r>
            <a:r>
              <a:rPr lang="ru-RU" dirty="0" err="1" smtClean="0"/>
              <a:t>звіту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заклад </a:t>
            </a:r>
            <a:r>
              <a:rPr lang="ru-RU" dirty="0" err="1" smtClean="0"/>
              <a:t>освіти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Результат </a:t>
            </a:r>
            <a:r>
              <a:rPr lang="ru-RU" dirty="0" err="1" smtClean="0"/>
              <a:t>самоосвіти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подаватися</a:t>
            </a:r>
            <a:r>
              <a:rPr lang="ru-RU" dirty="0" smtClean="0"/>
              <a:t> у</a:t>
            </a:r>
            <a:r>
              <a:rPr lang="ru-RU" b="1" dirty="0" smtClean="0"/>
              <a:t> </a:t>
            </a:r>
            <a:r>
              <a:rPr lang="ru-RU" b="1" dirty="0" err="1" smtClean="0"/>
              <a:t>формі</a:t>
            </a:r>
            <a:r>
              <a:rPr lang="ru-RU" b="1" dirty="0" smtClean="0"/>
              <a:t>: </a:t>
            </a:r>
            <a:r>
              <a:rPr lang="ru-RU" b="1" dirty="0" err="1" smtClean="0"/>
              <a:t>доповіді</a:t>
            </a:r>
            <a:r>
              <a:rPr lang="ru-RU" b="1" dirty="0" smtClean="0"/>
              <a:t>, </a:t>
            </a:r>
            <a:r>
              <a:rPr lang="ru-RU" b="1" dirty="0" err="1" smtClean="0"/>
              <a:t>виступи</a:t>
            </a:r>
            <a:r>
              <a:rPr lang="ru-RU" b="1" dirty="0" smtClean="0"/>
              <a:t> на </a:t>
            </a:r>
            <a:r>
              <a:rPr lang="ru-RU" b="1" dirty="0" err="1" smtClean="0"/>
              <a:t>семінарі</a:t>
            </a:r>
            <a:r>
              <a:rPr lang="ru-RU" b="1" dirty="0" smtClean="0"/>
              <a:t>, </a:t>
            </a:r>
          </a:p>
          <a:p>
            <a:r>
              <a:rPr lang="ru-RU" b="1" dirty="0" err="1" smtClean="0"/>
              <a:t>педагогічні</a:t>
            </a:r>
            <a:r>
              <a:rPr lang="ru-RU" b="1" dirty="0" smtClean="0"/>
              <a:t> </a:t>
            </a:r>
            <a:r>
              <a:rPr lang="ru-RU" b="1" dirty="0" err="1" smtClean="0"/>
              <a:t>раді</a:t>
            </a:r>
            <a:r>
              <a:rPr lang="ru-RU" b="1" dirty="0" smtClean="0"/>
              <a:t>, методичному </a:t>
            </a:r>
            <a:r>
              <a:rPr lang="ru-RU" b="1" dirty="0" err="1" smtClean="0"/>
              <a:t>об`єднанні</a:t>
            </a:r>
            <a:r>
              <a:rPr lang="ru-RU" b="1" dirty="0" smtClean="0"/>
              <a:t>; реферату;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; методичного </a:t>
            </a:r>
          </a:p>
          <a:p>
            <a:r>
              <a:rPr lang="ru-RU" b="1" dirty="0" err="1" smtClean="0"/>
              <a:t>посібника</a:t>
            </a:r>
            <a:r>
              <a:rPr lang="ru-RU" b="1" dirty="0" smtClean="0"/>
              <a:t>; </a:t>
            </a:r>
            <a:r>
              <a:rPr lang="ru-RU" b="1" dirty="0" err="1" smtClean="0"/>
              <a:t>статті</a:t>
            </a:r>
            <a:r>
              <a:rPr lang="ru-RU" b="1" dirty="0" smtClean="0"/>
              <a:t> до </a:t>
            </a:r>
            <a:r>
              <a:rPr lang="ru-RU" b="1" dirty="0" err="1" smtClean="0"/>
              <a:t>фахового</a:t>
            </a:r>
            <a:r>
              <a:rPr lang="ru-RU" b="1" dirty="0" smtClean="0"/>
              <a:t> </a:t>
            </a:r>
            <a:r>
              <a:rPr lang="ru-RU" b="1" dirty="0" err="1" smtClean="0"/>
              <a:t>видання</a:t>
            </a:r>
            <a:r>
              <a:rPr lang="ru-RU" b="1" dirty="0" smtClean="0"/>
              <a:t>; дидактичного </a:t>
            </a:r>
            <a:r>
              <a:rPr lang="ru-RU" b="1" dirty="0" err="1" smtClean="0"/>
              <a:t>матеріалу</a:t>
            </a:r>
            <a:r>
              <a:rPr lang="ru-RU" b="1" dirty="0" smtClean="0"/>
              <a:t>; </a:t>
            </a:r>
            <a:r>
              <a:rPr lang="ru-RU" b="1" dirty="0" err="1" smtClean="0"/>
              <a:t>науково</a:t>
            </a:r>
            <a:r>
              <a:rPr lang="ru-RU" b="1" dirty="0" smtClean="0"/>
              <a:t>-</a:t>
            </a:r>
          </a:p>
          <a:p>
            <a:r>
              <a:rPr lang="ru-RU" b="1" dirty="0" err="1" smtClean="0"/>
              <a:t>методичної</a:t>
            </a:r>
            <a:r>
              <a:rPr lang="ru-RU" b="1" dirty="0" smtClean="0"/>
              <a:t> </a:t>
            </a:r>
            <a:r>
              <a:rPr lang="ru-RU" b="1" dirty="0" err="1" smtClean="0"/>
              <a:t>розробки</a:t>
            </a:r>
            <a:r>
              <a:rPr lang="ru-RU" b="1" dirty="0" smtClean="0"/>
              <a:t>; </a:t>
            </a:r>
            <a:r>
              <a:rPr lang="ru-RU" b="1" dirty="0" err="1" smtClean="0"/>
              <a:t>проєкту</a:t>
            </a:r>
            <a:r>
              <a:rPr lang="ru-RU" b="1" dirty="0" smtClean="0"/>
              <a:t>; методичного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діагностичного</a:t>
            </a:r>
            <a:r>
              <a:rPr lang="ru-RU" b="1" dirty="0" smtClean="0"/>
              <a:t> кейсу </a:t>
            </a:r>
            <a:r>
              <a:rPr lang="ru-RU" b="1" dirty="0" err="1" smtClean="0"/>
              <a:t>тощо</a:t>
            </a:r>
            <a:r>
              <a:rPr lang="ru-RU" b="1" dirty="0" smtClean="0"/>
              <a:t>.</a:t>
            </a:r>
            <a:endParaRPr lang="uk-UA" dirty="0" smtClean="0"/>
          </a:p>
          <a:p>
            <a:r>
              <a:rPr lang="ru-RU" b="1" dirty="0" smtClean="0"/>
              <a:t> </a:t>
            </a:r>
            <a:endParaRPr lang="uk-UA" dirty="0" smtClean="0"/>
          </a:p>
          <a:p>
            <a:r>
              <a:rPr lang="ru-RU" b="1" dirty="0" smtClean="0"/>
              <a:t>П.26.   </a:t>
            </a:r>
            <a:r>
              <a:rPr lang="ru-RU" b="1" i="1" dirty="0" err="1" smtClean="0"/>
              <a:t>Окремі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педагогічних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науково-педагогічних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працівників</a:t>
            </a:r>
            <a:r>
              <a:rPr lang="ru-RU" b="1" i="1" dirty="0" smtClean="0"/>
              <a:t> (участь у </a:t>
            </a:r>
            <a:r>
              <a:rPr lang="ru-RU" b="1" i="1" dirty="0" err="1" smtClean="0"/>
              <a:t>програмах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академічної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мобільності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наукове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стажування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самоосвіта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здобуття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наукового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ступеня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вищої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освіти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провадилася</a:t>
            </a:r>
            <a:r>
              <a:rPr lang="ru-RU" b="1" i="1" dirty="0" smtClean="0"/>
              <a:t> поза межами плану </a:t>
            </a:r>
            <a:r>
              <a:rPr lang="ru-RU" b="1" i="1" dirty="0" err="1" smtClean="0"/>
              <a:t>підвищення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кваліфікації</a:t>
            </a:r>
            <a:r>
              <a:rPr lang="ru-RU" b="1" i="1" dirty="0" smtClean="0"/>
              <a:t> закладу </a:t>
            </a:r>
            <a:r>
              <a:rPr lang="ru-RU" b="1" i="1" dirty="0" err="1" smtClean="0"/>
              <a:t>освіти</a:t>
            </a:r>
            <a:r>
              <a:rPr lang="ru-RU" b="1" i="1" dirty="0" smtClean="0"/>
              <a:t>, </a:t>
            </a:r>
          </a:p>
          <a:p>
            <a:r>
              <a:rPr lang="ru-RU" b="1" i="1" dirty="0" err="1" smtClean="0"/>
              <a:t>можуть</a:t>
            </a:r>
            <a:r>
              <a:rPr lang="ru-RU" b="1" i="1" dirty="0" smtClean="0"/>
              <a:t> бути </a:t>
            </a:r>
            <a:r>
              <a:rPr lang="ru-RU" b="1" i="1" dirty="0" err="1" smtClean="0"/>
              <a:t>визнані</a:t>
            </a:r>
            <a:r>
              <a:rPr lang="ru-RU" b="1" i="1" dirty="0" smtClean="0"/>
              <a:t> як </a:t>
            </a:r>
            <a:r>
              <a:rPr lang="ru-RU" b="1" i="1" dirty="0" err="1" smtClean="0"/>
              <a:t>підвищення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кваліфікації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відповідно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цього</a:t>
            </a:r>
            <a:r>
              <a:rPr lang="ru-RU" b="1" i="1" dirty="0" smtClean="0"/>
              <a:t> Порядку.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uk-UA" b="1" dirty="0" smtClean="0"/>
              <a:t>Можуть бути визнані як підвищення кваліфікації: </a:t>
            </a:r>
            <a:br>
              <a:rPr lang="uk-UA" b="1" dirty="0" smtClean="0"/>
            </a:br>
            <a:r>
              <a:rPr lang="uk-UA" dirty="0" smtClean="0"/>
              <a:t>   </a:t>
            </a:r>
            <a:r>
              <a:rPr lang="ru-RU" dirty="0" smtClean="0"/>
              <a:t>-</a:t>
            </a:r>
            <a:r>
              <a:rPr lang="uk-UA" dirty="0" smtClean="0"/>
              <a:t> участь у програмах</a:t>
            </a:r>
            <a:r>
              <a:rPr lang="uk-UA" b="1" dirty="0" smtClean="0"/>
              <a:t> академічної мобільності — </a:t>
            </a:r>
            <a:r>
              <a:rPr lang="uk-UA" dirty="0" smtClean="0"/>
              <a:t>переміщення  викладачів </a:t>
            </a:r>
          </a:p>
          <a:p>
            <a:r>
              <a:rPr lang="uk-UA" dirty="0" smtClean="0"/>
              <a:t>вищих навчальних закладів на певний період часу в інший освітній або науковий </a:t>
            </a:r>
          </a:p>
          <a:p>
            <a:r>
              <a:rPr lang="uk-UA" dirty="0" smtClean="0"/>
              <a:t>заклад в межах або за межами своєї країни з метою навчання або викладання; </a:t>
            </a:r>
          </a:p>
          <a:p>
            <a:r>
              <a:rPr lang="uk-UA" b="1" dirty="0" smtClean="0"/>
              <a:t>( діюча </a:t>
            </a:r>
            <a:r>
              <a:rPr lang="ru-RU" b="1" dirty="0" smtClean="0"/>
              <a:t>постанова </a:t>
            </a:r>
            <a:r>
              <a:rPr lang="ru-RU" b="1" dirty="0" err="1" smtClean="0"/>
              <a:t>Кабінету</a:t>
            </a:r>
            <a:r>
              <a:rPr lang="ru-RU" b="1" dirty="0" smtClean="0"/>
              <a:t> </a:t>
            </a:r>
            <a:r>
              <a:rPr lang="ru-RU" b="1" dirty="0" err="1" smtClean="0"/>
              <a:t>Міністрів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12 </a:t>
            </a:r>
            <a:r>
              <a:rPr lang="ru-RU" b="1" dirty="0" err="1" smtClean="0"/>
              <a:t>серпня</a:t>
            </a:r>
            <a:r>
              <a:rPr lang="ru-RU" b="1" dirty="0" smtClean="0"/>
              <a:t> 2015 р. № 579 “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 про порядок </a:t>
            </a:r>
            <a:r>
              <a:rPr lang="ru-RU" b="1" dirty="0" err="1" smtClean="0"/>
              <a:t>реалізації</a:t>
            </a:r>
            <a:r>
              <a:rPr lang="ru-RU" b="1" dirty="0" smtClean="0"/>
              <a:t> права на </a:t>
            </a:r>
            <a:r>
              <a:rPr lang="ru-RU" b="1" dirty="0" err="1" smtClean="0"/>
              <a:t>академічну</a:t>
            </a:r>
            <a:r>
              <a:rPr lang="ru-RU" b="1" dirty="0" smtClean="0"/>
              <a:t> </a:t>
            </a:r>
            <a:r>
              <a:rPr lang="ru-RU" b="1" dirty="0" err="1" smtClean="0"/>
              <a:t>мобільність</a:t>
            </a:r>
            <a:r>
              <a:rPr lang="ru-RU" b="1" dirty="0" smtClean="0"/>
              <a:t>”)</a:t>
            </a:r>
            <a:r>
              <a:rPr lang="uk-UA" b="1" dirty="0" smtClean="0"/>
              <a:t>;</a:t>
            </a:r>
            <a:br>
              <a:rPr lang="uk-UA" b="1" dirty="0" smtClean="0"/>
            </a:br>
            <a:r>
              <a:rPr lang="uk-UA" b="1" dirty="0" smtClean="0"/>
              <a:t>- наукове стажування </a:t>
            </a:r>
            <a:r>
              <a:rPr lang="uk-UA" dirty="0" smtClean="0"/>
              <a:t>(Положення про підвищення кваліфікації та стажування педагогічних і науково-педагогічних працівників вищих навчальних закладів: втрата чинності 20.01.2020 р.);</a:t>
            </a:r>
          </a:p>
          <a:p>
            <a:r>
              <a:rPr lang="ru-RU" b="1" dirty="0" smtClean="0"/>
              <a:t> </a:t>
            </a:r>
            <a:endParaRPr lang="uk-UA" dirty="0" smtClean="0"/>
          </a:p>
          <a:p>
            <a:r>
              <a:rPr lang="ru-RU" b="1" dirty="0" smtClean="0"/>
              <a:t> 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00FE7A0-8EEC-470D-AC36-3EF207DB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16632"/>
            <a:ext cx="7704856" cy="864096"/>
          </a:xfrm>
        </p:spPr>
        <p:txBody>
          <a:bodyPr/>
          <a:lstStyle/>
          <a:p>
            <a:pPr algn="ctr"/>
            <a:r>
              <a:rPr lang="uk-UA" sz="3200" b="1" u="sng" dirty="0"/>
              <a:t>База даних підвищення кваліфікації працівників закладу </a:t>
            </a:r>
            <a:endParaRPr lang="ru-RU" sz="3200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xmlns="" id="{30A6416E-841B-4BFA-B593-319E1DB007E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xmlns="" val="710745671"/>
              </p:ext>
            </p:extLst>
          </p:nvPr>
        </p:nvGraphicFramePr>
        <p:xfrm>
          <a:off x="251520" y="1556792"/>
          <a:ext cx="8426275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25">
                  <a:extLst>
                    <a:ext uri="{9D8B030D-6E8A-4147-A177-3AD203B41FA5}">
                      <a16:colId xmlns:a16="http://schemas.microsoft.com/office/drawing/2014/main" xmlns="" val="1693726893"/>
                    </a:ext>
                  </a:extLst>
                </a:gridCol>
                <a:gridCol w="1111804">
                  <a:extLst>
                    <a:ext uri="{9D8B030D-6E8A-4147-A177-3AD203B41FA5}">
                      <a16:colId xmlns:a16="http://schemas.microsoft.com/office/drawing/2014/main" xmlns="" val="1951795147"/>
                    </a:ext>
                  </a:extLst>
                </a:gridCol>
                <a:gridCol w="546452">
                  <a:extLst>
                    <a:ext uri="{9D8B030D-6E8A-4147-A177-3AD203B41FA5}">
                      <a16:colId xmlns:a16="http://schemas.microsoft.com/office/drawing/2014/main" xmlns="" val="1868073633"/>
                    </a:ext>
                  </a:extLst>
                </a:gridCol>
                <a:gridCol w="1177680">
                  <a:extLst>
                    <a:ext uri="{9D8B030D-6E8A-4147-A177-3AD203B41FA5}">
                      <a16:colId xmlns:a16="http://schemas.microsoft.com/office/drawing/2014/main" xmlns="" val="32530829"/>
                    </a:ext>
                  </a:extLst>
                </a:gridCol>
                <a:gridCol w="1118824">
                  <a:extLst>
                    <a:ext uri="{9D8B030D-6E8A-4147-A177-3AD203B41FA5}">
                      <a16:colId xmlns:a16="http://schemas.microsoft.com/office/drawing/2014/main" xmlns="" val="1347413933"/>
                    </a:ext>
                  </a:extLst>
                </a:gridCol>
                <a:gridCol w="1147983">
                  <a:extLst>
                    <a:ext uri="{9D8B030D-6E8A-4147-A177-3AD203B41FA5}">
                      <a16:colId xmlns:a16="http://schemas.microsoft.com/office/drawing/2014/main" xmlns="" val="2603308459"/>
                    </a:ext>
                  </a:extLst>
                </a:gridCol>
                <a:gridCol w="1071306">
                  <a:extLst>
                    <a:ext uri="{9D8B030D-6E8A-4147-A177-3AD203B41FA5}">
                      <a16:colId xmlns:a16="http://schemas.microsoft.com/office/drawing/2014/main" xmlns="" val="1006930103"/>
                    </a:ext>
                  </a:extLst>
                </a:gridCol>
                <a:gridCol w="1177680">
                  <a:extLst>
                    <a:ext uri="{9D8B030D-6E8A-4147-A177-3AD203B41FA5}">
                      <a16:colId xmlns:a16="http://schemas.microsoft.com/office/drawing/2014/main" xmlns="" val="2381454529"/>
                    </a:ext>
                  </a:extLst>
                </a:gridCol>
                <a:gridCol w="760821">
                  <a:extLst>
                    <a:ext uri="{9D8B030D-6E8A-4147-A177-3AD203B41FA5}">
                      <a16:colId xmlns:a16="http://schemas.microsoft.com/office/drawing/2014/main" xmlns="" val="4000815071"/>
                    </a:ext>
                  </a:extLst>
                </a:gridCol>
              </a:tblGrid>
              <a:tr h="1312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uk-UA" sz="1200" dirty="0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ПІБ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педагогічного працівника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Інклюзія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2017рік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2018 рік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2019 рік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2020рік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2021рік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2022 рік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extLst>
                  <a:ext uri="{0D108BD9-81ED-4DB2-BD59-A6C34878D82A}">
                    <a16:rowId xmlns:a16="http://schemas.microsoft.com/office/drawing/2014/main" xmlns="" val="2059555865"/>
                  </a:ext>
                </a:extLst>
              </a:tr>
              <a:tr h="1758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Іванова Л. П.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Сертифікований захід, 6 год. (сертифікат від ___ № ____)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Вебінар, 2 год. (сертифікат від ____ № ____)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ВІППО, 120 год. (свідоцтво від ___ № _____)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Майстер-клас, 30 год. (свідоцтво від ____ № ____)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Атестація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extLst>
                  <a:ext uri="{0D108BD9-81ED-4DB2-BD59-A6C34878D82A}">
                    <a16:rowId xmlns:a16="http://schemas.microsoft.com/office/drawing/2014/main" xmlns="" val="643233930"/>
                  </a:ext>
                </a:extLst>
              </a:tr>
              <a:tr h="182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Петрова А. 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Атестація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Майстер-клас, 8 год. (свідоцтво від ____ № ____)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стажування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год. (</a:t>
                      </a: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свідоцтво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____ № ____)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69" marR="59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</a:endParaRPr>
                    </a:p>
                  </a:txBody>
                  <a:tcPr marL="59469" marR="59469" marT="0" marB="0"/>
                </a:tc>
                <a:extLst>
                  <a:ext uri="{0D108BD9-81ED-4DB2-BD59-A6C34878D82A}">
                    <a16:rowId xmlns:a16="http://schemas.microsoft.com/office/drawing/2014/main" xmlns="" val="187127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489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Програма підвищення </a:t>
            </a:r>
            <a:br>
              <a:rPr lang="uk-UA" sz="3200" dirty="0" smtClean="0"/>
            </a:br>
            <a:r>
              <a:rPr lang="uk-UA" sz="3200" dirty="0" smtClean="0"/>
              <a:t>кваліфікації</a:t>
            </a:r>
            <a:endParaRPr lang="uk-UA" sz="32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142976" y="1000108"/>
            <a:ext cx="7786742" cy="5857892"/>
          </a:xfrm>
        </p:spPr>
        <p:txBody>
          <a:bodyPr/>
          <a:lstStyle/>
          <a:p>
            <a:r>
              <a:rPr lang="ru-RU" sz="1600" dirty="0" smtClean="0"/>
              <a:t>П.10 Постанови КМУ 800 </a:t>
            </a:r>
          </a:p>
          <a:p>
            <a:r>
              <a:rPr lang="ru-RU" sz="1600" b="1" dirty="0" err="1" smtClean="0"/>
              <a:t>Програма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кваліфікації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затверджується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суб’єктом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кваліфікації</a:t>
            </a:r>
            <a:r>
              <a:rPr lang="ru-RU" sz="1600" dirty="0" smtClean="0"/>
              <a:t> та </a:t>
            </a:r>
            <a:r>
              <a:rPr lang="ru-RU" sz="1600" b="1" dirty="0" smtClean="0"/>
              <a:t>повинна </a:t>
            </a:r>
            <a:r>
              <a:rPr lang="ru-RU" sz="1600" b="1" dirty="0" err="1" smtClean="0"/>
              <a:t>містити</a:t>
            </a:r>
            <a:r>
              <a:rPr lang="ru-RU" sz="1600" b="1" dirty="0" smtClean="0"/>
              <a:t> </a:t>
            </a:r>
            <a:r>
              <a:rPr lang="ru-RU" sz="1600" dirty="0" err="1" smtClean="0"/>
              <a:t>інформацію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розробника</a:t>
            </a:r>
            <a:r>
              <a:rPr lang="ru-RU" sz="1600" dirty="0" smtClean="0"/>
              <a:t> (</a:t>
            </a:r>
            <a:r>
              <a:rPr lang="ru-RU" sz="1600" dirty="0" err="1" smtClean="0"/>
              <a:t>розробників</a:t>
            </a:r>
            <a:r>
              <a:rPr lang="ru-RU" sz="1600" dirty="0" smtClean="0"/>
              <a:t>), </a:t>
            </a:r>
            <a:r>
              <a:rPr lang="ru-RU" sz="1600" dirty="0" err="1" smtClean="0"/>
              <a:t>найменування</a:t>
            </a:r>
            <a:r>
              <a:rPr lang="ru-RU" sz="1600" dirty="0" smtClean="0"/>
              <a:t>, мету, </a:t>
            </a:r>
            <a:r>
              <a:rPr lang="ru-RU" sz="1600" dirty="0" err="1" smtClean="0"/>
              <a:t>напрям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зміст</a:t>
            </a:r>
            <a:r>
              <a:rPr lang="ru-RU" sz="1600" dirty="0" smtClean="0"/>
              <a:t>, </a:t>
            </a:r>
            <a:r>
              <a:rPr lang="ru-RU" sz="1600" dirty="0" err="1" smtClean="0"/>
              <a:t>обсяг</a:t>
            </a:r>
            <a:r>
              <a:rPr lang="ru-RU" sz="1600" dirty="0" smtClean="0"/>
              <a:t> (</a:t>
            </a:r>
            <a:r>
              <a:rPr lang="ru-RU" sz="1600" dirty="0" err="1" smtClean="0"/>
              <a:t>тривалість</a:t>
            </a:r>
            <a:r>
              <a:rPr lang="ru-RU" sz="1600" dirty="0" smtClean="0"/>
              <a:t>),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встановлюється</a:t>
            </a:r>
            <a:r>
              <a:rPr lang="ru-RU" sz="1600" dirty="0" smtClean="0"/>
              <a:t> в годинах та/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в кредитах ЄКТС, форму (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)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кваліфікації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перелік</a:t>
            </a:r>
            <a:r>
              <a:rPr lang="ru-RU" sz="1600" dirty="0" smtClean="0"/>
              <a:t> компетентностей,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вдосконалюватимуться</a:t>
            </a:r>
            <a:r>
              <a:rPr lang="ru-RU" sz="1600" dirty="0" smtClean="0"/>
              <a:t>/</a:t>
            </a:r>
          </a:p>
          <a:p>
            <a:r>
              <a:rPr lang="ru-RU" sz="1600" dirty="0" err="1" smtClean="0"/>
              <a:t>набуватимуться</a:t>
            </a:r>
            <a:r>
              <a:rPr lang="ru-RU" sz="1600" dirty="0" smtClean="0"/>
              <a:t> (</a:t>
            </a:r>
            <a:r>
              <a:rPr lang="ru-RU" sz="1600" dirty="0" err="1" smtClean="0"/>
              <a:t>загальні</a:t>
            </a:r>
            <a:r>
              <a:rPr lang="ru-RU" sz="1600" dirty="0" smtClean="0"/>
              <a:t>, </a:t>
            </a:r>
            <a:r>
              <a:rPr lang="ru-RU" sz="1600" dirty="0" err="1" smtClean="0"/>
              <a:t>фахові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).</a:t>
            </a:r>
            <a:endParaRPr lang="uk-UA" sz="1600" dirty="0" smtClean="0"/>
          </a:p>
          <a:p>
            <a:r>
              <a:rPr lang="ru-RU" sz="1600" b="1" i="1" dirty="0" err="1" smtClean="0"/>
              <a:t>Програма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також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може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містити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інформацію</a:t>
            </a:r>
            <a:r>
              <a:rPr lang="ru-RU" sz="1600" b="1" i="1" dirty="0" smtClean="0"/>
              <a:t> про:</a:t>
            </a:r>
            <a:endParaRPr lang="uk-UA" sz="1600" b="1" i="1" dirty="0" smtClean="0"/>
          </a:p>
          <a:p>
            <a:r>
              <a:rPr lang="uk-UA" sz="1600" dirty="0" smtClean="0"/>
              <a:t>розподіл годин за видами діяльності;</a:t>
            </a:r>
          </a:p>
          <a:p>
            <a:r>
              <a:rPr lang="uk-UA" sz="1600" dirty="0" smtClean="0"/>
              <a:t>строки виконання програми;</a:t>
            </a:r>
          </a:p>
          <a:p>
            <a:r>
              <a:rPr lang="uk-UA" sz="1600" dirty="0" smtClean="0"/>
              <a:t>місце виконання програми;</a:t>
            </a:r>
          </a:p>
          <a:p>
            <a:r>
              <a:rPr lang="uk-UA" sz="1600" dirty="0" smtClean="0"/>
              <a:t>вартість;</a:t>
            </a:r>
          </a:p>
          <a:p>
            <a:r>
              <a:rPr lang="uk-UA" sz="1600" dirty="0" smtClean="0"/>
              <a:t>графік освітнього процесу;</a:t>
            </a:r>
          </a:p>
          <a:p>
            <a:r>
              <a:rPr lang="uk-UA" sz="1600" dirty="0" smtClean="0"/>
              <a:t>академічні, професійні можливості за результатами опанування програми;</a:t>
            </a:r>
          </a:p>
          <a:p>
            <a:r>
              <a:rPr lang="uk-UA" sz="1600" dirty="0" smtClean="0"/>
              <a:t>можливість надання подальшої підтримки чи супроводу;</a:t>
            </a:r>
          </a:p>
          <a:p>
            <a:r>
              <a:rPr lang="uk-UA" sz="1600" dirty="0" smtClean="0"/>
              <a:t>документ, що видається за результатами підвищення кваліфікації тощо.</a:t>
            </a:r>
          </a:p>
          <a:p>
            <a:endParaRPr lang="uk-UA" sz="1600" dirty="0" smtClean="0"/>
          </a:p>
          <a:p>
            <a:r>
              <a:rPr lang="uk-UA" sz="1600" b="1" dirty="0" smtClean="0"/>
              <a:t>Суб’єкти підвищення кваліфікації забезпечують відкритість і доступність інформації про кожну власну програму підвищення кваліфікації </a:t>
            </a:r>
          </a:p>
          <a:p>
            <a:r>
              <a:rPr lang="uk-UA" sz="1600" b="1" dirty="0" smtClean="0"/>
              <a:t>шляхом її оприлюднення </a:t>
            </a:r>
            <a:r>
              <a:rPr lang="uk-UA" sz="1600" b="1" u="sng" dirty="0" smtClean="0"/>
              <a:t>на своїх </a:t>
            </a:r>
            <a:r>
              <a:rPr lang="uk-UA" sz="1600" b="1" u="sng" dirty="0" err="1" smtClean="0"/>
              <a:t>веб-сайтах</a:t>
            </a:r>
            <a:r>
              <a:rPr lang="uk-UA" sz="1600" b="1" u="sng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uk-UA" altLang="ko-KR" dirty="0"/>
              <a:t/>
            </a:r>
            <a:br>
              <a:rPr lang="uk-UA" altLang="ko-KR" dirty="0"/>
            </a:br>
            <a:r>
              <a:rPr lang="uk-UA" sz="3600" i="1" u="sng" dirty="0"/>
              <a:t>Нормативно-правове забезпечення</a:t>
            </a:r>
            <a:r>
              <a:rPr lang="ru-RU" dirty="0"/>
              <a:t/>
            </a:r>
            <a:br>
              <a:rPr lang="ru-RU" dirty="0"/>
            </a:b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23528" y="1196752"/>
            <a:ext cx="8568952" cy="5400600"/>
          </a:xfrm>
        </p:spPr>
        <p:txBody>
          <a:bodyPr/>
          <a:lstStyle/>
          <a:p>
            <a:r>
              <a:rPr lang="uk-UA" b="1" dirty="0"/>
              <a:t> </a:t>
            </a:r>
            <a:r>
              <a:rPr lang="uk-UA" sz="1800" dirty="0">
                <a:solidFill>
                  <a:schemeClr val="tx1"/>
                </a:solidFill>
              </a:rPr>
              <a:t>Закон України «Про освіту».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Режим доступу: </a:t>
            </a:r>
            <a:r>
              <a:rPr lang="uk-UA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https://zakon.rada.gov.ua/laws/show/2145-19#Text</a:t>
            </a:r>
            <a:r>
              <a:rPr lang="uk-UA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endParaRPr lang="uk-UA" sz="1800" dirty="0">
              <a:solidFill>
                <a:schemeClr val="tx1"/>
              </a:solidFill>
            </a:endParaRPr>
          </a:p>
          <a:p>
            <a:r>
              <a:rPr lang="uk-UA" sz="1800" dirty="0">
                <a:solidFill>
                  <a:schemeClr val="tx1"/>
                </a:solidFill>
              </a:rPr>
              <a:t>Закон України «Про фахову </a:t>
            </a:r>
            <a:r>
              <a:rPr lang="uk-UA" sz="1800" dirty="0" err="1">
                <a:solidFill>
                  <a:schemeClr val="tx1"/>
                </a:solidFill>
              </a:rPr>
              <a:t>передвищу</a:t>
            </a:r>
            <a:r>
              <a:rPr lang="uk-UA" sz="1800" dirty="0">
                <a:solidFill>
                  <a:schemeClr val="tx1"/>
                </a:solidFill>
              </a:rPr>
              <a:t> освіту».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uk-UA" sz="1800" dirty="0">
                <a:solidFill>
                  <a:schemeClr val="tx1"/>
                </a:solidFill>
              </a:rPr>
              <a:t>Режим доступу: </a:t>
            </a:r>
            <a:r>
              <a:rPr lang="uk-UA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https://zakon.rada.gov.ua/laws/show/103/98-%D0%B2%D1%80#Text</a:t>
            </a:r>
            <a:r>
              <a:rPr lang="uk-UA" dirty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endParaRPr lang="uk-UA" sz="1800" dirty="0">
              <a:solidFill>
                <a:schemeClr val="tx1"/>
              </a:solidFill>
            </a:endParaRPr>
          </a:p>
          <a:p>
            <a:r>
              <a:rPr lang="uk-UA" sz="1800" dirty="0">
                <a:solidFill>
                  <a:schemeClr val="tx1"/>
                </a:solidFill>
              </a:rPr>
              <a:t>Постанова Кабінету Міністрів України від 21 серпня 2019 року № 800 «Деякі питання підвищення кваліфікації педагогічних і науково-педагогічних 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</a:rPr>
              <a:t>працівників</a:t>
            </a:r>
            <a:r>
              <a:rPr lang="uk-UA" sz="1800" dirty="0">
                <a:solidFill>
                  <a:schemeClr val="tx1"/>
                </a:solidFill>
              </a:rPr>
              <a:t>». </a:t>
            </a:r>
            <a:r>
              <a:rPr lang="uk-UA" dirty="0">
                <a:solidFill>
                  <a:schemeClr val="tx1"/>
                </a:solidFill>
              </a:rPr>
              <a:t>Режим доступу: </a:t>
            </a:r>
            <a:r>
              <a:rPr lang="uk-UA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https://zakon.rada.gov.ua/laws/show/800-2019-%D0%BF#n87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sz="1800" dirty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endParaRPr lang="uk-UA" sz="1800" dirty="0">
              <a:solidFill>
                <a:schemeClr val="tx1"/>
              </a:solidFill>
            </a:endParaRPr>
          </a:p>
          <a:p>
            <a:r>
              <a:rPr lang="uk-UA" sz="1800" dirty="0">
                <a:solidFill>
                  <a:schemeClr val="tx1"/>
                </a:solidFill>
              </a:rPr>
              <a:t>Наказ Міністерства освіти і науки України від 06 жовтня 2010 року № 930 </a:t>
            </a:r>
          </a:p>
          <a:p>
            <a:r>
              <a:rPr lang="uk-UA" sz="1800" dirty="0">
                <a:solidFill>
                  <a:schemeClr val="tx1"/>
                </a:solidFill>
              </a:rPr>
              <a:t>«Про затвердження Типового положення про атестацію педагогічних </a:t>
            </a:r>
          </a:p>
          <a:p>
            <a:r>
              <a:rPr lang="uk-UA" sz="1800" dirty="0">
                <a:solidFill>
                  <a:schemeClr val="tx1"/>
                </a:solidFill>
              </a:rPr>
              <a:t>працівників». Режим доступу: </a:t>
            </a:r>
            <a:r>
              <a:rPr lang="uk-UA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https://zakon.rada.gov.ua/laws/show/z1255-10#Text</a:t>
            </a:r>
            <a:r>
              <a:rPr lang="uk-UA" sz="1800" dirty="0">
                <a:solidFill>
                  <a:schemeClr val="tx1"/>
                </a:solidFill>
              </a:rPr>
              <a:t>. </a:t>
            </a:r>
            <a:endParaRPr lang="ru-RU" sz="1800" dirty="0">
              <a:solidFill>
                <a:schemeClr val="tx1"/>
              </a:solidFill>
            </a:endParaRPr>
          </a:p>
          <a:p>
            <a:endParaRPr lang="uk-UA" sz="1800" dirty="0">
              <a:solidFill>
                <a:schemeClr val="tx1"/>
              </a:solidFill>
            </a:endParaRPr>
          </a:p>
          <a:p>
            <a:r>
              <a:rPr lang="uk-UA" sz="1800" dirty="0">
                <a:solidFill>
                  <a:schemeClr val="tx1"/>
                </a:solidFill>
                <a:highlight>
                  <a:srgbClr val="FFFF00"/>
                </a:highlight>
              </a:rPr>
              <a:t>Лист Міністерства освіти і науки України від 14 листопада 2019 року № 1/9-683 «Щодо підвищення кваліфікації та атестації педагогічних працівників</a:t>
            </a:r>
            <a:r>
              <a:rPr lang="uk-UA" sz="1800" dirty="0">
                <a:solidFill>
                  <a:schemeClr val="tx1"/>
                </a:solidFill>
              </a:rPr>
              <a:t>»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7429520" cy="571480"/>
          </a:xfrm>
        </p:spPr>
        <p:txBody>
          <a:bodyPr/>
          <a:lstStyle/>
          <a:p>
            <a:r>
              <a:rPr lang="uk-UA" sz="2400" dirty="0" smtClean="0"/>
              <a:t>Документ про підвищення кваліфікації</a:t>
            </a:r>
            <a:endParaRPr lang="uk-UA" sz="24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142976" y="571480"/>
            <a:ext cx="8001024" cy="6286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1600" dirty="0" smtClean="0"/>
              <a:t>П. </a:t>
            </a:r>
            <a:r>
              <a:rPr lang="ru-RU" sz="1600" dirty="0" smtClean="0"/>
              <a:t>13. За результатами </a:t>
            </a:r>
            <a:r>
              <a:rPr lang="ru-RU" sz="1600" dirty="0" err="1" smtClean="0"/>
              <a:t>проходження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кваліфікації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педагогічним</a:t>
            </a:r>
            <a:r>
              <a:rPr lang="ru-RU" sz="1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та </a:t>
            </a:r>
            <a:r>
              <a:rPr lang="ru-RU" sz="1600" dirty="0" err="1" smtClean="0"/>
              <a:t>науково-педагогічним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працівникам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видається</a:t>
            </a:r>
            <a:r>
              <a:rPr lang="ru-RU" sz="1600" dirty="0" smtClean="0"/>
              <a:t> документ про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1600" dirty="0" err="1" smtClean="0"/>
              <a:t>кваліфікації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технічний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опис</a:t>
            </a:r>
            <a:r>
              <a:rPr lang="ru-RU" sz="1600" dirty="0" smtClean="0"/>
              <a:t>, дизайн, </a:t>
            </a:r>
            <a:r>
              <a:rPr lang="ru-RU" sz="1600" dirty="0" err="1" smtClean="0"/>
              <a:t>спосіб</a:t>
            </a:r>
            <a:r>
              <a:rPr lang="ru-RU" sz="1600" dirty="0" smtClean="0"/>
              <a:t> </a:t>
            </a:r>
            <a:r>
              <a:rPr lang="ru-RU" sz="1600" dirty="0" err="1" smtClean="0"/>
              <a:t>виготовлення</a:t>
            </a:r>
            <a:r>
              <a:rPr lang="ru-RU" sz="1600" dirty="0" smtClean="0"/>
              <a:t>, порядок </a:t>
            </a:r>
            <a:r>
              <a:rPr lang="ru-RU" sz="1600" dirty="0" err="1" smtClean="0"/>
              <a:t>видачі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обліку</a:t>
            </a:r>
            <a:r>
              <a:rPr lang="ru-RU" sz="1600" dirty="0" smtClean="0"/>
              <a:t> </a:t>
            </a:r>
            <a:r>
              <a:rPr lang="ru-RU" sz="1600" dirty="0" err="1" smtClean="0"/>
              <a:t>якого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суб’єктом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1600" dirty="0" err="1" smtClean="0"/>
              <a:t>кваліфікації</a:t>
            </a:r>
            <a:r>
              <a:rPr lang="ru-RU" sz="1600" dirty="0" smtClean="0"/>
              <a:t>.</a:t>
            </a:r>
            <a:endParaRPr lang="uk-UA" sz="1600" dirty="0" smtClean="0"/>
          </a:p>
          <a:p>
            <a:pPr>
              <a:spcBef>
                <a:spcPts val="0"/>
              </a:spcBef>
            </a:pP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err="1" smtClean="0"/>
              <a:t>Перелік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виданих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документів</a:t>
            </a:r>
            <a:r>
              <a:rPr lang="ru-RU" sz="1600" b="1" dirty="0" smtClean="0"/>
              <a:t> </a:t>
            </a:r>
            <a:r>
              <a:rPr lang="ru-RU" sz="1600" dirty="0" smtClean="0"/>
              <a:t>про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кваліфікації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оприлюднюється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веб-сайті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суб’єкта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підвищення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кваліфікації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протягом</a:t>
            </a:r>
            <a:r>
              <a:rPr lang="ru-RU" sz="1600" b="1" dirty="0" smtClean="0"/>
              <a:t> 15 </a:t>
            </a:r>
            <a:r>
              <a:rPr lang="ru-RU" sz="1600" b="1" dirty="0" err="1" smtClean="0"/>
              <a:t>календарних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днів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після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їх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видачі</a:t>
            </a:r>
            <a:r>
              <a:rPr lang="ru-RU" sz="1600" dirty="0" smtClean="0"/>
              <a:t> та </a:t>
            </a:r>
            <a:r>
              <a:rPr lang="ru-RU" sz="1600" u="sng" dirty="0" err="1" smtClean="0"/>
              <a:t>містить</a:t>
            </a:r>
            <a:r>
              <a:rPr lang="ru-RU" sz="1600" u="sng" dirty="0" smtClean="0"/>
              <a:t> </a:t>
            </a:r>
            <a:r>
              <a:rPr lang="ru-RU" sz="1600" u="sng" dirty="0" err="1" smtClean="0"/>
              <a:t>таку</a:t>
            </a:r>
            <a:r>
              <a:rPr lang="ru-RU" sz="1600" u="sng" dirty="0" smtClean="0"/>
              <a:t> </a:t>
            </a:r>
            <a:r>
              <a:rPr lang="ru-RU" sz="1600" b="1" u="sng" dirty="0" err="1" smtClean="0"/>
              <a:t>інформацію</a:t>
            </a:r>
            <a:r>
              <a:rPr lang="ru-RU" sz="1600" dirty="0" smtClean="0"/>
              <a:t>:</a:t>
            </a:r>
            <a:endParaRPr lang="uk-UA" sz="1600" dirty="0" smtClean="0"/>
          </a:p>
          <a:p>
            <a:pPr>
              <a:spcBef>
                <a:spcPts val="0"/>
              </a:spcBef>
            </a:pPr>
            <a:r>
              <a:rPr lang="ru-RU" sz="1500" dirty="0" err="1" smtClean="0"/>
              <a:t>прізвище</a:t>
            </a:r>
            <a:r>
              <a:rPr lang="ru-RU" sz="1500" dirty="0" smtClean="0"/>
              <a:t> та </a:t>
            </a:r>
            <a:r>
              <a:rPr lang="ru-RU" sz="1500" dirty="0" err="1" smtClean="0"/>
              <a:t>ініціали</a:t>
            </a:r>
            <a:r>
              <a:rPr lang="ru-RU" sz="1500" dirty="0" smtClean="0"/>
              <a:t> (</a:t>
            </a:r>
            <a:r>
              <a:rPr lang="ru-RU" sz="1500" dirty="0" err="1" smtClean="0"/>
              <a:t>ініціал</a:t>
            </a:r>
            <a:r>
              <a:rPr lang="ru-RU" sz="1500" dirty="0" smtClean="0"/>
              <a:t> </a:t>
            </a:r>
            <a:r>
              <a:rPr lang="ru-RU" sz="1500" dirty="0" err="1" smtClean="0"/>
              <a:t>імені</a:t>
            </a:r>
            <a:r>
              <a:rPr lang="ru-RU" sz="1500" dirty="0" smtClean="0"/>
              <a:t>) </a:t>
            </a:r>
            <a:r>
              <a:rPr lang="ru-RU" sz="1500" dirty="0" err="1" smtClean="0"/>
              <a:t>працівника</a:t>
            </a:r>
            <a:r>
              <a:rPr lang="ru-RU" sz="1500" dirty="0" smtClean="0"/>
              <a:t>, </a:t>
            </a:r>
            <a:r>
              <a:rPr lang="ru-RU" sz="1500" dirty="0" err="1" smtClean="0"/>
              <a:t>який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пройшов</a:t>
            </a:r>
            <a:r>
              <a:rPr lang="ru-RU" sz="1500" dirty="0" smtClean="0"/>
              <a:t> ПК;</a:t>
            </a:r>
            <a:endParaRPr lang="uk-UA" sz="1500" dirty="0" smtClean="0"/>
          </a:p>
          <a:p>
            <a:pPr>
              <a:spcBef>
                <a:spcPts val="0"/>
              </a:spcBef>
            </a:pPr>
            <a:r>
              <a:rPr lang="ru-RU" sz="1500" dirty="0" smtClean="0"/>
              <a:t>форму, вид, тему (</a:t>
            </a:r>
            <a:r>
              <a:rPr lang="ru-RU" sz="1500" dirty="0" err="1" smtClean="0"/>
              <a:t>найменування</a:t>
            </a:r>
            <a:r>
              <a:rPr lang="ru-RU" sz="1500" dirty="0" smtClean="0"/>
              <a:t>) </a:t>
            </a:r>
            <a:r>
              <a:rPr lang="ru-RU" sz="1500" dirty="0" err="1" smtClean="0"/>
              <a:t>підвищення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кваліфікації</a:t>
            </a:r>
            <a:r>
              <a:rPr lang="ru-RU" sz="1500" dirty="0" smtClean="0"/>
              <a:t> та </a:t>
            </a:r>
            <a:r>
              <a:rPr lang="ru-RU" sz="1500" dirty="0" err="1" smtClean="0"/>
              <a:t>його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обсяг</a:t>
            </a:r>
            <a:endParaRPr lang="ru-RU" sz="1500" dirty="0" smtClean="0"/>
          </a:p>
          <a:p>
            <a:pPr>
              <a:spcBef>
                <a:spcPts val="0"/>
              </a:spcBef>
            </a:pPr>
            <a:r>
              <a:rPr lang="ru-RU" sz="1500" dirty="0" smtClean="0"/>
              <a:t> (</a:t>
            </a:r>
            <a:r>
              <a:rPr lang="ru-RU" sz="1500" dirty="0" err="1" smtClean="0"/>
              <a:t>тривалість</a:t>
            </a:r>
            <a:r>
              <a:rPr lang="ru-RU" sz="1500" dirty="0" smtClean="0"/>
              <a:t>) в годинах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кредитах ЄКТС;</a:t>
            </a:r>
            <a:endParaRPr lang="uk-UA" sz="1500" dirty="0" smtClean="0"/>
          </a:p>
          <a:p>
            <a:pPr>
              <a:spcBef>
                <a:spcPts val="0"/>
              </a:spcBef>
            </a:pPr>
            <a:r>
              <a:rPr lang="ru-RU" sz="1500" dirty="0" smtClean="0"/>
              <a:t>дату </a:t>
            </a:r>
            <a:r>
              <a:rPr lang="ru-RU" sz="1500" dirty="0" err="1" smtClean="0"/>
              <a:t>видачі</a:t>
            </a:r>
            <a:r>
              <a:rPr lang="ru-RU" sz="1500" dirty="0" smtClean="0"/>
              <a:t> та </a:t>
            </a:r>
            <a:r>
              <a:rPr lang="ru-RU" sz="1500" dirty="0" err="1" smtClean="0"/>
              <a:t>обліковий</a:t>
            </a:r>
            <a:r>
              <a:rPr lang="ru-RU" sz="1500" dirty="0" smtClean="0"/>
              <a:t> </a:t>
            </a:r>
            <a:r>
              <a:rPr lang="ru-RU" sz="1500" dirty="0" err="1" smtClean="0"/>
              <a:t>запис</a:t>
            </a:r>
            <a:r>
              <a:rPr lang="ru-RU" sz="1500" dirty="0" smtClean="0"/>
              <a:t> документа про </a:t>
            </a:r>
            <a:r>
              <a:rPr lang="ru-RU" sz="1500" dirty="0" err="1" smtClean="0"/>
              <a:t>підвищення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кваліфікації</a:t>
            </a:r>
            <a:r>
              <a:rPr lang="ru-RU" sz="1500" dirty="0" smtClean="0"/>
              <a:t>.</a:t>
            </a:r>
            <a:endParaRPr lang="uk-UA" sz="1500" dirty="0" smtClean="0"/>
          </a:p>
          <a:p>
            <a:pPr>
              <a:spcBef>
                <a:spcPts val="0"/>
              </a:spcBef>
            </a:pP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У </a:t>
            </a:r>
            <a:r>
              <a:rPr lang="ru-RU" sz="1600" dirty="0" err="1" smtClean="0"/>
              <a:t>документі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кваліфікації</a:t>
            </a:r>
            <a:r>
              <a:rPr lang="ru-RU" sz="1600" dirty="0" smtClean="0"/>
              <a:t> </a:t>
            </a:r>
            <a:r>
              <a:rPr lang="ru-RU" sz="1600" b="1" u="sng" dirty="0" err="1" smtClean="0"/>
              <a:t>повинні</a:t>
            </a:r>
            <a:r>
              <a:rPr lang="ru-RU" sz="1600" b="1" u="sng" dirty="0" smtClean="0"/>
              <a:t> бути </a:t>
            </a:r>
            <a:r>
              <a:rPr lang="ru-RU" sz="1600" b="1" u="sng" dirty="0" err="1" smtClean="0"/>
              <a:t>зазначені</a:t>
            </a:r>
            <a:r>
              <a:rPr lang="ru-RU" sz="1600" dirty="0" smtClean="0"/>
              <a:t>:</a:t>
            </a:r>
            <a:endParaRPr lang="uk-UA" sz="1600" dirty="0" smtClean="0"/>
          </a:p>
          <a:p>
            <a:pPr>
              <a:spcBef>
                <a:spcPts val="0"/>
              </a:spcBef>
            </a:pPr>
            <a:r>
              <a:rPr lang="ru-RU" sz="1500" dirty="0" err="1" smtClean="0"/>
              <a:t>повне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найменування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суб’єкта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підвищення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кваліфікації</a:t>
            </a:r>
            <a:r>
              <a:rPr lang="ru-RU" sz="1500" dirty="0" smtClean="0"/>
              <a:t> (для </a:t>
            </a:r>
            <a:r>
              <a:rPr lang="ru-RU" sz="1500" dirty="0" err="1" smtClean="0"/>
              <a:t>юридичних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осіб</a:t>
            </a:r>
            <a:r>
              <a:rPr lang="ru-RU" sz="1500" dirty="0" smtClean="0"/>
              <a:t>)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прізвище</a:t>
            </a:r>
            <a:r>
              <a:rPr lang="ru-RU" sz="1500" dirty="0" smtClean="0"/>
              <a:t>, </a:t>
            </a:r>
            <a:r>
              <a:rPr lang="ru-RU" sz="1500" dirty="0" err="1" smtClean="0"/>
              <a:t>ім’я</a:t>
            </a:r>
            <a:r>
              <a:rPr lang="ru-RU" sz="1500" dirty="0" smtClean="0"/>
              <a:t> та по </a:t>
            </a:r>
            <a:r>
              <a:rPr lang="ru-RU" sz="1500" dirty="0" err="1" smtClean="0"/>
              <a:t>батькові</a:t>
            </a:r>
            <a:r>
              <a:rPr lang="ru-RU" sz="1500" dirty="0" smtClean="0"/>
              <a:t> (у </a:t>
            </a:r>
            <a:r>
              <a:rPr lang="ru-RU" sz="1500" dirty="0" err="1" smtClean="0"/>
              <a:t>разі</a:t>
            </a:r>
            <a:r>
              <a:rPr lang="ru-RU" sz="1500" dirty="0" smtClean="0"/>
              <a:t> </a:t>
            </a:r>
            <a:r>
              <a:rPr lang="ru-RU" sz="1500" dirty="0" err="1" smtClean="0"/>
              <a:t>наявності</a:t>
            </a:r>
            <a:r>
              <a:rPr lang="ru-RU" sz="1500" dirty="0" smtClean="0"/>
              <a:t>) </a:t>
            </a:r>
            <a:r>
              <a:rPr lang="ru-RU" sz="1500" dirty="0" err="1" smtClean="0"/>
              <a:t>фізичної</a:t>
            </a:r>
            <a:r>
              <a:rPr lang="ru-RU" sz="1500" dirty="0" smtClean="0"/>
              <a:t> </a:t>
            </a:r>
            <a:r>
              <a:rPr lang="ru-RU" sz="1500" dirty="0" err="1" smtClean="0"/>
              <a:t>особи,яка</a:t>
            </a:r>
            <a:r>
              <a:rPr lang="ru-RU" sz="1500" dirty="0" smtClean="0"/>
              <a:t> </a:t>
            </a:r>
            <a:r>
              <a:rPr lang="ru-RU" sz="1500" dirty="0" err="1" smtClean="0"/>
              <a:t>надає</a:t>
            </a:r>
            <a:r>
              <a:rPr lang="ru-RU" sz="1500" dirty="0" smtClean="0"/>
              <a:t> </a:t>
            </a:r>
            <a:r>
              <a:rPr lang="ru-RU" sz="1500" dirty="0" err="1" smtClean="0"/>
              <a:t>освітні</a:t>
            </a:r>
            <a:r>
              <a:rPr lang="ru-RU" sz="1500" dirty="0" smtClean="0"/>
              <a:t> </a:t>
            </a:r>
            <a:r>
              <a:rPr lang="ru-RU" sz="1500" dirty="0" err="1" smtClean="0"/>
              <a:t>послуги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підвищення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кваліфікації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працівникам</a:t>
            </a:r>
            <a:r>
              <a:rPr lang="ru-RU" sz="1500" dirty="0" smtClean="0"/>
              <a:t> (для </a:t>
            </a:r>
            <a:r>
              <a:rPr lang="ru-RU" sz="1500" dirty="0" err="1" smtClean="0"/>
              <a:t>фізичних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осіб</a:t>
            </a:r>
            <a:r>
              <a:rPr lang="ru-RU" sz="15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ru-RU" sz="1500" dirty="0" smtClean="0"/>
              <a:t>у тому </a:t>
            </a:r>
            <a:r>
              <a:rPr lang="ru-RU" sz="1500" dirty="0" err="1" smtClean="0"/>
              <a:t>числі</a:t>
            </a:r>
            <a:r>
              <a:rPr lang="ru-RU" sz="1500" dirty="0" smtClean="0"/>
              <a:t> </a:t>
            </a:r>
            <a:r>
              <a:rPr lang="ru-RU" sz="1500" dirty="0" err="1" smtClean="0"/>
              <a:t>фізичних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осіб</a:t>
            </a:r>
            <a:r>
              <a:rPr lang="ru-RU" sz="1500" dirty="0" smtClean="0"/>
              <a:t> – </a:t>
            </a:r>
            <a:r>
              <a:rPr lang="ru-RU" sz="1500" dirty="0" err="1" smtClean="0"/>
              <a:t>підприємців</a:t>
            </a:r>
            <a:r>
              <a:rPr lang="ru-RU" sz="1500" dirty="0" smtClean="0"/>
              <a:t>);</a:t>
            </a:r>
            <a:endParaRPr lang="uk-UA" sz="1500" dirty="0" smtClean="0"/>
          </a:p>
          <a:p>
            <a:pPr>
              <a:spcBef>
                <a:spcPts val="0"/>
              </a:spcBef>
            </a:pPr>
            <a:r>
              <a:rPr lang="ru-RU" sz="1500" dirty="0" smtClean="0"/>
              <a:t>тема (</a:t>
            </a:r>
            <a:r>
              <a:rPr lang="ru-RU" sz="1500" dirty="0" err="1" smtClean="0"/>
              <a:t>напрям</a:t>
            </a:r>
            <a:r>
              <a:rPr lang="ru-RU" sz="1500" dirty="0" smtClean="0"/>
              <a:t>, </a:t>
            </a:r>
            <a:r>
              <a:rPr lang="ru-RU" sz="1500" dirty="0" err="1" smtClean="0"/>
              <a:t>найменування</a:t>
            </a:r>
            <a:r>
              <a:rPr lang="ru-RU" sz="1500" dirty="0" smtClean="0"/>
              <a:t>), </a:t>
            </a:r>
            <a:r>
              <a:rPr lang="ru-RU" sz="1500" dirty="0" err="1" smtClean="0"/>
              <a:t>обсяг</a:t>
            </a:r>
            <a:r>
              <a:rPr lang="ru-RU" sz="1500" dirty="0" smtClean="0"/>
              <a:t> (</a:t>
            </a:r>
            <a:r>
              <a:rPr lang="ru-RU" sz="1500" dirty="0" err="1" smtClean="0"/>
              <a:t>тривалість</a:t>
            </a:r>
            <a:r>
              <a:rPr lang="ru-RU" sz="1500" dirty="0" smtClean="0"/>
              <a:t>) </a:t>
            </a:r>
            <a:r>
              <a:rPr lang="ru-RU" sz="1500" dirty="0" err="1" smtClean="0"/>
              <a:t>підвищення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кваліфікації</a:t>
            </a:r>
            <a:r>
              <a:rPr lang="ru-RU" sz="1500" dirty="0" smtClean="0"/>
              <a:t> у </a:t>
            </a:r>
          </a:p>
          <a:p>
            <a:pPr>
              <a:spcBef>
                <a:spcPts val="0"/>
              </a:spcBef>
            </a:pPr>
            <a:r>
              <a:rPr lang="ru-RU" sz="1500" dirty="0" smtClean="0"/>
              <a:t>годинах та/</a:t>
            </a:r>
            <a:r>
              <a:rPr lang="ru-RU" sz="1500" dirty="0" err="1" smtClean="0"/>
              <a:t>або</a:t>
            </a:r>
            <a:r>
              <a:rPr lang="ru-RU" sz="1500" dirty="0" smtClean="0"/>
              <a:t> кредитах ЄКТС;</a:t>
            </a:r>
            <a:endParaRPr lang="uk-UA" sz="1500" dirty="0" smtClean="0"/>
          </a:p>
          <a:p>
            <a:pPr>
              <a:spcBef>
                <a:spcPts val="0"/>
              </a:spcBef>
            </a:pPr>
            <a:r>
              <a:rPr lang="ru-RU" sz="1500" dirty="0" err="1" smtClean="0"/>
              <a:t>прізвище</a:t>
            </a:r>
            <a:r>
              <a:rPr lang="ru-RU" sz="1500" dirty="0" smtClean="0"/>
              <a:t>, </a:t>
            </a:r>
            <a:r>
              <a:rPr lang="ru-RU" sz="1500" dirty="0" err="1" smtClean="0"/>
              <a:t>ім’я</a:t>
            </a:r>
            <a:r>
              <a:rPr lang="ru-RU" sz="1500" dirty="0" smtClean="0"/>
              <a:t> та по </a:t>
            </a:r>
            <a:r>
              <a:rPr lang="ru-RU" sz="1500" dirty="0" err="1" smtClean="0"/>
              <a:t>батькові</a:t>
            </a:r>
            <a:r>
              <a:rPr lang="ru-RU" sz="1500" dirty="0" smtClean="0"/>
              <a:t> (у </a:t>
            </a:r>
            <a:r>
              <a:rPr lang="ru-RU" sz="1500" dirty="0" err="1" smtClean="0"/>
              <a:t>разі</a:t>
            </a:r>
            <a:r>
              <a:rPr lang="ru-RU" sz="1500" dirty="0" smtClean="0"/>
              <a:t> </a:t>
            </a:r>
            <a:r>
              <a:rPr lang="ru-RU" sz="1500" dirty="0" err="1" smtClean="0"/>
              <a:t>наявності</a:t>
            </a:r>
            <a:r>
              <a:rPr lang="ru-RU" sz="1500" dirty="0" smtClean="0"/>
              <a:t>) особи, яка </a:t>
            </a:r>
            <a:r>
              <a:rPr lang="ru-RU" sz="1500" dirty="0" err="1" smtClean="0"/>
              <a:t>підвищила</a:t>
            </a:r>
            <a:r>
              <a:rPr lang="ru-RU" sz="1500" dirty="0" smtClean="0"/>
              <a:t> </a:t>
            </a:r>
            <a:r>
              <a:rPr lang="ru-RU" sz="1500" dirty="0" err="1" smtClean="0"/>
              <a:t>кваліфікацію</a:t>
            </a:r>
            <a:r>
              <a:rPr lang="ru-RU" sz="1500" dirty="0" smtClean="0"/>
              <a:t>;          </a:t>
            </a:r>
            <a:r>
              <a:rPr lang="ru-RU" sz="1500" dirty="0" err="1" smtClean="0"/>
              <a:t>опис</a:t>
            </a:r>
            <a:r>
              <a:rPr lang="ru-RU" sz="1500" dirty="0" smtClean="0"/>
              <a:t> </a:t>
            </a:r>
            <a:r>
              <a:rPr lang="ru-RU" sz="1500" dirty="0" err="1" smtClean="0"/>
              <a:t>досягнутих</a:t>
            </a:r>
            <a:r>
              <a:rPr lang="ru-RU" sz="1500" dirty="0" smtClean="0"/>
              <a:t> </a:t>
            </a:r>
            <a:r>
              <a:rPr lang="ru-RU" sz="1500" dirty="0" err="1" smtClean="0"/>
              <a:t>результатів</a:t>
            </a:r>
            <a:r>
              <a:rPr lang="ru-RU" sz="1500" dirty="0" smtClean="0"/>
              <a:t> </a:t>
            </a:r>
            <a:r>
              <a:rPr lang="ru-RU" sz="1500" dirty="0" err="1" smtClean="0"/>
              <a:t>навчання</a:t>
            </a:r>
            <a:r>
              <a:rPr lang="ru-RU" sz="1500" dirty="0" smtClean="0"/>
              <a:t>;</a:t>
            </a:r>
            <a:endParaRPr lang="uk-UA" sz="1500" dirty="0" smtClean="0"/>
          </a:p>
          <a:p>
            <a:pPr>
              <a:spcBef>
                <a:spcPts val="0"/>
              </a:spcBef>
            </a:pPr>
            <a:r>
              <a:rPr lang="ru-RU" sz="1500" dirty="0" smtClean="0"/>
              <a:t>дата </a:t>
            </a:r>
            <a:r>
              <a:rPr lang="ru-RU" sz="1500" dirty="0" err="1" smtClean="0"/>
              <a:t>видачі</a:t>
            </a:r>
            <a:r>
              <a:rPr lang="ru-RU" sz="1500" dirty="0" smtClean="0"/>
              <a:t> та </a:t>
            </a:r>
            <a:r>
              <a:rPr lang="ru-RU" sz="1500" dirty="0" err="1" smtClean="0"/>
              <a:t>обліковий</a:t>
            </a:r>
            <a:r>
              <a:rPr lang="ru-RU" sz="1500" dirty="0" smtClean="0"/>
              <a:t> </a:t>
            </a:r>
            <a:r>
              <a:rPr lang="ru-RU" sz="1500" dirty="0" err="1" smtClean="0"/>
              <a:t>запис</a:t>
            </a:r>
            <a:r>
              <a:rPr lang="ru-RU" sz="1500" dirty="0" smtClean="0"/>
              <a:t> документа;</a:t>
            </a:r>
            <a:endParaRPr lang="uk-UA" sz="1500" dirty="0" smtClean="0"/>
          </a:p>
          <a:p>
            <a:pPr>
              <a:spcBef>
                <a:spcPts val="0"/>
              </a:spcBef>
            </a:pPr>
            <a:r>
              <a:rPr lang="ru-RU" sz="1500" dirty="0" err="1" smtClean="0"/>
              <a:t>найменування</a:t>
            </a:r>
            <a:r>
              <a:rPr lang="ru-RU" sz="1500" dirty="0" smtClean="0"/>
              <a:t> посади (у </a:t>
            </a:r>
            <a:r>
              <a:rPr lang="ru-RU" sz="1500" dirty="0" err="1" smtClean="0"/>
              <a:t>разі</a:t>
            </a:r>
            <a:r>
              <a:rPr lang="ru-RU" sz="1500" dirty="0" smtClean="0"/>
              <a:t> </a:t>
            </a:r>
            <a:r>
              <a:rPr lang="ru-RU" sz="1500" dirty="0" err="1" smtClean="0"/>
              <a:t>наявності</a:t>
            </a:r>
            <a:r>
              <a:rPr lang="ru-RU" sz="1500" dirty="0" smtClean="0"/>
              <a:t>), </a:t>
            </a:r>
            <a:r>
              <a:rPr lang="ru-RU" sz="1500" dirty="0" err="1" smtClean="0"/>
              <a:t>прізвище</a:t>
            </a:r>
            <a:r>
              <a:rPr lang="ru-RU" sz="1500" dirty="0" smtClean="0"/>
              <a:t>, </a:t>
            </a:r>
            <a:r>
              <a:rPr lang="ru-RU" sz="1500" dirty="0" err="1" smtClean="0"/>
              <a:t>ініціали</a:t>
            </a:r>
            <a:r>
              <a:rPr lang="ru-RU" sz="1500" dirty="0" smtClean="0"/>
              <a:t> (</a:t>
            </a:r>
            <a:r>
              <a:rPr lang="ru-RU" sz="1500" dirty="0" err="1" smtClean="0"/>
              <a:t>ініціал</a:t>
            </a:r>
            <a:r>
              <a:rPr lang="ru-RU" sz="1500" dirty="0" smtClean="0"/>
              <a:t> </a:t>
            </a:r>
            <a:r>
              <a:rPr lang="ru-RU" sz="1500" dirty="0" err="1" smtClean="0"/>
              <a:t>імені</a:t>
            </a:r>
            <a:r>
              <a:rPr lang="ru-RU" sz="1500" dirty="0" smtClean="0"/>
              <a:t>) особи, </a:t>
            </a:r>
          </a:p>
          <a:p>
            <a:pPr>
              <a:spcBef>
                <a:spcPts val="0"/>
              </a:spcBef>
            </a:pPr>
            <a:r>
              <a:rPr lang="ru-RU" sz="1500" dirty="0" smtClean="0"/>
              <a:t>яка </a:t>
            </a:r>
            <a:r>
              <a:rPr lang="ru-RU" sz="1500" dirty="0" err="1" smtClean="0"/>
              <a:t>підписала</a:t>
            </a:r>
            <a:r>
              <a:rPr lang="ru-RU" sz="1500" dirty="0" smtClean="0"/>
              <a:t> документ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імені</a:t>
            </a:r>
            <a:r>
              <a:rPr lang="ru-RU" sz="1500" dirty="0" smtClean="0"/>
              <a:t> </a:t>
            </a:r>
            <a:r>
              <a:rPr lang="ru-RU" sz="1500" dirty="0" err="1" smtClean="0"/>
              <a:t>суб’єкта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підвищення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кваліфікації</a:t>
            </a:r>
            <a:r>
              <a:rPr lang="ru-RU" sz="1500" dirty="0" smtClean="0"/>
              <a:t> та </a:t>
            </a:r>
            <a:r>
              <a:rPr lang="ru-RU" sz="1500" dirty="0" err="1" smtClean="0"/>
              <a:t>її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підпис</a:t>
            </a:r>
            <a:r>
              <a:rPr lang="ru-RU" sz="1500" dirty="0" smtClean="0"/>
              <a:t>.</a:t>
            </a:r>
            <a:endParaRPr lang="uk-UA" sz="1500" dirty="0" smtClean="0"/>
          </a:p>
          <a:p>
            <a:endParaRPr lang="uk-UA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76BBD-1A5E-45DD-AEDC-8104584F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48680"/>
            <a:ext cx="7596336" cy="1008112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Закон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освіту</a:t>
            </a:r>
            <a:r>
              <a:rPr lang="ru-RU" dirty="0"/>
              <a:t>»</a:t>
            </a:r>
            <a:r>
              <a:rPr lang="x-none" dirty="0"/>
              <a:t/>
            </a:r>
            <a:br>
              <a:rPr lang="x-none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A0A0733-39B2-4A53-AB48-C42828AA5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6064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0E19AA9D-8D85-4B83-951E-83C35B3F316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87624" y="1844824"/>
            <a:ext cx="7848872" cy="4147865"/>
          </a:xfrm>
        </p:spPr>
        <p:txBody>
          <a:bodyPr/>
          <a:lstStyle/>
          <a:p>
            <a:r>
              <a:rPr lang="ru-RU" sz="2000" b="1" dirty="0" err="1"/>
              <a:t>Стаття</a:t>
            </a:r>
            <a:r>
              <a:rPr lang="ru-RU" sz="2000" b="1" dirty="0"/>
              <a:t> 50.</a:t>
            </a:r>
            <a:r>
              <a:rPr lang="ru-RU" sz="2000" dirty="0"/>
              <a:t> </a:t>
            </a:r>
            <a:r>
              <a:rPr lang="ru-RU" sz="2000" dirty="0" err="1"/>
              <a:t>Атестація</a:t>
            </a:r>
            <a:r>
              <a:rPr lang="ru-RU" sz="2000" dirty="0"/>
              <a:t> </a:t>
            </a:r>
            <a:r>
              <a:rPr lang="ru-RU" sz="2000" dirty="0" err="1"/>
              <a:t>педагогічних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endParaRPr lang="x-none" sz="2000" dirty="0"/>
          </a:p>
          <a:p>
            <a:r>
              <a:rPr lang="ru-RU" sz="2000" dirty="0"/>
              <a:t>1.  </a:t>
            </a:r>
            <a:r>
              <a:rPr lang="ru-RU" sz="2000" dirty="0" err="1"/>
              <a:t>Атестація</a:t>
            </a:r>
            <a:r>
              <a:rPr lang="ru-RU" sz="2000" dirty="0"/>
              <a:t> </a:t>
            </a:r>
            <a:r>
              <a:rPr lang="ru-RU" sz="2000" dirty="0" err="1"/>
              <a:t>педагогічних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система </a:t>
            </a:r>
            <a:r>
              <a:rPr lang="ru-RU" sz="2000" dirty="0" err="1"/>
              <a:t>заходів</a:t>
            </a:r>
            <a:r>
              <a:rPr lang="ru-RU" sz="2000" dirty="0"/>
              <a:t>, </a:t>
            </a:r>
            <a:r>
              <a:rPr lang="ru-RU" sz="2000" dirty="0" err="1"/>
              <a:t>спрямованих</a:t>
            </a:r>
            <a:r>
              <a:rPr lang="ru-RU" sz="2000" dirty="0"/>
              <a:t> на </a:t>
            </a:r>
            <a:r>
              <a:rPr lang="ru-RU" sz="2000" dirty="0" err="1"/>
              <a:t>всебічне</a:t>
            </a:r>
            <a:r>
              <a:rPr lang="ru-RU" sz="2000" dirty="0"/>
              <a:t> та </a:t>
            </a:r>
            <a:r>
              <a:rPr lang="ru-RU" sz="2000" dirty="0" err="1"/>
              <a:t>комплексне</a:t>
            </a:r>
            <a:r>
              <a:rPr lang="ru-RU" sz="2000" dirty="0"/>
              <a:t> </a:t>
            </a:r>
            <a:r>
              <a:rPr lang="ru-RU" sz="2000" b="1" dirty="0" err="1"/>
              <a:t>оцінювання</a:t>
            </a:r>
            <a:r>
              <a:rPr lang="ru-RU" sz="2000" b="1" dirty="0"/>
              <a:t> </a:t>
            </a:r>
          </a:p>
          <a:p>
            <a:r>
              <a:rPr lang="ru-RU" sz="2000" b="1" dirty="0" err="1"/>
              <a:t>педагогічної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 </a:t>
            </a:r>
            <a:r>
              <a:rPr lang="ru-RU" sz="2000" b="1" dirty="0" err="1"/>
              <a:t>педагогічних</a:t>
            </a:r>
            <a:r>
              <a:rPr lang="ru-RU" sz="2000" b="1" dirty="0"/>
              <a:t> </a:t>
            </a:r>
            <a:r>
              <a:rPr lang="ru-RU" sz="2000" b="1" dirty="0" err="1"/>
              <a:t>працівників</a:t>
            </a:r>
            <a:r>
              <a:rPr lang="ru-RU" sz="2000" b="1" dirty="0"/>
              <a:t>.</a:t>
            </a:r>
            <a:endParaRPr lang="x-none" sz="2000" dirty="0"/>
          </a:p>
          <a:p>
            <a:r>
              <a:rPr lang="ru-RU" sz="2000" dirty="0"/>
              <a:t>2.  </a:t>
            </a:r>
            <a:r>
              <a:rPr lang="ru-RU" sz="2000" dirty="0" err="1"/>
              <a:t>Атестація</a:t>
            </a:r>
            <a:r>
              <a:rPr lang="ru-RU" sz="2000" dirty="0"/>
              <a:t> </a:t>
            </a:r>
            <a:r>
              <a:rPr lang="ru-RU" sz="2000" dirty="0" err="1"/>
              <a:t>педагогічних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b="1" dirty="0" err="1"/>
              <a:t>черговою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позачерговою</a:t>
            </a:r>
            <a:r>
              <a:rPr lang="ru-RU" sz="2000" dirty="0"/>
              <a:t>. 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працівник</a:t>
            </a:r>
            <a:r>
              <a:rPr lang="ru-RU" sz="2000" dirty="0"/>
              <a:t> проходить </a:t>
            </a:r>
          </a:p>
          <a:p>
            <a:r>
              <a:rPr lang="ru-RU" sz="2000" b="1" dirty="0" err="1"/>
              <a:t>чергову</a:t>
            </a:r>
            <a:r>
              <a:rPr lang="ru-RU" sz="2000" dirty="0"/>
              <a:t>  </a:t>
            </a:r>
            <a:r>
              <a:rPr lang="ru-RU" sz="2000" dirty="0" err="1"/>
              <a:t>атестацію</a:t>
            </a:r>
            <a:r>
              <a:rPr lang="ru-RU" sz="2000" dirty="0"/>
              <a:t> </a:t>
            </a:r>
            <a:r>
              <a:rPr lang="ru-RU" sz="2000" b="1" dirty="0"/>
              <a:t>не </a:t>
            </a:r>
            <a:r>
              <a:rPr lang="ru-RU" sz="2000" b="1" dirty="0" err="1"/>
              <a:t>менше</a:t>
            </a:r>
            <a:r>
              <a:rPr lang="ru-RU" sz="2000" b="1" dirty="0"/>
              <a:t> одного разу на </a:t>
            </a:r>
            <a:r>
              <a:rPr lang="ru-RU" sz="2000" b="1" dirty="0" err="1"/>
              <a:t>п’ять</a:t>
            </a:r>
            <a:r>
              <a:rPr lang="ru-RU" sz="2000" b="1" dirty="0"/>
              <a:t> </a:t>
            </a:r>
            <a:r>
              <a:rPr lang="ru-RU" sz="2000" b="1" dirty="0" err="1"/>
              <a:t>років</a:t>
            </a:r>
            <a:r>
              <a:rPr lang="ru-RU" sz="2000" b="1" dirty="0"/>
              <a:t>, </a:t>
            </a:r>
          </a:p>
          <a:p>
            <a:r>
              <a:rPr lang="ru-RU" sz="2000" b="1" dirty="0" err="1"/>
              <a:t>крім</a:t>
            </a:r>
            <a:r>
              <a:rPr lang="ru-RU" sz="2000" b="1" dirty="0"/>
              <a:t> </a:t>
            </a:r>
            <a:r>
              <a:rPr lang="ru-RU" sz="2000" b="1" dirty="0" err="1"/>
              <a:t>випадків</a:t>
            </a:r>
            <a:r>
              <a:rPr lang="ru-RU" sz="2000" b="1" dirty="0"/>
              <a:t>, </a:t>
            </a:r>
            <a:r>
              <a:rPr lang="ru-RU" sz="2000" b="1" dirty="0" err="1"/>
              <a:t>передбачених</a:t>
            </a:r>
            <a:r>
              <a:rPr lang="ru-RU" sz="2000" b="1" dirty="0"/>
              <a:t> </a:t>
            </a:r>
            <a:r>
              <a:rPr lang="ru-RU" sz="2000" b="1" dirty="0" err="1"/>
              <a:t>законодавством</a:t>
            </a:r>
            <a:r>
              <a:rPr lang="ru-RU" sz="2000" b="1" dirty="0"/>
              <a:t>.</a:t>
            </a:r>
            <a:endParaRPr lang="x-none" sz="2000" dirty="0"/>
          </a:p>
          <a:p>
            <a:r>
              <a:rPr lang="ru-RU" sz="2000" dirty="0"/>
              <a:t>3. За результатами  </a:t>
            </a:r>
            <a:r>
              <a:rPr lang="ru-RU" sz="2000" dirty="0" err="1"/>
              <a:t>атестації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b="1" dirty="0" err="1"/>
              <a:t>відповідність</a:t>
            </a:r>
            <a:r>
              <a:rPr lang="ru-RU" sz="2000" b="1" dirty="0"/>
              <a:t> </a:t>
            </a:r>
          </a:p>
          <a:p>
            <a:r>
              <a:rPr lang="ru-RU" sz="2000" b="1" dirty="0" err="1"/>
              <a:t>педагогічного</a:t>
            </a:r>
            <a:r>
              <a:rPr lang="ru-RU" sz="2000" b="1" dirty="0"/>
              <a:t> </a:t>
            </a:r>
            <a:r>
              <a:rPr lang="ru-RU" sz="2000" b="1" dirty="0" err="1"/>
              <a:t>працівника</a:t>
            </a:r>
            <a:r>
              <a:rPr lang="ru-RU" sz="2000" b="1" dirty="0"/>
              <a:t> </a:t>
            </a:r>
            <a:r>
              <a:rPr lang="ru-RU" sz="2000" b="1" dirty="0" err="1"/>
              <a:t>займаній</a:t>
            </a:r>
            <a:r>
              <a:rPr lang="ru-RU" sz="2000" b="1" dirty="0"/>
              <a:t> </a:t>
            </a:r>
            <a:r>
              <a:rPr lang="ru-RU" sz="2000" b="1" dirty="0" err="1"/>
              <a:t>посаді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r>
              <a:rPr lang="ru-RU" sz="2000" dirty="0" err="1"/>
              <a:t>присвоюються</a:t>
            </a:r>
            <a:r>
              <a:rPr lang="ru-RU" sz="2000" dirty="0"/>
              <a:t> </a:t>
            </a:r>
            <a:r>
              <a:rPr lang="ru-RU" sz="2000" b="1" dirty="0" err="1"/>
              <a:t>кваліфікаційні</a:t>
            </a:r>
            <a:r>
              <a:rPr lang="ru-RU" sz="2000" b="1" dirty="0"/>
              <a:t> </a:t>
            </a:r>
            <a:r>
              <a:rPr lang="ru-RU" sz="2000" b="1" dirty="0" err="1"/>
              <a:t>категорії</a:t>
            </a:r>
            <a:r>
              <a:rPr lang="ru-RU" sz="2000" b="1" dirty="0"/>
              <a:t>, </a:t>
            </a:r>
            <a:r>
              <a:rPr lang="ru-RU" sz="2000" b="1" dirty="0" err="1"/>
              <a:t>педагогічні</a:t>
            </a:r>
            <a:r>
              <a:rPr lang="ru-RU" sz="2000" b="1" dirty="0"/>
              <a:t> </a:t>
            </a:r>
            <a:r>
              <a:rPr lang="ru-RU" sz="2000" b="1" dirty="0" err="1"/>
              <a:t>звання</a:t>
            </a:r>
            <a:r>
              <a:rPr lang="ru-RU" sz="2000" dirty="0"/>
              <a:t>. </a:t>
            </a:r>
            <a:endParaRPr lang="x-none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83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3CD8515-52CA-4192-BC3A-6B1DCDE42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62" y="214290"/>
            <a:ext cx="8215338" cy="928694"/>
          </a:xfrm>
        </p:spPr>
        <p:txBody>
          <a:bodyPr/>
          <a:lstStyle/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С</a:t>
            </a:r>
            <a:r>
              <a:rPr lang="ru-RU" b="1" dirty="0"/>
              <a:t>т</a:t>
            </a:r>
            <a:r>
              <a:rPr lang="uk-UA" b="1" dirty="0" err="1"/>
              <a:t>аття</a:t>
            </a:r>
            <a:r>
              <a:rPr lang="ru-RU" b="1" dirty="0"/>
              <a:t> 59. </a:t>
            </a:r>
            <a:r>
              <a:rPr lang="ru-RU" b="1" dirty="0" err="1"/>
              <a:t>Професійний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та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 smtClean="0"/>
              <a:t>кваліфікації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err="1" smtClean="0"/>
              <a:t>педагогічних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err="1"/>
              <a:t>науково-педагогічних</a:t>
            </a:r>
            <a:r>
              <a:rPr lang="ru-RU" b="1" dirty="0"/>
              <a:t> </a:t>
            </a:r>
            <a:r>
              <a:rPr lang="ru-RU" b="1" dirty="0" err="1" smtClean="0"/>
              <a:t>працівників</a:t>
            </a:r>
            <a:endParaRPr lang="x-none" dirty="0"/>
          </a:p>
          <a:p>
            <a:pPr algn="ctr"/>
            <a:endParaRPr lang="x-none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EA5E2F03-68BF-404F-8FFF-CC46406534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42976" y="1000108"/>
            <a:ext cx="7893520" cy="5857892"/>
          </a:xfrm>
        </p:spPr>
        <p:txBody>
          <a:bodyPr/>
          <a:lstStyle/>
          <a:p>
            <a:r>
              <a:rPr lang="ru-RU" sz="1600" dirty="0"/>
              <a:t>2.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кваліфікації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здійснюватися</a:t>
            </a:r>
            <a:r>
              <a:rPr lang="ru-RU" sz="1600" dirty="0"/>
              <a:t> за </a:t>
            </a:r>
            <a:r>
              <a:rPr lang="ru-RU" sz="1600" dirty="0" err="1"/>
              <a:t>різними</a:t>
            </a:r>
            <a:r>
              <a:rPr lang="ru-RU" sz="1600" dirty="0"/>
              <a:t> </a:t>
            </a:r>
            <a:r>
              <a:rPr lang="ru-RU" sz="1600" b="1" u="sng" dirty="0"/>
              <a:t>видами</a:t>
            </a:r>
            <a:r>
              <a:rPr lang="ru-RU" sz="1600" dirty="0"/>
              <a:t> (</a:t>
            </a:r>
            <a:r>
              <a:rPr lang="ru-RU" sz="1600" dirty="0" err="1"/>
              <a:t>навчання</a:t>
            </a:r>
            <a:r>
              <a:rPr lang="ru-RU" sz="1600" dirty="0"/>
              <a:t> за </a:t>
            </a:r>
            <a:r>
              <a:rPr lang="ru-RU" sz="1600" dirty="0" err="1"/>
              <a:t>освітньою</a:t>
            </a:r>
            <a:r>
              <a:rPr lang="ru-RU" sz="1600" dirty="0"/>
              <a:t> </a:t>
            </a:r>
            <a:r>
              <a:rPr lang="ru-RU" sz="1600" dirty="0" err="1"/>
              <a:t>програмою</a:t>
            </a:r>
            <a:r>
              <a:rPr lang="ru-RU" sz="1600" dirty="0"/>
              <a:t>, </a:t>
            </a:r>
            <a:r>
              <a:rPr lang="ru-RU" sz="1600" dirty="0" err="1"/>
              <a:t>стажування</a:t>
            </a:r>
            <a:r>
              <a:rPr lang="ru-RU" sz="1600" dirty="0"/>
              <a:t>, участь у </a:t>
            </a:r>
            <a:r>
              <a:rPr lang="ru-RU" sz="1600" dirty="0" err="1"/>
              <a:t>сертифікаційних</a:t>
            </a:r>
            <a:r>
              <a:rPr lang="ru-RU" sz="1600" dirty="0"/>
              <a:t> </a:t>
            </a:r>
            <a:r>
              <a:rPr lang="ru-RU" sz="1600" dirty="0" err="1"/>
              <a:t>програмах</a:t>
            </a:r>
            <a:r>
              <a:rPr lang="ru-RU" sz="1600" dirty="0"/>
              <a:t>, </a:t>
            </a:r>
            <a:r>
              <a:rPr lang="ru-RU" sz="1600" dirty="0" err="1"/>
              <a:t>тренінгах</a:t>
            </a:r>
            <a:r>
              <a:rPr lang="ru-RU" sz="1600" dirty="0"/>
              <a:t>, </a:t>
            </a:r>
            <a:r>
              <a:rPr lang="ru-RU" sz="1600" dirty="0" err="1"/>
              <a:t>семінарах</a:t>
            </a:r>
            <a:r>
              <a:rPr lang="ru-RU" sz="1600" dirty="0"/>
              <a:t>, </a:t>
            </a:r>
            <a:r>
              <a:rPr lang="ru-RU" sz="1600" dirty="0" err="1"/>
              <a:t>семінарах-практикумах</a:t>
            </a:r>
            <a:r>
              <a:rPr lang="ru-RU" sz="1600" dirty="0"/>
              <a:t>, </a:t>
            </a:r>
            <a:r>
              <a:rPr lang="ru-RU" sz="1600" dirty="0" err="1"/>
              <a:t>семінарах-нарадах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err="1" smtClean="0"/>
              <a:t>семінарах-тренінгах</a:t>
            </a:r>
            <a:r>
              <a:rPr lang="ru-RU" sz="1600" dirty="0"/>
              <a:t>, </a:t>
            </a:r>
            <a:r>
              <a:rPr lang="ru-RU" sz="1600" dirty="0" err="1"/>
              <a:t>вебінарах</a:t>
            </a:r>
            <a:r>
              <a:rPr lang="ru-RU" sz="1600" dirty="0"/>
              <a:t>, </a:t>
            </a:r>
            <a:r>
              <a:rPr lang="ru-RU" sz="1600" dirty="0" err="1"/>
              <a:t>майстер-класах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 та у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b="1" u="sng" dirty="0"/>
              <a:t>формах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b="1" dirty="0" err="1"/>
              <a:t>інституційна</a:t>
            </a:r>
            <a:r>
              <a:rPr lang="ru-RU" sz="1600" b="1" dirty="0"/>
              <a:t>, дуальна, на </a:t>
            </a:r>
            <a:r>
              <a:rPr lang="ru-RU" sz="1600" b="1" dirty="0" err="1"/>
              <a:t>робочому</a:t>
            </a:r>
            <a:r>
              <a:rPr lang="ru-RU" sz="1600" b="1" dirty="0"/>
              <a:t> </a:t>
            </a:r>
            <a:r>
              <a:rPr lang="ru-RU" sz="1600" b="1" dirty="0" err="1"/>
              <a:t>місці</a:t>
            </a:r>
            <a:r>
              <a:rPr lang="ru-RU" sz="1600" b="1" dirty="0"/>
              <a:t> (на </a:t>
            </a:r>
            <a:r>
              <a:rPr lang="ru-RU" sz="1600" b="1" dirty="0" err="1"/>
              <a:t>виробництві</a:t>
            </a:r>
            <a:r>
              <a:rPr lang="ru-RU" sz="1600" b="1" dirty="0"/>
              <a:t>) </a:t>
            </a:r>
            <a:r>
              <a:rPr lang="ru-RU" sz="1600" b="1" dirty="0" err="1"/>
              <a:t>тощо</a:t>
            </a:r>
            <a:r>
              <a:rPr lang="ru-RU" sz="1600" b="1" dirty="0"/>
              <a:t>).</a:t>
            </a:r>
            <a:endParaRPr lang="x-none" sz="1600" dirty="0"/>
          </a:p>
          <a:p>
            <a:r>
              <a:rPr lang="ru-RU" sz="1600" dirty="0" err="1"/>
              <a:t>Педагогічні</a:t>
            </a:r>
            <a:r>
              <a:rPr lang="ru-RU" sz="1600" dirty="0"/>
              <a:t> та </a:t>
            </a:r>
            <a:r>
              <a:rPr lang="ru-RU" sz="1600" dirty="0" err="1"/>
              <a:t>науково-педагогічні</a:t>
            </a:r>
            <a:r>
              <a:rPr lang="ru-RU" sz="1600" dirty="0"/>
              <a:t> </a:t>
            </a:r>
            <a:r>
              <a:rPr lang="ru-RU" sz="1600" dirty="0" err="1"/>
              <a:t>працівники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право </a:t>
            </a:r>
            <a:r>
              <a:rPr lang="ru-RU" sz="1600" dirty="0" err="1"/>
              <a:t>підвищувати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кваліфікацію</a:t>
            </a:r>
            <a:r>
              <a:rPr lang="ru-RU" sz="1600" dirty="0" smtClean="0"/>
              <a:t> </a:t>
            </a:r>
            <a:r>
              <a:rPr lang="ru-RU" sz="1600" dirty="0"/>
              <a:t>у закладах </a:t>
            </a:r>
            <a:r>
              <a:rPr lang="ru-RU" sz="1600" dirty="0" err="1"/>
              <a:t>освіти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b="1" u="sng" dirty="0" err="1"/>
              <a:t>ліцензію</a:t>
            </a:r>
            <a:r>
              <a:rPr lang="ru-RU" sz="1600" b="1" u="sng" dirty="0"/>
              <a:t> на </a:t>
            </a:r>
            <a:r>
              <a:rPr lang="ru-RU" sz="1600" b="1" u="sng" dirty="0" err="1"/>
              <a:t>підвищення</a:t>
            </a:r>
            <a:r>
              <a:rPr lang="ru-RU" sz="1600" b="1" u="sng" dirty="0"/>
              <a:t> </a:t>
            </a:r>
            <a:r>
              <a:rPr lang="ru-RU" sz="1600" b="1" u="sng" dirty="0" err="1"/>
              <a:t>кваліфікації</a:t>
            </a:r>
            <a:r>
              <a:rPr lang="ru-RU" sz="1600" b="1" u="sng" dirty="0"/>
              <a:t> </a:t>
            </a:r>
            <a:r>
              <a:rPr lang="ru-RU" sz="1600" b="1" u="sng" dirty="0" err="1"/>
              <a:t>або</a:t>
            </a:r>
            <a:r>
              <a:rPr lang="ru-RU" sz="1600" b="1" u="sng" dirty="0"/>
              <a:t> </a:t>
            </a:r>
            <a:r>
              <a:rPr lang="ru-RU" sz="1600" b="1" u="sng" dirty="0" err="1"/>
              <a:t>провадять</a:t>
            </a:r>
            <a:r>
              <a:rPr lang="ru-RU" sz="1600" b="1" u="sng" dirty="0"/>
              <a:t> </a:t>
            </a:r>
            <a:r>
              <a:rPr lang="ru-RU" sz="1600" b="1" u="sng" dirty="0" err="1"/>
              <a:t>освітню</a:t>
            </a:r>
            <a:r>
              <a:rPr lang="ru-RU" sz="1600" b="1" u="sng" dirty="0"/>
              <a:t> </a:t>
            </a:r>
            <a:r>
              <a:rPr lang="ru-RU" sz="1600" b="1" u="sng" dirty="0" err="1"/>
              <a:t>діяльність</a:t>
            </a:r>
            <a:r>
              <a:rPr lang="ru-RU" sz="1600" b="1" u="sng" dirty="0"/>
              <a:t> за </a:t>
            </a:r>
            <a:r>
              <a:rPr lang="ru-RU" sz="1600" b="1" u="sng" dirty="0" err="1"/>
              <a:t>акредитованою</a:t>
            </a:r>
            <a:r>
              <a:rPr lang="ru-RU" sz="1600" b="1" u="sng" dirty="0"/>
              <a:t> </a:t>
            </a:r>
            <a:r>
              <a:rPr lang="ru-RU" sz="1600" b="1" u="sng" dirty="0" err="1"/>
              <a:t>освітньою</a:t>
            </a:r>
            <a:r>
              <a:rPr lang="ru-RU" sz="1600" b="1" u="sng" dirty="0"/>
              <a:t> </a:t>
            </a:r>
            <a:endParaRPr lang="ru-RU" sz="1600" b="1" u="sng" dirty="0" smtClean="0"/>
          </a:p>
          <a:p>
            <a:r>
              <a:rPr lang="ru-RU" sz="1600" b="1" u="sng" dirty="0" err="1" smtClean="0"/>
              <a:t>програмою</a:t>
            </a:r>
            <a:r>
              <a:rPr lang="ru-RU" sz="1600" b="1" u="sng" dirty="0"/>
              <a:t>.</a:t>
            </a:r>
            <a:r>
              <a:rPr lang="ru-RU" sz="1600" b="1" dirty="0"/>
              <a:t> </a:t>
            </a:r>
            <a:r>
              <a:rPr lang="ru-RU" sz="1600" dirty="0" err="1"/>
              <a:t>Результати</a:t>
            </a:r>
            <a:r>
              <a:rPr lang="ru-RU" sz="1600" dirty="0"/>
              <a:t>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кваліфікації</a:t>
            </a:r>
            <a:r>
              <a:rPr lang="ru-RU" sz="1600" dirty="0"/>
              <a:t> у таких закладах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</a:p>
          <a:p>
            <a:r>
              <a:rPr lang="ru-RU" sz="1600" b="1" u="sng" dirty="0"/>
              <a:t>не </a:t>
            </a:r>
            <a:r>
              <a:rPr lang="ru-RU" sz="1600" b="1" u="sng" dirty="0" err="1"/>
              <a:t>потребують</a:t>
            </a:r>
            <a:r>
              <a:rPr lang="ru-RU" sz="1600" b="1" u="sng" dirty="0"/>
              <a:t> </a:t>
            </a:r>
            <a:r>
              <a:rPr lang="ru-RU" sz="1600" dirty="0" err="1"/>
              <a:t>окремого</a:t>
            </a:r>
            <a:r>
              <a:rPr lang="ru-RU" sz="1600" dirty="0"/>
              <a:t> </a:t>
            </a:r>
            <a:r>
              <a:rPr lang="ru-RU" sz="1600" dirty="0" err="1"/>
              <a:t>визнання</a:t>
            </a:r>
            <a:r>
              <a:rPr lang="ru-RU" sz="1600" dirty="0"/>
              <a:t> і </a:t>
            </a:r>
            <a:r>
              <a:rPr lang="ru-RU" sz="1600" dirty="0" err="1"/>
              <a:t>підтвердження</a:t>
            </a:r>
            <a:r>
              <a:rPr lang="ru-RU" sz="1600" dirty="0"/>
              <a:t>.</a:t>
            </a:r>
            <a:endParaRPr lang="x-none" sz="1600" dirty="0"/>
          </a:p>
          <a:p>
            <a:r>
              <a:rPr lang="ru-RU" sz="1600" dirty="0" err="1"/>
              <a:t>Педагогічні</a:t>
            </a:r>
            <a:r>
              <a:rPr lang="ru-RU" sz="1600" dirty="0"/>
              <a:t> та </a:t>
            </a:r>
            <a:r>
              <a:rPr lang="ru-RU" sz="1600" dirty="0" err="1"/>
              <a:t>науково-педагогічні</a:t>
            </a:r>
            <a:r>
              <a:rPr lang="ru-RU" sz="1600" dirty="0"/>
              <a:t> </a:t>
            </a:r>
            <a:r>
              <a:rPr lang="ru-RU" sz="1600" dirty="0" err="1"/>
              <a:t>працівники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право </a:t>
            </a:r>
            <a:r>
              <a:rPr lang="ru-RU" sz="1600" dirty="0" err="1"/>
              <a:t>підвищувати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кваліфікацію</a:t>
            </a:r>
            <a:r>
              <a:rPr lang="ru-RU" sz="1600" dirty="0" smtClean="0"/>
              <a:t> </a:t>
            </a:r>
            <a:r>
              <a:rPr lang="ru-RU" sz="1600" b="1" dirty="0"/>
              <a:t>в </a:t>
            </a:r>
            <a:r>
              <a:rPr lang="ru-RU" sz="1600" b="1" dirty="0" err="1"/>
              <a:t>інших</a:t>
            </a:r>
            <a:r>
              <a:rPr lang="ru-RU" sz="1600" b="1" dirty="0"/>
              <a:t> </a:t>
            </a:r>
            <a:r>
              <a:rPr lang="ru-RU" sz="1600" b="1" u="sng" dirty="0" err="1"/>
              <a:t>суб’єктів</a:t>
            </a:r>
            <a:r>
              <a:rPr lang="ru-RU" sz="1600" b="1" u="sng" dirty="0"/>
              <a:t> </a:t>
            </a:r>
            <a:r>
              <a:rPr lang="ru-RU" sz="1600" b="1" u="sng" dirty="0" err="1"/>
              <a:t>освітньої</a:t>
            </a:r>
            <a:r>
              <a:rPr lang="ru-RU" sz="1600" b="1" u="sng" dirty="0"/>
              <a:t> </a:t>
            </a:r>
            <a:r>
              <a:rPr lang="ru-RU" sz="1600" b="1" u="sng" dirty="0" err="1"/>
              <a:t>діяльності</a:t>
            </a:r>
            <a:r>
              <a:rPr lang="ru-RU" sz="1600" b="1" u="sng" dirty="0"/>
              <a:t>, </a:t>
            </a:r>
            <a:r>
              <a:rPr lang="ru-RU" sz="1600" b="1" u="sng" dirty="0" err="1"/>
              <a:t>фізичних</a:t>
            </a:r>
            <a:r>
              <a:rPr lang="ru-RU" sz="1600" b="1" u="sng" dirty="0"/>
              <a:t> та </a:t>
            </a:r>
            <a:endParaRPr lang="ru-RU" sz="1600" b="1" u="sng" dirty="0" smtClean="0"/>
          </a:p>
          <a:p>
            <a:r>
              <a:rPr lang="ru-RU" sz="1600" b="1" u="sng" dirty="0" err="1" smtClean="0"/>
              <a:t>юридичних</a:t>
            </a:r>
            <a:r>
              <a:rPr lang="ru-RU" sz="1600" b="1" u="sng" dirty="0" smtClean="0"/>
              <a:t> </a:t>
            </a:r>
            <a:r>
              <a:rPr lang="ru-RU" sz="1600" b="1" u="sng" dirty="0" err="1"/>
              <a:t>осіб</a:t>
            </a:r>
            <a:r>
              <a:rPr lang="ru-RU" sz="1600" b="1" u="sng" dirty="0"/>
              <a:t>. </a:t>
            </a:r>
            <a:endParaRPr lang="x-none" sz="1600" u="sng" dirty="0"/>
          </a:p>
          <a:p>
            <a:r>
              <a:rPr lang="ru-RU" sz="1600" b="1" dirty="0" err="1"/>
              <a:t>Результати</a:t>
            </a:r>
            <a:r>
              <a:rPr lang="ru-RU" sz="1600" b="1" dirty="0"/>
              <a:t> </a:t>
            </a:r>
            <a:r>
              <a:rPr lang="ru-RU" sz="1600" b="1" dirty="0" err="1"/>
              <a:t>підвищення</a:t>
            </a:r>
            <a:r>
              <a:rPr lang="ru-RU" sz="1600" b="1" dirty="0"/>
              <a:t> </a:t>
            </a:r>
            <a:r>
              <a:rPr lang="ru-RU" sz="1600" b="1" dirty="0" err="1"/>
              <a:t>кваліфікації</a:t>
            </a:r>
            <a:r>
              <a:rPr lang="ru-RU" sz="1600" b="1" dirty="0"/>
              <a:t> </a:t>
            </a:r>
            <a:r>
              <a:rPr lang="ru-RU" sz="1600" b="1" dirty="0" err="1"/>
              <a:t>педагогічного</a:t>
            </a:r>
            <a:r>
              <a:rPr lang="ru-RU" sz="1600" b="1" dirty="0"/>
              <a:t> (</a:t>
            </a:r>
            <a:r>
              <a:rPr lang="ru-RU" sz="1600" b="1" dirty="0" err="1"/>
              <a:t>науково-педагогічного</a:t>
            </a:r>
            <a:r>
              <a:rPr lang="ru-RU" sz="1600" b="1" dirty="0"/>
              <a:t>) </a:t>
            </a:r>
            <a:r>
              <a:rPr lang="ru-RU" sz="1600" b="1" dirty="0" err="1" smtClean="0"/>
              <a:t>працівника</a:t>
            </a:r>
            <a:r>
              <a:rPr lang="ru-RU" sz="1600" b="1" dirty="0" smtClean="0"/>
              <a:t> </a:t>
            </a:r>
            <a:r>
              <a:rPr lang="ru-RU" sz="1600" b="1" dirty="0"/>
              <a:t>у таких </a:t>
            </a:r>
            <a:r>
              <a:rPr lang="ru-RU" sz="1600" b="1" dirty="0" err="1"/>
              <a:t>суб’єктів</a:t>
            </a:r>
            <a:r>
              <a:rPr lang="ru-RU" sz="1600" b="1" dirty="0"/>
              <a:t> </a:t>
            </a:r>
            <a:r>
              <a:rPr lang="ru-RU" sz="1600" b="1" u="sng" dirty="0" err="1"/>
              <a:t>визнаються</a:t>
            </a:r>
            <a:r>
              <a:rPr lang="ru-RU" sz="1600" b="1" u="sng" dirty="0"/>
              <a:t> </a:t>
            </a:r>
            <a:r>
              <a:rPr lang="ru-RU" sz="1600" b="1" u="sng" dirty="0" err="1"/>
              <a:t>окремим</a:t>
            </a:r>
            <a:r>
              <a:rPr lang="ru-RU" sz="1600" b="1" u="sng" dirty="0"/>
              <a:t> </a:t>
            </a:r>
            <a:r>
              <a:rPr lang="ru-RU" sz="1600" b="1" u="sng" dirty="0" err="1"/>
              <a:t>рішенням</a:t>
            </a:r>
            <a:r>
              <a:rPr lang="ru-RU" sz="1600" b="1" dirty="0"/>
              <a:t> </a:t>
            </a:r>
            <a:r>
              <a:rPr lang="ru-RU" sz="1600" b="1" dirty="0" err="1"/>
              <a:t>педагогічної</a:t>
            </a:r>
            <a:r>
              <a:rPr lang="ru-RU" sz="1600" b="1" dirty="0"/>
              <a:t> </a:t>
            </a:r>
            <a:r>
              <a:rPr lang="ru-RU" sz="1600" b="1" dirty="0" smtClean="0"/>
              <a:t>(</a:t>
            </a:r>
            <a:r>
              <a:rPr lang="ru-RU" sz="1600" b="1" dirty="0" err="1"/>
              <a:t>вченої</a:t>
            </a:r>
            <a:r>
              <a:rPr lang="ru-RU" sz="1600" b="1" dirty="0"/>
              <a:t>) ради. </a:t>
            </a:r>
          </a:p>
          <a:p>
            <a:r>
              <a:rPr lang="ru-RU" sz="1600" dirty="0" err="1"/>
              <a:t>Умови</a:t>
            </a:r>
            <a:r>
              <a:rPr lang="ru-RU" sz="1600" dirty="0"/>
              <a:t> і порядок </a:t>
            </a:r>
            <a:r>
              <a:rPr lang="ru-RU" sz="1600" dirty="0" err="1"/>
              <a:t>визнання</a:t>
            </a:r>
            <a:r>
              <a:rPr lang="ru-RU" sz="1600" dirty="0"/>
              <a:t> </a:t>
            </a:r>
            <a:r>
              <a:rPr lang="ru-RU" sz="1600" dirty="0" err="1"/>
              <a:t>результатів</a:t>
            </a:r>
            <a:r>
              <a:rPr lang="ru-RU" sz="1600" dirty="0"/>
              <a:t>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кваліфікації</a:t>
            </a:r>
            <a:r>
              <a:rPr lang="ru-RU" sz="1600" dirty="0"/>
              <a:t> у таких </a:t>
            </a:r>
            <a:endParaRPr lang="ru-RU" sz="1600" dirty="0" smtClean="0"/>
          </a:p>
          <a:p>
            <a:r>
              <a:rPr lang="ru-RU" sz="1600" dirty="0" err="1" smtClean="0"/>
              <a:t>суб’єктів</a:t>
            </a:r>
            <a:r>
              <a:rPr lang="ru-RU" sz="1600" dirty="0" smtClean="0"/>
              <a:t> </a:t>
            </a:r>
            <a:r>
              <a:rPr lang="ru-RU" sz="1600" dirty="0" err="1"/>
              <a:t>визначаються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</a:t>
            </a:r>
            <a:r>
              <a:rPr lang="ru-RU" sz="1600" b="1" dirty="0"/>
              <a:t>до </a:t>
            </a:r>
            <a:r>
              <a:rPr lang="ru-RU" sz="1600" b="1" dirty="0" err="1"/>
              <a:t>частини</a:t>
            </a:r>
            <a:r>
              <a:rPr lang="ru-RU" sz="1600" b="1" dirty="0"/>
              <a:t> </a:t>
            </a:r>
            <a:r>
              <a:rPr lang="ru-RU" sz="1600" b="1" dirty="0" err="1"/>
              <a:t>шостої</a:t>
            </a:r>
            <a:r>
              <a:rPr lang="ru-RU" sz="1600" b="1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статті</a:t>
            </a:r>
            <a:r>
              <a:rPr lang="ru-RU" sz="1600" dirty="0"/>
              <a:t>.</a:t>
            </a:r>
            <a:endParaRPr lang="x-none" sz="1600" dirty="0"/>
          </a:p>
          <a:p>
            <a:r>
              <a:rPr lang="ru-RU" sz="1600" dirty="0"/>
              <a:t>Вид, форму та </a:t>
            </a:r>
            <a:r>
              <a:rPr lang="ru-RU" sz="1600" dirty="0" err="1"/>
              <a:t>суб’єкта</a:t>
            </a:r>
            <a:r>
              <a:rPr lang="ru-RU" sz="1600" dirty="0"/>
              <a:t>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кваліфікації</a:t>
            </a:r>
            <a:r>
              <a:rPr lang="ru-RU" sz="1600" dirty="0"/>
              <a:t> </a:t>
            </a:r>
            <a:r>
              <a:rPr lang="ru-RU" sz="1600" dirty="0" err="1"/>
              <a:t>обирає</a:t>
            </a:r>
            <a:r>
              <a:rPr lang="ru-RU" sz="1600" dirty="0"/>
              <a:t> </a:t>
            </a:r>
            <a:r>
              <a:rPr lang="ru-RU" sz="1600" dirty="0" err="1"/>
              <a:t>педагогічний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dirty="0" err="1"/>
              <a:t>науково-педагогічний</a:t>
            </a:r>
            <a:r>
              <a:rPr lang="ru-RU" sz="1600" dirty="0"/>
              <a:t>) </a:t>
            </a:r>
            <a:r>
              <a:rPr lang="ru-RU" sz="1600" dirty="0" err="1"/>
              <a:t>працівник</a:t>
            </a:r>
            <a:r>
              <a:rPr lang="ru-RU" sz="1600" dirty="0"/>
              <a:t>.</a:t>
            </a:r>
            <a:endParaRPr lang="x-none" sz="1600" dirty="0"/>
          </a:p>
          <a:p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xmlns="" val="187279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590E26-ED48-4CD4-9DD2-574F99F8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Закон України «Про фахову </a:t>
            </a:r>
            <a:br>
              <a:rPr lang="uk-UA" sz="3200" dirty="0"/>
            </a:br>
            <a:r>
              <a:rPr lang="uk-UA" sz="3200" dirty="0" err="1"/>
              <a:t>передвищу</a:t>
            </a:r>
            <a:r>
              <a:rPr lang="uk-UA" sz="3200" dirty="0"/>
              <a:t> освіту»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1E0D150-A907-4E1A-868C-DDCE037F2FE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19672" y="1268760"/>
            <a:ext cx="7524328" cy="5328592"/>
          </a:xfrm>
        </p:spPr>
        <p:txBody>
          <a:bodyPr/>
          <a:lstStyle/>
          <a:p>
            <a:r>
              <a:rPr lang="uk-UA" sz="1600" b="1" dirty="0"/>
              <a:t>Стаття 24. Атестація, підвищення кваліфікації та сертифікація </a:t>
            </a:r>
            <a:endParaRPr lang="uk-UA" sz="1600" b="1" dirty="0" smtClean="0"/>
          </a:p>
          <a:p>
            <a:r>
              <a:rPr lang="uk-UA" sz="1600" b="1" dirty="0" smtClean="0"/>
              <a:t>педагогічних </a:t>
            </a:r>
            <a:r>
              <a:rPr lang="uk-UA" sz="1600" b="1" dirty="0"/>
              <a:t>і науково-педагогічних працівників</a:t>
            </a:r>
            <a:endParaRPr lang="x-none" sz="1600" b="1" dirty="0"/>
          </a:p>
          <a:p>
            <a:endParaRPr lang="uk-UA" sz="1600" dirty="0"/>
          </a:p>
          <a:p>
            <a:r>
              <a:rPr lang="uk-UA" sz="1800" dirty="0"/>
              <a:t>2. Щорічне підвищення кваліфікації педагогічних та </a:t>
            </a:r>
            <a:r>
              <a:rPr lang="uk-UA" sz="1800" dirty="0" err="1" smtClean="0"/>
              <a:t>науково-</a:t>
            </a:r>
            <a:endParaRPr lang="uk-UA" sz="1800" dirty="0" smtClean="0"/>
          </a:p>
          <a:p>
            <a:r>
              <a:rPr lang="uk-UA" sz="1800" dirty="0" smtClean="0"/>
              <a:t>педагогічних </a:t>
            </a:r>
            <a:r>
              <a:rPr lang="uk-UA" sz="1800" dirty="0"/>
              <a:t>працівників закладів фахової </a:t>
            </a:r>
            <a:r>
              <a:rPr lang="uk-UA" sz="1800" dirty="0" err="1"/>
              <a:t>передвищої</a:t>
            </a:r>
            <a:r>
              <a:rPr lang="uk-UA" sz="1800" dirty="0"/>
              <a:t> </a:t>
            </a:r>
            <a:endParaRPr lang="uk-UA" sz="1800" dirty="0" smtClean="0"/>
          </a:p>
          <a:p>
            <a:r>
              <a:rPr lang="uk-UA" sz="1800" dirty="0" smtClean="0"/>
              <a:t>освіти </a:t>
            </a:r>
            <a:r>
              <a:rPr lang="uk-UA" sz="1800" dirty="0"/>
              <a:t>здійснюється відповідно до Закону України  "Про </a:t>
            </a:r>
            <a:endParaRPr lang="uk-UA" sz="1800" dirty="0" smtClean="0"/>
          </a:p>
          <a:p>
            <a:r>
              <a:rPr lang="uk-UA" sz="1800" dirty="0" smtClean="0"/>
              <a:t>освіту</a:t>
            </a:r>
            <a:r>
              <a:rPr lang="uk-UA" sz="1800" dirty="0"/>
              <a:t>". Загальна кількість академічних годин для </a:t>
            </a:r>
            <a:endParaRPr lang="uk-UA" sz="1800" dirty="0" smtClean="0"/>
          </a:p>
          <a:p>
            <a:r>
              <a:rPr lang="uk-UA" sz="1800" dirty="0" smtClean="0"/>
              <a:t>підвищення </a:t>
            </a:r>
            <a:r>
              <a:rPr lang="uk-UA" sz="1800" dirty="0"/>
              <a:t>кваліфікації педагогічного, науково-педагогічного </a:t>
            </a:r>
            <a:endParaRPr lang="uk-UA" sz="1800" dirty="0" smtClean="0"/>
          </a:p>
          <a:p>
            <a:r>
              <a:rPr lang="uk-UA" sz="1800" dirty="0" smtClean="0"/>
              <a:t>працівника </a:t>
            </a:r>
            <a:r>
              <a:rPr lang="uk-UA" sz="1800" dirty="0"/>
              <a:t>закладу фахової </a:t>
            </a:r>
            <a:r>
              <a:rPr lang="uk-UA" sz="1800" dirty="0" err="1"/>
              <a:t>передвищої</a:t>
            </a:r>
            <a:r>
              <a:rPr lang="uk-UA" sz="1800" dirty="0"/>
              <a:t> освіти </a:t>
            </a:r>
            <a:endParaRPr lang="uk-UA" sz="1800" dirty="0" smtClean="0"/>
          </a:p>
          <a:p>
            <a:r>
              <a:rPr lang="uk-UA" sz="1800" b="1" u="sng" dirty="0" smtClean="0"/>
              <a:t>упродовж </a:t>
            </a:r>
            <a:r>
              <a:rPr lang="uk-UA" sz="1800" b="1" u="sng" dirty="0"/>
              <a:t>п’яти років не може бути меншою за 120 </a:t>
            </a:r>
            <a:r>
              <a:rPr lang="uk-UA" sz="1800" b="1" u="sng" dirty="0" err="1" smtClean="0"/>
              <a:t>год</a:t>
            </a:r>
            <a:r>
              <a:rPr lang="uk-UA" sz="1800" dirty="0" smtClean="0"/>
              <a:t>, </a:t>
            </a:r>
          </a:p>
          <a:p>
            <a:r>
              <a:rPr lang="uk-UA" sz="1800" dirty="0" smtClean="0"/>
              <a:t>з </a:t>
            </a:r>
            <a:r>
              <a:rPr lang="uk-UA" sz="1800" dirty="0"/>
              <a:t>яких </a:t>
            </a:r>
            <a:r>
              <a:rPr lang="uk-UA" sz="1800" b="1" u="sng" dirty="0"/>
              <a:t>певна кількість годин</a:t>
            </a:r>
            <a:r>
              <a:rPr lang="uk-UA" sz="1800" u="sng" dirty="0"/>
              <a:t> </a:t>
            </a:r>
            <a:r>
              <a:rPr lang="uk-UA" sz="1800" dirty="0"/>
              <a:t>обов’язково має бути </a:t>
            </a:r>
            <a:endParaRPr lang="uk-UA" sz="1800" dirty="0" smtClean="0"/>
          </a:p>
          <a:p>
            <a:r>
              <a:rPr lang="uk-UA" sz="1800" dirty="0" smtClean="0"/>
              <a:t>спрямована </a:t>
            </a:r>
            <a:r>
              <a:rPr lang="uk-UA" sz="1800" dirty="0"/>
              <a:t>на вдосконалення знань, вмінь і практичних </a:t>
            </a:r>
            <a:endParaRPr lang="uk-UA" sz="1800" dirty="0" smtClean="0"/>
          </a:p>
          <a:p>
            <a:r>
              <a:rPr lang="uk-UA" sz="1800" b="1" i="1" u="sng" dirty="0" smtClean="0"/>
              <a:t>навичок </a:t>
            </a:r>
            <a:r>
              <a:rPr lang="uk-UA" sz="1800" b="1" i="1" u="sng" dirty="0"/>
              <a:t>у роботі із студентами з особливими освітніми </a:t>
            </a:r>
            <a:endParaRPr lang="uk-UA" sz="1800" b="1" i="1" u="sng" dirty="0" smtClean="0"/>
          </a:p>
          <a:p>
            <a:r>
              <a:rPr lang="uk-UA" sz="1800" b="1" i="1" u="sng" dirty="0" smtClean="0"/>
              <a:t>потребами </a:t>
            </a:r>
            <a:r>
              <a:rPr lang="uk-UA" sz="1800" b="1" i="1" u="sng" dirty="0"/>
              <a:t>та дорослими студентами</a:t>
            </a:r>
            <a:r>
              <a:rPr lang="uk-UA" sz="1800" b="1" i="1" dirty="0"/>
              <a:t>.    </a:t>
            </a:r>
            <a:endParaRPr lang="x-none" sz="1800" b="1" i="1" dirty="0"/>
          </a:p>
          <a:p>
            <a:endParaRPr lang="uk-UA" sz="1600" b="1" dirty="0"/>
          </a:p>
          <a:p>
            <a:endParaRPr lang="x-none" sz="16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08811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B04EBFE3-E8F3-45D7-B3A7-E6D30D1C3B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00232" y="1500174"/>
            <a:ext cx="6696912" cy="4492515"/>
          </a:xfrm>
        </p:spPr>
        <p:txBody>
          <a:bodyPr/>
          <a:lstStyle/>
          <a:p>
            <a:r>
              <a:rPr lang="uk-UA" sz="3200" b="1" dirty="0"/>
              <a:t>Підвищення кваліфікації – </a:t>
            </a:r>
          </a:p>
          <a:p>
            <a:r>
              <a:rPr lang="uk-UA" sz="3200" b="1" dirty="0"/>
              <a:t>щороку!</a:t>
            </a:r>
          </a:p>
          <a:p>
            <a:endParaRPr lang="uk-UA" sz="3200" b="1" dirty="0"/>
          </a:p>
          <a:p>
            <a:r>
              <a:rPr lang="uk-UA" sz="3200" b="1" dirty="0"/>
              <a:t>Не менше 120 годин </a:t>
            </a:r>
          </a:p>
          <a:p>
            <a:r>
              <a:rPr lang="uk-UA" sz="3200" b="1" dirty="0"/>
              <a:t>на п</a:t>
            </a:r>
            <a:r>
              <a:rPr lang="en-US" sz="3200" b="1" dirty="0"/>
              <a:t>’</a:t>
            </a:r>
            <a:r>
              <a:rPr lang="uk-UA" sz="3200" b="1" dirty="0"/>
              <a:t>ять років!</a:t>
            </a:r>
          </a:p>
          <a:p>
            <a:endParaRPr lang="uk-UA" sz="2800" b="1" dirty="0"/>
          </a:p>
          <a:p>
            <a:endParaRPr lang="uk-UA" sz="2800" b="1" dirty="0"/>
          </a:p>
          <a:p>
            <a:pPr algn="r"/>
            <a:r>
              <a:rPr lang="uk-UA" sz="1600" b="1" dirty="0"/>
              <a:t>п.14, п.16 Постанови КМУ 800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53862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35D550E-A69D-4B34-A9FC-49AFE9FDE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260649"/>
            <a:ext cx="7488832" cy="1296143"/>
          </a:xfrm>
        </p:spPr>
        <p:txBody>
          <a:bodyPr/>
          <a:lstStyle/>
          <a:p>
            <a:pPr algn="ctr"/>
            <a:endParaRPr lang="ru-RU" b="1" dirty="0"/>
          </a:p>
          <a:p>
            <a:pPr algn="ctr"/>
            <a:r>
              <a:rPr lang="ru-RU" sz="2400" b="1" dirty="0"/>
              <a:t>Постанова КМУ </a:t>
            </a:r>
            <a:r>
              <a:rPr lang="ru-RU" sz="2400" b="1" dirty="0" err="1"/>
              <a:t>від</a:t>
            </a:r>
            <a:r>
              <a:rPr lang="ru-RU" sz="2400" b="1" dirty="0"/>
              <a:t> 21 </a:t>
            </a:r>
            <a:r>
              <a:rPr lang="ru-RU" sz="2400" b="1" dirty="0" err="1"/>
              <a:t>серпня</a:t>
            </a:r>
            <a:r>
              <a:rPr lang="ru-RU" sz="2400" b="1" dirty="0"/>
              <a:t> 2019 року </a:t>
            </a:r>
          </a:p>
          <a:p>
            <a:pPr algn="ctr"/>
            <a:r>
              <a:rPr lang="ru-RU" sz="2400" b="1" dirty="0"/>
              <a:t>№ 800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змінами</a:t>
            </a:r>
            <a:r>
              <a:rPr lang="ru-RU" sz="2400" b="1" dirty="0"/>
              <a:t>, </a:t>
            </a:r>
            <a:r>
              <a:rPr lang="ru-RU" sz="2400" b="1" dirty="0" err="1"/>
              <a:t>внесеними</a:t>
            </a:r>
            <a:r>
              <a:rPr lang="ru-RU" sz="2400" b="1" dirty="0"/>
              <a:t> </a:t>
            </a:r>
            <a:r>
              <a:rPr lang="ru-RU" sz="2400" b="1" dirty="0" err="1"/>
              <a:t>Постановою</a:t>
            </a:r>
            <a:r>
              <a:rPr lang="ru-RU" sz="2400" b="1" dirty="0"/>
              <a:t> КМУ </a:t>
            </a:r>
          </a:p>
          <a:p>
            <a:pPr algn="ctr"/>
            <a:r>
              <a:rPr lang="ru-RU" sz="2400" b="1" dirty="0" err="1"/>
              <a:t>від</a:t>
            </a:r>
            <a:r>
              <a:rPr lang="ru-RU" sz="2400" b="1" dirty="0"/>
              <a:t> 27 </a:t>
            </a:r>
            <a:r>
              <a:rPr lang="ru-RU" sz="2400" b="1" dirty="0" err="1"/>
              <a:t>грудня</a:t>
            </a:r>
            <a:r>
              <a:rPr lang="ru-RU" sz="2400" b="1" dirty="0"/>
              <a:t> 2019 року № 1133</a:t>
            </a:r>
            <a:endParaRPr lang="x-none" sz="2400" dirty="0"/>
          </a:p>
          <a:p>
            <a:pPr algn="ctr"/>
            <a:endParaRPr lang="x-none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4EB67557-0BB3-4E0D-B1A5-C89D7D107E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47664" y="1844824"/>
            <a:ext cx="7382054" cy="4896544"/>
          </a:xfrm>
        </p:spPr>
        <p:txBody>
          <a:bodyPr/>
          <a:lstStyle/>
          <a:p>
            <a:r>
              <a:rPr lang="ru-RU" sz="1600" dirty="0"/>
              <a:t>П.6. </a:t>
            </a:r>
            <a:r>
              <a:rPr lang="ru-RU" sz="1600" dirty="0" err="1"/>
              <a:t>Педагогічні</a:t>
            </a:r>
            <a:r>
              <a:rPr lang="ru-RU" sz="1600" dirty="0"/>
              <a:t> і </a:t>
            </a:r>
            <a:r>
              <a:rPr lang="ru-RU" sz="1600" dirty="0" err="1"/>
              <a:t>науково-педагогічні</a:t>
            </a:r>
            <a:r>
              <a:rPr lang="ru-RU" sz="1600" dirty="0"/>
              <a:t> </a:t>
            </a:r>
            <a:r>
              <a:rPr lang="ru-RU" sz="1600" dirty="0" err="1"/>
              <a:t>працівники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підвищувати</a:t>
            </a:r>
            <a:r>
              <a:rPr lang="ru-RU" sz="1600" dirty="0"/>
              <a:t> </a:t>
            </a:r>
            <a:r>
              <a:rPr lang="ru-RU" sz="1600" dirty="0" err="1"/>
              <a:t>кваліфікацію</a:t>
            </a:r>
            <a:r>
              <a:rPr lang="ru-RU" sz="1600" dirty="0"/>
              <a:t> за </a:t>
            </a:r>
            <a:r>
              <a:rPr lang="ru-RU" sz="1600" b="1" u="sng" dirty="0" err="1"/>
              <a:t>різними</a:t>
            </a:r>
            <a:r>
              <a:rPr lang="ru-RU" sz="1600" b="1" u="sng" dirty="0"/>
              <a:t> формами, видами</a:t>
            </a:r>
            <a:r>
              <a:rPr lang="ru-RU" sz="1600" dirty="0"/>
              <a:t>. Формами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кваліфікації</a:t>
            </a:r>
            <a:r>
              <a:rPr lang="ru-RU" sz="1600" dirty="0" smtClean="0"/>
              <a:t> </a:t>
            </a:r>
            <a:r>
              <a:rPr lang="ru-RU" sz="1600" dirty="0"/>
              <a:t>є </a:t>
            </a:r>
            <a:r>
              <a:rPr lang="ru-RU" sz="1600" dirty="0" err="1"/>
              <a:t>інституційна</a:t>
            </a:r>
            <a:r>
              <a:rPr lang="ru-RU" sz="1600" dirty="0"/>
              <a:t> (</a:t>
            </a:r>
            <a:r>
              <a:rPr lang="ru-RU" sz="1600" dirty="0" err="1"/>
              <a:t>очна</a:t>
            </a:r>
            <a:r>
              <a:rPr lang="ru-RU" sz="1600" dirty="0"/>
              <a:t> (</a:t>
            </a:r>
            <a:r>
              <a:rPr lang="ru-RU" sz="1600" dirty="0" err="1"/>
              <a:t>денна</a:t>
            </a:r>
            <a:r>
              <a:rPr lang="ru-RU" sz="1600" dirty="0"/>
              <a:t>, </a:t>
            </a:r>
            <a:r>
              <a:rPr lang="ru-RU" sz="1600" dirty="0" err="1"/>
              <a:t>вечірня</a:t>
            </a:r>
            <a:r>
              <a:rPr lang="ru-RU" sz="1600" dirty="0"/>
              <a:t>), </a:t>
            </a:r>
            <a:r>
              <a:rPr lang="ru-RU" sz="1600" dirty="0" err="1"/>
              <a:t>заочна</a:t>
            </a:r>
            <a:r>
              <a:rPr lang="ru-RU" sz="1600" dirty="0"/>
              <a:t>, </a:t>
            </a:r>
            <a:r>
              <a:rPr lang="ru-RU" sz="1600" dirty="0" err="1"/>
              <a:t>дистанційна</a:t>
            </a:r>
            <a:r>
              <a:rPr lang="ru-RU" sz="1600" dirty="0"/>
              <a:t>, </a:t>
            </a:r>
            <a:r>
              <a:rPr lang="ru-RU" sz="1600" dirty="0" err="1"/>
              <a:t>мережева</a:t>
            </a:r>
            <a:r>
              <a:rPr lang="ru-RU" sz="1600" dirty="0"/>
              <a:t>), дуальна, на </a:t>
            </a:r>
            <a:r>
              <a:rPr lang="ru-RU" sz="1600" dirty="0" err="1"/>
              <a:t>робочому</a:t>
            </a:r>
            <a:r>
              <a:rPr lang="ru-RU" sz="1600" dirty="0"/>
              <a:t> </a:t>
            </a:r>
            <a:r>
              <a:rPr lang="ru-RU" sz="1600" dirty="0" err="1"/>
              <a:t>місці</a:t>
            </a:r>
            <a:r>
              <a:rPr lang="ru-RU" sz="1600" dirty="0"/>
              <a:t>, на </a:t>
            </a:r>
            <a:r>
              <a:rPr lang="ru-RU" sz="1600" dirty="0" err="1"/>
              <a:t>виробництві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err="1" smtClean="0"/>
              <a:t>Форми</a:t>
            </a:r>
            <a:r>
              <a:rPr lang="ru-RU" sz="1600" dirty="0" smtClean="0"/>
              <a:t>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кваліфікації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поєднуватись</a:t>
            </a:r>
            <a:r>
              <a:rPr lang="ru-RU" sz="1600" dirty="0"/>
              <a:t>.</a:t>
            </a:r>
            <a:endParaRPr lang="x-none" sz="1600" dirty="0"/>
          </a:p>
          <a:p>
            <a:r>
              <a:rPr lang="ru-RU" sz="1600" u="sng" dirty="0" err="1"/>
              <a:t>Основними</a:t>
            </a:r>
            <a:r>
              <a:rPr lang="ru-RU" sz="1600" u="sng" dirty="0"/>
              <a:t> видами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кваліфікації</a:t>
            </a:r>
            <a:r>
              <a:rPr lang="ru-RU" sz="1600" dirty="0"/>
              <a:t> є:</a:t>
            </a:r>
            <a:endParaRPr lang="x-none" sz="1600" dirty="0"/>
          </a:p>
          <a:p>
            <a:r>
              <a:rPr lang="ru-RU" sz="1600" b="1" dirty="0" err="1"/>
              <a:t>навчання</a:t>
            </a:r>
            <a:r>
              <a:rPr lang="ru-RU" sz="1600" b="1" dirty="0"/>
              <a:t> за </a:t>
            </a:r>
            <a:r>
              <a:rPr lang="ru-RU" sz="1600" b="1" dirty="0" err="1"/>
              <a:t>програмою</a:t>
            </a:r>
            <a:r>
              <a:rPr lang="ru-RU" sz="1600" b="1" dirty="0"/>
              <a:t> </a:t>
            </a:r>
            <a:r>
              <a:rPr lang="ru-RU" sz="1600" b="1" dirty="0" err="1"/>
              <a:t>підвищення</a:t>
            </a:r>
            <a:r>
              <a:rPr lang="ru-RU" sz="1600" b="1" dirty="0"/>
              <a:t> </a:t>
            </a:r>
            <a:r>
              <a:rPr lang="ru-RU" sz="1600" b="1" dirty="0" err="1"/>
              <a:t>кваліфікації</a:t>
            </a:r>
            <a:r>
              <a:rPr lang="uk-UA" sz="1600" dirty="0"/>
              <a:t>, в тому числі </a:t>
            </a:r>
            <a:endParaRPr lang="uk-UA" sz="1600" dirty="0" smtClean="0"/>
          </a:p>
          <a:p>
            <a:r>
              <a:rPr lang="ru-RU" sz="1600" b="1" i="1" dirty="0" smtClean="0"/>
              <a:t>участь </a:t>
            </a:r>
            <a:r>
              <a:rPr lang="ru-RU" sz="1600" b="1" i="1" dirty="0"/>
              <a:t>у </a:t>
            </a:r>
            <a:r>
              <a:rPr lang="ru-RU" sz="1600" b="1" i="1" dirty="0" err="1"/>
              <a:t>семінарах</a:t>
            </a:r>
            <a:r>
              <a:rPr lang="ru-RU" sz="1600" b="1" i="1" dirty="0"/>
              <a:t>, практикумах, </a:t>
            </a:r>
            <a:r>
              <a:rPr lang="ru-RU" sz="1600" b="1" i="1" dirty="0" err="1"/>
              <a:t>тренінгах</a:t>
            </a:r>
            <a:r>
              <a:rPr lang="ru-RU" sz="1600" b="1" i="1" dirty="0"/>
              <a:t>, </a:t>
            </a:r>
            <a:r>
              <a:rPr lang="ru-RU" sz="1600" b="1" i="1" dirty="0" err="1"/>
              <a:t>вебінарах</a:t>
            </a:r>
            <a:r>
              <a:rPr lang="ru-RU" sz="1600" b="1" i="1" dirty="0"/>
              <a:t>, </a:t>
            </a:r>
            <a:r>
              <a:rPr lang="ru-RU" sz="1600" b="1" i="1" dirty="0" err="1" smtClean="0"/>
              <a:t>майстер</a:t>
            </a:r>
            <a:r>
              <a:rPr lang="ru-RU" sz="1600" b="1" i="1" dirty="0" smtClean="0"/>
              <a:t>-</a:t>
            </a:r>
          </a:p>
          <a:p>
            <a:r>
              <a:rPr lang="ru-RU" sz="1600" b="1" i="1" dirty="0" err="1" smtClean="0"/>
              <a:t>класах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тощо</a:t>
            </a:r>
            <a:r>
              <a:rPr lang="uk-UA" sz="1600" b="1" i="1" dirty="0"/>
              <a:t>;</a:t>
            </a:r>
            <a:endParaRPr lang="x-none" sz="1600" dirty="0"/>
          </a:p>
          <a:p>
            <a:r>
              <a:rPr lang="uk-UA" sz="1600" dirty="0"/>
              <a:t>стажування.</a:t>
            </a:r>
            <a:endParaRPr lang="x-none" sz="1600" dirty="0"/>
          </a:p>
          <a:p>
            <a:r>
              <a:rPr lang="uk-UA" sz="1600" b="1" dirty="0">
                <a:highlight>
                  <a:srgbClr val="FFFF00"/>
                </a:highlight>
              </a:rPr>
              <a:t>Окремі види діяльності педагогічних та науково-педагогічних </a:t>
            </a:r>
            <a:endParaRPr lang="uk-UA" sz="1600" b="1" dirty="0" smtClean="0">
              <a:highlight>
                <a:srgbClr val="FFFF00"/>
              </a:highlight>
            </a:endParaRPr>
          </a:p>
          <a:p>
            <a:r>
              <a:rPr lang="uk-UA" sz="1600" b="1" dirty="0" smtClean="0">
                <a:highlight>
                  <a:srgbClr val="FFFF00"/>
                </a:highlight>
              </a:rPr>
              <a:t>працівникі</a:t>
            </a:r>
            <a:r>
              <a:rPr lang="uk-UA" sz="1600" dirty="0" smtClean="0">
                <a:highlight>
                  <a:srgbClr val="FFFF00"/>
                </a:highlight>
              </a:rPr>
              <a:t>в</a:t>
            </a:r>
            <a:r>
              <a:rPr lang="uk-UA" sz="1600" dirty="0">
                <a:highlight>
                  <a:srgbClr val="FFFF00"/>
                </a:highlight>
              </a:rPr>
              <a:t>,</a:t>
            </a:r>
            <a:r>
              <a:rPr lang="uk-UA" sz="1600" dirty="0"/>
              <a:t> зазначені у</a:t>
            </a:r>
            <a:r>
              <a:rPr lang="ru-RU" sz="1600" dirty="0"/>
              <a:t>  </a:t>
            </a:r>
            <a:r>
              <a:rPr lang="ru-RU" sz="1600" dirty="0" err="1"/>
              <a:t>пункті</a:t>
            </a:r>
            <a:r>
              <a:rPr lang="ru-RU" sz="1600" dirty="0"/>
              <a:t> 26 </a:t>
            </a:r>
            <a:r>
              <a:rPr lang="uk-UA" sz="1600" dirty="0"/>
              <a:t>цього Порядку, </a:t>
            </a:r>
            <a:r>
              <a:rPr lang="uk-UA" sz="1600" dirty="0">
                <a:highlight>
                  <a:srgbClr val="FFFF00"/>
                </a:highlight>
              </a:rPr>
              <a:t>можуть бути </a:t>
            </a:r>
            <a:endParaRPr lang="uk-UA" sz="1600" dirty="0" smtClean="0">
              <a:highlight>
                <a:srgbClr val="FFFF00"/>
              </a:highlight>
            </a:endParaRPr>
          </a:p>
          <a:p>
            <a:r>
              <a:rPr lang="uk-UA" sz="1600" dirty="0" smtClean="0">
                <a:highlight>
                  <a:srgbClr val="FFFF00"/>
                </a:highlight>
              </a:rPr>
              <a:t>визнані </a:t>
            </a:r>
            <a:r>
              <a:rPr lang="uk-UA" sz="1600" dirty="0">
                <a:highlight>
                  <a:srgbClr val="FFFF00"/>
                </a:highlight>
              </a:rPr>
              <a:t>як підвищення кваліфікації.</a:t>
            </a:r>
            <a:endParaRPr lang="x-none" sz="1600" dirty="0">
              <a:highlight>
                <a:srgbClr val="FFFF00"/>
              </a:highlight>
            </a:endParaRPr>
          </a:p>
          <a:p>
            <a:r>
              <a:rPr lang="uk-UA" sz="1600" dirty="0"/>
              <a:t>П.7</a:t>
            </a:r>
            <a:r>
              <a:rPr lang="uk-UA" sz="1600" b="1" i="1" dirty="0"/>
              <a:t>. Педагогічні та науково-педагогічні працівники  самостійно </a:t>
            </a:r>
            <a:endParaRPr lang="uk-UA" sz="1600" b="1" i="1" dirty="0" smtClean="0"/>
          </a:p>
          <a:p>
            <a:r>
              <a:rPr lang="uk-UA" sz="1600" b="1" i="1" dirty="0" smtClean="0"/>
              <a:t>обирають </a:t>
            </a:r>
            <a:r>
              <a:rPr lang="uk-UA" sz="1600" b="1" i="1" dirty="0"/>
              <a:t>конкретні форми, види, напрями та суб’єктів надання </a:t>
            </a:r>
            <a:endParaRPr lang="uk-UA" sz="1600" b="1" i="1" dirty="0" smtClean="0"/>
          </a:p>
          <a:p>
            <a:r>
              <a:rPr lang="uk-UA" sz="1600" b="1" i="1" dirty="0" smtClean="0"/>
              <a:t>освітніх </a:t>
            </a:r>
            <a:r>
              <a:rPr lang="uk-UA" sz="1600" b="1" i="1" dirty="0"/>
              <a:t>послуг з підвищення кваліфікації (далі – суб’єкти </a:t>
            </a:r>
            <a:endParaRPr lang="uk-UA" sz="1600" b="1" i="1" dirty="0" smtClean="0"/>
          </a:p>
          <a:p>
            <a:r>
              <a:rPr lang="uk-UA" sz="1600" b="1" i="1" dirty="0" smtClean="0"/>
              <a:t>підвищення </a:t>
            </a:r>
            <a:r>
              <a:rPr lang="uk-UA" sz="1600" b="1" i="1" dirty="0"/>
              <a:t>кваліфікації).</a:t>
            </a:r>
            <a:endParaRPr lang="x-none" sz="1600" dirty="0"/>
          </a:p>
          <a:p>
            <a:r>
              <a:rPr lang="ru-RU" sz="1600" dirty="0"/>
              <a:t> </a:t>
            </a:r>
            <a:endParaRPr lang="x-none" sz="16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96804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764704"/>
          </a:xfrm>
        </p:spPr>
        <p:txBody>
          <a:bodyPr/>
          <a:lstStyle/>
          <a:p>
            <a:pPr algn="ctr"/>
            <a:r>
              <a:rPr lang="uk-UA" sz="3200" dirty="0"/>
              <a:t>Суб’єкти підвищення кваліфікації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285852" y="785794"/>
            <a:ext cx="7572428" cy="6072206"/>
          </a:xfrm>
        </p:spPr>
        <p:txBody>
          <a:bodyPr/>
          <a:lstStyle/>
          <a:p>
            <a:r>
              <a:rPr lang="uk-UA" sz="1600" b="1" dirty="0"/>
              <a:t>П.9.</a:t>
            </a:r>
            <a:r>
              <a:rPr lang="uk-UA" sz="1600" dirty="0"/>
              <a:t> </a:t>
            </a:r>
            <a:r>
              <a:rPr lang="uk-UA" sz="1600" b="1" i="1" dirty="0"/>
              <a:t>Суб’єктом підвищення кваліфікації може бути заклад освіти </a:t>
            </a:r>
            <a:endParaRPr lang="uk-UA" sz="1600" b="1" i="1" dirty="0" smtClean="0"/>
          </a:p>
          <a:p>
            <a:r>
              <a:rPr lang="uk-UA" sz="1600" b="1" i="1" dirty="0" smtClean="0"/>
              <a:t>(його  структурний </a:t>
            </a:r>
            <a:r>
              <a:rPr lang="uk-UA" sz="1600" b="1" i="1" dirty="0"/>
              <a:t>підрозділ), наукова установа, інша юридична чи фізична особа, у тому числі фізична особа - підприємець, що </a:t>
            </a:r>
            <a:endParaRPr lang="uk-UA" sz="1600" b="1" i="1" dirty="0" smtClean="0"/>
          </a:p>
          <a:p>
            <a:r>
              <a:rPr lang="uk-UA" sz="1600" b="1" i="1" u="sng" dirty="0" smtClean="0"/>
              <a:t>провадить </a:t>
            </a:r>
            <a:r>
              <a:rPr lang="uk-UA" sz="1600" b="1" i="1" u="sng" dirty="0"/>
              <a:t>освітню діяльність </a:t>
            </a:r>
            <a:r>
              <a:rPr lang="uk-UA" sz="1600" b="1" i="1" dirty="0"/>
              <a:t>у сфері підвищення кваліфікації </a:t>
            </a:r>
            <a:endParaRPr lang="uk-UA" sz="1600" b="1" i="1" dirty="0" smtClean="0"/>
          </a:p>
          <a:p>
            <a:r>
              <a:rPr lang="uk-UA" sz="1600" b="1" i="1" dirty="0" smtClean="0"/>
              <a:t>педагогічних </a:t>
            </a:r>
            <a:r>
              <a:rPr lang="uk-UA" sz="1600" b="1" i="1" dirty="0"/>
              <a:t>та/або науково-педагогічних  працівників.</a:t>
            </a:r>
            <a:r>
              <a:rPr lang="uk-UA" b="1" i="1" dirty="0"/>
              <a:t/>
            </a:r>
            <a:br>
              <a:rPr lang="uk-UA" b="1" i="1" dirty="0"/>
            </a:br>
            <a:r>
              <a:rPr lang="uk-UA" dirty="0"/>
              <a:t>Педагогічні та науково-педагогічні працівники можуть підвищувати кваліфікацію </a:t>
            </a:r>
            <a:endParaRPr lang="uk-UA" dirty="0" smtClean="0"/>
          </a:p>
          <a:p>
            <a:r>
              <a:rPr lang="uk-UA" b="1" dirty="0" smtClean="0"/>
              <a:t>у </a:t>
            </a:r>
            <a:r>
              <a:rPr lang="uk-UA" b="1" dirty="0"/>
              <a:t>різних суб’єктів підвищення кваліфікації.</a:t>
            </a:r>
            <a:endParaRPr lang="ru-RU" dirty="0"/>
          </a:p>
          <a:p>
            <a:r>
              <a:rPr lang="uk-UA" dirty="0"/>
              <a:t> П. 24.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у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u="sng" dirty="0" err="1"/>
              <a:t>мають</a:t>
            </a:r>
            <a:r>
              <a:rPr lang="ru-RU" b="1" u="sng" dirty="0"/>
              <a:t> </a:t>
            </a:r>
            <a:r>
              <a:rPr lang="ru-RU" b="1" u="sng" dirty="0" err="1"/>
              <a:t>ліцензію</a:t>
            </a:r>
            <a:r>
              <a:rPr lang="ru-RU" b="1" u="sng" dirty="0"/>
              <a:t> на </a:t>
            </a:r>
            <a:r>
              <a:rPr lang="ru-RU" b="1" u="sng" dirty="0" err="1"/>
              <a:t>підвищення</a:t>
            </a:r>
            <a:r>
              <a:rPr lang="ru-RU" b="1" u="sng" dirty="0"/>
              <a:t> </a:t>
            </a:r>
            <a:r>
              <a:rPr lang="ru-RU" b="1" u="sng" dirty="0" err="1"/>
              <a:t>кваліфікації</a:t>
            </a:r>
            <a:r>
              <a:rPr lang="ru-RU" b="1" u="sng" dirty="0"/>
              <a:t> </a:t>
            </a:r>
            <a:r>
              <a:rPr lang="ru-RU" b="1" u="sng" dirty="0" err="1"/>
              <a:t>або</a:t>
            </a:r>
            <a:r>
              <a:rPr lang="ru-RU" b="1" u="sng" dirty="0"/>
              <a:t> </a:t>
            </a:r>
            <a:r>
              <a:rPr lang="ru-RU" b="1" u="sng" dirty="0" err="1"/>
              <a:t>провадять</a:t>
            </a:r>
            <a:r>
              <a:rPr lang="ru-RU" b="1" u="sng" dirty="0"/>
              <a:t> </a:t>
            </a:r>
            <a:r>
              <a:rPr lang="ru-RU" b="1" u="sng" dirty="0" err="1"/>
              <a:t>освітню</a:t>
            </a:r>
            <a:r>
              <a:rPr lang="ru-RU" b="1" u="sng" dirty="0"/>
              <a:t> </a:t>
            </a:r>
            <a:r>
              <a:rPr lang="ru-RU" b="1" u="sng" dirty="0" err="1"/>
              <a:t>діяльність</a:t>
            </a:r>
            <a:r>
              <a:rPr lang="ru-RU" b="1" u="sng" dirty="0"/>
              <a:t> за </a:t>
            </a:r>
            <a:r>
              <a:rPr lang="ru-RU" b="1" u="sng" dirty="0" err="1" smtClean="0"/>
              <a:t>акредитованою</a:t>
            </a:r>
            <a:r>
              <a:rPr lang="ru-RU" b="1" u="sng" dirty="0" smtClean="0"/>
              <a:t> </a:t>
            </a:r>
            <a:r>
              <a:rPr lang="ru-RU" b="1" u="sng" dirty="0" err="1"/>
              <a:t>освітньою</a:t>
            </a:r>
            <a:r>
              <a:rPr lang="ru-RU" b="1" u="sng" dirty="0"/>
              <a:t> </a:t>
            </a:r>
            <a:r>
              <a:rPr lang="ru-RU" b="1" u="sng" dirty="0" err="1"/>
              <a:t>програмою</a:t>
            </a:r>
            <a:r>
              <a:rPr lang="ru-RU" dirty="0"/>
              <a:t>, </a:t>
            </a:r>
            <a:r>
              <a:rPr lang="ru-RU" b="1" dirty="0"/>
              <a:t>не </a:t>
            </a:r>
            <a:r>
              <a:rPr lang="ru-RU" b="1" dirty="0" err="1"/>
              <a:t>потребують</a:t>
            </a:r>
            <a:r>
              <a:rPr lang="ru-RU" b="1" dirty="0"/>
              <a:t>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підтвердження</a:t>
            </a:r>
            <a:r>
              <a:rPr lang="ru-RU" dirty="0"/>
              <a:t>.</a:t>
            </a:r>
          </a:p>
          <a:p>
            <a:r>
              <a:rPr lang="uk-UA" dirty="0">
                <a:solidFill>
                  <a:srgbClr val="FF0000"/>
                </a:solidFill>
              </a:rPr>
              <a:t>Результати підвищення кваліфікації </a:t>
            </a:r>
            <a:r>
              <a:rPr lang="uk-UA" u="sng" dirty="0">
                <a:solidFill>
                  <a:srgbClr val="FF0000"/>
                </a:solidFill>
              </a:rPr>
              <a:t>у інших суб’єктів </a:t>
            </a:r>
            <a:r>
              <a:rPr lang="uk-UA" dirty="0">
                <a:solidFill>
                  <a:srgbClr val="FF0000"/>
                </a:solidFill>
              </a:rPr>
              <a:t>підвищення кваліфікації 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визнаються </a:t>
            </a:r>
            <a:r>
              <a:rPr lang="uk-UA" dirty="0">
                <a:solidFill>
                  <a:srgbClr val="FF0000"/>
                </a:solidFill>
              </a:rPr>
              <a:t>рішенням педагогічної (вченої) ради відповідного закладу освіти.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Порядок визнання результатів підвищення кваліфікації педагогічних та/або науково-педагогічних працівників закладів освіти встановлюється </a:t>
            </a:r>
            <a:endParaRPr lang="uk-UA" b="1" dirty="0" smtClean="0"/>
          </a:p>
          <a:p>
            <a:r>
              <a:rPr lang="uk-UA" b="1" dirty="0" smtClean="0"/>
              <a:t>педагогічними </a:t>
            </a:r>
            <a:r>
              <a:rPr lang="uk-UA" b="1" dirty="0"/>
              <a:t>(вченими) радами відповідних закладів освіти.</a:t>
            </a:r>
          </a:p>
          <a:p>
            <a:endParaRPr lang="uk-UA" b="1" dirty="0"/>
          </a:p>
          <a:p>
            <a:r>
              <a:rPr lang="uk-UA" dirty="0">
                <a:highlight>
                  <a:srgbClr val="FFFF00"/>
                </a:highlight>
              </a:rPr>
              <a:t>Всі суб’єкти </a:t>
            </a:r>
            <a:r>
              <a:rPr lang="uk-UA" b="1" dirty="0">
                <a:highlight>
                  <a:srgbClr val="FFFF00"/>
                </a:highlight>
              </a:rPr>
              <a:t>повинні</a:t>
            </a:r>
            <a:r>
              <a:rPr lang="uk-UA" dirty="0">
                <a:highlight>
                  <a:srgbClr val="FFFF00"/>
                </a:highlight>
              </a:rPr>
              <a:t> провадити </a:t>
            </a:r>
            <a:r>
              <a:rPr lang="uk-UA" b="1" dirty="0">
                <a:highlight>
                  <a:srgbClr val="FFFF00"/>
                </a:highlight>
              </a:rPr>
              <a:t>освітню діяльність </a:t>
            </a:r>
            <a:r>
              <a:rPr lang="uk-UA" dirty="0">
                <a:highlight>
                  <a:srgbClr val="FFFF00"/>
                </a:highlight>
              </a:rPr>
              <a:t>у сфері підвищення </a:t>
            </a:r>
            <a:endParaRPr lang="uk-UA" dirty="0" smtClean="0">
              <a:highlight>
                <a:srgbClr val="FFFF00"/>
              </a:highlight>
            </a:endParaRPr>
          </a:p>
          <a:p>
            <a:r>
              <a:rPr lang="uk-UA" dirty="0" smtClean="0">
                <a:highlight>
                  <a:srgbClr val="FFFF00"/>
                </a:highlight>
              </a:rPr>
              <a:t>кваліфікації </a:t>
            </a:r>
            <a:r>
              <a:rPr lang="uk-UA" dirty="0">
                <a:highlight>
                  <a:srgbClr val="FFFF00"/>
                </a:highlight>
              </a:rPr>
              <a:t>педагогічних та/або науково-педагогічних працівників.</a:t>
            </a:r>
            <a:endParaRPr lang="ru-RU" dirty="0">
              <a:highlight>
                <a:srgbClr val="FFFF00"/>
              </a:highlight>
            </a:endParaRPr>
          </a:p>
          <a:p>
            <a:r>
              <a:rPr lang="uk-UA" dirty="0"/>
              <a:t>Окремі види діяльності педагогічних працівників (участь у програмах академічної мобільності, наукове стажування, самоосвіта, здобуття наукового ступеня, вищої освіти можуть бути визнані як підвищення кваліфікації (пункти 26–30 Порядку).</a:t>
            </a:r>
            <a:endParaRPr lang="ru-RU" dirty="0"/>
          </a:p>
          <a:p>
            <a:endParaRPr lang="ru-RU" dirty="0"/>
          </a:p>
          <a:p>
            <a:endParaRPr lang="uk-UA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183D243-5C0C-47C7-822B-B7C78B5A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38" y="500042"/>
            <a:ext cx="7858180" cy="1229366"/>
          </a:xfrm>
        </p:spPr>
        <p:txBody>
          <a:bodyPr/>
          <a:lstStyle/>
          <a:p>
            <a:pPr algn="ctr"/>
            <a:endParaRPr lang="uk-UA" b="1" dirty="0" smtClean="0"/>
          </a:p>
          <a:p>
            <a:pPr algn="ctr"/>
            <a:r>
              <a:rPr lang="uk-UA" sz="2800" b="1" dirty="0" smtClean="0"/>
              <a:t>На </a:t>
            </a:r>
            <a:r>
              <a:rPr lang="uk-UA" sz="2800" b="1" dirty="0"/>
              <a:t>що варто звернути увагу під час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вибору суб’єкта </a:t>
            </a:r>
            <a:r>
              <a:rPr lang="uk-UA" sz="2800" b="1" dirty="0"/>
              <a:t>підвищення кваліфікації?</a:t>
            </a:r>
            <a:endParaRPr lang="ru-RU" sz="2800" dirty="0"/>
          </a:p>
          <a:p>
            <a:pPr algn="ctr"/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D2A2FB74-E9ED-4404-9972-0D6381E201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85918" y="1844824"/>
            <a:ext cx="6911226" cy="4147865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uk-UA" sz="1800" dirty="0" smtClean="0"/>
              <a:t>наявність </a:t>
            </a:r>
            <a:r>
              <a:rPr lang="uk-UA" sz="1800" dirty="0"/>
              <a:t>інформації про нього у Єдиному державному </a:t>
            </a:r>
            <a:endParaRPr lang="uk-UA" sz="1800" dirty="0" smtClean="0"/>
          </a:p>
          <a:p>
            <a:pPr lvl="0"/>
            <a:r>
              <a:rPr lang="uk-UA" sz="1800" dirty="0" smtClean="0"/>
              <a:t>реєстрі </a:t>
            </a:r>
            <a:r>
              <a:rPr lang="uk-UA" sz="1800" dirty="0"/>
              <a:t>юридичних осіб, фізичних осіб-підприємців та </a:t>
            </a:r>
            <a:endParaRPr lang="uk-UA" sz="1800" dirty="0" smtClean="0"/>
          </a:p>
          <a:p>
            <a:pPr lvl="0"/>
            <a:r>
              <a:rPr lang="uk-UA" sz="1800" dirty="0" smtClean="0"/>
              <a:t>громадських </a:t>
            </a:r>
            <a:r>
              <a:rPr lang="uk-UA" sz="1800" dirty="0"/>
              <a:t>формувань (далі ЄДР), зокрема шляхом </a:t>
            </a:r>
            <a:endParaRPr lang="uk-UA" sz="1800" dirty="0" smtClean="0"/>
          </a:p>
          <a:p>
            <a:pPr lvl="0"/>
            <a:r>
              <a:rPr lang="uk-UA" sz="1800" dirty="0" smtClean="0"/>
              <a:t>подання </a:t>
            </a:r>
            <a:r>
              <a:rPr lang="uk-UA" sz="1800" dirty="0"/>
              <a:t>безкоштовного запиту на </a:t>
            </a:r>
            <a:r>
              <a:rPr lang="uk-UA" sz="1800" dirty="0" err="1"/>
              <a:t>вебсайті</a:t>
            </a:r>
            <a:r>
              <a:rPr lang="uk-UA" sz="1800" dirty="0"/>
              <a:t> Міністерства юстиції України;</a:t>
            </a:r>
            <a:endParaRPr lang="ru-RU" sz="1800" dirty="0"/>
          </a:p>
          <a:p>
            <a:pPr lvl="0">
              <a:buFontTx/>
              <a:buChar char="-"/>
            </a:pPr>
            <a:r>
              <a:rPr lang="uk-UA" sz="1800" dirty="0" smtClean="0"/>
              <a:t>наявність </a:t>
            </a:r>
            <a:r>
              <a:rPr lang="uk-UA" sz="1800" dirty="0" err="1"/>
              <a:t>вебсайту</a:t>
            </a:r>
            <a:r>
              <a:rPr lang="uk-UA" sz="1800" dirty="0"/>
              <a:t> суб’єкта підвищення кваліфікації, </a:t>
            </a:r>
            <a:endParaRPr lang="uk-UA" sz="1800" dirty="0" smtClean="0"/>
          </a:p>
          <a:p>
            <a:pPr lvl="0"/>
            <a:r>
              <a:rPr lang="uk-UA" sz="1800" dirty="0" smtClean="0"/>
              <a:t>оприлюднення </a:t>
            </a:r>
            <a:r>
              <a:rPr lang="uk-UA" sz="1800" dirty="0"/>
              <a:t>на ньому програм підвищення кваліфікації і їх відповідність вимогам законодавства, зокрема </a:t>
            </a:r>
            <a:r>
              <a:rPr lang="uk-UA" sz="1800" dirty="0" smtClean="0"/>
              <a:t>пункту 10 </a:t>
            </a:r>
            <a:r>
              <a:rPr lang="uk-UA" sz="1800" dirty="0"/>
              <a:t>Порядку;</a:t>
            </a:r>
            <a:endParaRPr lang="ru-RU" sz="1800" dirty="0"/>
          </a:p>
          <a:p>
            <a:pPr lvl="0">
              <a:buFontTx/>
              <a:buChar char="-"/>
            </a:pPr>
            <a:r>
              <a:rPr lang="uk-UA" sz="1800" dirty="0" smtClean="0"/>
              <a:t>наявність </a:t>
            </a:r>
            <a:r>
              <a:rPr lang="uk-UA" sz="1800" dirty="0"/>
              <a:t>зразка документа про підвищення кваліфікації, його оприлюднення суб’єктом підвищення кваліфікації на своєму </a:t>
            </a:r>
            <a:r>
              <a:rPr lang="uk-UA" sz="1800" dirty="0" err="1"/>
              <a:t>вебсайті</a:t>
            </a:r>
            <a:r>
              <a:rPr lang="uk-UA" sz="1800" dirty="0"/>
              <a:t> та наявність у ньому інформації, </a:t>
            </a:r>
            <a:endParaRPr lang="uk-UA" sz="1800" dirty="0" smtClean="0"/>
          </a:p>
          <a:p>
            <a:pPr lvl="0"/>
            <a:r>
              <a:rPr lang="uk-UA" sz="1800" dirty="0" smtClean="0"/>
              <a:t>визначеної </a:t>
            </a:r>
            <a:r>
              <a:rPr lang="uk-UA" sz="1800" dirty="0"/>
              <a:t>пунктом 13 згаданого Порядку.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33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1106</Words>
  <Application>Microsoft Office PowerPoint</Application>
  <PresentationFormat>Екран (4:3)</PresentationFormat>
  <Paragraphs>218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Слайд 1</vt:lpstr>
      <vt:lpstr>  Нормативно-правове забезпечення </vt:lpstr>
      <vt:lpstr> Закон України «Про освіту» </vt:lpstr>
      <vt:lpstr>Слайд 4</vt:lpstr>
      <vt:lpstr> Закон України «Про фахову  передвищу освіту» </vt:lpstr>
      <vt:lpstr>Слайд 6</vt:lpstr>
      <vt:lpstr>Слайд 7</vt:lpstr>
      <vt:lpstr>Суб’єкти підвищення кваліфікації</vt:lpstr>
      <vt:lpstr>Слайд 9</vt:lpstr>
      <vt:lpstr>КРОК 1</vt:lpstr>
      <vt:lpstr>КРОК 2</vt:lpstr>
      <vt:lpstr>КРОК 3</vt:lpstr>
      <vt:lpstr>КРОК 4</vt:lpstr>
      <vt:lpstr>КВЕД-2010: Клас 85.59</vt:lpstr>
      <vt:lpstr>КВЕД 85.60.  Допоміжна діяльність у сфері освіти</vt:lpstr>
      <vt:lpstr>Слайд 16</vt:lpstr>
      <vt:lpstr>Слайд 17</vt:lpstr>
      <vt:lpstr>Слайд 18</vt:lpstr>
      <vt:lpstr>Програма підвищення  кваліфікації</vt:lpstr>
      <vt:lpstr>Документ про підвищення кваліфікації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Пользователь</cp:lastModifiedBy>
  <cp:revision>115</cp:revision>
  <dcterms:created xsi:type="dcterms:W3CDTF">2014-04-01T16:35:38Z</dcterms:created>
  <dcterms:modified xsi:type="dcterms:W3CDTF">2020-11-18T13:25:30Z</dcterms:modified>
</cp:coreProperties>
</file>