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hPercent val="5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Реклама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Споживчий ринок</c:v>
                </c:pt>
                <c:pt idx="1">
                  <c:v>Промисловий ринок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8-4BBF-A7AE-D1B2CEB54B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Стимулювання збуту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Споживчий ринок</c:v>
                </c:pt>
                <c:pt idx="1">
                  <c:v>Промисловий ринок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8-4BBF-A7AE-D1B2CEB54BC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Персональний продаж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Споживчий ринок</c:v>
                </c:pt>
                <c:pt idx="1">
                  <c:v>Промисловий ринок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8-4BBF-A7AE-D1B2CEB54BC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Паблік рилейшнз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Споживчий ринок</c:v>
                </c:pt>
                <c:pt idx="1">
                  <c:v>Промисловий ринок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8-4BBF-A7AE-D1B2CEB5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75264"/>
        <c:axId val="36476800"/>
        <c:axId val="0"/>
      </c:bar3DChart>
      <c:catAx>
        <c:axId val="364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solidFill>
            <a:schemeClr val="bg2">
              <a:lumMod val="75000"/>
            </a:schemeClr>
          </a:solidFill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6476800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3647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3647526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DE76-611E-485C-8A70-0E6B0499DE2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64C0-ACA0-4E0F-BC0C-DFF53E9BA5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6479-FD9D-4787-8E14-5AEAFF798E7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C62F-36BD-44AE-881F-345DCACB13D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13B5-34D8-49B7-A6CC-2CE36EA5402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49D7-2ED6-4113-A7B3-6C9FE4ACF30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E3F593-63EE-44D6-BCE1-0F2BBC771944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830E16-C4E3-4CA3-8008-8ED6B26546A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E835-D4B3-4B01-8552-3D522BAE61F5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6A85-0BA0-42EE-84DF-3C7A105FB5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5B41-A06B-4099-A71A-84164F29E08C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6CDF-BDD1-4BB4-A070-6D7DF957EA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5672-FD86-4F3F-B0D2-C35DD459A10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C95C-8344-4F50-89F6-1E2547B0503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14A1D8-1174-4800-8CFA-E5A494061084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11F7DB-25CE-4DCE-A777-0854710FA6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D130-08F8-406F-BD1A-86612D04D5FE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3E89-9D96-4D60-B581-DCAFA09780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37C006-64C1-48DD-B0BA-E9B6099E3B34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42DA87-009E-4E54-AA8E-DA02E24D58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3F191E-B240-4A87-B41A-719F89D95036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3D8063-DD2B-4192-9C03-79A632CCB9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EBF6C-94EE-4493-9E64-5FF13B17C3C1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CDE83-07C9-45C5-A722-938354BDC2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6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2298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BADC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6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70000">
              <a:srgbClr val="F952A0"/>
            </a:gs>
            <a:gs pos="74001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692275" y="268288"/>
            <a:ext cx="7272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entury Schoolbook" pitchFamily="18" charset="0"/>
              </a:rPr>
              <a:t>Міністерство освіти і науки України </a:t>
            </a:r>
            <a:endParaRPr lang="uk-UA" sz="20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Century Schoolbook" pitchFamily="18" charset="0"/>
              </a:rPr>
              <a:t>Горохівський</a:t>
            </a:r>
            <a:r>
              <a:rPr lang="uk-UA" sz="2000" b="1" smtClean="0">
                <a:solidFill>
                  <a:srgbClr val="002060"/>
                </a:solidFill>
                <a:latin typeface="Century Schoolbook" pitchFamily="18" charset="0"/>
              </a:rPr>
              <a:t> коледж </a:t>
            </a:r>
          </a:p>
          <a:p>
            <a:pPr algn="ctr"/>
            <a:r>
              <a:rPr lang="uk-UA" sz="2000" b="1" smtClean="0">
                <a:solidFill>
                  <a:srgbClr val="002060"/>
                </a:solidFill>
                <a:latin typeface="Century Schoolbook" pitchFamily="18" charset="0"/>
              </a:rPr>
              <a:t>Львівського </a:t>
            </a:r>
            <a:r>
              <a:rPr lang="uk-UA" sz="2000" b="1" dirty="0">
                <a:solidFill>
                  <a:srgbClr val="002060"/>
                </a:solidFill>
                <a:latin typeface="Century Schoolbook" pitchFamily="18" charset="0"/>
              </a:rPr>
              <a:t>національного аграрного університету </a:t>
            </a: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067175" y="1189038"/>
            <a:ext cx="48974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700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uk-UA" sz="1700" dirty="0" smtClean="0">
                <a:solidFill>
                  <a:srgbClr val="002060"/>
                </a:solidFill>
                <a:latin typeface="Century Schoolbook" pitchFamily="18" charset="0"/>
              </a:rPr>
              <a:t> Дисципліна </a:t>
            </a:r>
            <a:r>
              <a:rPr lang="uk-UA" sz="1700" dirty="0">
                <a:solidFill>
                  <a:srgbClr val="002060"/>
                </a:solidFill>
                <a:latin typeface="Century Schoolbook" pitchFamily="18" charset="0"/>
              </a:rPr>
              <a:t>«Комунікаційна діяльність»</a:t>
            </a:r>
            <a:endParaRPr lang="ru-RU" sz="17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979613" y="2133600"/>
            <a:ext cx="698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 Schoolbook" pitchFamily="18" charset="0"/>
              </a:rPr>
              <a:t>Модуль 1.</a:t>
            </a:r>
            <a:r>
              <a:rPr lang="uk-UA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</a:p>
          <a:p>
            <a:r>
              <a:rPr lang="uk-UA" sz="2400" dirty="0" smtClean="0">
                <a:latin typeface="Century Schoolbook" pitchFamily="18" charset="0"/>
              </a:rPr>
              <a:t>  </a:t>
            </a:r>
            <a:r>
              <a:rPr lang="uk-UA" sz="2800" b="1" dirty="0">
                <a:solidFill>
                  <a:srgbClr val="C00000"/>
                </a:solidFill>
                <a:latin typeface="Century Schoolbook" pitchFamily="18" charset="0"/>
              </a:rPr>
              <a:t>Політика маркетингових комунікацій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483768" y="3532693"/>
            <a:ext cx="626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Century Schoolbook" pitchFamily="18" charset="0"/>
              </a:rPr>
              <a:t>Тема </a:t>
            </a:r>
            <a:r>
              <a:rPr lang="uk-UA" sz="2400" dirty="0">
                <a:solidFill>
                  <a:srgbClr val="002060"/>
                </a:solidFill>
                <a:latin typeface="Century Schoolbook" pitchFamily="18" charset="0"/>
              </a:rPr>
              <a:t>1</a:t>
            </a:r>
            <a:r>
              <a:rPr lang="uk-UA" sz="2800" dirty="0">
                <a:solidFill>
                  <a:srgbClr val="002060"/>
                </a:solidFill>
                <a:latin typeface="Century Schoolbook" pitchFamily="18" charset="0"/>
              </a:rPr>
              <a:t>.</a:t>
            </a:r>
            <a:r>
              <a:rPr lang="uk-UA" sz="2800" dirty="0">
                <a:latin typeface="Century Schoolbook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itchFamily="18" charset="0"/>
              </a:rPr>
              <a:t>Комунікації </a:t>
            </a:r>
            <a:r>
              <a:rPr lang="uk-UA" sz="2800" b="1" dirty="0">
                <a:solidFill>
                  <a:srgbClr val="C00000"/>
                </a:solidFill>
                <a:latin typeface="Century Schoolbook" pitchFamily="18" charset="0"/>
              </a:rPr>
              <a:t>в системі маркетингу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3928" y="5517232"/>
            <a:ext cx="4968875" cy="936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1800" dirty="0">
                <a:solidFill>
                  <a:srgbClr val="000000"/>
                </a:solidFill>
              </a:rPr>
              <a:t>Савченко С.О., викладач-методист, спеціаліст вищої категорії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4813"/>
            <a:ext cx="7848600" cy="2000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C00000"/>
                </a:solidFill>
              </a:rPr>
              <a:t>    </a:t>
            </a:r>
            <a:r>
              <a:rPr lang="uk-UA" sz="2800" u="sng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</a:rPr>
              <a:t>Інтегровані маркетингові комунікації </a:t>
            </a:r>
            <a:r>
              <a:rPr lang="uk-UA" dirty="0"/>
              <a:t>– </a:t>
            </a:r>
            <a:r>
              <a:rPr lang="uk-UA" sz="2400" dirty="0">
                <a:solidFill>
                  <a:srgbClr val="002060"/>
                </a:solidFill>
              </a:rPr>
              <a:t>це метод маркетингових комунікацій у місцях продажу товарів, що включають елементи  реклами, стимулювання збуту, персонального продажу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Файли\Ком\1401129886_8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525" y="2625725"/>
            <a:ext cx="2990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Файли\Ком\h_1428320038_8994622_c206cd9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625725"/>
            <a:ext cx="2855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кинд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48088"/>
            <a:ext cx="20256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umskoy_01"/>
          <p:cNvPicPr>
            <a:picLocks noChangeAspect="1" noChangeArrowheads="1"/>
          </p:cNvPicPr>
          <p:nvPr/>
        </p:nvPicPr>
        <p:blipFill>
          <a:blip r:embed="rId6"/>
          <a:srcRect t="23721"/>
          <a:stretch>
            <a:fillRect/>
          </a:stretch>
        </p:blipFill>
        <p:spPr bwMode="auto">
          <a:xfrm>
            <a:off x="4186238" y="5180013"/>
            <a:ext cx="37274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047875" y="41275"/>
            <a:ext cx="5040313" cy="172878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FFFF00"/>
                </a:solidFill>
              </a:rPr>
              <a:t>Канали комунікації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5" y="2698750"/>
            <a:ext cx="2519363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</a:rPr>
              <a:t>Особисті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788" y="1497013"/>
            <a:ext cx="2087562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</a:rPr>
              <a:t>Неособисті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11188" y="3284538"/>
            <a:ext cx="374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900" y="3316288"/>
            <a:ext cx="4770438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latin typeface="Century Schoolbook" pitchFamily="18" charset="0"/>
              </a:rPr>
              <a:t>Адвокат-канали – пояснювально-пропагандистські – торгові представники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latin typeface="Century Schoolbook" pitchFamily="18" charset="0"/>
              </a:rPr>
              <a:t>Експертні канали – експертно-оціночні - незалежні експерти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latin typeface="Century Schoolbook" pitchFamily="18" charset="0"/>
              </a:rPr>
              <a:t>Суспільні канали – суспільно-побутові - друзі, родичі, колеги …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uk-UA" sz="2400">
              <a:latin typeface="Century Schoolbook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49863" y="2187575"/>
            <a:ext cx="3384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solidFill>
                  <a:srgbClr val="000000"/>
                </a:solidFill>
                <a:latin typeface="Century Schoolbook" pitchFamily="18" charset="0"/>
              </a:rPr>
              <a:t>ЗМІ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solidFill>
                  <a:srgbClr val="000000"/>
                </a:solidFill>
                <a:latin typeface="Century Schoolbook" pitchFamily="18" charset="0"/>
              </a:rPr>
              <a:t>Заходи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uk-UA" sz="2200">
                <a:solidFill>
                  <a:srgbClr val="000000"/>
                </a:solidFill>
                <a:latin typeface="Century Schoolbook" pitchFamily="18" charset="0"/>
              </a:rPr>
              <a:t>Інтер'єр, атмосфера </a:t>
            </a:r>
          </a:p>
        </p:txBody>
      </p:sp>
      <p:pic>
        <p:nvPicPr>
          <p:cNvPr id="10" name="Picture 10" descr="IMG_0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205413"/>
            <a:ext cx="2368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Marketing-Media-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825" y="4114800"/>
            <a:ext cx="1981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3478213"/>
            <a:ext cx="241776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picture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0940">
            <a:off x="104775" y="652463"/>
            <a:ext cx="19208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7EB0AD"/>
            </a:gs>
            <a:gs pos="36000">
              <a:srgbClr val="0070C0"/>
            </a:gs>
            <a:gs pos="17000">
              <a:srgbClr val="EAE69D"/>
            </a:gs>
            <a:gs pos="7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ChangeAspect="1"/>
          </p:cNvGraphicFramePr>
          <p:nvPr/>
        </p:nvGraphicFramePr>
        <p:xfrm>
          <a:off x="468313" y="2133600"/>
          <a:ext cx="7364412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755576" y="260648"/>
            <a:ext cx="6984776" cy="1368152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Вибір маркетингової комунікації</a:t>
            </a:r>
            <a:endParaRPr lang="ru-RU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11188" y="404813"/>
            <a:ext cx="7704137" cy="793750"/>
          </a:xfrm>
          <a:prstGeom prst="parallelogram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комплексу маркетингових комунікацій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912813" y="2092325"/>
            <a:ext cx="7007225" cy="4032250"/>
            <a:chOff x="4171" y="9471"/>
            <a:chExt cx="5233" cy="2970"/>
          </a:xfrm>
        </p:grpSpPr>
        <p:sp>
          <p:nvSpPr>
            <p:cNvPr id="25605" name="AutoShape 6"/>
            <p:cNvSpPr>
              <a:spLocks noChangeAspect="1" noChangeArrowheads="1"/>
            </p:cNvSpPr>
            <p:nvPr/>
          </p:nvSpPr>
          <p:spPr bwMode="auto">
            <a:xfrm>
              <a:off x="4242" y="9471"/>
              <a:ext cx="5162" cy="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057" y="9605"/>
              <a:ext cx="3126" cy="4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latin typeface="Times New Roman" pitchFamily="18" charset="0"/>
                </a:rPr>
                <a:t>Цілі фірми</a:t>
              </a:r>
              <a:endParaRPr lang="uk-UA" sz="28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057" y="10146"/>
              <a:ext cx="3126" cy="4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latin typeface="Times New Roman" pitchFamily="18" charset="0"/>
                </a:rPr>
                <a:t>Тип товару та ринку</a:t>
              </a:r>
              <a:endParaRPr lang="uk-UA" sz="28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057" y="10686"/>
              <a:ext cx="3126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latin typeface="Times New Roman" pitchFamily="18" charset="0"/>
                </a:rPr>
                <a:t>Стратегія збуту товару</a:t>
              </a:r>
              <a:endParaRPr lang="uk-UA" sz="280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57" y="11226"/>
              <a:ext cx="3126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latin typeface="Times New Roman" pitchFamily="18" charset="0"/>
                </a:rPr>
                <a:t>Ступінь готовності покупця</a:t>
              </a:r>
              <a:endParaRPr lang="uk-UA" sz="28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057" y="11766"/>
              <a:ext cx="3126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>
                  <a:latin typeface="Times New Roman" pitchFamily="18" charset="0"/>
                </a:rPr>
                <a:t>Етап життєвого циклу товару</a:t>
              </a:r>
              <a:endParaRPr lang="uk-UA" sz="28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171" y="9538"/>
              <a:ext cx="407" cy="25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200" b="1" dirty="0"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200" b="1" dirty="0"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Ф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Times New Roman" pitchFamily="18" charset="0"/>
                </a:rPr>
                <a:t>И</a:t>
              </a:r>
              <a:endParaRPr lang="uk-UA" sz="2400" dirty="0"/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>
              <a:off x="4785" y="9876"/>
              <a:ext cx="0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>
              <a:off x="4785" y="987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4785" y="10281"/>
              <a:ext cx="2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6"/>
            <p:cNvSpPr>
              <a:spLocks noChangeShapeType="1"/>
            </p:cNvSpPr>
            <p:nvPr/>
          </p:nvSpPr>
          <p:spPr bwMode="auto">
            <a:xfrm>
              <a:off x="4785" y="11361"/>
              <a:ext cx="2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>
              <a:off x="4785" y="11901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8"/>
            <p:cNvSpPr>
              <a:spLocks noChangeShapeType="1"/>
            </p:cNvSpPr>
            <p:nvPr/>
          </p:nvSpPr>
          <p:spPr bwMode="auto">
            <a:xfrm>
              <a:off x="4785" y="1095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9"/>
            <p:cNvSpPr>
              <a:spLocks noChangeShapeType="1"/>
            </p:cNvSpPr>
            <p:nvPr/>
          </p:nvSpPr>
          <p:spPr bwMode="auto">
            <a:xfrm>
              <a:off x="6551" y="10011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20"/>
            <p:cNvSpPr>
              <a:spLocks noChangeShapeType="1"/>
            </p:cNvSpPr>
            <p:nvPr/>
          </p:nvSpPr>
          <p:spPr bwMode="auto">
            <a:xfrm>
              <a:off x="6551" y="10551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6551" y="11091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>
              <a:off x="6551" y="11631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Прямая соединительная линия 23"/>
          <p:cNvCxnSpPr>
            <a:endCxn id="12" idx="3"/>
          </p:cNvCxnSpPr>
          <p:nvPr/>
        </p:nvCxnSpPr>
        <p:spPr>
          <a:xfrm flipH="1" flipV="1">
            <a:off x="1457325" y="3924300"/>
            <a:ext cx="2778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BEB566"/>
            </a:gs>
            <a:gs pos="83000">
              <a:schemeClr val="bg2">
                <a:lumMod val="75000"/>
              </a:schemeClr>
            </a:gs>
            <a:gs pos="41000">
              <a:schemeClr val="tx2">
                <a:lumMod val="50000"/>
              </a:schemeClr>
            </a:gs>
            <a:gs pos="15000">
              <a:srgbClr val="7D8496"/>
            </a:gs>
            <a:gs pos="100000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188" y="271463"/>
            <a:ext cx="7704137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Алгоритм планування маркетингової комунікації</a:t>
            </a:r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373063" y="1412875"/>
            <a:ext cx="7604125" cy="5186363"/>
            <a:chOff x="2771" y="4430"/>
            <a:chExt cx="6087" cy="3346"/>
          </a:xfrm>
        </p:grpSpPr>
        <p:sp>
          <p:nvSpPr>
            <p:cNvPr id="6" name="AutoShape 8"/>
            <p:cNvSpPr>
              <a:spLocks noChangeAspect="1" noChangeArrowheads="1"/>
            </p:cNvSpPr>
            <p:nvPr/>
          </p:nvSpPr>
          <p:spPr bwMode="auto">
            <a:xfrm>
              <a:off x="2771" y="4430"/>
              <a:ext cx="6087" cy="3346"/>
            </a:xfrm>
            <a:prstGeom prst="round2Diag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019" y="4529"/>
              <a:ext cx="5591" cy="334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uk-UA" sz="1600" b="1" dirty="0">
                  <a:solidFill>
                    <a:srgbClr val="C00000"/>
                  </a:solidFill>
                  <a:latin typeface="Times New Roman" pitchFamily="18" charset="0"/>
                </a:rPr>
                <a:t>Визначення цілей і завдань комунікації</a:t>
              </a:r>
              <a:endParaRPr lang="uk-UA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19" y="4971"/>
              <a:ext cx="5591" cy="542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latin typeface="Times New Roman" pitchFamily="18" charset="0"/>
                </a:rPr>
                <a:t>Визначення цільової аудиторії та бажаної зворотної реакції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600" dirty="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877" y="4863"/>
              <a:ext cx="37" cy="108"/>
            </a:xfrm>
            <a:prstGeom prst="round2DiagRect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5877" y="5513"/>
              <a:ext cx="37" cy="110"/>
            </a:xfrm>
            <a:prstGeom prst="round2DiagRect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019" y="5622"/>
              <a:ext cx="5591" cy="324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solidFill>
                    <a:srgbClr val="0000FF"/>
                  </a:solidFill>
                  <a:latin typeface="Times New Roman" pitchFamily="18" charset="0"/>
                </a:rPr>
                <a:t>Створення повідомлення (звернення)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5841" y="5947"/>
              <a:ext cx="37" cy="217"/>
            </a:xfrm>
            <a:prstGeom prst="round2DiagRect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019" y="6187"/>
              <a:ext cx="5591" cy="324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</a:rPr>
                <a:t>Вибір каналу комунікації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600" dirty="0">
                <a:solidFill>
                  <a:srgbClr val="0000FF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5840" y="6512"/>
              <a:ext cx="37" cy="216"/>
            </a:xfrm>
            <a:prstGeom prst="round2DiagRect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019" y="6728"/>
              <a:ext cx="5591" cy="325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solidFill>
                    <a:srgbClr val="009900"/>
                  </a:solidFill>
                  <a:latin typeface="Times New Roman" pitchFamily="18" charset="0"/>
                </a:rPr>
                <a:t>Визначення бюджету комунікації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5840" y="7054"/>
              <a:ext cx="37" cy="216"/>
            </a:xfrm>
            <a:prstGeom prst="round2DiagRect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019" y="7270"/>
              <a:ext cx="5591" cy="506"/>
            </a:xfrm>
            <a:prstGeom prst="pentag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>
                  <a:latin typeface="Times New Roman" pitchFamily="18" charset="0"/>
                </a:rPr>
                <a:t>Оцінка результатів маркетингової комунікації</a:t>
              </a:r>
              <a:endParaRPr lang="uk-UA" sz="1600" b="1" dirty="0"/>
            </a:p>
          </p:txBody>
        </p:sp>
      </p:grp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3433056" cy="28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380256"/>
            <a:ext cx="64087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Контрольні запитання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Дайте визначення маркетингової політики комунікацій.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 Охарактеризуйте елементи процесу маркетингових комунікацій.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 Назвіть основні етапи алгоритму формування комплексу маркетингових комунікацій у їх логічній послідовності.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 Назвіть основні завдання комплексу маркетингових комунікацій та вимоги до них.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 Дайте визначення поняття «цільова аудиторія» комплексу маркетингових комунікацій.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5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404813"/>
            <a:ext cx="6553200" cy="6345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Домашнє завдання: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888" y="2636912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Література.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Ілляшенко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С. </a:t>
            </a: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М.Маркетинг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бакалаврський курс: підручник: - Суми: Університетська книга, 2009, 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Липчук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В.В. Маркетинг: </a:t>
            </a: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навчальной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посібник: Львів 2010 р.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Худякова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Л.К. Основи маркетингу: навчальний посібник, НМЦ, 2002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Худякова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Л.К. Реклама та стимулювання продажу: НМЦ 2004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Чеботар</a:t>
            </a:r>
            <a:r>
              <a:rPr lang="uk-UA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С.І. Маркетинг: підручник. – К: “Наш час” 2007 р.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http://studentbook.com.ua </a:t>
            </a:r>
            <a:endParaRPr lang="ru-RU" alt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19672" y="151496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>
                <a:solidFill>
                  <a:schemeClr val="bg1"/>
                </a:solidFill>
              </a:rPr>
              <a:t>Самостійне </a:t>
            </a:r>
            <a:r>
              <a:rPr lang="uk-UA" dirty="0">
                <a:solidFill>
                  <a:schemeClr val="bg1"/>
                </a:solidFill>
              </a:rPr>
              <a:t>вивчення: «Роль маркетингових комунікацій».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999">
              <a:srgbClr val="F952A0"/>
            </a:gs>
            <a:gs pos="5000">
              <a:srgbClr val="B43E85"/>
            </a:gs>
            <a:gs pos="28999">
              <a:srgbClr val="F8B049"/>
            </a:gs>
            <a:gs pos="63000">
              <a:srgbClr val="FEE7F2"/>
            </a:gs>
            <a:gs pos="86000">
              <a:srgbClr val="C50849"/>
            </a:gs>
            <a:gs pos="100000">
              <a:srgbClr val="F8B04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2776"/>
            <a:ext cx="655272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dirty="0">
                <a:solidFill>
                  <a:srgbClr val="002060"/>
                </a:solidFill>
                <a:latin typeface="+mn-lt"/>
                <a:cs typeface="+mn-cs"/>
              </a:rPr>
              <a:t>Дякую за увагу!</a:t>
            </a:r>
            <a:endParaRPr lang="ru-RU" sz="6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5795963" y="4005263"/>
            <a:ext cx="2232025" cy="18716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879975"/>
            <a:ext cx="3960812" cy="996950"/>
          </a:xfrm>
          <a:prstGeom prst="rect">
            <a:avLst/>
          </a:prstGeo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uk-UA" altLang="uk-UA" sz="2400" dirty="0">
                <a:solidFill>
                  <a:srgbClr val="000000"/>
                </a:solidFill>
              </a:rPr>
              <a:t>С.О. Савченко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851920" y="3202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uk-UA" dirty="0">
                <a:solidFill>
                  <a:srgbClr val="000000"/>
                </a:solidFill>
              </a:rPr>
              <a:t>Циклова комісія обліково-економічних дисциплін</a:t>
            </a: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mtClean="0">
                <a:solidFill>
                  <a:srgbClr val="002060"/>
                </a:solidFill>
              </a:rPr>
              <a:t>План заняття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1557338"/>
            <a:ext cx="7715250" cy="4873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Поняття про маркетингові комунікації. Значення, цілі та завдання системи маркетингових комунікацій у комплексі маркетингу.</a:t>
            </a:r>
            <a:endParaRPr lang="ru-RU" dirty="0" smtClean="0"/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 </a:t>
            </a:r>
            <a:r>
              <a:rPr lang="uk-UA" dirty="0" smtClean="0"/>
              <a:t>Комплекс маркетингових комунікацій.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 </a:t>
            </a:r>
            <a:r>
              <a:rPr lang="uk-UA" dirty="0" smtClean="0"/>
              <a:t>Засоби маркетингових комунікацій.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 </a:t>
            </a:r>
            <a:r>
              <a:rPr lang="uk-UA" dirty="0" smtClean="0"/>
              <a:t>Інтегровані засоби комунікацій.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7848872" cy="1008112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Комунікація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 процес обміну інформації, конкретна лінія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язку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Файли\Ком\610.jpg.300x30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Файли\Ком\101721615-76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863725"/>
            <a:ext cx="43354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Файли\Ком\Comunicatio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048250"/>
            <a:ext cx="33401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68313" y="4168775"/>
            <a:ext cx="8064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800" b="1">
                <a:solidFill>
                  <a:srgbClr val="FF0000"/>
                </a:solidFill>
                <a:latin typeface="Century Schoolbook" pitchFamily="18" charset="0"/>
              </a:rPr>
              <a:t>Комунікація</a:t>
            </a:r>
            <a:r>
              <a:rPr lang="uk-UA" sz="200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uk-UA" sz="2800">
                <a:solidFill>
                  <a:srgbClr val="000000"/>
                </a:solidFill>
                <a:latin typeface="Century Schoolbook" pitchFamily="18" charset="0"/>
              </a:rPr>
              <a:t>– передавання інформації шляхом мови чи письма</a:t>
            </a:r>
          </a:p>
        </p:txBody>
      </p:sp>
    </p:spTree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115888"/>
            <a:ext cx="8280400" cy="216058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400" b="1" u="sng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Система маркетингових комунікацій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діяльність підприємства спрямована на інформування, переконування і нагадування споживача про товари і стимулювання їх збуту та створення позитивного іміджу фірми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Файли\Ком\r112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133600"/>
            <a:ext cx="3276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Файли\Ком\a_7ee4fe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25" y="4325938"/>
            <a:ext cx="24479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SCN1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36838"/>
            <a:ext cx="20875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1">
              <a:srgbClr val="156B13"/>
            </a:gs>
            <a:gs pos="88000">
              <a:srgbClr val="CCFF66"/>
            </a:gs>
            <a:gs pos="100000">
              <a:srgbClr val="9CB86E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549275"/>
            <a:ext cx="633730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FF00"/>
                </a:solidFill>
              </a:rPr>
              <a:t>Цілі маркетингових комунікацій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1268413"/>
            <a:ext cx="7345363" cy="452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формування попиту на окремі товари;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збільшення обсягів продажу даних товарів;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прискорення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</a:rPr>
              <a:t>товаропросування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продаж залишків товару;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пожвавлення продажу необхідних товарів;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регулярний продаж  окремих різновидів товарів, особливо сезонних;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прагнення отримати максимальний прибуток від торгівлі;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покращення обізнаності споживачів щодо даного товару або його виробника;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58000">
              <a:srgbClr val="FF7A00"/>
            </a:gs>
            <a:gs pos="80000">
              <a:srgbClr val="FF0300"/>
            </a:gs>
            <a:gs pos="100000">
              <a:srgbClr val="4D080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77825" y="3606800"/>
            <a:ext cx="5400675" cy="27352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створення іміджу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інформування про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переконання споживачів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пропонування нових товарів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популярність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/>
              <a:t>…</a:t>
            </a:r>
            <a:endParaRPr lang="uk-UA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5987" y="332656"/>
            <a:ext cx="7353573" cy="873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dirty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Завдання маркетингової політики комунікацій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497013"/>
            <a:ext cx="26400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14237" y="1111117"/>
            <a:ext cx="1940610" cy="249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12" descr="1174467365-200480148-00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4111625"/>
            <a:ext cx="2216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25" y="2760663"/>
            <a:ext cx="3295650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FFFF00"/>
                </a:solidFill>
              </a:rPr>
              <a:t>Засоби маркетингових комунікацій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250" y="115888"/>
            <a:ext cx="1692275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Реклама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3000" y="1173163"/>
            <a:ext cx="2447925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Прямий маркетинг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3288" y="152400"/>
            <a:ext cx="2627312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Стимулювання збуту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600" y="100013"/>
            <a:ext cx="2592388" cy="865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«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рілейшнз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1463675"/>
            <a:ext cx="2879725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Персональний продаж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61038" y="2017713"/>
            <a:ext cx="923925" cy="452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348038" y="1104900"/>
            <a:ext cx="1403350" cy="1365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041900" y="1104900"/>
            <a:ext cx="233363" cy="1263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97525" y="1104900"/>
            <a:ext cx="385763" cy="1293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348038" y="2017713"/>
            <a:ext cx="1223962" cy="541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343400" y="2206625"/>
            <a:ext cx="20891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Основні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343400" y="3587750"/>
            <a:ext cx="2160588" cy="98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Синтетичні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4" idx="3"/>
          </p:cNvCxnSpPr>
          <p:nvPr/>
        </p:nvCxnSpPr>
        <p:spPr>
          <a:xfrm>
            <a:off x="3457575" y="3302000"/>
            <a:ext cx="19304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4"/>
            <a:endCxn id="12" idx="0"/>
          </p:cNvCxnSpPr>
          <p:nvPr/>
        </p:nvCxnSpPr>
        <p:spPr>
          <a:xfrm>
            <a:off x="5387975" y="3143250"/>
            <a:ext cx="34925" cy="4445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414838" y="5849938"/>
            <a:ext cx="2089150" cy="865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Виставки і ярмарки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2913" y="4716463"/>
            <a:ext cx="2305050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Інтегровані маркетингові комунікації на місцях продажу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83363" y="5116513"/>
            <a:ext cx="1781175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Брендинг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905000" y="6040438"/>
            <a:ext cx="1917700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Спонсорство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2863850" y="4568825"/>
            <a:ext cx="170815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348038" y="4568825"/>
            <a:ext cx="1584325" cy="1300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4"/>
            <a:endCxn id="36" idx="0"/>
          </p:cNvCxnSpPr>
          <p:nvPr/>
        </p:nvCxnSpPr>
        <p:spPr>
          <a:xfrm>
            <a:off x="5422900" y="4568825"/>
            <a:ext cx="36513" cy="128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983288" y="4568825"/>
            <a:ext cx="96520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53000">
              <a:schemeClr val="accent2">
                <a:lumMod val="40000"/>
                <a:lumOff val="60000"/>
              </a:schemeClr>
            </a:gs>
            <a:gs pos="92000">
              <a:srgbClr val="0087E6"/>
            </a:gs>
            <a:gs pos="61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836712"/>
            <a:ext cx="662473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Міжпредметні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                                 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зв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’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язки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з: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047488"/>
            <a:ext cx="648072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Маркетингом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+mn-lt"/>
                <a:cs typeface="+mn-cs"/>
              </a:rPr>
              <a:t>Економікою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686031" y="260648"/>
            <a:ext cx="5688632" cy="1584176"/>
          </a:xfrm>
          <a:prstGeom prst="flowChartPunchedTap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/>
                <a:solidFill>
                  <a:srgbClr val="FF0000"/>
                </a:solidFill>
              </a:rPr>
              <a:t>Функції маркетингових комунікацій</a:t>
            </a:r>
            <a:endParaRPr lang="ru-RU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950" y="2565400"/>
            <a:ext cx="2735263" cy="93503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Інформуюча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00113" y="3933825"/>
            <a:ext cx="2670175" cy="93503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Переконуюча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007100" y="2276475"/>
            <a:ext cx="2735263" cy="93662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Формуюча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6600" y="5300663"/>
            <a:ext cx="3024188" cy="8651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Стимулююча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407025" y="4005263"/>
            <a:ext cx="2592388" cy="79216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Забезпечуюча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16463" y="1700213"/>
            <a:ext cx="1871662" cy="433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4663" y="1844675"/>
            <a:ext cx="2016125" cy="2089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40200" y="1844675"/>
            <a:ext cx="287338" cy="3455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76600" y="1916113"/>
            <a:ext cx="719138" cy="1873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4438" y="1916113"/>
            <a:ext cx="1366837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FFF39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</TotalTime>
  <Words>465</Words>
  <Application>Microsoft Office PowerPoint</Application>
  <PresentationFormat>Екран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Презентація PowerPoint</vt:lpstr>
      <vt:lpstr>План заняття</vt:lpstr>
      <vt:lpstr>Комунікація – це процес обміну інформації, конкретна лінія зв’язку. </vt:lpstr>
      <vt:lpstr>Система маркетингових комунікацій – діяльність підприємства спрямована на інформування, переконування і нагадування споживача про товари і стимулювання їх збуту та створення позитивного іміджу фірми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С.О. Савченко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Sweetlana Savchenko</cp:lastModifiedBy>
  <cp:revision>58</cp:revision>
  <dcterms:created xsi:type="dcterms:W3CDTF">2016-02-24T16:43:02Z</dcterms:created>
  <dcterms:modified xsi:type="dcterms:W3CDTF">2016-05-03T14:10:27Z</dcterms:modified>
</cp:coreProperties>
</file>