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0" r:id="rId4"/>
    <p:sldId id="289" r:id="rId5"/>
    <p:sldId id="258" r:id="rId6"/>
    <p:sldId id="273" r:id="rId7"/>
    <p:sldId id="296" r:id="rId8"/>
    <p:sldId id="283" r:id="rId9"/>
    <p:sldId id="295" r:id="rId10"/>
    <p:sldId id="287" r:id="rId11"/>
    <p:sldId id="288" r:id="rId12"/>
    <p:sldId id="282" r:id="rId13"/>
    <p:sldId id="281" r:id="rId14"/>
    <p:sldId id="264" r:id="rId15"/>
    <p:sldId id="291" r:id="rId16"/>
    <p:sldId id="292" r:id="rId17"/>
    <p:sldId id="293" r:id="rId18"/>
    <p:sldId id="294" r:id="rId19"/>
    <p:sldId id="277" r:id="rId20"/>
    <p:sldId id="278" r:id="rId21"/>
    <p:sldId id="279" r:id="rId22"/>
    <p:sldId id="280" r:id="rId23"/>
    <p:sldId id="265" r:id="rId24"/>
    <p:sldId id="266" r:id="rId25"/>
    <p:sldId id="267" r:id="rId26"/>
    <p:sldId id="268" r:id="rId27"/>
    <p:sldId id="269" r:id="rId28"/>
    <p:sldId id="270" r:id="rId29"/>
    <p:sldId id="272" r:id="rId30"/>
    <p:sldId id="271" r:id="rId31"/>
    <p:sldId id="274" r:id="rId32"/>
    <p:sldId id="275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7BFE"/>
    <a:srgbClr val="605AD6"/>
    <a:srgbClr val="006FA6"/>
    <a:srgbClr val="E3E9D7"/>
    <a:srgbClr val="273490"/>
    <a:srgbClr val="112E4C"/>
    <a:srgbClr val="587384"/>
    <a:srgbClr val="F078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64" autoAdjust="0"/>
  </p:normalViewPr>
  <p:slideViewPr>
    <p:cSldViewPr snapToGrid="0">
      <p:cViewPr varScale="1">
        <p:scale>
          <a:sx n="82" d="100"/>
          <a:sy n="82" d="100"/>
        </p:scale>
        <p:origin x="118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24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9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73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94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00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49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02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636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62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539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66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35"/>
          <a:stretch/>
        </p:blipFill>
        <p:spPr>
          <a:xfrm>
            <a:off x="0" y="0"/>
            <a:ext cx="3263153" cy="16584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B0120-34BC-4D2D-A004-D755CDB5BD4A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6FA45-C57A-445D-B033-0774190700E9}" type="slidenum">
              <a:rPr lang="en-US" smtClean="0"/>
              <a:t>‹№›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35"/>
          <a:stretch/>
        </p:blipFill>
        <p:spPr>
          <a:xfrm flipH="1">
            <a:off x="5880847" y="0"/>
            <a:ext cx="3263153" cy="165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768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abinet-istorii.at.ua/photo/vislovi_vidatnikh_ljudej_pro_istoriju/vislovi_vidatnikh_ljudej_pro_istoriju/21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ua-referat.com/%D0%9F%D0%B5%D0%B4%D0%B0%D0%B3%D0%BE%D0%B3%D1%96%D0%BA%D0%B0" TargetMode="External"/><Relationship Id="rId3" Type="http://schemas.openxmlformats.org/officeDocument/2006/relationships/hyperlink" Target="https://ua-referat.com/%D0%91%D0%B0%D0%B7%D0%B8_%D0%B4%D0%B0%D0%BD%D0%B8%D1%85" TargetMode="External"/><Relationship Id="rId7" Type="http://schemas.openxmlformats.org/officeDocument/2006/relationships/hyperlink" Target="https://ua-referat.com/%D0%92%D1%96%D0%B4%D0%BF%D0%BE%D0%B2%D1%96%D0%B4%D1%8C" TargetMode="External"/><Relationship Id="rId2" Type="http://schemas.openxmlformats.org/officeDocument/2006/relationships/hyperlink" Target="https://ua-referat.com/%D0%86%D0%BD%D1%84%D0%BE%D1%80%D0%BC%D0%B0%D1%86%D1%96%D1%8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a-referat.com/%D0%9A%D0%BE%D0%BC%D0%BF%D0%B0%D0%BA%D1%82-%D0%B4%D0%B8%D1%81%D0%BA" TargetMode="External"/><Relationship Id="rId5" Type="http://schemas.openxmlformats.org/officeDocument/2006/relationships/hyperlink" Target="https://ua-referat.com/%D0%86%D0%BD%D1%82%D0%B5%D1%80%D0%BD%D0%B5%D1%82" TargetMode="External"/><Relationship Id="rId4" Type="http://schemas.openxmlformats.org/officeDocument/2006/relationships/hyperlink" Target="https://ua-referat.com/%D0%9C%D0%BE%D0%B2%D0%B0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duget.com/uk/" TargetMode="External"/><Relationship Id="rId13" Type="http://schemas.openxmlformats.org/officeDocument/2006/relationships/image" Target="../media/image10.PNG"/><Relationship Id="rId3" Type="http://schemas.openxmlformats.org/officeDocument/2006/relationships/hyperlink" Target="https://www.ed-era.com/" TargetMode="External"/><Relationship Id="rId7" Type="http://schemas.openxmlformats.org/officeDocument/2006/relationships/hyperlink" Target="https://ilearn.org.ua/" TargetMode="External"/><Relationship Id="rId12" Type="http://schemas.openxmlformats.org/officeDocument/2006/relationships/image" Target="../media/image9.PNG"/><Relationship Id="rId2" Type="http://schemas.openxmlformats.org/officeDocument/2006/relationships/hyperlink" Target="https://zno.osvita.ua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znoclub.com/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s://prometheus.org.ua/" TargetMode="External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hyperlink" Target="https://prometheus.org.ua/zno/" TargetMode="External"/><Relationship Id="rId9" Type="http://schemas.openxmlformats.org/officeDocument/2006/relationships/hyperlink" Target="https://besmart.study/" TargetMode="External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chemeClr val="accent1">
                <a:lumMod val="75000"/>
              </a:schemeClr>
            </a:gs>
            <a:gs pos="48000">
              <a:schemeClr val="accent5">
                <a:lumMod val="7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781" y="1209725"/>
            <a:ext cx="8742219" cy="1772603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l"/>
            <a:r>
              <a:rPr lang="uk-UA" sz="4400" b="1" dirty="0" smtClean="0"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Bahnschrift SemiLight Condensed" panose="020B0502040204020203" pitchFamily="34" charset="0"/>
              </a:rPr>
              <a:t>Мультимедійний навчально-методичний комплекс та організація дистанційного навчання студентів з дисципліни «Історія України»</a:t>
            </a:r>
            <a:endParaRPr lang="en-US" sz="4400" b="1" dirty="0">
              <a:solidFill>
                <a:srgbClr val="FF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  <a:reflection blurRad="6350" stA="50000" endA="300" endPos="50000" dist="29997" dir="5400000" sy="-100000" algn="bl" rotWithShape="0"/>
              </a:effectLst>
              <a:latin typeface="Alien Encounters" panose="00000400000000000000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260" y="3810000"/>
            <a:ext cx="5191432" cy="304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0"/>
            <a:ext cx="4156364" cy="3020291"/>
          </a:xfrm>
          <a:prstGeom prst="rect">
            <a:avLst/>
          </a:prstGeom>
        </p:spPr>
      </p:pic>
      <p:sp>
        <p:nvSpPr>
          <p:cNvPr id="3" name="Округлений прямокутник 2"/>
          <p:cNvSpPr/>
          <p:nvPr/>
        </p:nvSpPr>
        <p:spPr>
          <a:xfrm>
            <a:off x="4156363" y="3165231"/>
            <a:ext cx="3674651" cy="5158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Викладач </a:t>
            </a:r>
            <a:r>
              <a:rPr lang="uk-UA" dirty="0" err="1" smtClean="0"/>
              <a:t>Полігас</a:t>
            </a:r>
            <a:r>
              <a:rPr lang="uk-UA" dirty="0" smtClean="0"/>
              <a:t> С.М.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7722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9" y="91440"/>
            <a:ext cx="74339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77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14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8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1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62198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Гнучкість</a:t>
            </a:r>
            <a:r>
              <a:rPr lang="uk-UA" dirty="0"/>
              <a:t> – можливість викладення матеріалу курсу з урахуванням підготовки, здібностей студентів. Це досягається створенням альтернативних сайтів для одержання більш детальної або додаткової інформації з незрозумілих тем, а також низки питань –підказок тощо;</a:t>
            </a:r>
          </a:p>
          <a:p>
            <a:r>
              <a:rPr lang="uk-UA" b="1" dirty="0">
                <a:solidFill>
                  <a:srgbClr val="FF0000"/>
                </a:solidFill>
              </a:rPr>
              <a:t>Актуальність</a:t>
            </a:r>
            <a:r>
              <a:rPr lang="uk-UA" dirty="0"/>
              <a:t> – можливість упровадження новітніх педагогічних, психологічних, методичних розробок;</a:t>
            </a:r>
          </a:p>
          <a:p>
            <a:r>
              <a:rPr lang="uk-UA" b="1" dirty="0">
                <a:solidFill>
                  <a:srgbClr val="FF0000"/>
                </a:solidFill>
              </a:rPr>
              <a:t>Зручність</a:t>
            </a:r>
            <a:r>
              <a:rPr lang="uk-UA" dirty="0"/>
              <a:t> – можливість навчання у зручний час, у певному місці, здобуття освіти без відриву від основної роботи, відсутність обмежень у часі для засвоєння матеріалу;</a:t>
            </a:r>
          </a:p>
          <a:p>
            <a:r>
              <a:rPr lang="uk-UA" b="1" dirty="0">
                <a:solidFill>
                  <a:srgbClr val="FF0000"/>
                </a:solidFill>
              </a:rPr>
              <a:t>Модульність</a:t>
            </a:r>
            <a:r>
              <a:rPr lang="uk-UA" dirty="0"/>
              <a:t> – розбиття матеріалу на окремі функціонально завершені теми, які вивчаються у міру засвоєння і відповідають здібностям окремого студента або групи загалом;</a:t>
            </a:r>
          </a:p>
          <a:p>
            <a:r>
              <a:rPr lang="uk-UA" b="1" dirty="0">
                <a:solidFill>
                  <a:srgbClr val="FF0000"/>
                </a:solidFill>
              </a:rPr>
              <a:t>Економічна ефективність </a:t>
            </a:r>
            <a:r>
              <a:rPr lang="uk-UA" dirty="0"/>
              <a:t>– метод навчання дешевший, ніж традиційні, завдяки ефективному використанню навчальних приміщень, полегшеному коригуванню електронних навчальних матеріалів та </a:t>
            </a:r>
            <a:r>
              <a:rPr lang="uk-UA" dirty="0" err="1"/>
              <a:t>мультидоступу</a:t>
            </a:r>
            <a:r>
              <a:rPr lang="uk-UA" dirty="0"/>
              <a:t> до них;</a:t>
            </a:r>
          </a:p>
          <a:p>
            <a:r>
              <a:rPr lang="uk-UA" b="1" dirty="0">
                <a:solidFill>
                  <a:srgbClr val="FF0000"/>
                </a:solidFill>
              </a:rPr>
              <a:t>Інтерактивність</a:t>
            </a:r>
            <a:r>
              <a:rPr lang="uk-UA" dirty="0"/>
              <a:t> – активне спілкування між студентами групи і викладачем, що значно посилює мотивацію до навчання, поліпшує засвоєння матеріалу;</a:t>
            </a:r>
          </a:p>
          <a:p>
            <a:r>
              <a:rPr lang="uk-UA" dirty="0"/>
              <a:t>більші можливості контролю якості навчання, які передбачають проведення дискусій, чатів, використання самоконтролю, відсутність психологічних бар’єрів;</a:t>
            </a:r>
          </a:p>
          <a:p>
            <a:r>
              <a:rPr lang="uk-UA" dirty="0"/>
              <a:t>відсутність географічних кордонів для здобуття освіти. Різні курси можна вивчати в різних навчальних закладах світу.</a:t>
            </a:r>
          </a:p>
          <a:p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18680" y="-47717"/>
            <a:ext cx="4318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rgbClr val="002060"/>
                </a:solidFill>
              </a:rPr>
              <a:t>Переваги дистанційних курсів!</a:t>
            </a:r>
            <a:endParaRPr lang="uk-UA" sz="24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91"/>
            <a:ext cx="2001114" cy="12727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891" y="-17861"/>
            <a:ext cx="1685109" cy="13087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897" y="444668"/>
            <a:ext cx="1918062" cy="86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82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222"/>
            <a:ext cx="9144000" cy="666237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02780" y="-98999"/>
            <a:ext cx="553843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dirty="0" err="1" smtClean="0">
                <a:ln/>
                <a:solidFill>
                  <a:srgbClr val="FF0000"/>
                </a:solidFill>
              </a:rPr>
              <a:t>Недоліки</a:t>
            </a:r>
            <a:r>
              <a:rPr lang="ru-RU" sz="2800" b="1" dirty="0" smtClean="0">
                <a:ln/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ln/>
                <a:solidFill>
                  <a:srgbClr val="FF0000"/>
                </a:solidFill>
              </a:rPr>
              <a:t>дистанційного</a:t>
            </a:r>
            <a:r>
              <a:rPr lang="ru-RU" sz="2800" b="1" dirty="0" smtClean="0">
                <a:ln/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ln/>
                <a:solidFill>
                  <a:srgbClr val="FF0000"/>
                </a:solidFill>
              </a:rPr>
              <a:t>навчання</a:t>
            </a:r>
            <a:endParaRPr lang="ru-RU" sz="28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2852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44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58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6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37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40253" cy="693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55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75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182" y="165810"/>
            <a:ext cx="3964227" cy="484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uk-UA" sz="2700" b="1" dirty="0">
                <a:solidFill>
                  <a:srgbClr val="FF0000"/>
                </a:solidFill>
              </a:rPr>
              <a:t>1. Самостійна підготовка.</a:t>
            </a:r>
            <a:endParaRPr lang="ru-RU" sz="6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695849"/>
            <a:ext cx="4104409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+ </a:t>
            </a:r>
            <a:r>
              <a:rPr lang="uk-UA" dirty="0" smtClean="0">
                <a:solidFill>
                  <a:srgbClr val="00B0F0"/>
                </a:solidFill>
              </a:rPr>
              <a:t>Зручність. Бо вдома або де завгодно, без шкоди особистим планам.</a:t>
            </a:r>
          </a:p>
          <a:p>
            <a:endParaRPr lang="uk-UA" dirty="0" smtClean="0"/>
          </a:p>
          <a:p>
            <a:r>
              <a:rPr lang="uk-UA" dirty="0" smtClean="0"/>
              <a:t>+ </a:t>
            </a:r>
            <a:r>
              <a:rPr lang="uk-UA" dirty="0" smtClean="0">
                <a:solidFill>
                  <a:srgbClr val="00B0F0"/>
                </a:solidFill>
              </a:rPr>
              <a:t>Економія часу. Не потрібно нікуди їхати, нікуди добігати, запізнюючись.</a:t>
            </a:r>
          </a:p>
          <a:p>
            <a:endParaRPr lang="uk-UA" dirty="0" smtClean="0"/>
          </a:p>
          <a:p>
            <a:r>
              <a:rPr lang="uk-UA" dirty="0" smtClean="0"/>
              <a:t>+ </a:t>
            </a:r>
            <a:r>
              <a:rPr lang="uk-UA" dirty="0" smtClean="0">
                <a:solidFill>
                  <a:srgbClr val="00B0F0"/>
                </a:solidFill>
              </a:rPr>
              <a:t>Економія коштів. Дуже вагома перевага, не посперечаєшся.</a:t>
            </a:r>
          </a:p>
          <a:p>
            <a:endParaRPr lang="uk-UA" dirty="0" smtClean="0"/>
          </a:p>
          <a:p>
            <a:r>
              <a:rPr lang="uk-UA" dirty="0" smtClean="0"/>
              <a:t>+ </a:t>
            </a:r>
            <a:r>
              <a:rPr lang="uk-UA" dirty="0" smtClean="0">
                <a:solidFill>
                  <a:srgbClr val="00B0F0"/>
                </a:solidFill>
              </a:rPr>
              <a:t>Легкість. Скільки захотів, стільки зробив, без надриву та недоспаних ночей.</a:t>
            </a:r>
          </a:p>
          <a:p>
            <a:endParaRPr lang="uk-UA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104409" y="1406656"/>
            <a:ext cx="503959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-</a:t>
            </a:r>
            <a:r>
              <a:rPr lang="uk-UA" sz="1600" dirty="0"/>
              <a:t> </a:t>
            </a:r>
            <a:r>
              <a:rPr lang="uk-UA" sz="1600" dirty="0">
                <a:solidFill>
                  <a:srgbClr val="7030A0"/>
                </a:solidFill>
              </a:rPr>
              <a:t>Відсутність контролю, від чого страждає якість підготовки. Мало хто здатен похвалитись великою силою волі, яка потрібна для систематичної підготовки. Якщо вона хаотична, хаотичними будуть і знання.</a:t>
            </a:r>
          </a:p>
          <a:p>
            <a:endParaRPr lang="uk-UA" sz="1600" dirty="0">
              <a:solidFill>
                <a:srgbClr val="7030A0"/>
              </a:solidFill>
            </a:endParaRPr>
          </a:p>
          <a:p>
            <a:r>
              <a:rPr lang="uk-UA" sz="2000" b="1" dirty="0">
                <a:solidFill>
                  <a:srgbClr val="7030A0"/>
                </a:solidFill>
              </a:rPr>
              <a:t>-</a:t>
            </a:r>
            <a:r>
              <a:rPr lang="uk-UA" sz="1600" dirty="0">
                <a:solidFill>
                  <a:srgbClr val="7030A0"/>
                </a:solidFill>
              </a:rPr>
              <a:t> Відсутність перевірених засобів. Так, можна знайти підручники, але як знати, що вони хороші. Можна знайти один-два ресурси, але вони розраховані на всіх, а не </a:t>
            </a:r>
            <a:r>
              <a:rPr lang="uk-UA" sz="1600" dirty="0" err="1">
                <a:solidFill>
                  <a:srgbClr val="7030A0"/>
                </a:solidFill>
              </a:rPr>
              <a:t>підлаштовані</a:t>
            </a:r>
            <a:r>
              <a:rPr lang="uk-UA" sz="1600" dirty="0">
                <a:solidFill>
                  <a:srgbClr val="7030A0"/>
                </a:solidFill>
              </a:rPr>
              <a:t> під рівень конкретного випускника.</a:t>
            </a:r>
          </a:p>
          <a:p>
            <a:endParaRPr lang="uk-UA" sz="1600" dirty="0">
              <a:solidFill>
                <a:srgbClr val="7030A0"/>
              </a:solidFill>
            </a:endParaRPr>
          </a:p>
          <a:p>
            <a:r>
              <a:rPr lang="uk-UA" sz="2000" b="1" dirty="0">
                <a:solidFill>
                  <a:srgbClr val="7030A0"/>
                </a:solidFill>
              </a:rPr>
              <a:t>-</a:t>
            </a:r>
            <a:r>
              <a:rPr lang="uk-UA" sz="1600" dirty="0">
                <a:solidFill>
                  <a:srgbClr val="7030A0"/>
                </a:solidFill>
              </a:rPr>
              <a:t> Відсутність допомоги. Можна прочитати теорію, але якщо у задачі не знаходиться відповідь, або розв’язок не збігається з правильним, хто пояснить, чому там саме так? Крім того, потрібно комусь перевіряти завдання з розгорнутою відповіддю.</a:t>
            </a:r>
          </a:p>
          <a:p>
            <a:endParaRPr lang="uk-UA" sz="1600" dirty="0">
              <a:solidFill>
                <a:srgbClr val="7030A0"/>
              </a:solidFill>
            </a:endParaRPr>
          </a:p>
          <a:p>
            <a:r>
              <a:rPr lang="uk-UA" sz="2000" b="1" dirty="0">
                <a:solidFill>
                  <a:srgbClr val="7030A0"/>
                </a:solidFill>
              </a:rPr>
              <a:t>-</a:t>
            </a:r>
            <a:r>
              <a:rPr lang="uk-UA" sz="1600" dirty="0">
                <a:solidFill>
                  <a:srgbClr val="7030A0"/>
                </a:solidFill>
              </a:rPr>
              <a:t> Ефект «самонавіювання». Самонавіювання знання теорії та практики, тому що не можливо піднятися вище свого розуміння теми та дати собі об’єктивну оцінку.</a:t>
            </a:r>
          </a:p>
          <a:p>
            <a:endParaRPr lang="uk-UA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64461" y="1406656"/>
            <a:ext cx="1635304" cy="6924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68580" tIns="34290" rIns="68580" bIns="34290" numCol="1">
            <a:prstTxWarp prst="textWave4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050" b="1" dirty="0" err="1">
                <a:ln/>
                <a:solidFill>
                  <a:schemeClr val="accent4"/>
                </a:solidFill>
              </a:rPr>
              <a:t>Плюси</a:t>
            </a:r>
            <a:endParaRPr lang="ru-RU" sz="4050" b="1" dirty="0">
              <a:ln/>
              <a:solidFill>
                <a:schemeClr val="accent4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88662" y="362018"/>
            <a:ext cx="1453475" cy="577081"/>
          </a:xfrm>
          <a:prstGeom prst="rect">
            <a:avLst/>
          </a:prstGeom>
        </p:spPr>
        <p:txBody>
          <a:bodyPr wrap="none">
            <a:prstTxWarp prst="textDoubleWave1">
              <a:avLst/>
            </a:prstTxWarp>
            <a:spAutoFit/>
          </a:bodyPr>
          <a:lstStyle/>
          <a:p>
            <a:r>
              <a:rPr lang="ru-RU" sz="3300" b="1" dirty="0" err="1">
                <a:ln/>
                <a:solidFill>
                  <a:srgbClr val="00B050"/>
                </a:solidFill>
              </a:rPr>
              <a:t>Мінуси</a:t>
            </a:r>
            <a:endParaRPr lang="uk-UA" sz="33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15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20000">
              <a:srgbClr val="7030A0"/>
            </a:gs>
            <a:gs pos="60000">
              <a:srgbClr val="FFFF00"/>
            </a:gs>
            <a:gs pos="89000">
              <a:srgbClr val="00B050"/>
            </a:gs>
            <a:gs pos="4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87" y="-33318"/>
            <a:ext cx="5523013" cy="409143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FF00"/>
                </a:solidFill>
              </a:rPr>
              <a:t>План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1811479" y="1536324"/>
            <a:ext cx="5068887" cy="530225"/>
            <a:chOff x="1269" y="1296"/>
            <a:chExt cx="3193" cy="334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1422" y="1296"/>
              <a:ext cx="3040" cy="334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50000"/>
              </a:schemeClr>
            </a:solidFill>
            <a:ln w="28575" algn="ctr">
              <a:solidFill>
                <a:srgbClr val="B2B2B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gray">
            <a:xfrm>
              <a:off x="1525" y="1342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uk-UA" sz="2000" dirty="0" smtClean="0">
                  <a:solidFill>
                    <a:schemeClr val="bg1"/>
                  </a:solidFill>
                </a:rPr>
                <a:t>Що таке дистанційне навчання ?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grpSp>
          <p:nvGrpSpPr>
            <p:cNvPr id="7" name="Group 55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grpSp>
            <p:nvGrpSpPr>
              <p:cNvPr id="8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10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>
                        <a:gamma/>
                        <a:shade val="63529"/>
                        <a:invGamma/>
                      </a:srgbClr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13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9" name="Text Box 61"/>
              <p:cNvSpPr txBox="1">
                <a:spLocks noChangeArrowheads="1"/>
              </p:cNvSpPr>
              <p:nvPr/>
            </p:nvSpPr>
            <p:spPr bwMode="gray">
              <a:xfrm>
                <a:off x="1441" y="1292"/>
                <a:ext cx="190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uk-UA" b="1" dirty="0">
                    <a:solidFill>
                      <a:srgbClr val="FFFFFF"/>
                    </a:solidFill>
                  </a:rPr>
                  <a:t>3</a:t>
                </a:r>
                <a:endParaRPr lang="en-US" b="1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4" name="Group 93"/>
          <p:cNvGrpSpPr>
            <a:grpSpLocks/>
          </p:cNvGrpSpPr>
          <p:nvPr/>
        </p:nvGrpSpPr>
        <p:grpSpPr bwMode="auto">
          <a:xfrm>
            <a:off x="2054366" y="2088234"/>
            <a:ext cx="5070475" cy="549275"/>
            <a:chOff x="1268" y="1776"/>
            <a:chExt cx="3194" cy="346"/>
          </a:xfrm>
        </p:grpSpPr>
        <p:sp>
          <p:nvSpPr>
            <p:cNvPr id="15" name="AutoShape 13"/>
            <p:cNvSpPr>
              <a:spLocks noChangeArrowheads="1"/>
            </p:cNvSpPr>
            <p:nvPr/>
          </p:nvSpPr>
          <p:spPr bwMode="gray">
            <a:xfrm>
              <a:off x="1422" y="1776"/>
              <a:ext cx="3040" cy="334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 w="28575" algn="ctr">
              <a:solidFill>
                <a:srgbClr val="B2B2B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gray">
            <a:xfrm>
              <a:off x="1497" y="1823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uk-UA" sz="2000" dirty="0" smtClean="0">
                  <a:solidFill>
                    <a:schemeClr val="bg1"/>
                  </a:solidFill>
                </a:rPr>
                <a:t>Організація дистанційного навчання 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grpSp>
          <p:nvGrpSpPr>
            <p:cNvPr id="17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18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20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FCF71A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>
                        <a:gamma/>
                        <a:shade val="63529"/>
                        <a:invGamma/>
                      </a:srgbClr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23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9" name="Text Box 68"/>
              <p:cNvSpPr txBox="1">
                <a:spLocks noChangeArrowheads="1"/>
              </p:cNvSpPr>
              <p:nvPr/>
            </p:nvSpPr>
            <p:spPr bwMode="gray">
              <a:xfrm>
                <a:off x="1440" y="1792"/>
                <a:ext cx="190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uk-UA" b="1" dirty="0">
                    <a:solidFill>
                      <a:srgbClr val="FFFFFF"/>
                    </a:solidFill>
                  </a:rPr>
                  <a:t>4</a:t>
                </a:r>
                <a:endParaRPr lang="en-US" b="1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24" name="Group 94"/>
          <p:cNvGrpSpPr>
            <a:grpSpLocks/>
          </p:cNvGrpSpPr>
          <p:nvPr/>
        </p:nvGrpSpPr>
        <p:grpSpPr bwMode="auto">
          <a:xfrm>
            <a:off x="2228399" y="2628606"/>
            <a:ext cx="5067300" cy="547687"/>
            <a:chOff x="1270" y="2247"/>
            <a:chExt cx="3192" cy="345"/>
          </a:xfrm>
        </p:grpSpPr>
        <p:sp>
          <p:nvSpPr>
            <p:cNvPr id="25" name="AutoShape 23"/>
            <p:cNvSpPr>
              <a:spLocks noChangeArrowheads="1"/>
            </p:cNvSpPr>
            <p:nvPr/>
          </p:nvSpPr>
          <p:spPr bwMode="gray">
            <a:xfrm>
              <a:off x="1422" y="2247"/>
              <a:ext cx="3040" cy="334"/>
            </a:xfrm>
            <a:prstGeom prst="roundRect">
              <a:avLst>
                <a:gd name="adj" fmla="val 50000"/>
              </a:avLst>
            </a:prstGeom>
            <a:solidFill>
              <a:srgbClr val="7030A0"/>
            </a:solidFill>
            <a:ln w="28575" algn="ctr">
              <a:solidFill>
                <a:srgbClr val="B2B2B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gray">
            <a:xfrm>
              <a:off x="1525" y="2295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uk-UA" sz="2000" dirty="0" smtClean="0">
                  <a:solidFill>
                    <a:schemeClr val="bg1"/>
                  </a:solidFill>
                </a:rPr>
                <a:t>Переваги дистанційного навчання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grpSp>
          <p:nvGrpSpPr>
            <p:cNvPr id="27" name="Group 69"/>
            <p:cNvGrpSpPr>
              <a:grpSpLocks/>
            </p:cNvGrpSpPr>
            <p:nvPr/>
          </p:nvGrpSpPr>
          <p:grpSpPr bwMode="auto">
            <a:xfrm>
              <a:off x="1270" y="2294"/>
              <a:ext cx="266" cy="298"/>
              <a:chOff x="1416" y="2246"/>
              <a:chExt cx="266" cy="298"/>
            </a:xfrm>
          </p:grpSpPr>
          <p:sp>
            <p:nvSpPr>
              <p:cNvPr id="28" name="Text Box 70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  <p:grpSp>
            <p:nvGrpSpPr>
              <p:cNvPr id="29" name="Group 71"/>
              <p:cNvGrpSpPr>
                <a:grpSpLocks/>
              </p:cNvGrpSpPr>
              <p:nvPr/>
            </p:nvGrpSpPr>
            <p:grpSpPr bwMode="auto">
              <a:xfrm>
                <a:off x="1416" y="2246"/>
                <a:ext cx="266" cy="298"/>
                <a:chOff x="1415" y="1276"/>
                <a:chExt cx="266" cy="298"/>
              </a:xfrm>
            </p:grpSpPr>
            <p:pic>
              <p:nvPicPr>
                <p:cNvPr id="31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2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>
                        <a:gamma/>
                        <a:shade val="63529"/>
                        <a:invGamma/>
                      </a:srgbClr>
                    </a:gs>
                    <a:gs pos="100000">
                      <a:srgbClr val="10E47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34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0" name="Text Box 76"/>
              <p:cNvSpPr txBox="1">
                <a:spLocks noChangeArrowheads="1"/>
              </p:cNvSpPr>
              <p:nvPr/>
            </p:nvSpPr>
            <p:spPr bwMode="gray">
              <a:xfrm>
                <a:off x="1442" y="2262"/>
                <a:ext cx="190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uk-UA" b="1" dirty="0">
                    <a:solidFill>
                      <a:srgbClr val="FFFFFF"/>
                    </a:solidFill>
                  </a:rPr>
                  <a:t>5</a:t>
                </a:r>
                <a:endParaRPr lang="en-US" b="1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56" name="Group 96"/>
          <p:cNvGrpSpPr>
            <a:grpSpLocks/>
          </p:cNvGrpSpPr>
          <p:nvPr/>
        </p:nvGrpSpPr>
        <p:grpSpPr bwMode="auto">
          <a:xfrm>
            <a:off x="1573354" y="428403"/>
            <a:ext cx="5064125" cy="547687"/>
            <a:chOff x="1268" y="3207"/>
            <a:chExt cx="3190" cy="345"/>
          </a:xfrm>
        </p:grpSpPr>
        <p:sp>
          <p:nvSpPr>
            <p:cNvPr id="57" name="AutoShape 43"/>
            <p:cNvSpPr>
              <a:spLocks noChangeArrowheads="1"/>
            </p:cNvSpPr>
            <p:nvPr/>
          </p:nvSpPr>
          <p:spPr bwMode="gray">
            <a:xfrm>
              <a:off x="1418" y="3207"/>
              <a:ext cx="3040" cy="334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 w="28575" algn="ctr">
              <a:solidFill>
                <a:srgbClr val="B2B2B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Text Box 52"/>
            <p:cNvSpPr txBox="1">
              <a:spLocks noChangeArrowheads="1"/>
            </p:cNvSpPr>
            <p:nvPr/>
          </p:nvSpPr>
          <p:spPr bwMode="gray">
            <a:xfrm>
              <a:off x="1521" y="3255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59" name="Group 85"/>
            <p:cNvGrpSpPr>
              <a:grpSpLocks/>
            </p:cNvGrpSpPr>
            <p:nvPr/>
          </p:nvGrpSpPr>
          <p:grpSpPr bwMode="auto">
            <a:xfrm>
              <a:off x="1268" y="3254"/>
              <a:ext cx="266" cy="298"/>
              <a:chOff x="1414" y="3206"/>
              <a:chExt cx="266" cy="298"/>
            </a:xfrm>
          </p:grpSpPr>
          <p:grpSp>
            <p:nvGrpSpPr>
              <p:cNvPr id="60" name="Group 86"/>
              <p:cNvGrpSpPr>
                <a:grpSpLocks/>
              </p:cNvGrpSpPr>
              <p:nvPr/>
            </p:nvGrpSpPr>
            <p:grpSpPr bwMode="auto">
              <a:xfrm>
                <a:off x="1414" y="3206"/>
                <a:ext cx="266" cy="298"/>
                <a:chOff x="1415" y="1276"/>
                <a:chExt cx="266" cy="298"/>
              </a:xfrm>
            </p:grpSpPr>
            <p:pic>
              <p:nvPicPr>
                <p:cNvPr id="62" name="Picture 8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3" name="Oval 8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98E3"/>
                    </a:gs>
                    <a:gs pos="100000">
                      <a:srgbClr val="4D98E3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Oval 8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98E3">
                        <a:gamma/>
                        <a:shade val="63529"/>
                        <a:invGamma/>
                      </a:srgbClr>
                    </a:gs>
                    <a:gs pos="100000">
                      <a:srgbClr val="4D98E3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65" name="Picture 9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61" name="Text Box 91"/>
              <p:cNvSpPr txBox="1">
                <a:spLocks noChangeArrowheads="1"/>
              </p:cNvSpPr>
              <p:nvPr/>
            </p:nvSpPr>
            <p:spPr bwMode="gray">
              <a:xfrm>
                <a:off x="1440" y="3222"/>
                <a:ext cx="190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uk-UA" b="1" dirty="0">
                    <a:solidFill>
                      <a:srgbClr val="FFFFFF"/>
                    </a:solidFill>
                  </a:rPr>
                  <a:t>1</a:t>
                </a:r>
                <a:endParaRPr lang="en-US" b="1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76" name="TextBox 75"/>
          <p:cNvSpPr txBox="1"/>
          <p:nvPr/>
        </p:nvSpPr>
        <p:spPr>
          <a:xfrm>
            <a:off x="2005965" y="455492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FFFF00"/>
                </a:solidFill>
                <a:hlinkClick r:id="rId4"/>
              </a:rPr>
              <a:t>Вислови</a:t>
            </a:r>
            <a:r>
              <a:rPr lang="ru-RU" dirty="0" smtClean="0">
                <a:solidFill>
                  <a:srgbClr val="FFFF00"/>
                </a:solidFill>
                <a:hlinkClick r:id="rId4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hlinkClick r:id="rId4"/>
              </a:rPr>
              <a:t>видатних</a:t>
            </a:r>
            <a:r>
              <a:rPr lang="ru-RU" dirty="0" smtClean="0">
                <a:solidFill>
                  <a:srgbClr val="FFFF00"/>
                </a:solidFill>
                <a:hlinkClick r:id="rId4"/>
              </a:rPr>
              <a:t> людей </a:t>
            </a:r>
            <a:endParaRPr lang="ru-RU" dirty="0">
              <a:solidFill>
                <a:srgbClr val="FFFF00"/>
              </a:solidFill>
              <a:hlinkClick r:id="rId4"/>
            </a:endParaRPr>
          </a:p>
          <a:p>
            <a:endParaRPr lang="uk-UA" dirty="0">
              <a:solidFill>
                <a:srgbClr val="FFFF00"/>
              </a:solidFill>
            </a:endParaRPr>
          </a:p>
        </p:txBody>
      </p:sp>
      <p:grpSp>
        <p:nvGrpSpPr>
          <p:cNvPr id="77" name="Group 94"/>
          <p:cNvGrpSpPr>
            <a:grpSpLocks/>
          </p:cNvGrpSpPr>
          <p:nvPr/>
        </p:nvGrpSpPr>
        <p:grpSpPr bwMode="auto">
          <a:xfrm>
            <a:off x="2408379" y="3257061"/>
            <a:ext cx="5067300" cy="547687"/>
            <a:chOff x="1270" y="2247"/>
            <a:chExt cx="3192" cy="345"/>
          </a:xfrm>
        </p:grpSpPr>
        <p:sp>
          <p:nvSpPr>
            <p:cNvPr id="78" name="AutoShape 23"/>
            <p:cNvSpPr>
              <a:spLocks noChangeArrowheads="1"/>
            </p:cNvSpPr>
            <p:nvPr/>
          </p:nvSpPr>
          <p:spPr bwMode="gray">
            <a:xfrm>
              <a:off x="1422" y="2247"/>
              <a:ext cx="3040" cy="334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 w="28575" algn="ctr">
              <a:solidFill>
                <a:srgbClr val="B2B2B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Text Box 31"/>
            <p:cNvSpPr txBox="1">
              <a:spLocks noChangeArrowheads="1"/>
            </p:cNvSpPr>
            <p:nvPr/>
          </p:nvSpPr>
          <p:spPr bwMode="gray">
            <a:xfrm>
              <a:off x="1525" y="2295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uk-UA" sz="2000" dirty="0">
                  <a:solidFill>
                    <a:srgbClr val="000000"/>
                  </a:solidFill>
                </a:rPr>
                <a:t>Недоліки дистанційного навчання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80" name="Group 69"/>
            <p:cNvGrpSpPr>
              <a:grpSpLocks/>
            </p:cNvGrpSpPr>
            <p:nvPr/>
          </p:nvGrpSpPr>
          <p:grpSpPr bwMode="auto">
            <a:xfrm>
              <a:off x="1270" y="2294"/>
              <a:ext cx="266" cy="298"/>
              <a:chOff x="1416" y="2246"/>
              <a:chExt cx="266" cy="298"/>
            </a:xfrm>
          </p:grpSpPr>
          <p:sp>
            <p:nvSpPr>
              <p:cNvPr id="81" name="Text Box 70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  <p:grpSp>
            <p:nvGrpSpPr>
              <p:cNvPr id="82" name="Group 71"/>
              <p:cNvGrpSpPr>
                <a:grpSpLocks/>
              </p:cNvGrpSpPr>
              <p:nvPr/>
            </p:nvGrpSpPr>
            <p:grpSpPr bwMode="auto">
              <a:xfrm>
                <a:off x="1416" y="2246"/>
                <a:ext cx="266" cy="298"/>
                <a:chOff x="1415" y="1276"/>
                <a:chExt cx="266" cy="298"/>
              </a:xfrm>
            </p:grpSpPr>
            <p:pic>
              <p:nvPicPr>
                <p:cNvPr id="84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85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>
                        <a:gamma/>
                        <a:shade val="63529"/>
                        <a:invGamma/>
                      </a:srgbClr>
                    </a:gs>
                    <a:gs pos="100000">
                      <a:srgbClr val="10E47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87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83" name="Text Box 76"/>
              <p:cNvSpPr txBox="1">
                <a:spLocks noChangeArrowheads="1"/>
              </p:cNvSpPr>
              <p:nvPr/>
            </p:nvSpPr>
            <p:spPr bwMode="gray">
              <a:xfrm>
                <a:off x="1442" y="2262"/>
                <a:ext cx="190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uk-UA" b="1" dirty="0">
                    <a:solidFill>
                      <a:srgbClr val="FFFFFF"/>
                    </a:solidFill>
                  </a:rPr>
                  <a:t>6</a:t>
                </a:r>
                <a:endParaRPr lang="en-US" b="1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88" name="Group 93"/>
          <p:cNvGrpSpPr>
            <a:grpSpLocks/>
          </p:cNvGrpSpPr>
          <p:nvPr/>
        </p:nvGrpSpPr>
        <p:grpSpPr bwMode="auto">
          <a:xfrm>
            <a:off x="2803667" y="4391136"/>
            <a:ext cx="5070475" cy="708025"/>
            <a:chOff x="1268" y="1717"/>
            <a:chExt cx="3194" cy="446"/>
          </a:xfrm>
        </p:grpSpPr>
        <p:sp>
          <p:nvSpPr>
            <p:cNvPr id="89" name="AutoShape 13"/>
            <p:cNvSpPr>
              <a:spLocks noChangeArrowheads="1"/>
            </p:cNvSpPr>
            <p:nvPr/>
          </p:nvSpPr>
          <p:spPr bwMode="gray">
            <a:xfrm>
              <a:off x="1422" y="1776"/>
              <a:ext cx="3040" cy="334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28575" algn="ctr">
              <a:solidFill>
                <a:srgbClr val="B2B2B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Text Box 21"/>
            <p:cNvSpPr txBox="1">
              <a:spLocks noChangeArrowheads="1"/>
            </p:cNvSpPr>
            <p:nvPr/>
          </p:nvSpPr>
          <p:spPr bwMode="gray">
            <a:xfrm>
              <a:off x="1557" y="1717"/>
              <a:ext cx="2633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uk-UA" sz="2000" dirty="0"/>
                <a:t>Презентація  дистанційного навчання з підготовки до ЗНО</a:t>
              </a:r>
            </a:p>
          </p:txBody>
        </p:sp>
        <p:grpSp>
          <p:nvGrpSpPr>
            <p:cNvPr id="91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92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94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95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FCF71A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>
                        <a:gamma/>
                        <a:shade val="63529"/>
                        <a:invGamma/>
                      </a:srgbClr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97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93" name="Text Box 68"/>
              <p:cNvSpPr txBox="1">
                <a:spLocks noChangeArrowheads="1"/>
              </p:cNvSpPr>
              <p:nvPr/>
            </p:nvSpPr>
            <p:spPr bwMode="gray">
              <a:xfrm>
                <a:off x="1440" y="1792"/>
                <a:ext cx="190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uk-UA" b="1" dirty="0">
                    <a:solidFill>
                      <a:srgbClr val="FFFFFF"/>
                    </a:solidFill>
                  </a:rPr>
                  <a:t>8</a:t>
                </a:r>
                <a:endParaRPr lang="en-US" b="1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98" name="Group 92"/>
          <p:cNvGrpSpPr>
            <a:grpSpLocks/>
          </p:cNvGrpSpPr>
          <p:nvPr/>
        </p:nvGrpSpPr>
        <p:grpSpPr bwMode="auto">
          <a:xfrm>
            <a:off x="1668275" y="985694"/>
            <a:ext cx="5068887" cy="530225"/>
            <a:chOff x="1269" y="1296"/>
            <a:chExt cx="3193" cy="334"/>
          </a:xfrm>
        </p:grpSpPr>
        <p:sp>
          <p:nvSpPr>
            <p:cNvPr id="99" name="AutoShape 3"/>
            <p:cNvSpPr>
              <a:spLocks noChangeArrowheads="1"/>
            </p:cNvSpPr>
            <p:nvPr/>
          </p:nvSpPr>
          <p:spPr bwMode="gray">
            <a:xfrm>
              <a:off x="1422" y="1296"/>
              <a:ext cx="3040" cy="334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28575" algn="ctr">
              <a:solidFill>
                <a:srgbClr val="B2B2B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Text Box 4"/>
            <p:cNvSpPr txBox="1">
              <a:spLocks noChangeArrowheads="1"/>
            </p:cNvSpPr>
            <p:nvPr/>
          </p:nvSpPr>
          <p:spPr bwMode="gray">
            <a:xfrm>
              <a:off x="1525" y="1342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uk-UA" sz="2000" dirty="0" err="1" smtClean="0">
                  <a:solidFill>
                    <a:srgbClr val="000000"/>
                  </a:solidFill>
                </a:rPr>
                <a:t>Сайтияк</a:t>
              </a:r>
              <a:r>
                <a:rPr lang="uk-UA" sz="2000" dirty="0" smtClean="0">
                  <a:solidFill>
                    <a:srgbClr val="000000"/>
                  </a:solidFill>
                </a:rPr>
                <a:t> джерело інформації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101" name="Group 55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grpSp>
            <p:nvGrpSpPr>
              <p:cNvPr id="102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104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05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>
                        <a:gamma/>
                        <a:shade val="63529"/>
                        <a:invGamma/>
                      </a:srgbClr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107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03" name="Text Box 61"/>
              <p:cNvSpPr txBox="1">
                <a:spLocks noChangeArrowheads="1"/>
              </p:cNvSpPr>
              <p:nvPr/>
            </p:nvSpPr>
            <p:spPr bwMode="gray">
              <a:xfrm>
                <a:off x="1441" y="1292"/>
                <a:ext cx="190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uk-UA" b="1" dirty="0">
                    <a:solidFill>
                      <a:srgbClr val="FFFFFF"/>
                    </a:solidFill>
                  </a:rPr>
                  <a:t>2</a:t>
                </a:r>
                <a:endParaRPr lang="en-US" b="1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08" name="Group 94"/>
          <p:cNvGrpSpPr>
            <a:grpSpLocks/>
          </p:cNvGrpSpPr>
          <p:nvPr/>
        </p:nvGrpSpPr>
        <p:grpSpPr bwMode="auto">
          <a:xfrm>
            <a:off x="2649679" y="3832530"/>
            <a:ext cx="5067300" cy="547688"/>
            <a:chOff x="1270" y="2247"/>
            <a:chExt cx="3192" cy="345"/>
          </a:xfrm>
        </p:grpSpPr>
        <p:sp>
          <p:nvSpPr>
            <p:cNvPr id="109" name="AutoShape 23"/>
            <p:cNvSpPr>
              <a:spLocks noChangeArrowheads="1"/>
            </p:cNvSpPr>
            <p:nvPr/>
          </p:nvSpPr>
          <p:spPr bwMode="gray">
            <a:xfrm>
              <a:off x="1422" y="2247"/>
              <a:ext cx="3040" cy="334"/>
            </a:xfrm>
            <a:prstGeom prst="roundRect">
              <a:avLst>
                <a:gd name="adj" fmla="val 50000"/>
              </a:avLst>
            </a:prstGeom>
            <a:solidFill>
              <a:srgbClr val="FFFF00"/>
            </a:solidFill>
            <a:ln w="28575" algn="ctr">
              <a:solidFill>
                <a:srgbClr val="B2B2B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Text Box 31"/>
            <p:cNvSpPr txBox="1">
              <a:spLocks noChangeArrowheads="1"/>
            </p:cNvSpPr>
            <p:nvPr/>
          </p:nvSpPr>
          <p:spPr bwMode="gray">
            <a:xfrm>
              <a:off x="1525" y="2295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uk-UA" sz="2000" dirty="0" smtClean="0">
                  <a:solidFill>
                    <a:srgbClr val="000000"/>
                  </a:solidFill>
                </a:rPr>
                <a:t>Перелік </a:t>
              </a:r>
              <a:r>
                <a:rPr lang="uk-UA" sz="2000" dirty="0" smtClean="0">
                  <a:solidFill>
                    <a:srgbClr val="000000"/>
                  </a:solidFill>
                </a:rPr>
                <a:t>дистанційного </a:t>
              </a:r>
              <a:r>
                <a:rPr lang="uk-UA" sz="2000" dirty="0" smtClean="0">
                  <a:solidFill>
                    <a:srgbClr val="000000"/>
                  </a:solidFill>
                </a:rPr>
                <a:t>навчання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111" name="Group 69"/>
            <p:cNvGrpSpPr>
              <a:grpSpLocks/>
            </p:cNvGrpSpPr>
            <p:nvPr/>
          </p:nvGrpSpPr>
          <p:grpSpPr bwMode="auto">
            <a:xfrm>
              <a:off x="1270" y="2294"/>
              <a:ext cx="266" cy="298"/>
              <a:chOff x="1416" y="2246"/>
              <a:chExt cx="266" cy="298"/>
            </a:xfrm>
          </p:grpSpPr>
          <p:sp>
            <p:nvSpPr>
              <p:cNvPr id="112" name="Text Box 70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  <p:grpSp>
            <p:nvGrpSpPr>
              <p:cNvPr id="113" name="Group 71"/>
              <p:cNvGrpSpPr>
                <a:grpSpLocks/>
              </p:cNvGrpSpPr>
              <p:nvPr/>
            </p:nvGrpSpPr>
            <p:grpSpPr bwMode="auto">
              <a:xfrm>
                <a:off x="1416" y="2246"/>
                <a:ext cx="266" cy="298"/>
                <a:chOff x="1415" y="1276"/>
                <a:chExt cx="266" cy="298"/>
              </a:xfrm>
            </p:grpSpPr>
            <p:pic>
              <p:nvPicPr>
                <p:cNvPr id="115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6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>
                        <a:gamma/>
                        <a:shade val="63529"/>
                        <a:invGamma/>
                      </a:srgbClr>
                    </a:gs>
                    <a:gs pos="100000">
                      <a:srgbClr val="10E47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118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14" name="Text Box 76"/>
              <p:cNvSpPr txBox="1">
                <a:spLocks noChangeArrowheads="1"/>
              </p:cNvSpPr>
              <p:nvPr/>
            </p:nvSpPr>
            <p:spPr bwMode="gray">
              <a:xfrm>
                <a:off x="1442" y="2262"/>
                <a:ext cx="190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uk-UA" b="1" dirty="0">
                    <a:solidFill>
                      <a:srgbClr val="FFFFFF"/>
                    </a:solidFill>
                  </a:rPr>
                  <a:t>7</a:t>
                </a:r>
                <a:endParaRPr lang="en-US" b="1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19" name="Group 93"/>
          <p:cNvGrpSpPr>
            <a:grpSpLocks/>
          </p:cNvGrpSpPr>
          <p:nvPr/>
        </p:nvGrpSpPr>
        <p:grpSpPr bwMode="auto">
          <a:xfrm>
            <a:off x="3335479" y="5853446"/>
            <a:ext cx="5070475" cy="549275"/>
            <a:chOff x="1268" y="1776"/>
            <a:chExt cx="3194" cy="346"/>
          </a:xfrm>
        </p:grpSpPr>
        <p:sp>
          <p:nvSpPr>
            <p:cNvPr id="120" name="AutoShape 13"/>
            <p:cNvSpPr>
              <a:spLocks noChangeArrowheads="1"/>
            </p:cNvSpPr>
            <p:nvPr/>
          </p:nvSpPr>
          <p:spPr bwMode="gray">
            <a:xfrm>
              <a:off x="1422" y="1776"/>
              <a:ext cx="3040" cy="334"/>
            </a:xfrm>
            <a:prstGeom prst="roundRect">
              <a:avLst>
                <a:gd name="adj" fmla="val 50000"/>
              </a:avLst>
            </a:prstGeom>
            <a:solidFill>
              <a:srgbClr val="547BFE"/>
            </a:solidFill>
            <a:ln w="28575" algn="ctr">
              <a:solidFill>
                <a:srgbClr val="B2B2B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Text Box 21"/>
            <p:cNvSpPr txBox="1">
              <a:spLocks noChangeArrowheads="1"/>
            </p:cNvSpPr>
            <p:nvPr/>
          </p:nvSpPr>
          <p:spPr bwMode="gray">
            <a:xfrm>
              <a:off x="1811" y="1776"/>
              <a:ext cx="237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uk-UA" sz="2000" dirty="0" smtClean="0"/>
                <a:t>Ваші пропозиції та побажання</a:t>
              </a:r>
              <a:endParaRPr lang="uk-UA" sz="2000" dirty="0"/>
            </a:p>
          </p:txBody>
        </p:sp>
        <p:grpSp>
          <p:nvGrpSpPr>
            <p:cNvPr id="122" name="Group 62"/>
            <p:cNvGrpSpPr>
              <a:grpSpLocks/>
            </p:cNvGrpSpPr>
            <p:nvPr/>
          </p:nvGrpSpPr>
          <p:grpSpPr bwMode="auto">
            <a:xfrm>
              <a:off x="1268" y="1824"/>
              <a:ext cx="290" cy="298"/>
              <a:chOff x="1414" y="1776"/>
              <a:chExt cx="290" cy="298"/>
            </a:xfrm>
          </p:grpSpPr>
          <p:grpSp>
            <p:nvGrpSpPr>
              <p:cNvPr id="123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125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26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FCF71A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7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128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24" name="Text Box 68"/>
              <p:cNvSpPr txBox="1">
                <a:spLocks noChangeArrowheads="1"/>
              </p:cNvSpPr>
              <p:nvPr/>
            </p:nvSpPr>
            <p:spPr bwMode="gray">
              <a:xfrm>
                <a:off x="1440" y="1792"/>
                <a:ext cx="264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solidFill>
                      <a:srgbClr val="FFFF00"/>
                    </a:solidFill>
                  </a:rPr>
                  <a:t>10</a:t>
                </a:r>
                <a:endParaRPr lang="en-US" b="1" dirty="0">
                  <a:solidFill>
                    <a:srgbClr val="FFFF00"/>
                  </a:solidFill>
                </a:endParaRPr>
              </a:p>
            </p:txBody>
          </p:sp>
        </p:grpSp>
      </p:grpSp>
      <p:grpSp>
        <p:nvGrpSpPr>
          <p:cNvPr id="129" name="Group 93"/>
          <p:cNvGrpSpPr>
            <a:grpSpLocks/>
          </p:cNvGrpSpPr>
          <p:nvPr/>
        </p:nvGrpSpPr>
        <p:grpSpPr bwMode="auto">
          <a:xfrm>
            <a:off x="3068779" y="5247021"/>
            <a:ext cx="5070475" cy="549275"/>
            <a:chOff x="1268" y="1776"/>
            <a:chExt cx="3194" cy="346"/>
          </a:xfrm>
        </p:grpSpPr>
        <p:sp>
          <p:nvSpPr>
            <p:cNvPr id="130" name="AutoShape 13"/>
            <p:cNvSpPr>
              <a:spLocks noChangeArrowheads="1"/>
            </p:cNvSpPr>
            <p:nvPr/>
          </p:nvSpPr>
          <p:spPr bwMode="gray">
            <a:xfrm>
              <a:off x="1422" y="1776"/>
              <a:ext cx="3040" cy="334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 w="28575" algn="ctr">
              <a:solidFill>
                <a:srgbClr val="B2B2B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Text Box 21"/>
            <p:cNvSpPr txBox="1">
              <a:spLocks noChangeArrowheads="1"/>
            </p:cNvSpPr>
            <p:nvPr/>
          </p:nvSpPr>
          <p:spPr bwMode="gray">
            <a:xfrm>
              <a:off x="2399" y="1776"/>
              <a:ext cx="106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uk-UA" sz="2000" dirty="0" smtClean="0"/>
                <a:t>Висновок</a:t>
              </a:r>
              <a:endParaRPr lang="uk-UA" sz="2000" dirty="0"/>
            </a:p>
          </p:txBody>
        </p:sp>
        <p:grpSp>
          <p:nvGrpSpPr>
            <p:cNvPr id="132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133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135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36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FCF71A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138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34" name="Text Box 68"/>
              <p:cNvSpPr txBox="1">
                <a:spLocks noChangeArrowheads="1"/>
              </p:cNvSpPr>
              <p:nvPr/>
            </p:nvSpPr>
            <p:spPr bwMode="gray">
              <a:xfrm>
                <a:off x="1440" y="1792"/>
                <a:ext cx="190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FFFFFF"/>
                    </a:solidFill>
                  </a:rPr>
                  <a:t>9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6747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9677" y="67748"/>
            <a:ext cx="4663713" cy="50013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uk-UA" sz="2800" b="1" dirty="0">
                <a:solidFill>
                  <a:srgbClr val="00B050"/>
                </a:solidFill>
              </a:rPr>
              <a:t>2. Підготовка з репетитором.</a:t>
            </a:r>
            <a:endParaRPr lang="ru-RU" sz="660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269" y="2467702"/>
            <a:ext cx="4343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+</a:t>
            </a:r>
            <a:r>
              <a:rPr lang="ru-RU" dirty="0"/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Своєчасна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допомога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. Репетитор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підкаже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, «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розжує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»,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перевірить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нагадає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dirty="0"/>
              <a:t>+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Систематичність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Зазвичай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заняття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регулярні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–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двічі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тричі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тиждень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неодмінно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не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дасть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розслабитись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чи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щось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забути. </a:t>
            </a:r>
          </a:p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dirty="0"/>
              <a:t>+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Вартість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Можна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знайти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репетитора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під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свої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можливості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 </a:t>
            </a:r>
          </a:p>
          <a:p>
            <a:r>
              <a:rPr lang="ru-RU" b="1" dirty="0"/>
              <a:t>+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Зручний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графік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Завжди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можна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домовитись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про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зручні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години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для занять, перенести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або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ж 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скасувати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без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шкоди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для себе та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свого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гаманця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4374573" y="1240006"/>
            <a:ext cx="476942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/>
              <a:t>-</a:t>
            </a:r>
            <a:r>
              <a:rPr lang="uk-UA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uk-UA" sz="2000" dirty="0">
                <a:solidFill>
                  <a:schemeClr val="accent5">
                    <a:lumMod val="75000"/>
                  </a:schemeClr>
                </a:solidFill>
              </a:rPr>
              <a:t>Сумнівна якість. Мало хто цікавиться досягненнями репетитора, дипломами чи сертифікатами. Тобто немає гарантії результату.</a:t>
            </a:r>
          </a:p>
          <a:p>
            <a:endParaRPr lang="uk-UA" sz="20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uk-UA" sz="2000" b="1" dirty="0"/>
              <a:t>-</a:t>
            </a:r>
            <a:r>
              <a:rPr lang="uk-UA" sz="2000" dirty="0">
                <a:solidFill>
                  <a:schemeClr val="accent5">
                    <a:lumMod val="75000"/>
                  </a:schemeClr>
                </a:solidFill>
              </a:rPr>
              <a:t> Контроль за виконанням програми (і чи є вона взагалі). Встигаємо, не встигаємо? Хто знає, чи все потрібне вивчене, чи нічого не </a:t>
            </a:r>
            <a:r>
              <a:rPr lang="uk-UA" sz="2000" dirty="0" err="1">
                <a:solidFill>
                  <a:schemeClr val="accent5">
                    <a:lumMod val="75000"/>
                  </a:schemeClr>
                </a:solidFill>
              </a:rPr>
              <a:t>пропущено</a:t>
            </a:r>
            <a:r>
              <a:rPr lang="uk-UA" sz="2000" dirty="0">
                <a:solidFill>
                  <a:schemeClr val="accent5">
                    <a:lumMod val="75000"/>
                  </a:schemeClr>
                </a:solidFill>
              </a:rPr>
              <a:t>? </a:t>
            </a:r>
          </a:p>
          <a:p>
            <a:endParaRPr lang="uk-UA" sz="20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uk-UA" sz="2000" b="1" dirty="0"/>
              <a:t>-</a:t>
            </a:r>
            <a:r>
              <a:rPr lang="uk-UA" sz="2000" dirty="0">
                <a:solidFill>
                  <a:schemeClr val="accent5">
                    <a:lumMod val="75000"/>
                  </a:schemeClr>
                </a:solidFill>
              </a:rPr>
              <a:t> Ненадійність. Уявіть ситуацію, коли репетитор раптом повідомляє, що змушений переїхати чи не може далі продовжувати допомагати з інших причин. Що тоді?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04816" y="1033796"/>
            <a:ext cx="2136644" cy="900247"/>
          </a:xfrm>
          <a:prstGeom prst="rect">
            <a:avLst/>
          </a:prstGeom>
        </p:spPr>
        <p:txBody>
          <a:bodyPr wrap="none">
            <a:prstTxWarp prst="textCurveDown">
              <a:avLst/>
            </a:prstTxWarp>
            <a:spAutoFit/>
          </a:bodyPr>
          <a:lstStyle/>
          <a:p>
            <a:pPr algn="ctr"/>
            <a:r>
              <a:rPr lang="ru-RU" sz="5400" b="1" dirty="0" err="1">
                <a:ln/>
                <a:solidFill>
                  <a:srgbClr val="002060"/>
                </a:solidFill>
              </a:rPr>
              <a:t>Плюси</a:t>
            </a:r>
            <a:endParaRPr lang="ru-RU" sz="5400" b="1" dirty="0">
              <a:ln/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43390" y="5795498"/>
            <a:ext cx="2528481" cy="992579"/>
          </a:xfrm>
          <a:prstGeom prst="rect">
            <a:avLst/>
          </a:prstGeom>
        </p:spPr>
        <p:txBody>
          <a:bodyPr wrap="none">
            <a:prstTxWarp prst="textCascadeUp">
              <a:avLst/>
            </a:prstTxWarp>
            <a:spAutoFit/>
          </a:bodyPr>
          <a:lstStyle/>
          <a:p>
            <a:r>
              <a:rPr lang="ru-RU" sz="6000" b="1" dirty="0" err="1">
                <a:ln/>
                <a:solidFill>
                  <a:srgbClr val="95841B"/>
                </a:solidFill>
              </a:rPr>
              <a:t>Мінуси</a:t>
            </a:r>
            <a:endParaRPr lang="uk-UA" sz="6000" dirty="0">
              <a:solidFill>
                <a:srgbClr val="9584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05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82665" y="53089"/>
            <a:ext cx="4121769" cy="5309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uk-UA" sz="3000" b="1" dirty="0">
                <a:solidFill>
                  <a:srgbClr val="800080"/>
                </a:solidFill>
              </a:rPr>
              <a:t>3. Підготовка на курсах.</a:t>
            </a:r>
            <a:endParaRPr lang="ru-RU" sz="7200" dirty="0">
              <a:ln w="0"/>
              <a:solidFill>
                <a:srgbClr val="80008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" y="1475206"/>
            <a:ext cx="424988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/>
              <a:t>+</a:t>
            </a:r>
            <a:r>
              <a:rPr lang="uk-UA" sz="1600" b="1" dirty="0">
                <a:solidFill>
                  <a:srgbClr val="000099"/>
                </a:solidFill>
              </a:rPr>
              <a:t> </a:t>
            </a:r>
            <a:r>
              <a:rPr lang="uk-UA" sz="1600" dirty="0">
                <a:solidFill>
                  <a:srgbClr val="000099"/>
                </a:solidFill>
              </a:rPr>
              <a:t>Якість завжди можна перевірити, поглянувши на статистику успішності попередніх учнів або поспілкувавшись з ними.</a:t>
            </a:r>
          </a:p>
          <a:p>
            <a:endParaRPr lang="uk-UA" sz="1600" dirty="0">
              <a:solidFill>
                <a:srgbClr val="000099"/>
              </a:solidFill>
            </a:endParaRPr>
          </a:p>
          <a:p>
            <a:r>
              <a:rPr lang="uk-UA" sz="1600" b="1" dirty="0">
                <a:solidFill>
                  <a:srgbClr val="000099"/>
                </a:solidFill>
              </a:rPr>
              <a:t>+</a:t>
            </a:r>
            <a:r>
              <a:rPr lang="uk-UA" sz="1600" dirty="0">
                <a:solidFill>
                  <a:srgbClr val="000099"/>
                </a:solidFill>
              </a:rPr>
              <a:t> Викладачі. Якщо компанія проводить жорсткий відбір викладачів, то будь впевнений - тебе вчать найкращі.</a:t>
            </a:r>
          </a:p>
          <a:p>
            <a:r>
              <a:rPr lang="uk-UA" sz="1600" dirty="0">
                <a:solidFill>
                  <a:srgbClr val="000099"/>
                </a:solidFill>
              </a:rPr>
              <a:t>Контроль за виконанням програми. Готуються потрібні підручники та засоби.</a:t>
            </a:r>
          </a:p>
          <a:p>
            <a:endParaRPr lang="uk-UA" sz="1600" dirty="0">
              <a:solidFill>
                <a:srgbClr val="000099"/>
              </a:solidFill>
            </a:endParaRPr>
          </a:p>
          <a:p>
            <a:r>
              <a:rPr lang="uk-UA" sz="1600" b="1" dirty="0">
                <a:solidFill>
                  <a:srgbClr val="000099"/>
                </a:solidFill>
              </a:rPr>
              <a:t>+ </a:t>
            </a:r>
            <a:r>
              <a:rPr lang="uk-UA" sz="1600" dirty="0">
                <a:solidFill>
                  <a:srgbClr val="000099"/>
                </a:solidFill>
              </a:rPr>
              <a:t>Надійність. Курси нікуди не зникнуть раптово, хіба що комусь дуже «поталанить» натрапити на дійсно сумнівні.</a:t>
            </a:r>
          </a:p>
          <a:p>
            <a:endParaRPr lang="uk-UA" sz="1600" dirty="0">
              <a:solidFill>
                <a:srgbClr val="000099"/>
              </a:solidFill>
            </a:endParaRPr>
          </a:p>
          <a:p>
            <a:r>
              <a:rPr lang="uk-UA" sz="1600" b="1" dirty="0">
                <a:solidFill>
                  <a:srgbClr val="000099"/>
                </a:solidFill>
              </a:rPr>
              <a:t>+ </a:t>
            </a:r>
            <a:r>
              <a:rPr lang="uk-UA" sz="1600" dirty="0">
                <a:solidFill>
                  <a:srgbClr val="000099"/>
                </a:solidFill>
              </a:rPr>
              <a:t>Здорова конкуренція в групі покращує успішність.</a:t>
            </a:r>
          </a:p>
          <a:p>
            <a:endParaRPr lang="uk-UA" sz="1600" dirty="0">
              <a:solidFill>
                <a:srgbClr val="000099"/>
              </a:solidFill>
            </a:endParaRPr>
          </a:p>
          <a:p>
            <a:r>
              <a:rPr lang="uk-UA" sz="1600" b="1" dirty="0">
                <a:solidFill>
                  <a:srgbClr val="000099"/>
                </a:solidFill>
              </a:rPr>
              <a:t>+ </a:t>
            </a:r>
            <a:r>
              <a:rPr lang="uk-UA" sz="1600" dirty="0">
                <a:solidFill>
                  <a:srgbClr val="000099"/>
                </a:solidFill>
              </a:rPr>
              <a:t>Стабільний графік занять дає змогу впевнитись, що пройдеш усі необхідні теми. І чітко розумієш свій графік занять.</a:t>
            </a:r>
          </a:p>
          <a:p>
            <a:endParaRPr lang="uk-UA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4364182" y="2803634"/>
            <a:ext cx="477981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/>
              <a:t>-</a:t>
            </a:r>
            <a:r>
              <a:rPr lang="uk-UA" b="1" dirty="0"/>
              <a:t> </a:t>
            </a:r>
            <a:r>
              <a:rPr lang="uk-UA" dirty="0">
                <a:solidFill>
                  <a:srgbClr val="FF0000"/>
                </a:solidFill>
              </a:rPr>
              <a:t>Групова робота не завжди всім підходить. Перевага «здорова конкуренція» може мати зворотну дію, підсилювати сором’язливість та невпевненість у собі.</a:t>
            </a:r>
          </a:p>
          <a:p>
            <a:endParaRPr lang="uk-UA" dirty="0">
              <a:solidFill>
                <a:srgbClr val="FF0000"/>
              </a:solidFill>
            </a:endParaRPr>
          </a:p>
          <a:p>
            <a:r>
              <a:rPr lang="uk-UA" sz="2400" b="1" dirty="0"/>
              <a:t>-</a:t>
            </a:r>
            <a:r>
              <a:rPr lang="uk-UA" b="1" dirty="0"/>
              <a:t> </a:t>
            </a:r>
            <a:r>
              <a:rPr lang="uk-UA" dirty="0">
                <a:solidFill>
                  <a:srgbClr val="FF0000"/>
                </a:solidFill>
              </a:rPr>
              <a:t>Великі групи. Велика кількість учнів ставить під сумнів індивідуальний підхід.</a:t>
            </a:r>
          </a:p>
          <a:p>
            <a:endParaRPr lang="uk-UA" dirty="0">
              <a:solidFill>
                <a:srgbClr val="FF0000"/>
              </a:solidFill>
            </a:endParaRPr>
          </a:p>
          <a:p>
            <a:r>
              <a:rPr lang="uk-UA" sz="2400" b="1" dirty="0"/>
              <a:t>-</a:t>
            </a:r>
            <a:r>
              <a:rPr lang="uk-UA" b="1" dirty="0"/>
              <a:t> </a:t>
            </a:r>
            <a:r>
              <a:rPr lang="uk-UA" dirty="0">
                <a:solidFill>
                  <a:srgbClr val="FF0000"/>
                </a:solidFill>
              </a:rPr>
              <a:t>Залежність від графіка занять. Дещо незручно, якщо доведеться пропустити.</a:t>
            </a:r>
          </a:p>
          <a:p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43550" y="1223853"/>
            <a:ext cx="2110963" cy="830997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Wave2">
              <a:avLst/>
            </a:prstTxWarp>
            <a:spAutoFit/>
          </a:bodyPr>
          <a:lstStyle/>
          <a:p>
            <a:pPr algn="ctr"/>
            <a:r>
              <a:rPr lang="ru-RU" sz="495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Мінуси</a:t>
            </a:r>
            <a:endParaRPr lang="ru-RU" sz="495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0639" y="517250"/>
            <a:ext cx="1602843" cy="692498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ChevronInverted">
              <a:avLst/>
            </a:prstTxWarp>
            <a:spAutoFit/>
          </a:bodyPr>
          <a:lstStyle/>
          <a:p>
            <a:pPr algn="ctr"/>
            <a:r>
              <a:rPr lang="ru-RU" sz="4050" dirty="0" err="1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Плюси</a:t>
            </a:r>
            <a:endParaRPr lang="ru-RU" sz="4050" dirty="0">
              <a:ln w="0"/>
              <a:solidFill>
                <a:srgbClr val="FFC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575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0915" y="5877533"/>
            <a:ext cx="3780202" cy="5309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uk-UA" sz="3000" b="1" dirty="0">
                <a:solidFill>
                  <a:srgbClr val="C00000"/>
                </a:solidFill>
              </a:rPr>
              <a:t>4. Онлайн підготовка.</a:t>
            </a:r>
            <a:endParaRPr lang="ru-RU" sz="7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45430" y="1568768"/>
            <a:ext cx="498565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/>
              <a:t>+</a:t>
            </a:r>
            <a:r>
              <a:rPr lang="uk-UA" sz="1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sz="1600" dirty="0">
                <a:solidFill>
                  <a:schemeClr val="accent6">
                    <a:lumMod val="50000"/>
                  </a:schemeClr>
                </a:solidFill>
              </a:rPr>
              <a:t>Зручність. Готуєшся коли хочеш, де хочеш. Все під рукою.</a:t>
            </a:r>
          </a:p>
          <a:p>
            <a:endParaRPr lang="uk-UA" sz="16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uk-UA" sz="1600" b="1" dirty="0"/>
              <a:t>+ </a:t>
            </a:r>
            <a:r>
              <a:rPr lang="uk-UA" sz="1600" dirty="0">
                <a:solidFill>
                  <a:schemeClr val="accent6">
                    <a:lumMod val="50000"/>
                  </a:schemeClr>
                </a:solidFill>
              </a:rPr>
              <a:t>Економність. Без зайвих фінансових та часових витрат.</a:t>
            </a:r>
          </a:p>
          <a:p>
            <a:endParaRPr lang="uk-UA" sz="16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uk-UA" sz="1600" b="1" dirty="0"/>
              <a:t>+ </a:t>
            </a:r>
            <a:r>
              <a:rPr lang="uk-UA" sz="1600" dirty="0">
                <a:solidFill>
                  <a:schemeClr val="accent6">
                    <a:lumMod val="50000"/>
                  </a:schemeClr>
                </a:solidFill>
              </a:rPr>
              <a:t>Цікавість. Тому що з «другом» - планшетом, телефоном чи комп’ютером.</a:t>
            </a:r>
          </a:p>
          <a:p>
            <a:endParaRPr lang="uk-UA" sz="16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uk-UA" sz="1600" b="1" dirty="0"/>
              <a:t>+ </a:t>
            </a:r>
            <a:r>
              <a:rPr lang="uk-UA" sz="1600" dirty="0" err="1">
                <a:solidFill>
                  <a:schemeClr val="accent6">
                    <a:lumMod val="50000"/>
                  </a:schemeClr>
                </a:solidFill>
              </a:rPr>
              <a:t>Розпланованість</a:t>
            </a:r>
            <a:r>
              <a:rPr lang="uk-UA" sz="1600" dirty="0">
                <a:solidFill>
                  <a:schemeClr val="accent6">
                    <a:lumMod val="50000"/>
                  </a:schemeClr>
                </a:solidFill>
              </a:rPr>
              <a:t> згідно з програмами ЗНО. Існує перелік тем, відео-уроків, вправ.</a:t>
            </a:r>
          </a:p>
          <a:p>
            <a:endParaRPr lang="uk-UA" sz="16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uk-UA" sz="1600" b="1" dirty="0"/>
              <a:t>+ </a:t>
            </a:r>
            <a:r>
              <a:rPr lang="uk-UA" sz="1600" dirty="0">
                <a:solidFill>
                  <a:schemeClr val="accent6">
                    <a:lumMod val="50000"/>
                  </a:schemeClr>
                </a:solidFill>
              </a:rPr>
              <a:t>Практичність. Без балачок та </a:t>
            </a:r>
            <a:r>
              <a:rPr lang="uk-UA" sz="1600" dirty="0" err="1">
                <a:solidFill>
                  <a:schemeClr val="accent6">
                    <a:lumMod val="50000"/>
                  </a:schemeClr>
                </a:solidFill>
              </a:rPr>
              <a:t>відволікань</a:t>
            </a:r>
            <a:r>
              <a:rPr lang="uk-UA" sz="1600" dirty="0">
                <a:solidFill>
                  <a:schemeClr val="accent6">
                    <a:lumMod val="50000"/>
                  </a:schemeClr>
                </a:solidFill>
              </a:rPr>
              <a:t>, лише робота з теорією, практикою та повними тестами.</a:t>
            </a:r>
          </a:p>
          <a:p>
            <a:endParaRPr lang="uk-UA" sz="16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uk-UA" sz="1600" b="1" dirty="0"/>
              <a:t>+ </a:t>
            </a:r>
            <a:r>
              <a:rPr lang="uk-UA" sz="1600" dirty="0">
                <a:solidFill>
                  <a:schemeClr val="accent6">
                    <a:lumMod val="50000"/>
                  </a:schemeClr>
                </a:solidFill>
              </a:rPr>
              <a:t>Статистика або контроль успішності у вигляді таблиць чи графіків.</a:t>
            </a:r>
          </a:p>
          <a:p>
            <a:endParaRPr lang="uk-UA" sz="16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uk-UA" sz="1600" b="1" dirty="0"/>
              <a:t>+ </a:t>
            </a:r>
            <a:r>
              <a:rPr lang="uk-UA" sz="1600" dirty="0">
                <a:solidFill>
                  <a:schemeClr val="accent6">
                    <a:lumMod val="50000"/>
                  </a:schemeClr>
                </a:solidFill>
              </a:rPr>
              <a:t>Існують навіть такі системи, які складають рейтинги всіх учасників: хто в якій темі найкращий, хто найшвидший.</a:t>
            </a:r>
          </a:p>
          <a:p>
            <a:endParaRPr lang="uk-UA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4012" y="460061"/>
            <a:ext cx="401682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> Залежність від мережі. Немає світла чи зв’язку – немає підготовки.</a:t>
            </a:r>
          </a:p>
          <a:p>
            <a:endParaRPr lang="uk-UA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uk-UA" sz="2800" b="1" dirty="0"/>
              <a:t>-</a:t>
            </a:r>
            <a:r>
              <a:rPr lang="uk-UA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>Домашня атмосфера або слабка сила волі можуть завадити якісній підготовці.</a:t>
            </a:r>
          </a:p>
          <a:p>
            <a:endParaRPr lang="uk-UA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uk-UA" sz="2800" b="1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uk-UA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>Відсутність перевірки відкритого питання. Можна прочитати теорію, зробити практику, але як знати, що усе вірно написав? Потрібно комусь перевіряти завдання з розгорнутою відповіддю.</a:t>
            </a:r>
          </a:p>
          <a:p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9514" y="4476545"/>
            <a:ext cx="2139817" cy="830997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4950" b="1" spc="38" dirty="0" err="1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Мінуси</a:t>
            </a:r>
            <a:endParaRPr lang="ru-RU" sz="4950" b="1" spc="38" dirty="0">
              <a:ln w="0"/>
              <a:solidFill>
                <a:srgbClr val="FF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26408" y="645868"/>
            <a:ext cx="1635304" cy="692498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/>
            </a:prstTxWarp>
            <a:spAutoFit/>
          </a:bodyPr>
          <a:lstStyle/>
          <a:p>
            <a:pPr algn="ctr"/>
            <a:r>
              <a:rPr lang="ru-RU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8000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Плюси</a:t>
            </a: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80008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672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27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06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85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5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72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43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37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010" y="1997839"/>
            <a:ext cx="88552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12700">
                  <a:solidFill>
                    <a:srgbClr val="112E4C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"</a:t>
            </a:r>
            <a:r>
              <a:rPr lang="ru-RU" sz="4000" b="1" dirty="0" err="1">
                <a:ln w="12700">
                  <a:solidFill>
                    <a:srgbClr val="112E4C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Хто</a:t>
            </a:r>
            <a:r>
              <a:rPr lang="ru-RU" sz="4000" b="1" dirty="0">
                <a:ln w="12700">
                  <a:solidFill>
                    <a:srgbClr val="112E4C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sz="4000" b="1" dirty="0" err="1">
                <a:ln w="12700">
                  <a:solidFill>
                    <a:srgbClr val="112E4C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незнає</a:t>
            </a:r>
            <a:r>
              <a:rPr lang="ru-RU" sz="4000" b="1" dirty="0">
                <a:ln w="12700">
                  <a:solidFill>
                    <a:srgbClr val="112E4C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sz="4000" b="1" dirty="0" err="1">
                <a:ln w="12700">
                  <a:solidFill>
                    <a:srgbClr val="112E4C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свого</a:t>
            </a:r>
            <a:r>
              <a:rPr lang="ru-RU" sz="4000" b="1" dirty="0">
                <a:ln w="12700">
                  <a:solidFill>
                    <a:srgbClr val="112E4C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sz="4000" b="1" dirty="0" err="1">
                <a:ln w="12700">
                  <a:solidFill>
                    <a:srgbClr val="112E4C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минулого</a:t>
            </a:r>
            <a:r>
              <a:rPr lang="ru-RU" sz="4000" b="1" dirty="0">
                <a:ln w="12700">
                  <a:solidFill>
                    <a:srgbClr val="112E4C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, той не </a:t>
            </a:r>
            <a:r>
              <a:rPr lang="ru-RU" sz="4000" b="1" dirty="0" err="1">
                <a:ln w="12700">
                  <a:solidFill>
                    <a:srgbClr val="112E4C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вартий</a:t>
            </a:r>
            <a:r>
              <a:rPr lang="ru-RU" sz="4000" b="1" dirty="0">
                <a:ln w="12700">
                  <a:solidFill>
                    <a:srgbClr val="112E4C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sz="4000" b="1" dirty="0" err="1">
                <a:ln w="12700">
                  <a:solidFill>
                    <a:srgbClr val="112E4C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свого</a:t>
            </a:r>
            <a:r>
              <a:rPr lang="ru-RU" sz="4000" b="1" dirty="0">
                <a:ln w="12700">
                  <a:solidFill>
                    <a:srgbClr val="112E4C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sz="4000" b="1" dirty="0" err="1">
                <a:ln w="12700">
                  <a:solidFill>
                    <a:srgbClr val="112E4C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майбутнього</a:t>
            </a:r>
            <a:r>
              <a:rPr lang="ru-RU" sz="4000" b="1" dirty="0">
                <a:ln w="12700">
                  <a:solidFill>
                    <a:srgbClr val="112E4C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" </a:t>
            </a:r>
            <a:r>
              <a:rPr lang="ru-RU" sz="4000" b="1" dirty="0" err="1">
                <a:ln w="12700">
                  <a:solidFill>
                    <a:srgbClr val="112E4C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М.Рильський</a:t>
            </a:r>
            <a:endParaRPr lang="ru-RU" sz="4000" b="1" dirty="0">
              <a:ln w="12700">
                <a:solidFill>
                  <a:srgbClr val="112E4C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032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56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51000">
              <a:srgbClr val="FFFF00"/>
            </a:gs>
            <a:gs pos="0">
              <a:schemeClr val="accent1">
                <a:lumMod val="45000"/>
                <a:lumOff val="55000"/>
              </a:schemeClr>
            </a:gs>
            <a:gs pos="100000">
              <a:srgbClr val="C00000"/>
            </a:gs>
            <a:gs pos="80000">
              <a:schemeClr val="accent4">
                <a:lumMod val="75000"/>
              </a:schemeClr>
            </a:gs>
            <a:gs pos="71000">
              <a:schemeClr val="accent2">
                <a:lumMod val="75000"/>
              </a:schemeClr>
            </a:gs>
            <a:gs pos="25000">
              <a:srgbClr val="00B050"/>
            </a:gs>
            <a:gs pos="97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18147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/>
              <a:t>Висновок:</a:t>
            </a:r>
            <a:r>
              <a:rPr lang="uk-UA" sz="2000" dirty="0">
                <a:solidFill>
                  <a:srgbClr val="FF0000"/>
                </a:solidFill>
              </a:rPr>
              <a:t/>
            </a:r>
            <a:br>
              <a:rPr lang="uk-UA" sz="2000" dirty="0">
                <a:solidFill>
                  <a:srgbClr val="FF0000"/>
                </a:solidFill>
              </a:rPr>
            </a:br>
            <a:r>
              <a:rPr lang="uk-UA" sz="2000" dirty="0">
                <a:solidFill>
                  <a:srgbClr val="273490"/>
                </a:solidFill>
              </a:rPr>
              <a:t>Говорячи про дистанційною формою освіти, слід говорити про створення єдиного інформаційно-освітнього простору, куди слід включити всілякі електронні джерела </a:t>
            </a:r>
            <a:r>
              <a:rPr lang="uk-UA" sz="2000" dirty="0">
                <a:solidFill>
                  <a:srgbClr val="273490"/>
                </a:solidFill>
                <a:hlinkClick r:id="rId2" tooltip="Інформація"/>
              </a:rPr>
              <a:t>інформації </a:t>
            </a:r>
            <a:r>
              <a:rPr lang="uk-UA" sz="2000" dirty="0">
                <a:solidFill>
                  <a:srgbClr val="273490"/>
                </a:solidFill>
              </a:rPr>
              <a:t>(включаючи мережеві): віртуальні бібліотеки, </a:t>
            </a:r>
            <a:r>
              <a:rPr lang="uk-UA" sz="2000" dirty="0">
                <a:solidFill>
                  <a:srgbClr val="273490"/>
                </a:solidFill>
                <a:hlinkClick r:id="rId3" tooltip="Бази даних"/>
              </a:rPr>
              <a:t>бази даних</a:t>
            </a:r>
            <a:r>
              <a:rPr lang="uk-UA" sz="2000" dirty="0">
                <a:solidFill>
                  <a:srgbClr val="273490"/>
                </a:solidFill>
              </a:rPr>
              <a:t>, консультаційні служби, електронні навчальні посібники, </a:t>
            </a:r>
            <a:r>
              <a:rPr lang="uk-UA" sz="2000" dirty="0" err="1">
                <a:solidFill>
                  <a:srgbClr val="273490"/>
                </a:solidFill>
              </a:rPr>
              <a:t>кіберкласси</a:t>
            </a:r>
            <a:r>
              <a:rPr lang="uk-UA" sz="2000" dirty="0">
                <a:solidFill>
                  <a:srgbClr val="273490"/>
                </a:solidFill>
              </a:rPr>
              <a:t>, пр. Коли </a:t>
            </a:r>
            <a:r>
              <a:rPr lang="uk-UA" sz="2000" dirty="0">
                <a:solidFill>
                  <a:srgbClr val="273490"/>
                </a:solidFill>
                <a:hlinkClick r:id="rId4" tooltip="Мова"/>
              </a:rPr>
              <a:t>мова</a:t>
            </a:r>
            <a:r>
              <a:rPr lang="uk-UA" sz="2000" dirty="0">
                <a:solidFill>
                  <a:srgbClr val="273490"/>
                </a:solidFill>
              </a:rPr>
              <a:t> йде про дистанційне навчанні слід розуміти наявність у системі вчителя, підручника і учня. Ця взаємодія вчителя та учнів. Звідси випливає, що головним при організації дистанційної форми навчання є створення електронних курсів, розробка дидактичних основ дистанційного навчання, підготовка педагогів-координаторів. Не слід ототожнювати дистанційну форму з заочною формою навчання, бо тут передбачається постійний контакт з викладачем, з іншими учнями </a:t>
            </a:r>
            <a:r>
              <a:rPr lang="uk-UA" sz="2000" dirty="0" err="1">
                <a:solidFill>
                  <a:srgbClr val="273490"/>
                </a:solidFill>
              </a:rPr>
              <a:t>кіберкласса</a:t>
            </a:r>
            <a:r>
              <a:rPr lang="uk-UA" sz="2000" dirty="0">
                <a:solidFill>
                  <a:srgbClr val="273490"/>
                </a:solidFill>
              </a:rPr>
              <a:t>, імітація всіх видів очного навчання, але специфічними формами. Отже, потрібні теоретичні проробки, експериментальні перевірки, серйозні науково-дослідні роботи. На жаль, те, що ми сьогодні бачимо в </a:t>
            </a:r>
            <a:r>
              <a:rPr lang="uk-UA" sz="2000" dirty="0">
                <a:solidFill>
                  <a:srgbClr val="273490"/>
                </a:solidFill>
                <a:hlinkClick r:id="rId5" tooltip="Інтернет"/>
              </a:rPr>
              <a:t>Інтернеті</a:t>
            </a:r>
            <a:r>
              <a:rPr lang="uk-UA" sz="2000" dirty="0">
                <a:solidFill>
                  <a:srgbClr val="273490"/>
                </a:solidFill>
              </a:rPr>
              <a:t> і в більшості своїй на </a:t>
            </a:r>
            <a:r>
              <a:rPr lang="uk-UA" sz="2000" dirty="0">
                <a:solidFill>
                  <a:srgbClr val="273490"/>
                </a:solidFill>
                <a:hlinkClick r:id="rId6" tooltip="Компакт-диск"/>
              </a:rPr>
              <a:t>компакт-дисках</a:t>
            </a:r>
            <a:r>
              <a:rPr lang="uk-UA" sz="2000" dirty="0">
                <a:solidFill>
                  <a:srgbClr val="273490"/>
                </a:solidFill>
              </a:rPr>
              <a:t>, ніяк не </a:t>
            </a:r>
            <a:r>
              <a:rPr lang="uk-UA" sz="2000" dirty="0">
                <a:solidFill>
                  <a:srgbClr val="273490"/>
                </a:solidFill>
                <a:hlinkClick r:id="rId7" tooltip="Відповідь"/>
              </a:rPr>
              <a:t>відповідає</a:t>
            </a:r>
            <a:r>
              <a:rPr lang="uk-UA" sz="2000" dirty="0">
                <a:solidFill>
                  <a:srgbClr val="273490"/>
                </a:solidFill>
              </a:rPr>
              <a:t> елементарним </a:t>
            </a:r>
            <a:r>
              <a:rPr lang="uk-UA" sz="2000" dirty="0">
                <a:solidFill>
                  <a:srgbClr val="273490"/>
                </a:solidFill>
                <a:hlinkClick r:id="rId8" tooltip="Педагогіка"/>
              </a:rPr>
              <a:t>педагогічним</a:t>
            </a:r>
            <a:r>
              <a:rPr lang="uk-UA" sz="2000" dirty="0">
                <a:solidFill>
                  <a:srgbClr val="273490"/>
                </a:solidFill>
              </a:rPr>
              <a:t> вимогам. Звідси значущість проблеми, пов'язаної з розробкою самих курсів дистанційного навчання та методикою їх використання для різних цілей базового, поглибленого, додаткової освіти.</a:t>
            </a:r>
          </a:p>
        </p:txBody>
      </p:sp>
    </p:spTree>
    <p:extLst>
      <p:ext uri="{BB962C8B-B14F-4D97-AF65-F5344CB8AC3E}">
        <p14:creationId xmlns:p14="http://schemas.microsoft.com/office/powerpoint/2010/main" val="260088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41000">
              <a:srgbClr val="FF0000"/>
            </a:gs>
            <a:gs pos="89000">
              <a:srgbClr val="605AD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661" y="2606388"/>
            <a:ext cx="49770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dirty="0" err="1" smtClean="0">
                <a:ln/>
                <a:solidFill>
                  <a:schemeClr val="accent4"/>
                </a:solidFill>
              </a:rPr>
              <a:t>Дякую</a:t>
            </a:r>
            <a:r>
              <a:rPr lang="ru-RU" sz="5400" b="1" dirty="0" smtClean="0">
                <a:ln/>
                <a:solidFill>
                  <a:schemeClr val="accent4"/>
                </a:solidFill>
              </a:rPr>
              <a:t> за </a:t>
            </a:r>
            <a:r>
              <a:rPr lang="ru-RU" sz="5400" b="1" dirty="0" err="1" smtClean="0">
                <a:ln/>
                <a:solidFill>
                  <a:schemeClr val="accent4"/>
                </a:solidFill>
              </a:rPr>
              <a:t>Увагу</a:t>
            </a:r>
            <a:r>
              <a:rPr lang="ru-RU" sz="5400" b="1" dirty="0" smtClean="0">
                <a:ln/>
                <a:solidFill>
                  <a:schemeClr val="accent4"/>
                </a:solidFill>
              </a:rPr>
              <a:t>!</a:t>
            </a:r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1717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560084"/>
              </p:ext>
            </p:extLst>
          </p:nvPr>
        </p:nvGraphicFramePr>
        <p:xfrm>
          <a:off x="0" y="0"/>
          <a:ext cx="9144000" cy="8028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3276319045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4114325384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384074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021122328"/>
                    </a:ext>
                  </a:extLst>
                </a:gridCol>
              </a:tblGrid>
              <a:tr h="9816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ЗНО-ОНЛАЙН</a:t>
                      </a:r>
                      <a:endParaRPr lang="uk-UA" dirty="0" smtClean="0"/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/>
                        <a:t>На  даному сайті ми можемо</a:t>
                      </a:r>
                      <a:r>
                        <a:rPr lang="uk-UA" sz="1800" baseline="0" dirty="0" smtClean="0"/>
                        <a:t> пройти тести </a:t>
                      </a:r>
                      <a:r>
                        <a:rPr lang="uk-UA" sz="1800" baseline="0" dirty="0" err="1" smtClean="0"/>
                        <a:t>зно</a:t>
                      </a:r>
                      <a:r>
                        <a:rPr lang="uk-UA" sz="1800" baseline="0" dirty="0" smtClean="0"/>
                        <a:t> онлайн</a:t>
                      </a:r>
                      <a:endParaRPr lang="uk-UA" sz="1800" dirty="0" smtClean="0"/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hlinkClick r:id="rId2"/>
                        </a:rPr>
                        <a:t>https://zno.osvita.ua/</a:t>
                      </a:r>
                      <a:endParaRPr lang="uk-UA" dirty="0" smtClean="0"/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261608"/>
                  </a:ext>
                </a:extLst>
              </a:tr>
              <a:tr h="9681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EdEra</a:t>
                      </a:r>
                      <a:endParaRPr lang="uk-UA" dirty="0" smtClean="0"/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</a:t>
                      </a:r>
                      <a:r>
                        <a:rPr lang="ru-RU" sz="1400" b="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даному</a:t>
                      </a:r>
                      <a:r>
                        <a:rPr lang="ru-RU" sz="1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сайті</a:t>
                      </a:r>
                      <a:r>
                        <a:rPr lang="ru-RU" sz="1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можна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проходити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тести,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скористатись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підказками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побачити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авторське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рішення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завдань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sz="1400" dirty="0" smtClean="0"/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hlinkClick r:id="rId3"/>
                        </a:rPr>
                        <a:t>https://www.ed-era.com/</a:t>
                      </a:r>
                      <a:endParaRPr lang="uk-UA" dirty="0" smtClean="0"/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912139"/>
                  </a:ext>
                </a:extLst>
              </a:tr>
              <a:tr h="9816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Prometheus</a:t>
                      </a:r>
                      <a:endParaRPr lang="uk-UA" sz="1800" dirty="0" smtClean="0"/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окремі</a:t>
                      </a:r>
                      <a:r>
                        <a:rPr lang="ru-RU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 </a:t>
                      </a:r>
                      <a:r>
                        <a:rPr lang="ru-RU" sz="14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курси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для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підготовки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тестів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Історії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україни</a:t>
                      </a:r>
                      <a:endParaRPr lang="uk-UA" sz="1400" dirty="0" smtClean="0"/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5"/>
                        </a:rPr>
                        <a:t>https://prometheus.org.ua/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184745"/>
                  </a:ext>
                </a:extLst>
              </a:tr>
              <a:tr h="9816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ЗНО клуб</a:t>
                      </a:r>
                      <a:endParaRPr lang="uk-UA" dirty="0" smtClean="0"/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цьому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4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сайті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є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теоретичні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практичні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матеріали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усіх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предметів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sz="1400" dirty="0" smtClean="0"/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6"/>
                        </a:rPr>
                        <a:t>https://znoclub.com/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736594"/>
                  </a:ext>
                </a:extLst>
              </a:tr>
              <a:tr h="9816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iLearn</a:t>
                      </a:r>
                      <a:endParaRPr lang="uk-UA" dirty="0" smtClean="0"/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На даному сайті </a:t>
                      </a:r>
                      <a:r>
                        <a:rPr lang="uk-UA" sz="1400" dirty="0" err="1" smtClean="0"/>
                        <a:t>можно</a:t>
                      </a:r>
                      <a:r>
                        <a:rPr lang="uk-UA" sz="1400" dirty="0" smtClean="0"/>
                        <a:t> пройти тести в</a:t>
                      </a:r>
                      <a:r>
                        <a:rPr lang="uk-UA" sz="1400" baseline="0" dirty="0" smtClean="0"/>
                        <a:t> дуже цікавому форматі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7"/>
                        </a:rPr>
                        <a:t>https://ilearn.org.ua/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416207"/>
                  </a:ext>
                </a:extLst>
              </a:tr>
              <a:tr h="9816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 Smart</a:t>
                      </a:r>
                      <a:endParaRPr lang="uk-UA" dirty="0" smtClean="0"/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 Smart – </a:t>
                      </a:r>
                      <a:r>
                        <a:rPr lang="uk-UA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проект від освітньої платформи </a:t>
                      </a:r>
                      <a:r>
                        <a:rPr lang="en-US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/>
                        </a:rPr>
                        <a:t>EDUGET</a:t>
                      </a: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uk-UA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містить понад 2 тисячі </a:t>
                      </a:r>
                      <a:r>
                        <a:rPr lang="uk-UA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відеоуроків</a:t>
                      </a:r>
                      <a:r>
                        <a:rPr lang="uk-UA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 понад 11 тисяч текстів.</a:t>
                      </a:r>
                      <a:endParaRPr lang="uk-UA" sz="1400" dirty="0" smtClean="0"/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9"/>
                        </a:rPr>
                        <a:t>https://besmart.study/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707302"/>
                  </a:ext>
                </a:extLst>
              </a:tr>
              <a:tr h="981635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7163510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55346" y="279569"/>
            <a:ext cx="2188654" cy="34140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808" y="2841926"/>
            <a:ext cx="2135729" cy="4763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503" y="1274186"/>
            <a:ext cx="1704992" cy="12990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584" y="3618882"/>
            <a:ext cx="1334829" cy="7925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377" y="4685580"/>
            <a:ext cx="1984117" cy="8799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441" y="5955650"/>
            <a:ext cx="2100053" cy="68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06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943" y="1998617"/>
            <a:ext cx="9143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36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-96478"/>
            <a:ext cx="900030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>
                <a:solidFill>
                  <a:srgbClr val="FF0000"/>
                </a:solidFill>
              </a:rPr>
              <a:t>Дистанційне навчання – </a:t>
            </a:r>
            <a:r>
              <a:rPr lang="uk-UA" sz="3200" dirty="0"/>
              <a:t>це технологія, що базується на принципах відкритого навчання, широко використовує комп’ютерні навчальні програми різного призначення та сучасні телекомунікації з метою доставки навчального матеріалу та спілкування безпосередньо за місцем перебування студентів.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2731"/>
            <a:ext cx="3692946" cy="26835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063" y="3892731"/>
            <a:ext cx="4799937" cy="281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75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231"/>
            <a:ext cx="9106084" cy="541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81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025063" cy="671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30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9"/>
            <a:ext cx="9144000" cy="685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56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48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429</TotalTime>
  <Words>1329</Words>
  <Application>Microsoft Office PowerPoint</Application>
  <PresentationFormat>Екран (4:3)</PresentationFormat>
  <Paragraphs>129</Paragraphs>
  <Slides>32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32</vt:i4>
      </vt:variant>
    </vt:vector>
  </HeadingPairs>
  <TitlesOfParts>
    <vt:vector size="38" baseType="lpstr">
      <vt:lpstr>Alien Encounters</vt:lpstr>
      <vt:lpstr>Arial</vt:lpstr>
      <vt:lpstr>Bahnschrift SemiLight Condensed</vt:lpstr>
      <vt:lpstr>Calibri</vt:lpstr>
      <vt:lpstr>Calibri Light</vt:lpstr>
      <vt:lpstr>Office Theme</vt:lpstr>
      <vt:lpstr>Мультимедійний навчально-методичний комплекс та організація дистанційного навчання студентів з дисципліни «Історія України»</vt:lpstr>
      <vt:lpstr>План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Sweetlana Savchenko</cp:lastModifiedBy>
  <cp:revision>34</cp:revision>
  <dcterms:created xsi:type="dcterms:W3CDTF">2019-10-28T08:40:00Z</dcterms:created>
  <dcterms:modified xsi:type="dcterms:W3CDTF">2020-03-17T15:51:58Z</dcterms:modified>
</cp:coreProperties>
</file>