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82" r:id="rId11"/>
    <p:sldId id="283" r:id="rId12"/>
    <p:sldId id="264" r:id="rId13"/>
    <p:sldId id="265" r:id="rId14"/>
    <p:sldId id="266" r:id="rId15"/>
    <p:sldId id="267" r:id="rId16"/>
    <p:sldId id="269" r:id="rId17"/>
    <p:sldId id="268" r:id="rId18"/>
    <p:sldId id="270" r:id="rId19"/>
    <p:sldId id="271" r:id="rId20"/>
    <p:sldId id="272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FF28FE-951D-49FB-B430-E7B42DF3CA95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D8751C-830F-4A1B-B466-FB76BD3A9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INBORN ERRORS OF METABOLISM AND SCREENING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Adaja TM</a:t>
            </a:r>
            <a:endParaRPr lang="en-US" b="1" dirty="0" smtClean="0"/>
          </a:p>
          <a:p>
            <a:r>
              <a:rPr lang="en-US" dirty="0" smtClean="0"/>
              <a:t>DEPT OF</a:t>
            </a:r>
            <a:r>
              <a:rPr lang="en-US" b="1" dirty="0" smtClean="0"/>
              <a:t> </a:t>
            </a:r>
            <a:r>
              <a:rPr lang="en-US" dirty="0" smtClean="0"/>
              <a:t> CHEMICAL PATHOLOGY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Full blood count</a:t>
            </a:r>
          </a:p>
          <a:p>
            <a:r>
              <a:rPr lang="en-US" dirty="0"/>
              <a:t>Serum electrolytes, bicarbonate and blood gases for</a:t>
            </a:r>
          </a:p>
          <a:p>
            <a:r>
              <a:rPr lang="en-US" dirty="0"/>
              <a:t>acid–base status</a:t>
            </a:r>
          </a:p>
          <a:p>
            <a:r>
              <a:rPr lang="en-US" dirty="0"/>
              <a:t>Renal function tests, including plasma urea and</a:t>
            </a:r>
          </a:p>
          <a:p>
            <a:r>
              <a:rPr lang="en-US" dirty="0" err="1"/>
              <a:t>creatinine</a:t>
            </a:r>
            <a:endParaRPr lang="en-US" dirty="0"/>
          </a:p>
          <a:p>
            <a:r>
              <a:rPr lang="en-US" dirty="0"/>
              <a:t>Liver function tests</a:t>
            </a:r>
          </a:p>
          <a:p>
            <a:r>
              <a:rPr lang="en-US" dirty="0"/>
              <a:t>Plasma ammonia</a:t>
            </a:r>
          </a:p>
          <a:p>
            <a:r>
              <a:rPr lang="en-US" dirty="0"/>
              <a:t>Blood glucose</a:t>
            </a:r>
          </a:p>
          <a:p>
            <a:r>
              <a:rPr lang="en-US" dirty="0"/>
              <a:t>Urine ketones</a:t>
            </a:r>
          </a:p>
          <a:p>
            <a:r>
              <a:rPr lang="en-US" dirty="0"/>
              <a:t>Serum cholesterol and triglyceride</a:t>
            </a:r>
          </a:p>
          <a:p>
            <a:r>
              <a:rPr lang="en-US" dirty="0"/>
              <a:t>Plasma lactate</a:t>
            </a:r>
          </a:p>
          <a:p>
            <a:r>
              <a:rPr lang="en-US" dirty="0"/>
              <a:t>Plasma uric acid</a:t>
            </a:r>
          </a:p>
          <a:p>
            <a:r>
              <a:rPr lang="en-US" dirty="0"/>
              <a:t>Thyroid function tests</a:t>
            </a:r>
          </a:p>
          <a:p>
            <a:r>
              <a:rPr lang="en-US" dirty="0" err="1" smtClean="0"/>
              <a:t>Porphyrins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2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Further specialist tests</a:t>
            </a:r>
          </a:p>
          <a:p>
            <a:r>
              <a:rPr lang="en-US" dirty="0"/>
              <a:t>Plasma and sometimes urine amino acids</a:t>
            </a:r>
          </a:p>
          <a:p>
            <a:r>
              <a:rPr lang="en-US" dirty="0"/>
              <a:t>Urine </a:t>
            </a:r>
            <a:r>
              <a:rPr lang="en-US" dirty="0" err="1"/>
              <a:t>orotic</a:t>
            </a:r>
            <a:r>
              <a:rPr lang="en-US" dirty="0"/>
              <a:t> acid</a:t>
            </a:r>
          </a:p>
          <a:p>
            <a:r>
              <a:rPr lang="en-US" dirty="0"/>
              <a:t>Urine organic acids</a:t>
            </a:r>
          </a:p>
          <a:p>
            <a:r>
              <a:rPr lang="en-US" dirty="0"/>
              <a:t>Plasma </a:t>
            </a:r>
            <a:r>
              <a:rPr lang="en-US" dirty="0" err="1"/>
              <a:t>carnitine</a:t>
            </a:r>
            <a:endParaRPr lang="en-US" dirty="0"/>
          </a:p>
          <a:p>
            <a:r>
              <a:rPr lang="en-US" dirty="0"/>
              <a:t>Metabolites in urine or plasma by tandem mass</a:t>
            </a:r>
          </a:p>
          <a:p>
            <a:r>
              <a:rPr lang="en-US" dirty="0"/>
              <a:t>spectroscopy</a:t>
            </a:r>
          </a:p>
          <a:p>
            <a:r>
              <a:rPr lang="en-US" dirty="0" err="1"/>
              <a:t>Specifi</a:t>
            </a:r>
            <a:r>
              <a:rPr lang="en-US" dirty="0"/>
              <a:t> c enzyme assays</a:t>
            </a:r>
          </a:p>
          <a:p>
            <a:r>
              <a:rPr lang="en-US" dirty="0"/>
              <a:t>DNA analysis of leucocytes or fi </a:t>
            </a:r>
            <a:r>
              <a:rPr lang="en-US" dirty="0" err="1"/>
              <a:t>broblasts</a:t>
            </a:r>
            <a:endParaRPr lang="en-US" dirty="0"/>
          </a:p>
          <a:p>
            <a:r>
              <a:rPr lang="en-US" dirty="0"/>
              <a:t>Histological studies of affected tissue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5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b="1" dirty="0"/>
              <a:t>Definition</a:t>
            </a:r>
            <a:endParaRPr lang="en-US" dirty="0"/>
          </a:p>
          <a:p>
            <a:pPr>
              <a:buNone/>
            </a:pPr>
            <a:r>
              <a:rPr lang="en-US" dirty="0" smtClean="0"/>
              <a:t>	It </a:t>
            </a:r>
            <a:r>
              <a:rPr lang="en-US" dirty="0"/>
              <a:t>is an error of amino acid metabolism caused by deficiency of the enzyme phenylalanine </a:t>
            </a:r>
            <a:r>
              <a:rPr lang="en-US" dirty="0" err="1"/>
              <a:t>hydroxylase</a:t>
            </a:r>
            <a:r>
              <a:rPr lang="en-US" dirty="0"/>
              <a:t> leading to </a:t>
            </a:r>
            <a:r>
              <a:rPr lang="en-US" dirty="0" err="1" smtClean="0"/>
              <a:t>hyperphenylalaninemia</a:t>
            </a:r>
            <a:endParaRPr lang="en-US" dirty="0"/>
          </a:p>
          <a:p>
            <a:r>
              <a:rPr lang="en-US" b="1" dirty="0"/>
              <a:t>Causes</a:t>
            </a:r>
            <a:endParaRPr lang="en-US" dirty="0"/>
          </a:p>
          <a:p>
            <a:pPr>
              <a:buNone/>
            </a:pPr>
            <a:r>
              <a:rPr lang="en-US" dirty="0" smtClean="0"/>
              <a:t>	 sustained exposure of a fetus to phenylalanine</a:t>
            </a:r>
          </a:p>
          <a:p>
            <a:pPr lvl="1"/>
            <a:r>
              <a:rPr lang="en-US" dirty="0" smtClean="0"/>
              <a:t>Phenylalanine </a:t>
            </a:r>
            <a:r>
              <a:rPr lang="en-US" dirty="0" err="1"/>
              <a:t>hydroxylase</a:t>
            </a:r>
            <a:r>
              <a:rPr lang="en-US" dirty="0"/>
              <a:t> or </a:t>
            </a:r>
            <a:endParaRPr lang="en-US" dirty="0" smtClean="0"/>
          </a:p>
          <a:p>
            <a:pPr lvl="1"/>
            <a:r>
              <a:rPr lang="en-US" dirty="0" err="1" smtClean="0"/>
              <a:t>tetrahydrobiopterine</a:t>
            </a:r>
            <a:r>
              <a:rPr lang="en-US" dirty="0" smtClean="0"/>
              <a:t> </a:t>
            </a:r>
            <a:r>
              <a:rPr lang="en-US" dirty="0"/>
              <a:t>synthesis or </a:t>
            </a:r>
            <a:r>
              <a:rPr lang="en-US" dirty="0" smtClean="0"/>
              <a:t>its recycling </a:t>
            </a:r>
            <a:r>
              <a:rPr lang="en-US" dirty="0"/>
              <a:t>defect </a:t>
            </a:r>
          </a:p>
          <a:p>
            <a:r>
              <a:rPr lang="en-US" b="1" dirty="0"/>
              <a:t>Incidence</a:t>
            </a:r>
            <a:endParaRPr lang="en-US" dirty="0"/>
          </a:p>
          <a:p>
            <a:r>
              <a:rPr lang="en-US" dirty="0"/>
              <a:t>1:10000 to 1:20000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PHENYLKETONURIA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Phenylalanine </a:t>
            </a:r>
            <a:r>
              <a:rPr lang="en-US" sz="3600" dirty="0" err="1"/>
              <a:t>hydroxylase</a:t>
            </a:r>
            <a:r>
              <a:rPr lang="en-US" sz="3600" dirty="0"/>
              <a:t>  </a:t>
            </a:r>
            <a:r>
              <a:rPr lang="en-US" sz="3600" dirty="0" smtClean="0"/>
              <a:t>inactivity</a:t>
            </a:r>
          </a:p>
          <a:p>
            <a:r>
              <a:rPr lang="en-US" sz="3600" dirty="0" smtClean="0"/>
              <a:t>accumulation </a:t>
            </a:r>
            <a:r>
              <a:rPr lang="en-US" sz="3600" dirty="0"/>
              <a:t>of phenylalanine in the </a:t>
            </a:r>
            <a:r>
              <a:rPr lang="en-US" sz="3600" dirty="0" smtClean="0"/>
              <a:t>blood</a:t>
            </a:r>
          </a:p>
          <a:p>
            <a:r>
              <a:rPr lang="en-US" sz="3600" dirty="0" smtClean="0"/>
              <a:t>Interference of </a:t>
            </a:r>
            <a:r>
              <a:rPr lang="en-US" sz="3600" dirty="0"/>
              <a:t>phenylalanine </a:t>
            </a:r>
            <a:r>
              <a:rPr lang="en-US" sz="3600" dirty="0" smtClean="0"/>
              <a:t>with </a:t>
            </a:r>
            <a:r>
              <a:rPr lang="en-US" sz="3600" dirty="0"/>
              <a:t>synthesis and uptake of </a:t>
            </a:r>
            <a:r>
              <a:rPr lang="en-US" sz="3600" dirty="0" smtClean="0"/>
              <a:t>neurotransmitters </a:t>
            </a:r>
          </a:p>
          <a:p>
            <a:r>
              <a:rPr lang="en-US" sz="3600" dirty="0" smtClean="0"/>
              <a:t>Alternative </a:t>
            </a:r>
            <a:r>
              <a:rPr lang="en-US" sz="3600" dirty="0"/>
              <a:t>pathway </a:t>
            </a:r>
            <a:r>
              <a:rPr lang="en-US" sz="3600" dirty="0" smtClean="0"/>
              <a:t>of </a:t>
            </a:r>
            <a:r>
              <a:rPr lang="en-US" sz="3600" dirty="0"/>
              <a:t>metabolism of phenylalanine produces </a:t>
            </a:r>
            <a:r>
              <a:rPr lang="en-US" sz="3600" dirty="0" smtClean="0"/>
              <a:t>excess </a:t>
            </a:r>
            <a:r>
              <a:rPr lang="en-US" sz="3600" dirty="0" err="1" smtClean="0"/>
              <a:t>phenyllactate</a:t>
            </a:r>
            <a:r>
              <a:rPr lang="en-US" sz="3600" dirty="0"/>
              <a:t>, </a:t>
            </a:r>
            <a:r>
              <a:rPr lang="en-US" sz="3600" dirty="0" err="1"/>
              <a:t>phenylpyruvate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Pathogenesis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b="1" dirty="0" smtClean="0"/>
              <a:t>Asymptomatic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en-US" dirty="0" smtClean="0"/>
              <a:t>No symptoms</a:t>
            </a:r>
          </a:p>
          <a:p>
            <a:r>
              <a:rPr lang="en-US" b="1" dirty="0" smtClean="0"/>
              <a:t>Symptomatic</a:t>
            </a:r>
          </a:p>
          <a:p>
            <a:pPr lvl="1"/>
            <a:r>
              <a:rPr lang="en-US" dirty="0" smtClean="0"/>
              <a:t>GIT </a:t>
            </a:r>
            <a:r>
              <a:rPr lang="en-US" dirty="0" err="1" smtClean="0"/>
              <a:t>gastroesophageal</a:t>
            </a:r>
            <a:r>
              <a:rPr lang="en-US" dirty="0" smtClean="0"/>
              <a:t> reflux</a:t>
            </a:r>
          </a:p>
          <a:p>
            <a:pPr lvl="1"/>
            <a:r>
              <a:rPr lang="en-US" dirty="0" smtClean="0"/>
              <a:t>SKIN Chronic eczema,</a:t>
            </a:r>
          </a:p>
          <a:p>
            <a:pPr lvl="1"/>
            <a:r>
              <a:rPr lang="en-US" dirty="0" smtClean="0"/>
              <a:t>HEAD pale skin, fair hair and blue eyed, </a:t>
            </a:r>
            <a:r>
              <a:rPr lang="en-US" dirty="0" err="1" smtClean="0"/>
              <a:t>microcephaly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NEUROMUSCULAR  </a:t>
            </a:r>
            <a:r>
              <a:rPr lang="en-US" dirty="0"/>
              <a:t>Delays in </a:t>
            </a:r>
            <a:r>
              <a:rPr lang="en-US" dirty="0" smtClean="0"/>
              <a:t>development, intellectual disability</a:t>
            </a:r>
          </a:p>
          <a:p>
            <a:pPr lvl="1"/>
            <a:r>
              <a:rPr lang="en-US" dirty="0" smtClean="0"/>
              <a:t>MATERNAL adverse </a:t>
            </a:r>
            <a:r>
              <a:rPr lang="en-US" dirty="0"/>
              <a:t>pregnancy outcome,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Clinical features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Elevated Phenylalanine in blood, </a:t>
            </a:r>
            <a:endParaRPr lang="en-US" sz="4000" dirty="0" smtClean="0"/>
          </a:p>
          <a:p>
            <a:r>
              <a:rPr lang="en-US" sz="4000" dirty="0" err="1" smtClean="0"/>
              <a:t>Pterine</a:t>
            </a:r>
            <a:r>
              <a:rPr lang="en-US" sz="4000" dirty="0" smtClean="0"/>
              <a:t> deficiency </a:t>
            </a:r>
          </a:p>
          <a:p>
            <a:r>
              <a:rPr lang="en-US" sz="4000" dirty="0" err="1" smtClean="0"/>
              <a:t>Dihydropteridine</a:t>
            </a:r>
            <a:r>
              <a:rPr lang="en-US" sz="4000" dirty="0" smtClean="0"/>
              <a:t>  </a:t>
            </a:r>
            <a:r>
              <a:rPr lang="en-US" sz="4000" dirty="0" err="1" smtClean="0"/>
              <a:t>reductase</a:t>
            </a:r>
            <a:r>
              <a:rPr lang="en-US" sz="4000" dirty="0" smtClean="0"/>
              <a:t> deficiency</a:t>
            </a:r>
            <a:endParaRPr lang="en-US" sz="4000" dirty="0"/>
          </a:p>
          <a:p>
            <a:r>
              <a:rPr lang="en-US" sz="4000" dirty="0"/>
              <a:t>DNA analysis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Diagnosis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Phenylalanine  free diet. </a:t>
            </a:r>
            <a:endParaRPr lang="en-US" dirty="0" smtClean="0"/>
          </a:p>
          <a:p>
            <a:r>
              <a:rPr lang="en-US" dirty="0" smtClean="0"/>
              <a:t>Monitor </a:t>
            </a:r>
            <a:r>
              <a:rPr lang="en-US" dirty="0"/>
              <a:t>and keep within 60-360 </a:t>
            </a:r>
            <a:r>
              <a:rPr lang="en-US" dirty="0" smtClean="0"/>
              <a:t>µmol/l.</a:t>
            </a:r>
          </a:p>
          <a:p>
            <a:r>
              <a:rPr lang="en-US" dirty="0" smtClean="0"/>
              <a:t>Counsel </a:t>
            </a:r>
            <a:r>
              <a:rPr lang="en-US" dirty="0"/>
              <a:t>couples intending to be pregnant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manage </a:t>
            </a:r>
            <a:r>
              <a:rPr lang="en-US" dirty="0"/>
              <a:t>phenylalanine in the pregnancy.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Cause-</a:t>
            </a:r>
            <a:r>
              <a:rPr lang="en-US" dirty="0" err="1"/>
              <a:t>Homogentisic</a:t>
            </a:r>
            <a:r>
              <a:rPr lang="en-US" dirty="0"/>
              <a:t> acid </a:t>
            </a:r>
            <a:r>
              <a:rPr lang="en-US" dirty="0" err="1"/>
              <a:t>oxidase</a:t>
            </a:r>
            <a:r>
              <a:rPr lang="en-US" dirty="0"/>
              <a:t> deficiency.</a:t>
            </a:r>
          </a:p>
          <a:p>
            <a:r>
              <a:rPr lang="en-US" dirty="0"/>
              <a:t>Oxidation and polymerization of HGA produces </a:t>
            </a:r>
            <a:r>
              <a:rPr lang="en-US" dirty="0" err="1"/>
              <a:t>alkapton</a:t>
            </a:r>
            <a:r>
              <a:rPr lang="en-US" dirty="0"/>
              <a:t> that causes, </a:t>
            </a:r>
            <a:r>
              <a:rPr lang="en-US" dirty="0" smtClean="0"/>
              <a:t>darkening </a:t>
            </a:r>
            <a:r>
              <a:rPr lang="en-US" dirty="0"/>
              <a:t>urine, </a:t>
            </a:r>
            <a:r>
              <a:rPr lang="en-US" dirty="0" err="1"/>
              <a:t>ochronosis</a:t>
            </a:r>
            <a:r>
              <a:rPr lang="en-US" dirty="0"/>
              <a:t> and arthritis. HGA reacts with </a:t>
            </a:r>
            <a:r>
              <a:rPr lang="en-US" dirty="0" err="1"/>
              <a:t>clinitest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ALKAPTONURIA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Cause</a:t>
            </a:r>
          </a:p>
          <a:p>
            <a:pPr lvl="1"/>
            <a:r>
              <a:rPr lang="en-US" sz="3200" dirty="0" smtClean="0"/>
              <a:t>Inactivity of branched chain </a:t>
            </a:r>
            <a:r>
              <a:rPr lang="en-US" sz="3200" dirty="0" err="1" smtClean="0"/>
              <a:t>decarboxylase</a:t>
            </a:r>
            <a:endParaRPr lang="en-US" sz="3200" dirty="0" smtClean="0"/>
          </a:p>
          <a:p>
            <a:pPr lvl="1"/>
            <a:r>
              <a:rPr lang="en-US" sz="3200" dirty="0" smtClean="0"/>
              <a:t>Inactivity of thiamine pyrophosphate (TPP)</a:t>
            </a:r>
          </a:p>
          <a:p>
            <a:r>
              <a:rPr lang="en-US" sz="3600" dirty="0" smtClean="0"/>
              <a:t>Accumulation of branched chain amino acids </a:t>
            </a:r>
          </a:p>
          <a:p>
            <a:r>
              <a:rPr lang="en-US" sz="3600" dirty="0" smtClean="0"/>
              <a:t>Patients </a:t>
            </a:r>
            <a:r>
              <a:rPr lang="en-US" sz="3600" dirty="0"/>
              <a:t>present </a:t>
            </a:r>
            <a:r>
              <a:rPr lang="en-US" sz="3600" dirty="0" smtClean="0"/>
              <a:t>with</a:t>
            </a:r>
          </a:p>
          <a:p>
            <a:pPr lvl="1"/>
            <a:r>
              <a:rPr lang="en-US" sz="3200" dirty="0" smtClean="0"/>
              <a:t>poor </a:t>
            </a:r>
            <a:r>
              <a:rPr lang="en-US" sz="3200" dirty="0"/>
              <a:t>feeding and </a:t>
            </a:r>
            <a:r>
              <a:rPr lang="en-US" sz="3200" dirty="0" smtClean="0"/>
              <a:t>vomiting, lethargy </a:t>
            </a:r>
            <a:r>
              <a:rPr lang="en-US" sz="3200" dirty="0"/>
              <a:t>and coma.</a:t>
            </a:r>
          </a:p>
          <a:p>
            <a:r>
              <a:rPr lang="en-US" sz="3600" dirty="0" smtClean="0"/>
              <a:t>Urine </a:t>
            </a:r>
            <a:r>
              <a:rPr lang="en-US" sz="3600" dirty="0" err="1" smtClean="0"/>
              <a:t>Ketones</a:t>
            </a:r>
            <a:r>
              <a:rPr lang="en-US" sz="3600" dirty="0" smtClean="0"/>
              <a:t> and Amino acids appear</a:t>
            </a:r>
            <a:endParaRPr lang="en-US" sz="3600" dirty="0"/>
          </a:p>
          <a:p>
            <a:r>
              <a:rPr lang="en-US" sz="3600" dirty="0" smtClean="0"/>
              <a:t>Enzyme </a:t>
            </a:r>
            <a:r>
              <a:rPr lang="en-US" sz="3600" dirty="0"/>
              <a:t>defects demonstrated in </a:t>
            </a:r>
            <a:r>
              <a:rPr lang="en-US" sz="3600" dirty="0" err="1" smtClean="0"/>
              <a:t>leuckocytes</a:t>
            </a:r>
            <a:endParaRPr lang="en-US" sz="36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000" b="1" dirty="0" smtClean="0"/>
              <a:t>MARPLE </a:t>
            </a:r>
            <a:r>
              <a:rPr lang="en-US" sz="4000" b="1" dirty="0"/>
              <a:t>SYRUP URINE </a:t>
            </a:r>
            <a:r>
              <a:rPr lang="en-US" sz="4000" b="1" dirty="0" smtClean="0"/>
              <a:t>DISEASE (MSUD)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Branched chain free diet, </a:t>
            </a:r>
            <a:endParaRPr lang="en-US" dirty="0" smtClean="0"/>
          </a:p>
          <a:p>
            <a:r>
              <a:rPr lang="en-US" dirty="0" smtClean="0"/>
              <a:t>Thiamine </a:t>
            </a:r>
            <a:r>
              <a:rPr lang="en-US" dirty="0"/>
              <a:t>supplement, </a:t>
            </a:r>
            <a:endParaRPr lang="en-US" dirty="0" smtClean="0"/>
          </a:p>
          <a:p>
            <a:r>
              <a:rPr lang="en-US" dirty="0" smtClean="0"/>
              <a:t>Treat </a:t>
            </a:r>
            <a:r>
              <a:rPr lang="en-US" dirty="0"/>
              <a:t>brain edema with IV </a:t>
            </a:r>
            <a:r>
              <a:rPr lang="en-US" dirty="0" err="1"/>
              <a:t>manitol</a:t>
            </a:r>
            <a:r>
              <a:rPr lang="en-US" dirty="0"/>
              <a:t>. Supplement sodium. </a:t>
            </a:r>
            <a:endParaRPr lang="en-US" dirty="0" smtClean="0"/>
          </a:p>
          <a:p>
            <a:r>
              <a:rPr lang="en-US" dirty="0" smtClean="0"/>
              <a:t>Dialysis </a:t>
            </a:r>
            <a:r>
              <a:rPr lang="en-US" dirty="0"/>
              <a:t>may be needed.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MSUD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/>
              <a:t>This </a:t>
            </a:r>
            <a:r>
              <a:rPr lang="en-US" sz="4000" dirty="0"/>
              <a:t>is a disease that requires early diagnosis and prompt treatment usually for </a:t>
            </a:r>
            <a:r>
              <a:rPr lang="en-US" sz="4000" dirty="0" smtClean="0"/>
              <a:t>life </a:t>
            </a:r>
            <a:r>
              <a:rPr lang="en-US" sz="4000" dirty="0"/>
              <a:t>to </a:t>
            </a:r>
            <a:r>
              <a:rPr lang="en-US" sz="4000" dirty="0" smtClean="0"/>
              <a:t>avoid </a:t>
            </a:r>
            <a:r>
              <a:rPr lang="en-US" sz="4000" dirty="0"/>
              <a:t>irreversible complication. Understanding of inborn errors of metabolism and provision of adequate resources is required for the management of the disease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INTRODUCTION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Cause</a:t>
            </a:r>
          </a:p>
          <a:p>
            <a:pPr lvl="1"/>
            <a:r>
              <a:rPr lang="en-US" dirty="0" smtClean="0"/>
              <a:t>Inactivity of urea cycle enzyme (OTC)</a:t>
            </a:r>
          </a:p>
          <a:p>
            <a:r>
              <a:rPr lang="en-US" dirty="0" smtClean="0"/>
              <a:t>Feature</a:t>
            </a:r>
          </a:p>
          <a:p>
            <a:pPr lvl="1"/>
            <a:r>
              <a:rPr lang="en-US" dirty="0" smtClean="0"/>
              <a:t>Accumulation </a:t>
            </a:r>
            <a:r>
              <a:rPr lang="en-US" dirty="0"/>
              <a:t>of ammonia and glutamate leads </a:t>
            </a:r>
            <a:r>
              <a:rPr lang="en-US" dirty="0" smtClean="0"/>
              <a:t>to</a:t>
            </a:r>
          </a:p>
          <a:p>
            <a:pPr lvl="1"/>
            <a:r>
              <a:rPr lang="en-US" dirty="0" smtClean="0"/>
              <a:t>Decrease Urea , Raised urinary </a:t>
            </a:r>
            <a:r>
              <a:rPr lang="en-US" dirty="0" err="1" smtClean="0"/>
              <a:t>orotate</a:t>
            </a:r>
            <a:endParaRPr lang="en-US" dirty="0" smtClean="0"/>
          </a:p>
          <a:p>
            <a:pPr lvl="1"/>
            <a:r>
              <a:rPr lang="en-US" dirty="0" err="1" smtClean="0"/>
              <a:t>Prothrombin</a:t>
            </a:r>
            <a:r>
              <a:rPr lang="en-US" dirty="0" smtClean="0"/>
              <a:t> time/ partial </a:t>
            </a:r>
            <a:r>
              <a:rPr lang="en-US" dirty="0" err="1" smtClean="0"/>
              <a:t>thromboplastin</a:t>
            </a:r>
            <a:r>
              <a:rPr lang="en-US" dirty="0" smtClean="0"/>
              <a:t> ratio disorder</a:t>
            </a:r>
          </a:p>
          <a:p>
            <a:pPr lvl="1"/>
            <a:r>
              <a:rPr lang="en-US" dirty="0" smtClean="0"/>
              <a:t>Elevated </a:t>
            </a:r>
            <a:r>
              <a:rPr lang="en-US" dirty="0" err="1" smtClean="0"/>
              <a:t>transaminase</a:t>
            </a:r>
            <a:r>
              <a:rPr lang="en-US" dirty="0" smtClean="0"/>
              <a:t>, glutamine and </a:t>
            </a:r>
            <a:r>
              <a:rPr lang="en-US" dirty="0" err="1" smtClean="0"/>
              <a:t>alanine</a:t>
            </a:r>
            <a:endParaRPr lang="en-US" dirty="0" smtClean="0"/>
          </a:p>
          <a:p>
            <a:pPr lvl="1"/>
            <a:r>
              <a:rPr lang="en-US" dirty="0" smtClean="0"/>
              <a:t>Respiratory alkalosis, Vomiting, Poor feeding, Lethargy, irritability, Coma </a:t>
            </a:r>
            <a:r>
              <a:rPr lang="en-US" dirty="0"/>
              <a:t>and </a:t>
            </a:r>
            <a:r>
              <a:rPr lang="en-US" dirty="0" smtClean="0"/>
              <a:t>death, Neurotoxicity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UREA </a:t>
            </a:r>
            <a:r>
              <a:rPr lang="en-US" b="1" dirty="0"/>
              <a:t>CYCLE DEFECTS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IV glucose and lipids</a:t>
            </a:r>
          </a:p>
          <a:p>
            <a:r>
              <a:rPr lang="en-US" dirty="0"/>
              <a:t>Insulin may be required. </a:t>
            </a:r>
            <a:endParaRPr lang="en-US" dirty="0" smtClean="0"/>
          </a:p>
          <a:p>
            <a:r>
              <a:rPr lang="en-US" dirty="0" smtClean="0"/>
              <a:t>Dialysis </a:t>
            </a:r>
            <a:r>
              <a:rPr lang="en-US" dirty="0"/>
              <a:t>may be needed. </a:t>
            </a:r>
            <a:endParaRPr lang="en-US" dirty="0" smtClean="0"/>
          </a:p>
          <a:p>
            <a:r>
              <a:rPr lang="en-US" dirty="0" smtClean="0"/>
              <a:t>Benzoate </a:t>
            </a:r>
            <a:r>
              <a:rPr lang="en-US" dirty="0"/>
              <a:t>and deficient substrate supplement.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Carnithine</a:t>
            </a:r>
            <a:r>
              <a:rPr lang="en-US" dirty="0" smtClean="0"/>
              <a:t> transporter, </a:t>
            </a:r>
            <a:r>
              <a:rPr lang="en-US" dirty="0" err="1" smtClean="0"/>
              <a:t>Acylcarnithines</a:t>
            </a:r>
            <a:r>
              <a:rPr lang="en-US" dirty="0" smtClean="0"/>
              <a:t>, </a:t>
            </a:r>
            <a:r>
              <a:rPr lang="en-US" dirty="0" err="1" smtClean="0"/>
              <a:t>carnithine-acylcarnithine</a:t>
            </a:r>
            <a:r>
              <a:rPr lang="en-US" dirty="0" smtClean="0"/>
              <a:t> </a:t>
            </a:r>
            <a:r>
              <a:rPr lang="en-US" dirty="0" err="1" smtClean="0"/>
              <a:t>translocase</a:t>
            </a:r>
            <a:r>
              <a:rPr lang="en-US" dirty="0" smtClean="0"/>
              <a:t>, conjugation of fatty acids to </a:t>
            </a:r>
            <a:r>
              <a:rPr lang="en-US" dirty="0" err="1" smtClean="0"/>
              <a:t>CoA</a:t>
            </a:r>
            <a:r>
              <a:rPr lang="en-US" dirty="0" smtClean="0"/>
              <a:t> for B oxidation</a:t>
            </a:r>
          </a:p>
          <a:p>
            <a:r>
              <a:rPr lang="en-US" dirty="0" err="1" smtClean="0"/>
              <a:t>Carnithine-palmitoyl</a:t>
            </a:r>
            <a:r>
              <a:rPr lang="en-US" dirty="0" smtClean="0"/>
              <a:t> </a:t>
            </a:r>
            <a:r>
              <a:rPr lang="en-US" dirty="0" err="1" smtClean="0"/>
              <a:t>transeferase</a:t>
            </a:r>
            <a:r>
              <a:rPr lang="en-US" dirty="0" smtClean="0"/>
              <a:t> 1 and 2</a:t>
            </a:r>
          </a:p>
          <a:p>
            <a:r>
              <a:rPr lang="en-US" dirty="0" smtClean="0"/>
              <a:t>Failure </a:t>
            </a:r>
            <a:r>
              <a:rPr lang="en-US" dirty="0"/>
              <a:t>of this system increases fatty acids in the liver, </a:t>
            </a:r>
            <a:r>
              <a:rPr lang="en-US" dirty="0" err="1"/>
              <a:t>steatosis</a:t>
            </a:r>
            <a:r>
              <a:rPr lang="en-US" dirty="0"/>
              <a:t>,</a:t>
            </a:r>
          </a:p>
          <a:p>
            <a:r>
              <a:rPr lang="en-US" dirty="0"/>
              <a:t>Causes </a:t>
            </a:r>
            <a:r>
              <a:rPr lang="en-US" dirty="0" smtClean="0"/>
              <a:t>hypoglycemia, </a:t>
            </a:r>
            <a:r>
              <a:rPr lang="en-US" dirty="0"/>
              <a:t>seizure and coma, </a:t>
            </a:r>
            <a:r>
              <a:rPr lang="en-US" dirty="0" err="1"/>
              <a:t>cardiopathy</a:t>
            </a:r>
            <a:r>
              <a:rPr lang="en-US" dirty="0"/>
              <a:t> with fatal arrhythmia and </a:t>
            </a:r>
            <a:r>
              <a:rPr lang="en-US" dirty="0" err="1" smtClean="0"/>
              <a:t>myopathy</a:t>
            </a:r>
            <a:r>
              <a:rPr lang="en-US" dirty="0" smtClean="0"/>
              <a:t>. </a:t>
            </a:r>
            <a:r>
              <a:rPr lang="en-US" dirty="0" err="1" smtClean="0"/>
              <a:t>transaminases</a:t>
            </a:r>
            <a:r>
              <a:rPr lang="en-US" dirty="0"/>
              <a:t>, low </a:t>
            </a:r>
            <a:r>
              <a:rPr lang="en-US" dirty="0" err="1"/>
              <a:t>carnithine</a:t>
            </a:r>
            <a:r>
              <a:rPr lang="en-US" dirty="0"/>
              <a:t> in the blood, Hepatic </a:t>
            </a:r>
            <a:r>
              <a:rPr lang="en-US" dirty="0" smtClean="0"/>
              <a:t>encephalopathy, </a:t>
            </a:r>
            <a:r>
              <a:rPr lang="en-US" dirty="0" err="1" smtClean="0"/>
              <a:t>hyperammoninemia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DISORDERS </a:t>
            </a:r>
            <a:r>
              <a:rPr lang="en-US" b="1" dirty="0"/>
              <a:t>OF CARNITHINE AND FATTY ACID OXIDATION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Cause- </a:t>
            </a:r>
            <a:r>
              <a:rPr lang="en-US" dirty="0" smtClean="0"/>
              <a:t>Inactivity of </a:t>
            </a:r>
            <a:r>
              <a:rPr lang="en-US" dirty="0" err="1" smtClean="0"/>
              <a:t>Galactose</a:t>
            </a:r>
            <a:r>
              <a:rPr lang="en-US" dirty="0" smtClean="0"/>
              <a:t> </a:t>
            </a:r>
            <a:r>
              <a:rPr lang="en-US" dirty="0"/>
              <a:t>1- Phosphate </a:t>
            </a:r>
            <a:r>
              <a:rPr lang="en-US" dirty="0" err="1"/>
              <a:t>Uridyl</a:t>
            </a:r>
            <a:r>
              <a:rPr lang="en-US" dirty="0"/>
              <a:t> </a:t>
            </a:r>
            <a:r>
              <a:rPr lang="en-US" dirty="0" err="1"/>
              <a:t>transferase</a:t>
            </a:r>
            <a:r>
              <a:rPr lang="en-US" dirty="0"/>
              <a:t>, </a:t>
            </a:r>
            <a:r>
              <a:rPr lang="en-US" dirty="0" err="1"/>
              <a:t>Galactokinase</a:t>
            </a:r>
            <a:r>
              <a:rPr lang="en-US" dirty="0"/>
              <a:t>.</a:t>
            </a:r>
          </a:p>
          <a:p>
            <a:r>
              <a:rPr lang="en-US" dirty="0"/>
              <a:t>Features</a:t>
            </a:r>
          </a:p>
          <a:p>
            <a:r>
              <a:rPr lang="en-US" dirty="0"/>
              <a:t>Vomiting, Diarrhea and failure to thrive</a:t>
            </a:r>
          </a:p>
          <a:p>
            <a:r>
              <a:rPr lang="en-US" dirty="0" err="1"/>
              <a:t>Hepatospleenomegally</a:t>
            </a:r>
            <a:r>
              <a:rPr lang="en-US" dirty="0"/>
              <a:t> with Jaundice and cirrhosis</a:t>
            </a:r>
          </a:p>
          <a:p>
            <a:r>
              <a:rPr lang="en-US" dirty="0"/>
              <a:t>Cataract formation</a:t>
            </a:r>
          </a:p>
          <a:p>
            <a:r>
              <a:rPr lang="en-US" dirty="0"/>
              <a:t>Intellectual disability</a:t>
            </a:r>
          </a:p>
          <a:p>
            <a:r>
              <a:rPr lang="en-US" dirty="0"/>
              <a:t>Renal tubular damage- </a:t>
            </a:r>
            <a:r>
              <a:rPr lang="en-US" dirty="0" err="1"/>
              <a:t>Fanconi’s</a:t>
            </a:r>
            <a:r>
              <a:rPr lang="en-US" dirty="0"/>
              <a:t> syndrome</a:t>
            </a:r>
          </a:p>
          <a:p>
            <a:r>
              <a:rPr lang="en-US" dirty="0"/>
              <a:t>Positive reducing substance in the urine, deficient Gal-1-PUT activity in the erythrocytes</a:t>
            </a:r>
          </a:p>
          <a:p>
            <a:r>
              <a:rPr lang="en-US" dirty="0"/>
              <a:t>Treatment- Eliminate </a:t>
            </a:r>
            <a:r>
              <a:rPr lang="en-US" dirty="0" err="1"/>
              <a:t>Galactose</a:t>
            </a:r>
            <a:r>
              <a:rPr lang="en-US" dirty="0"/>
              <a:t> in diet.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GALACTOSEMIA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 fontScale="25000" lnSpcReduction="20000"/>
          </a:bodyPr>
          <a:lstStyle/>
          <a:p>
            <a:r>
              <a:rPr lang="en-US" sz="8800" b="1" dirty="0"/>
              <a:t>Glycogen storage disease type I</a:t>
            </a:r>
            <a:r>
              <a:rPr lang="en-US" sz="8800" dirty="0"/>
              <a:t> (von </a:t>
            </a:r>
            <a:r>
              <a:rPr lang="en-US" sz="8800" dirty="0" err="1"/>
              <a:t>Gierke’s</a:t>
            </a:r>
            <a:r>
              <a:rPr lang="en-US" sz="8800" dirty="0"/>
              <a:t>) Glucose 6-Phosphatase deficiency. Causes-Hypoglycemia, lactic acidosis, </a:t>
            </a:r>
            <a:r>
              <a:rPr lang="en-US" sz="8800" dirty="0" err="1"/>
              <a:t>hyperuricaemia</a:t>
            </a:r>
            <a:r>
              <a:rPr lang="en-US" sz="8800" dirty="0"/>
              <a:t> and hyper </a:t>
            </a:r>
            <a:r>
              <a:rPr lang="en-US" sz="8800" dirty="0" err="1"/>
              <a:t>triglyceridemia</a:t>
            </a:r>
            <a:r>
              <a:rPr lang="en-US" sz="8800" dirty="0"/>
              <a:t>.</a:t>
            </a:r>
          </a:p>
          <a:p>
            <a:r>
              <a:rPr lang="en-US" sz="8800" b="1" dirty="0"/>
              <a:t>Glycogen storage disease type II </a:t>
            </a:r>
            <a:r>
              <a:rPr lang="en-US" sz="8800" dirty="0"/>
              <a:t>(</a:t>
            </a:r>
            <a:r>
              <a:rPr lang="en-US" sz="8800" dirty="0" err="1"/>
              <a:t>Pompe’s</a:t>
            </a:r>
            <a:r>
              <a:rPr lang="en-US" sz="8800" dirty="0"/>
              <a:t> disease) Cause- deficiency of (maltase)  α-1,4 </a:t>
            </a:r>
            <a:r>
              <a:rPr lang="en-US" sz="8800" dirty="0" err="1"/>
              <a:t>glucosidase</a:t>
            </a:r>
            <a:r>
              <a:rPr lang="en-US" sz="8800" dirty="0"/>
              <a:t>. Causes muscular </a:t>
            </a:r>
            <a:r>
              <a:rPr lang="en-US" sz="8800" dirty="0" err="1"/>
              <a:t>hypotonia</a:t>
            </a:r>
            <a:r>
              <a:rPr lang="en-US" sz="8800" dirty="0"/>
              <a:t> and </a:t>
            </a:r>
            <a:r>
              <a:rPr lang="en-US" sz="8800" dirty="0" err="1"/>
              <a:t>cardiomyopathy</a:t>
            </a:r>
            <a:endParaRPr lang="en-US" sz="8800" dirty="0"/>
          </a:p>
          <a:p>
            <a:r>
              <a:rPr lang="en-US" sz="8800" b="1" dirty="0"/>
              <a:t>Glycogen storage disease type III </a:t>
            </a:r>
            <a:r>
              <a:rPr lang="en-US" sz="8800" dirty="0"/>
              <a:t>(Forbes Cori disease)</a:t>
            </a:r>
          </a:p>
          <a:p>
            <a:r>
              <a:rPr lang="en-US" sz="8800" dirty="0"/>
              <a:t>Cause- Deficiency of </a:t>
            </a:r>
            <a:r>
              <a:rPr lang="en-US" sz="8800" dirty="0" err="1"/>
              <a:t>debranching</a:t>
            </a:r>
            <a:r>
              <a:rPr lang="en-US" sz="8800" dirty="0"/>
              <a:t> enzyme resulting in accumulation of short branch glycogen in skeletal, cardiac muscle and liver.</a:t>
            </a:r>
          </a:p>
          <a:p>
            <a:r>
              <a:rPr lang="en-US" sz="8800" b="1" dirty="0"/>
              <a:t>Glycogen storage disease type IV </a:t>
            </a:r>
            <a:r>
              <a:rPr lang="en-US" sz="8800" dirty="0"/>
              <a:t>(Andersen’s Disease) Branching enzyme defect, glycogen accumulates  in skeletal, cardiac muscle and liver.</a:t>
            </a:r>
          </a:p>
          <a:p>
            <a:r>
              <a:rPr lang="en-US" sz="8800" b="1" dirty="0"/>
              <a:t>Glycogen storage disease type V </a:t>
            </a:r>
            <a:r>
              <a:rPr lang="en-US" sz="8800" dirty="0"/>
              <a:t>(</a:t>
            </a:r>
            <a:r>
              <a:rPr lang="en-US" sz="8800" dirty="0" err="1"/>
              <a:t>McArdle’s</a:t>
            </a:r>
            <a:r>
              <a:rPr lang="en-US" sz="8800" dirty="0"/>
              <a:t> Disease) Muscle </a:t>
            </a:r>
            <a:r>
              <a:rPr lang="en-US" sz="8800" dirty="0" err="1"/>
              <a:t>phosphorylase</a:t>
            </a:r>
            <a:r>
              <a:rPr lang="en-US" sz="8800" dirty="0"/>
              <a:t> deficiency. Cramps on </a:t>
            </a:r>
            <a:r>
              <a:rPr lang="en-US" sz="8800" dirty="0" err="1"/>
              <a:t>exersion</a:t>
            </a:r>
            <a:r>
              <a:rPr lang="en-US" sz="8800" dirty="0"/>
              <a:t>. </a:t>
            </a:r>
            <a:r>
              <a:rPr lang="en-US" sz="8800" dirty="0" err="1"/>
              <a:t>Myoglobin</a:t>
            </a:r>
            <a:r>
              <a:rPr lang="en-US" sz="8800" dirty="0"/>
              <a:t> in the urine.</a:t>
            </a:r>
          </a:p>
          <a:p>
            <a:r>
              <a:rPr lang="en-US" sz="8800" b="1" dirty="0"/>
              <a:t>Glycogen storage disease type VI </a:t>
            </a:r>
            <a:r>
              <a:rPr lang="en-US" sz="8800" dirty="0"/>
              <a:t>(Hers’) Liver </a:t>
            </a:r>
            <a:r>
              <a:rPr lang="en-US" sz="8800" dirty="0" err="1"/>
              <a:t>phosphorylase</a:t>
            </a:r>
            <a:r>
              <a:rPr lang="en-US" sz="8800" dirty="0"/>
              <a:t> deficiency. Mild symptoms. Growth retardation.</a:t>
            </a:r>
          </a:p>
          <a:p>
            <a:r>
              <a:rPr lang="en-US" sz="8800" b="1" dirty="0"/>
              <a:t>Glycogen storage disease type VI</a:t>
            </a:r>
            <a:r>
              <a:rPr lang="en-US" sz="8800" dirty="0"/>
              <a:t> I ( </a:t>
            </a:r>
            <a:r>
              <a:rPr lang="en-US" sz="8800" dirty="0" err="1"/>
              <a:t>Tarui’s</a:t>
            </a:r>
            <a:r>
              <a:rPr lang="en-US" sz="8800" dirty="0"/>
              <a:t> Disease) </a:t>
            </a:r>
            <a:r>
              <a:rPr lang="en-US" sz="8800" dirty="0" err="1"/>
              <a:t>phosphofructokinase</a:t>
            </a:r>
            <a:r>
              <a:rPr lang="en-US" sz="8800" dirty="0"/>
              <a:t>  deficiency. Symptoms similar to type V- Cramps on </a:t>
            </a:r>
            <a:r>
              <a:rPr lang="en-US" sz="8800" dirty="0" err="1"/>
              <a:t>exersion</a:t>
            </a:r>
            <a:r>
              <a:rPr lang="en-US" sz="8800" dirty="0"/>
              <a:t>. </a:t>
            </a:r>
            <a:r>
              <a:rPr lang="en-US" sz="8800" dirty="0" err="1"/>
              <a:t>Myoglobin</a:t>
            </a:r>
            <a:r>
              <a:rPr lang="en-US" sz="8800" dirty="0"/>
              <a:t> in the urine.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GLYCOGEN </a:t>
            </a:r>
            <a:r>
              <a:rPr lang="en-US" b="1" dirty="0"/>
              <a:t>STORAGE DISORDERS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Deficient Drug metabolism</a:t>
            </a:r>
            <a:endParaRPr lang="en-US" dirty="0"/>
          </a:p>
          <a:p>
            <a:r>
              <a:rPr lang="en-US" dirty="0" err="1"/>
              <a:t>Succinyl</a:t>
            </a:r>
            <a:r>
              <a:rPr lang="en-US" dirty="0"/>
              <a:t> </a:t>
            </a:r>
            <a:r>
              <a:rPr lang="en-US" dirty="0" err="1"/>
              <a:t>Choline</a:t>
            </a:r>
            <a:r>
              <a:rPr lang="en-US" dirty="0"/>
              <a:t> metabolized by cholinesterase. </a:t>
            </a:r>
            <a:r>
              <a:rPr lang="en-US" dirty="0" err="1"/>
              <a:t>Scoline</a:t>
            </a:r>
            <a:r>
              <a:rPr lang="en-US" dirty="0"/>
              <a:t> </a:t>
            </a:r>
            <a:r>
              <a:rPr lang="en-US" dirty="0" err="1"/>
              <a:t>apnoea</a:t>
            </a:r>
            <a:r>
              <a:rPr lang="en-US" dirty="0"/>
              <a:t>.</a:t>
            </a:r>
          </a:p>
          <a:p>
            <a:r>
              <a:rPr lang="en-US" b="1" dirty="0"/>
              <a:t>Abnormal response to Drug</a:t>
            </a:r>
            <a:endParaRPr lang="en-US" dirty="0"/>
          </a:p>
          <a:p>
            <a:r>
              <a:rPr lang="en-US" dirty="0"/>
              <a:t>G6PD deficiency results in </a:t>
            </a:r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/>
              <a:t>anaemia</a:t>
            </a:r>
            <a:endParaRPr lang="en-US" dirty="0"/>
          </a:p>
          <a:p>
            <a:r>
              <a:rPr lang="en-US" b="1" dirty="0"/>
              <a:t>MISCELLANEOUS DISORDERS</a:t>
            </a:r>
            <a:endParaRPr lang="en-US" dirty="0"/>
          </a:p>
          <a:p>
            <a:r>
              <a:rPr lang="en-US" dirty="0" smtClean="0"/>
              <a:t>Congenital </a:t>
            </a:r>
            <a:r>
              <a:rPr lang="en-US" smtClean="0"/>
              <a:t>Adrenal Hyperplasia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DRUGS AND INHERITED DISORDERS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Inborn </a:t>
            </a:r>
            <a:r>
              <a:rPr lang="en-US" sz="4400" dirty="0"/>
              <a:t>error of metabolism is a genetically determined biochemical disorder that affects an individual’s ability </a:t>
            </a:r>
            <a:r>
              <a:rPr lang="en-US" sz="4400" dirty="0" smtClean="0"/>
              <a:t>to: </a:t>
            </a:r>
          </a:p>
          <a:p>
            <a:pPr lvl="1"/>
            <a:r>
              <a:rPr lang="en-US" sz="4000" dirty="0" smtClean="0"/>
              <a:t>convert </a:t>
            </a:r>
            <a:r>
              <a:rPr lang="en-US" sz="4000" dirty="0"/>
              <a:t>nutrients, </a:t>
            </a:r>
            <a:endParaRPr lang="en-US" sz="4000" dirty="0" smtClean="0"/>
          </a:p>
          <a:p>
            <a:pPr lvl="1"/>
            <a:r>
              <a:rPr lang="en-US" sz="4000" dirty="0" smtClean="0"/>
              <a:t>transport </a:t>
            </a:r>
            <a:r>
              <a:rPr lang="en-US" sz="4000" dirty="0"/>
              <a:t>nutrients or to </a:t>
            </a:r>
            <a:endParaRPr lang="en-US" sz="4000" dirty="0" smtClean="0"/>
          </a:p>
          <a:p>
            <a:pPr lvl="1"/>
            <a:r>
              <a:rPr lang="en-US" sz="4000" dirty="0" smtClean="0"/>
              <a:t>generate </a:t>
            </a:r>
            <a:r>
              <a:rPr lang="en-US" sz="4000" dirty="0"/>
              <a:t>energy </a:t>
            </a:r>
            <a:r>
              <a:rPr lang="en-US" sz="4000" dirty="0" smtClean="0"/>
              <a:t>from nutrients.</a:t>
            </a:r>
            <a:endParaRPr lang="en-US" sz="4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486400"/>
          </a:xfrm>
        </p:spPr>
        <p:txBody>
          <a:bodyPr>
            <a:normAutofit fontScale="47500" lnSpcReduction="20000"/>
          </a:bodyPr>
          <a:lstStyle/>
          <a:p>
            <a:r>
              <a:rPr lang="en-US" sz="7500" dirty="0" smtClean="0"/>
              <a:t>Substrates are converted to products and its alternative pathway yields other product(s).</a:t>
            </a:r>
            <a:endParaRPr lang="en-US" sz="7500" dirty="0"/>
          </a:p>
          <a:p>
            <a:r>
              <a:rPr lang="en-US" sz="7500" dirty="0" smtClean="0"/>
              <a:t>Metabolism  facilitated by enzymes</a:t>
            </a:r>
            <a:r>
              <a:rPr lang="en-US" sz="7500" dirty="0"/>
              <a:t>, cofactors and </a:t>
            </a:r>
            <a:r>
              <a:rPr lang="en-US" sz="7500" dirty="0" smtClean="0"/>
              <a:t>transporters whose failure lead to disorder(s):</a:t>
            </a:r>
            <a:endParaRPr lang="en-US" sz="7500" dirty="0"/>
          </a:p>
          <a:p>
            <a:pPr lvl="1"/>
            <a:r>
              <a:rPr lang="en-US" sz="7100" dirty="0" smtClean="0"/>
              <a:t>Decrease </a:t>
            </a:r>
            <a:r>
              <a:rPr lang="en-US" sz="7100" dirty="0"/>
              <a:t>of the products </a:t>
            </a:r>
            <a:r>
              <a:rPr lang="en-US" sz="7100" dirty="0" smtClean="0"/>
              <a:t>immediately </a:t>
            </a:r>
            <a:r>
              <a:rPr lang="en-US" sz="7100" dirty="0"/>
              <a:t>after the </a:t>
            </a:r>
            <a:r>
              <a:rPr lang="en-US" sz="7100" dirty="0" smtClean="0"/>
              <a:t>blockage causes deficiency</a:t>
            </a:r>
            <a:endParaRPr lang="en-US" sz="7100" dirty="0"/>
          </a:p>
          <a:p>
            <a:pPr lvl="1"/>
            <a:r>
              <a:rPr lang="en-US" sz="7100" dirty="0" smtClean="0"/>
              <a:t>Accumulated </a:t>
            </a:r>
            <a:r>
              <a:rPr lang="en-US" sz="7100" dirty="0"/>
              <a:t>substrate could be toxic</a:t>
            </a:r>
            <a:r>
              <a:rPr lang="en-US" sz="7100" dirty="0" smtClean="0"/>
              <a:t>,</a:t>
            </a:r>
          </a:p>
          <a:p>
            <a:pPr lvl="1"/>
            <a:r>
              <a:rPr lang="en-US" sz="7100" dirty="0" smtClean="0"/>
              <a:t>Accumulated alternative product could be toxic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PATHOGENESIS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Disorders of Amino acid metabolism</a:t>
            </a:r>
          </a:p>
          <a:p>
            <a:pPr lvl="0"/>
            <a:r>
              <a:rPr lang="en-US" dirty="0"/>
              <a:t>Urea cycle defects</a:t>
            </a:r>
          </a:p>
          <a:p>
            <a:pPr lvl="0"/>
            <a:r>
              <a:rPr lang="en-US" dirty="0"/>
              <a:t>Disorders of carbohydrate metabolism</a:t>
            </a:r>
          </a:p>
          <a:p>
            <a:pPr lvl="0"/>
            <a:r>
              <a:rPr lang="en-US" dirty="0"/>
              <a:t>Disorders of lipid, fatty acid oxidation and organic </a:t>
            </a:r>
            <a:r>
              <a:rPr lang="en-US" dirty="0" err="1"/>
              <a:t>acidurias</a:t>
            </a:r>
            <a:endParaRPr lang="en-US" dirty="0"/>
          </a:p>
          <a:p>
            <a:pPr lvl="0"/>
            <a:r>
              <a:rPr lang="en-US" dirty="0" err="1"/>
              <a:t>Lysosomal</a:t>
            </a:r>
            <a:r>
              <a:rPr lang="en-US" dirty="0"/>
              <a:t> storage defects</a:t>
            </a:r>
          </a:p>
          <a:p>
            <a:pPr lvl="0"/>
            <a:r>
              <a:rPr lang="en-US" dirty="0"/>
              <a:t>Mitochondrial disorders</a:t>
            </a:r>
          </a:p>
          <a:p>
            <a:pPr lvl="0"/>
            <a:r>
              <a:rPr lang="en-US" dirty="0" err="1"/>
              <a:t>Peroxisomal</a:t>
            </a:r>
            <a:r>
              <a:rPr lang="en-US" dirty="0"/>
              <a:t> Disorders</a:t>
            </a:r>
          </a:p>
          <a:p>
            <a:pPr lvl="0"/>
            <a:r>
              <a:rPr lang="en-US" dirty="0"/>
              <a:t>Defects of drug metabolism </a:t>
            </a:r>
          </a:p>
          <a:p>
            <a:pPr lvl="0"/>
            <a:r>
              <a:rPr lang="en-US" dirty="0"/>
              <a:t>Miscellaneous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CLASSIFICATION OF IEM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/>
              <a:t>Symptoms usually first appear in infancy but in </a:t>
            </a:r>
            <a:r>
              <a:rPr lang="en-US" dirty="0" smtClean="0"/>
              <a:t>IEM, appearance is in </a:t>
            </a:r>
            <a:r>
              <a:rPr lang="en-US" dirty="0"/>
              <a:t>adulthood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Severity of symptoms vary from very severe, mild or absent </a:t>
            </a:r>
          </a:p>
          <a:p>
            <a:r>
              <a:rPr lang="en-US" dirty="0" smtClean="0"/>
              <a:t>Neonate </a:t>
            </a:r>
            <a:r>
              <a:rPr lang="en-US" dirty="0"/>
              <a:t>without genetic defect </a:t>
            </a:r>
            <a:r>
              <a:rPr lang="en-US" dirty="0" smtClean="0"/>
              <a:t>may be symptomatic in poorly controlled maternal disease.</a:t>
            </a:r>
          </a:p>
          <a:p>
            <a:r>
              <a:rPr lang="en-US" dirty="0" smtClean="0"/>
              <a:t> </a:t>
            </a:r>
            <a:r>
              <a:rPr lang="en-US" dirty="0"/>
              <a:t>Feeding difficulties, failure to thrive, seizures , mental retardation, organ failure </a:t>
            </a:r>
            <a:r>
              <a:rPr lang="en-US" dirty="0" smtClean="0"/>
              <a:t>and death.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CLINICAL </a:t>
            </a:r>
            <a:r>
              <a:rPr lang="en-US" b="1" dirty="0"/>
              <a:t>PRESENTATION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Prenatal </a:t>
            </a:r>
            <a:r>
              <a:rPr lang="en-US" b="1" dirty="0"/>
              <a:t>Screening</a:t>
            </a:r>
            <a:endParaRPr lang="en-US" dirty="0"/>
          </a:p>
          <a:p>
            <a:pPr>
              <a:buNone/>
            </a:pPr>
            <a:r>
              <a:rPr lang="en-US" sz="3600" dirty="0"/>
              <a:t>Counsel patient depending on </a:t>
            </a:r>
          </a:p>
          <a:p>
            <a:pPr lvl="0"/>
            <a:r>
              <a:rPr lang="en-US" sz="3600" dirty="0"/>
              <a:t>Family risk factors</a:t>
            </a:r>
          </a:p>
          <a:p>
            <a:pPr lvl="0"/>
            <a:r>
              <a:rPr lang="en-US" sz="3600" dirty="0"/>
              <a:t>Fetal risk from </a:t>
            </a:r>
            <a:r>
              <a:rPr lang="en-US" sz="3600" dirty="0" smtClean="0"/>
              <a:t>sampling</a:t>
            </a:r>
            <a:endParaRPr lang="en-US" sz="3600" dirty="0"/>
          </a:p>
          <a:p>
            <a:pPr lvl="0"/>
            <a:r>
              <a:rPr lang="en-US" sz="3600" dirty="0"/>
              <a:t>Maternal risk from sampling</a:t>
            </a:r>
          </a:p>
          <a:p>
            <a:pPr lvl="0"/>
            <a:r>
              <a:rPr lang="en-US" sz="3600" dirty="0"/>
              <a:t>Clinical validity of test</a:t>
            </a:r>
          </a:p>
          <a:p>
            <a:pPr lvl="0"/>
            <a:r>
              <a:rPr lang="en-US" sz="3600" dirty="0"/>
              <a:t>Disease burden</a:t>
            </a:r>
          </a:p>
          <a:p>
            <a:pPr lvl="0"/>
            <a:r>
              <a:rPr lang="en-US" sz="3600" dirty="0"/>
              <a:t>Phenotypic variability of disease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DIAGNOSIS OF IEM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 smtClean="0"/>
              <a:t>Neonatal screening</a:t>
            </a:r>
            <a:endParaRPr lang="en-US" sz="11200" dirty="0" smtClean="0"/>
          </a:p>
          <a:p>
            <a:r>
              <a:rPr lang="en-US" sz="11200" dirty="0" smtClean="0"/>
              <a:t>Sample  on  2</a:t>
            </a:r>
            <a:r>
              <a:rPr lang="en-US" sz="11200" baseline="30000" dirty="0" smtClean="0"/>
              <a:t>nd</a:t>
            </a:r>
            <a:r>
              <a:rPr lang="en-US" sz="11200" dirty="0" smtClean="0"/>
              <a:t>  day. </a:t>
            </a:r>
          </a:p>
          <a:p>
            <a:r>
              <a:rPr lang="en-US" sz="11200" dirty="0" smtClean="0"/>
              <a:t>Preserve at room temp on filter paper sample  or store sample at -20 OC. </a:t>
            </a:r>
          </a:p>
          <a:p>
            <a:r>
              <a:rPr lang="en-US" sz="11200" dirty="0" smtClean="0"/>
              <a:t>Electrophoresis, </a:t>
            </a:r>
            <a:r>
              <a:rPr lang="en-US" sz="11200" dirty="0" err="1" smtClean="0"/>
              <a:t>Immunophoresis</a:t>
            </a:r>
            <a:r>
              <a:rPr lang="en-US" sz="11200" dirty="0" smtClean="0"/>
              <a:t> or detect enzyme </a:t>
            </a:r>
          </a:p>
          <a:p>
            <a:r>
              <a:rPr lang="en-US" sz="11200" b="1" dirty="0" smtClean="0"/>
              <a:t>Symptomatic screening</a:t>
            </a:r>
            <a:endParaRPr lang="en-US" sz="11200" dirty="0" smtClean="0"/>
          </a:p>
          <a:p>
            <a:r>
              <a:rPr lang="en-US" sz="11200" dirty="0" smtClean="0"/>
              <a:t>Collect both blood and urine samples </a:t>
            </a:r>
          </a:p>
          <a:p>
            <a:r>
              <a:rPr lang="en-US" sz="11200" b="1" dirty="0" smtClean="0"/>
              <a:t>Postmortem screening</a:t>
            </a:r>
            <a:endParaRPr lang="en-US" sz="11200" dirty="0" smtClean="0"/>
          </a:p>
          <a:p>
            <a:r>
              <a:rPr lang="en-US" sz="11200" dirty="0" smtClean="0"/>
              <a:t>Can be done for suspected infant or adult sudden death.</a:t>
            </a:r>
          </a:p>
          <a:p>
            <a:r>
              <a:rPr lang="en-US" sz="11200" dirty="0" smtClean="0"/>
              <a:t>Collect spot blood, bile,  liver and skin samples.</a:t>
            </a:r>
          </a:p>
          <a:p>
            <a:r>
              <a:rPr lang="en-US" sz="11200" dirty="0" smtClean="0"/>
              <a:t>Screen for fatty acid oxidation disorder (FAO)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DAIGNOSIS OF IEM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BIOCHEMICAL  TESTS FOR IEM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SAMPLES</a:t>
            </a:r>
            <a:endParaRPr lang="en-US" dirty="0" smtClean="0"/>
          </a:p>
          <a:p>
            <a:pPr lvl="1"/>
            <a:r>
              <a:rPr lang="en-US" dirty="0" smtClean="0"/>
              <a:t>Urine</a:t>
            </a:r>
          </a:p>
          <a:p>
            <a:pPr lvl="2"/>
            <a:r>
              <a:rPr lang="en-US" dirty="0" smtClean="0"/>
              <a:t>Amino acids analysis</a:t>
            </a:r>
          </a:p>
          <a:p>
            <a:pPr lvl="2"/>
            <a:r>
              <a:rPr lang="en-US" dirty="0" smtClean="0"/>
              <a:t>Organic acids</a:t>
            </a:r>
          </a:p>
          <a:p>
            <a:pPr lvl="1"/>
            <a:r>
              <a:rPr lang="en-US" dirty="0" smtClean="0"/>
              <a:t>CSF</a:t>
            </a:r>
          </a:p>
          <a:p>
            <a:pPr lvl="2"/>
            <a:r>
              <a:rPr lang="en-US" dirty="0" smtClean="0"/>
              <a:t>Amino acids analysis</a:t>
            </a:r>
          </a:p>
          <a:p>
            <a:pPr lvl="1"/>
            <a:r>
              <a:rPr lang="en-US" dirty="0" smtClean="0"/>
              <a:t>Blood</a:t>
            </a:r>
          </a:p>
          <a:p>
            <a:pPr lvl="2"/>
            <a:r>
              <a:rPr lang="en-US" dirty="0" smtClean="0"/>
              <a:t>Amino acids analysis</a:t>
            </a:r>
          </a:p>
          <a:p>
            <a:pPr lvl="2"/>
            <a:r>
              <a:rPr lang="en-US" dirty="0" err="1" smtClean="0"/>
              <a:t>Carnitine</a:t>
            </a:r>
            <a:endParaRPr lang="en-US" dirty="0" smtClean="0"/>
          </a:p>
          <a:p>
            <a:pPr lvl="2"/>
            <a:r>
              <a:rPr lang="en-US" dirty="0" err="1" smtClean="0"/>
              <a:t>Acylcarnitine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TECHNIQUES</a:t>
            </a:r>
          </a:p>
          <a:p>
            <a:pPr lvl="1"/>
            <a:r>
              <a:rPr lang="en-US" dirty="0" smtClean="0"/>
              <a:t>Electrophoresis,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Immunoelectrophoresis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Electrophoresis</a:t>
            </a:r>
          </a:p>
          <a:p>
            <a:pPr lvl="1"/>
            <a:r>
              <a:rPr lang="en-US" dirty="0" smtClean="0"/>
              <a:t>Chromatography</a:t>
            </a:r>
          </a:p>
          <a:p>
            <a:pPr lvl="0">
              <a:buNone/>
            </a:pPr>
            <a:r>
              <a:rPr lang="en-US" dirty="0" smtClean="0"/>
              <a:t>		LC-MS/MS</a:t>
            </a:r>
          </a:p>
          <a:p>
            <a:pPr lvl="0">
              <a:buNone/>
            </a:pPr>
            <a:r>
              <a:rPr lang="en-US" dirty="0" smtClean="0"/>
              <a:t>		GC-MS</a:t>
            </a:r>
            <a:r>
              <a:rPr lang="en-US" b="1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629</TotalTime>
  <Words>894</Words>
  <Application>Microsoft Office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Hardcover</vt:lpstr>
      <vt:lpstr>INBORN ERRORS OF METABOLISM AND SCREENING </vt:lpstr>
      <vt:lpstr>INTRODUCTION </vt:lpstr>
      <vt:lpstr>DEFINITION </vt:lpstr>
      <vt:lpstr>PATHOGENESIS </vt:lpstr>
      <vt:lpstr> CLASSIFICATION OF IEM </vt:lpstr>
      <vt:lpstr> CLINICAL PRESENTATION </vt:lpstr>
      <vt:lpstr> DIAGNOSIS OF IEM </vt:lpstr>
      <vt:lpstr>DAIGNOSIS OF IEM CONTINUED</vt:lpstr>
      <vt:lpstr>BIOCHEMICAL  TESTS FOR IEM</vt:lpstr>
      <vt:lpstr>INVESTIGATIONS</vt:lpstr>
      <vt:lpstr>PowerPoint Presentation</vt:lpstr>
      <vt:lpstr>PHENYLKETONURIA </vt:lpstr>
      <vt:lpstr> Pathogenesis </vt:lpstr>
      <vt:lpstr>Clinical features </vt:lpstr>
      <vt:lpstr>Diagnosis </vt:lpstr>
      <vt:lpstr>Treatment </vt:lpstr>
      <vt:lpstr>ALKAPTONURIA </vt:lpstr>
      <vt:lpstr> MARPLE SYRUP URINE DISEASE (MSUD) </vt:lpstr>
      <vt:lpstr>TREATMENT OF MSUD </vt:lpstr>
      <vt:lpstr> UREA CYCLE DEFECTS </vt:lpstr>
      <vt:lpstr>TREATMENT </vt:lpstr>
      <vt:lpstr> DISORDERS OF CARNITHINE AND FATTY ACID OXIDATION </vt:lpstr>
      <vt:lpstr>GALACTOSEMIA </vt:lpstr>
      <vt:lpstr> GLYCOGEN STORAGE DISORDERS </vt:lpstr>
      <vt:lpstr>DRUGS AND INHERITED DISORDERS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INBORN ERRORS OF METABOLISM AND SCREENING</dc:title>
  <dc:creator>Gadzama AA</dc:creator>
  <cp:lastModifiedBy>USER</cp:lastModifiedBy>
  <cp:revision>48</cp:revision>
  <dcterms:created xsi:type="dcterms:W3CDTF">2016-01-27T19:10:07Z</dcterms:created>
  <dcterms:modified xsi:type="dcterms:W3CDTF">2018-10-22T02:55:50Z</dcterms:modified>
</cp:coreProperties>
</file>