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8" r:id="rId11"/>
    <p:sldId id="267" r:id="rId12"/>
    <p:sldId id="269" r:id="rId13"/>
    <p:sldId id="270" r:id="rId14"/>
    <p:sldId id="271" r:id="rId15"/>
    <p:sldId id="272" r:id="rId16"/>
    <p:sldId id="273" r:id="rId17"/>
    <p:sldId id="274" r:id="rId18"/>
    <p:sldId id="275" r:id="rId19"/>
    <p:sldId id="291" r:id="rId20"/>
    <p:sldId id="276" r:id="rId21"/>
    <p:sldId id="277" r:id="rId22"/>
    <p:sldId id="278" r:id="rId23"/>
    <p:sldId id="279" r:id="rId24"/>
    <p:sldId id="280" r:id="rId25"/>
    <p:sldId id="281" r:id="rId26"/>
    <p:sldId id="282" r:id="rId27"/>
    <p:sldId id="283" r:id="rId28"/>
    <p:sldId id="301" r:id="rId29"/>
    <p:sldId id="302" r:id="rId30"/>
    <p:sldId id="303" r:id="rId31"/>
    <p:sldId id="304" r:id="rId32"/>
    <p:sldId id="284" r:id="rId33"/>
    <p:sldId id="285" r:id="rId34"/>
    <p:sldId id="286" r:id="rId35"/>
    <p:sldId id="296" r:id="rId36"/>
    <p:sldId id="297" r:id="rId37"/>
    <p:sldId id="298" r:id="rId38"/>
    <p:sldId id="299" r:id="rId39"/>
    <p:sldId id="300" r:id="rId40"/>
    <p:sldId id="287" r:id="rId41"/>
    <p:sldId id="288" r:id="rId42"/>
    <p:sldId id="289" r:id="rId43"/>
    <p:sldId id="290" r:id="rId44"/>
    <p:sldId id="294" r:id="rId45"/>
    <p:sldId id="295" r:id="rId46"/>
    <p:sldId id="321" r:id="rId47"/>
    <p:sldId id="322" r:id="rId48"/>
    <p:sldId id="323" r:id="rId49"/>
    <p:sldId id="324" r:id="rId50"/>
    <p:sldId id="325" r:id="rId51"/>
    <p:sldId id="326"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7" r:id="rId69"/>
    <p:sldId id="29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45" d="100"/>
          <a:sy n="45" d="100"/>
        </p:scale>
        <p:origin x="-8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BA95D-04A4-4B57-B663-E2D9D0563B46}" type="datetimeFigureOut">
              <a:rPr lang="en-US" smtClean="0"/>
              <a:t>4/22/2022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1EBA4-A8EA-41AB-91AF-63F6FDCBAFF1}" type="slidenum">
              <a:rPr lang="en-US" smtClean="0"/>
              <a:t>‹#›</a:t>
            </a:fld>
            <a:endParaRPr lang="en-US"/>
          </a:p>
        </p:txBody>
      </p:sp>
    </p:spTree>
    <p:extLst>
      <p:ext uri="{BB962C8B-B14F-4D97-AF65-F5344CB8AC3E}">
        <p14:creationId xmlns:p14="http://schemas.microsoft.com/office/powerpoint/2010/main" val="31905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D25FB-71E6-4586-B743-D833CD474672}" type="slidenum">
              <a:rPr lang="en-US" smtClean="0"/>
              <a:pPr/>
              <a:t>6</a:t>
            </a:fld>
            <a:endParaRPr lang="en-US"/>
          </a:p>
        </p:txBody>
      </p:sp>
    </p:spTree>
    <p:extLst>
      <p:ext uri="{BB962C8B-B14F-4D97-AF65-F5344CB8AC3E}">
        <p14:creationId xmlns:p14="http://schemas.microsoft.com/office/powerpoint/2010/main" val="190332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3C78F-35AF-4077-8B5E-A474EF06257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130927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3C78F-35AF-4077-8B5E-A474EF06257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153457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3C78F-35AF-4077-8B5E-A474EF06257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400858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3C78F-35AF-4077-8B5E-A474EF06257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159754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3C78F-35AF-4077-8B5E-A474EF06257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1530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3C78F-35AF-4077-8B5E-A474EF06257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325276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3C78F-35AF-4077-8B5E-A474EF06257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6044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3C78F-35AF-4077-8B5E-A474EF06257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91679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3C78F-35AF-4077-8B5E-A474EF06257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251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3C78F-35AF-4077-8B5E-A474EF06257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112282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3C78F-35AF-4077-8B5E-A474EF06257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67B1B-F769-4475-960A-4BB8630CF769}" type="slidenum">
              <a:rPr lang="en-US" smtClean="0"/>
              <a:t>‹#›</a:t>
            </a:fld>
            <a:endParaRPr lang="en-US"/>
          </a:p>
        </p:txBody>
      </p:sp>
    </p:spTree>
    <p:extLst>
      <p:ext uri="{BB962C8B-B14F-4D97-AF65-F5344CB8AC3E}">
        <p14:creationId xmlns:p14="http://schemas.microsoft.com/office/powerpoint/2010/main" val="20470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3C78F-35AF-4077-8B5E-A474EF06257D}" type="datetimeFigureOut">
              <a:rPr lang="en-US" smtClean="0"/>
              <a:t>4/22/2022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67B1B-F769-4475-960A-4BB8630CF769}" type="slidenum">
              <a:rPr lang="en-US" smtClean="0"/>
              <a:t>‹#›</a:t>
            </a:fld>
            <a:endParaRPr lang="en-US"/>
          </a:p>
        </p:txBody>
      </p:sp>
    </p:spTree>
    <p:extLst>
      <p:ext uri="{BB962C8B-B14F-4D97-AF65-F5344CB8AC3E}">
        <p14:creationId xmlns:p14="http://schemas.microsoft.com/office/powerpoint/2010/main" val="4254282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B050"/>
                </a:solidFill>
              </a:rPr>
              <a:t>HYPOTHALAMIC PITUITARY GONADAL </a:t>
            </a:r>
            <a:r>
              <a:rPr lang="en-US" b="1" dirty="0" smtClean="0">
                <a:solidFill>
                  <a:srgbClr val="00B050"/>
                </a:solidFill>
              </a:rPr>
              <a:t>AXIS &amp; DISORDERS</a:t>
            </a:r>
            <a:endParaRPr lang="en-US" b="1" dirty="0">
              <a:solidFill>
                <a:srgbClr val="00B050"/>
              </a:solidFill>
            </a:endParaRPr>
          </a:p>
        </p:txBody>
      </p:sp>
      <p:sp>
        <p:nvSpPr>
          <p:cNvPr id="3" name="Subtitle 2"/>
          <p:cNvSpPr>
            <a:spLocks noGrp="1"/>
          </p:cNvSpPr>
          <p:nvPr>
            <p:ph type="subTitle" idx="1"/>
          </p:nvPr>
        </p:nvSpPr>
        <p:spPr/>
        <p:txBody>
          <a:bodyPr/>
          <a:lstStyle/>
          <a:p>
            <a:r>
              <a:rPr lang="en-US" b="1" dirty="0" smtClean="0">
                <a:solidFill>
                  <a:schemeClr val="tx2">
                    <a:lumMod val="75000"/>
                  </a:schemeClr>
                </a:solidFill>
              </a:rPr>
              <a:t>DR TM ADAJA</a:t>
            </a:r>
          </a:p>
          <a:p>
            <a:r>
              <a:rPr lang="en-US" b="1" dirty="0" smtClean="0">
                <a:solidFill>
                  <a:schemeClr val="tx2">
                    <a:lumMod val="75000"/>
                  </a:schemeClr>
                </a:solidFill>
              </a:rPr>
              <a:t>2022</a:t>
            </a:r>
            <a:endParaRPr lang="en-US" b="1" dirty="0">
              <a:solidFill>
                <a:schemeClr val="tx2">
                  <a:lumMod val="75000"/>
                </a:schemeClr>
              </a:solidFill>
            </a:endParaRPr>
          </a:p>
        </p:txBody>
      </p:sp>
    </p:spTree>
    <p:extLst>
      <p:ext uri="{BB962C8B-B14F-4D97-AF65-F5344CB8AC3E}">
        <p14:creationId xmlns:p14="http://schemas.microsoft.com/office/powerpoint/2010/main" val="935552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HPG AXIS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females, the HPG axis is mainly involved in the regulation of the menstrual and ovarian cycle. </a:t>
            </a:r>
          </a:p>
          <a:p>
            <a:r>
              <a:rPr lang="en-US" dirty="0" smtClean="0"/>
              <a:t>Once the anterior pituitary releases LH and FSH into the bloodstream, these hormones signal the ovaries to produce estrogen and </a:t>
            </a:r>
            <a:r>
              <a:rPr lang="en-US" dirty="0" err="1" smtClean="0"/>
              <a:t>inhibin</a:t>
            </a:r>
            <a:r>
              <a:rPr lang="en-US" dirty="0" smtClean="0"/>
              <a:t>, which play important roles in the reproductive cycle. </a:t>
            </a:r>
          </a:p>
          <a:p>
            <a:r>
              <a:rPr lang="en-US" dirty="0" smtClean="0"/>
              <a:t>Both estrogen and </a:t>
            </a:r>
            <a:r>
              <a:rPr lang="en-US" dirty="0" err="1" smtClean="0"/>
              <a:t>inhibin</a:t>
            </a:r>
            <a:r>
              <a:rPr lang="en-US" dirty="0" smtClean="0"/>
              <a:t> possess properties that can suppress the production of </a:t>
            </a:r>
            <a:r>
              <a:rPr lang="en-US" dirty="0" err="1" smtClean="0"/>
              <a:t>GnRH</a:t>
            </a:r>
            <a:r>
              <a:rPr lang="en-US" dirty="0" smtClean="0"/>
              <a:t>. </a:t>
            </a:r>
          </a:p>
          <a:p>
            <a:r>
              <a:rPr lang="en-US" dirty="0" smtClean="0"/>
              <a:t>Estrogen directly inhibits </a:t>
            </a:r>
            <a:r>
              <a:rPr lang="en-US" dirty="0" err="1" smtClean="0"/>
              <a:t>GnRH</a:t>
            </a:r>
            <a:r>
              <a:rPr lang="en-US" dirty="0" smtClean="0"/>
              <a:t> production via a negative feedback loop. </a:t>
            </a:r>
            <a:r>
              <a:rPr lang="en-US" dirty="0" err="1" smtClean="0"/>
              <a:t>Inhibin</a:t>
            </a:r>
            <a:r>
              <a:rPr lang="en-US" dirty="0" smtClean="0"/>
              <a:t> indirectly inhibits </a:t>
            </a:r>
            <a:r>
              <a:rPr lang="en-US" dirty="0" err="1" smtClean="0"/>
              <a:t>GnRH</a:t>
            </a:r>
            <a:r>
              <a:rPr lang="en-US" dirty="0" smtClean="0"/>
              <a:t> production by inhibiting the protein complex </a:t>
            </a:r>
            <a:r>
              <a:rPr lang="en-US" dirty="0" err="1" smtClean="0"/>
              <a:t>activin</a:t>
            </a:r>
            <a:r>
              <a:rPr lang="en-US" dirty="0" smtClean="0"/>
              <a:t>. </a:t>
            </a:r>
            <a:endParaRPr lang="en-US" dirty="0"/>
          </a:p>
        </p:txBody>
      </p:sp>
    </p:spTree>
    <p:extLst>
      <p:ext uri="{BB962C8B-B14F-4D97-AF65-F5344CB8AC3E}">
        <p14:creationId xmlns:p14="http://schemas.microsoft.com/office/powerpoint/2010/main" val="3283871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9151" t="11458" r="17423" b="5089"/>
          <a:stretch>
            <a:fillRect/>
          </a:stretch>
        </p:blipFill>
        <p:spPr bwMode="auto">
          <a:xfrm>
            <a:off x="76200" y="0"/>
            <a:ext cx="4648200" cy="6858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4848" t="23958" r="22694" b="6250"/>
          <a:stretch>
            <a:fillRect/>
          </a:stretch>
        </p:blipFill>
        <p:spPr bwMode="auto">
          <a:xfrm>
            <a:off x="5715000" y="762000"/>
            <a:ext cx="3200400" cy="5105400"/>
          </a:xfrm>
          <a:prstGeom prst="rect">
            <a:avLst/>
          </a:prstGeom>
          <a:noFill/>
          <a:ln w="9525">
            <a:noFill/>
            <a:miter lim="800000"/>
            <a:headEnd/>
            <a:tailEnd/>
          </a:ln>
        </p:spPr>
      </p:pic>
    </p:spTree>
    <p:extLst>
      <p:ext uri="{BB962C8B-B14F-4D97-AF65-F5344CB8AC3E}">
        <p14:creationId xmlns:p14="http://schemas.microsoft.com/office/powerpoint/2010/main" val="149117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fHPG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preparation of the ovarian follicle is done through a positive-feedback loop that involves both estrogen and LH.</a:t>
            </a:r>
          </a:p>
          <a:p>
            <a:r>
              <a:rPr lang="en-US" dirty="0" smtClean="0"/>
              <a:t> Release of the ovarian follicle into the uterus leads to the production of progesterone from the ovary. </a:t>
            </a:r>
          </a:p>
          <a:p>
            <a:r>
              <a:rPr lang="en-US" dirty="0" smtClean="0"/>
              <a:t>Progesterone has a negative effect on the positive-feedback loop of estrogen and LH as it inhibits the hypothalamus and consequently the anterior pituitary.</a:t>
            </a:r>
            <a:endParaRPr lang="en-US" dirty="0"/>
          </a:p>
        </p:txBody>
      </p:sp>
    </p:spTree>
    <p:extLst>
      <p:ext uri="{BB962C8B-B14F-4D97-AF65-F5344CB8AC3E}">
        <p14:creationId xmlns:p14="http://schemas.microsoft.com/office/powerpoint/2010/main" val="2044018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This production of progesterone from the ovary is taken over by the fetus if conception occurs. </a:t>
            </a:r>
          </a:p>
          <a:p>
            <a:r>
              <a:rPr lang="en-US" dirty="0" smtClean="0"/>
              <a:t>If it does not occur, the level of progesterone in the bloodstream decreases and this decreases the negative-feedback on the hypothalamus. </a:t>
            </a:r>
          </a:p>
          <a:p>
            <a:r>
              <a:rPr lang="en-US" dirty="0" smtClean="0"/>
              <a:t>Thus stimulate the anterior pituitary to produce and release FSH and LH, preparing the female for the preparation of the next ovarian follicle. </a:t>
            </a:r>
            <a:endParaRPr lang="en-US" dirty="0"/>
          </a:p>
        </p:txBody>
      </p:sp>
    </p:spTree>
    <p:extLst>
      <p:ext uri="{BB962C8B-B14F-4D97-AF65-F5344CB8AC3E}">
        <p14:creationId xmlns:p14="http://schemas.microsoft.com/office/powerpoint/2010/main" val="3524699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CYCLE</a:t>
            </a:r>
            <a:endParaRPr lang="en-US" dirty="0"/>
          </a:p>
        </p:txBody>
      </p:sp>
      <p:sp>
        <p:nvSpPr>
          <p:cNvPr id="3" name="Content Placeholder 2"/>
          <p:cNvSpPr>
            <a:spLocks noGrp="1"/>
          </p:cNvSpPr>
          <p:nvPr>
            <p:ph idx="1"/>
          </p:nvPr>
        </p:nvSpPr>
        <p:spPr/>
        <p:txBody>
          <a:bodyPr/>
          <a:lstStyle/>
          <a:p>
            <a:r>
              <a:rPr lang="en-US" dirty="0" smtClean="0"/>
              <a:t>The HPG axis is involved in all three phases of the menstrual cycle. </a:t>
            </a:r>
          </a:p>
          <a:p>
            <a:r>
              <a:rPr lang="en-US" dirty="0" smtClean="0"/>
              <a:t>The hormones of the HPG axis play an important and vital role in the proliferation phase, secretory phase, and the menstrual phase. </a:t>
            </a:r>
            <a:endParaRPr lang="en-US" dirty="0"/>
          </a:p>
        </p:txBody>
      </p:sp>
    </p:spTree>
    <p:extLst>
      <p:ext uri="{BB962C8B-B14F-4D97-AF65-F5344CB8AC3E}">
        <p14:creationId xmlns:p14="http://schemas.microsoft.com/office/powerpoint/2010/main" val="42015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Hormonal cy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154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952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HPG AXIS</a:t>
            </a:r>
            <a:endParaRPr lang="en-US" dirty="0"/>
          </a:p>
        </p:txBody>
      </p:sp>
      <p:sp>
        <p:nvSpPr>
          <p:cNvPr id="3" name="Content Placeholder 2"/>
          <p:cNvSpPr>
            <a:spLocks noGrp="1"/>
          </p:cNvSpPr>
          <p:nvPr>
            <p:ph idx="1"/>
          </p:nvPr>
        </p:nvSpPr>
        <p:spPr/>
        <p:txBody>
          <a:bodyPr/>
          <a:lstStyle/>
          <a:p>
            <a:r>
              <a:rPr lang="en-US" dirty="0" smtClean="0"/>
              <a:t>In males, the HPG axis is mainly involved in the regulation of the production of testosterone and the process of spermatogenesis.</a:t>
            </a:r>
          </a:p>
          <a:p>
            <a:r>
              <a:rPr lang="en-US" dirty="0" smtClean="0"/>
              <a:t> LH is involved in the synthesis of testosterone via binding to the interstitial cells of the testes while FSH is involved in production of spermatozoa (spermatogenesis). </a:t>
            </a:r>
            <a:endParaRPr lang="en-US" dirty="0"/>
          </a:p>
        </p:txBody>
      </p:sp>
    </p:spTree>
    <p:extLst>
      <p:ext uri="{BB962C8B-B14F-4D97-AF65-F5344CB8AC3E}">
        <p14:creationId xmlns:p14="http://schemas.microsoft.com/office/powerpoint/2010/main" val="753873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80-10"/>
          <p:cNvPicPr>
            <a:picLocks noGrp="1" noChangeAspect="1" noChangeArrowheads="1"/>
          </p:cNvPicPr>
          <p:nvPr>
            <p:ph sz="quarter" idx="1"/>
          </p:nvPr>
        </p:nvPicPr>
        <p:blipFill>
          <a:blip r:embed="rId2" cstate="print"/>
          <a:srcRect/>
          <a:stretch>
            <a:fillRect/>
          </a:stretch>
        </p:blipFill>
        <p:spPr>
          <a:xfrm>
            <a:off x="3962400" y="1600200"/>
            <a:ext cx="5029200" cy="5181600"/>
          </a:xfrm>
        </p:spPr>
      </p:pic>
      <p:sp>
        <p:nvSpPr>
          <p:cNvPr id="3" name="Content Placeholder 2"/>
          <p:cNvSpPr txBox="1">
            <a:spLocks/>
          </p:cNvSpPr>
          <p:nvPr/>
        </p:nvSpPr>
        <p:spPr>
          <a:xfrm>
            <a:off x="152400" y="1555750"/>
            <a:ext cx="3886200" cy="499745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pPr>
            <a:r>
              <a:rPr kumimoji="0" lang="en-US" sz="2000" b="1" i="0" u="sng" strike="noStrike" kern="1200" cap="none" spc="0" normalizeH="0" baseline="0" noProof="0" dirty="0" err="1" smtClean="0">
                <a:ln>
                  <a:noFill/>
                </a:ln>
                <a:solidFill>
                  <a:srgbClr val="003366"/>
                </a:solidFill>
                <a:effectLst/>
                <a:uLnTx/>
                <a:uFillTx/>
                <a:latin typeface="Arial" pitchFamily="34" charset="0"/>
                <a:ea typeface="+mn-ea"/>
                <a:cs typeface="Arial" pitchFamily="34" charset="0"/>
              </a:rPr>
              <a:t>GnRH</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secreted </a:t>
            </a:r>
            <a:r>
              <a:rPr kumimoji="0" lang="en-US" sz="20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intermittently</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for few minutes every 1 to 3 hrs.</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 The secretion of </a:t>
            </a:r>
            <a:r>
              <a:rPr kumimoji="0" lang="en-US" sz="2000" b="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LH</a:t>
            </a:r>
            <a:r>
              <a:rPr lang="en-US" sz="2000" i="0" dirty="0" smtClean="0">
                <a:latin typeface="Arial" pitchFamily="34" charset="0"/>
                <a:cs typeface="Arial" pitchFamily="34" charset="0"/>
              </a:rPr>
              <a:t> </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by the anterior pituitary is also cyclical following the </a:t>
            </a:r>
            <a:r>
              <a:rPr kumimoji="0" lang="en-US" sz="20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pulsatile</a:t>
            </a:r>
            <a:r>
              <a:rPr kumimoji="0" lang="en-US" sz="2000" b="0" i="0" u="none" strike="noStrike" kern="1200" cap="none" spc="0" normalizeH="0" baseline="0" noProof="0" dirty="0" smtClean="0">
                <a:ln>
                  <a:noFill/>
                </a:ln>
                <a:solidFill>
                  <a:srgbClr val="FF00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release of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GnRH</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lang="en-GB" sz="2000" i="0" dirty="0" smtClean="0">
                <a:latin typeface="Arial" pitchFamily="34" charset="0"/>
                <a:cs typeface="Arial" pitchFamily="34" charset="0"/>
              </a:rPr>
              <a:t>Conversely, </a:t>
            </a:r>
            <a:r>
              <a:rPr lang="en-GB" sz="2000" b="1" dirty="0" smtClean="0">
                <a:latin typeface="Arial" pitchFamily="34" charset="0"/>
                <a:cs typeface="Arial" pitchFamily="34" charset="0"/>
              </a:rPr>
              <a:t>FSH</a:t>
            </a:r>
            <a:r>
              <a:rPr lang="en-GB" sz="2000" i="0" dirty="0" smtClean="0">
                <a:latin typeface="Arial" pitchFamily="34" charset="0"/>
                <a:cs typeface="Arial" pitchFamily="34" charset="0"/>
              </a:rPr>
              <a:t> secretion increases and decreases only slightly with each fluctuation of </a:t>
            </a:r>
            <a:r>
              <a:rPr lang="en-GB" sz="2000" i="0" dirty="0" err="1" smtClean="0">
                <a:latin typeface="Arial" pitchFamily="34" charset="0"/>
                <a:cs typeface="Arial" pitchFamily="34" charset="0"/>
              </a:rPr>
              <a:t>GnRH</a:t>
            </a:r>
            <a:r>
              <a:rPr lang="en-GB" sz="2000" i="0" dirty="0" smtClean="0">
                <a:latin typeface="Arial" pitchFamily="34" charset="0"/>
                <a:cs typeface="Arial" pitchFamily="34" charset="0"/>
              </a:rPr>
              <a:t> secretion</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pitchFamily="2" charset="2"/>
              <a:buNone/>
              <a:tabLst/>
              <a:defRPr/>
            </a:pPr>
            <a:endParaRPr lang="en-US" sz="2000" i="0" dirty="0" smtClean="0">
              <a:latin typeface="Arial" pitchFamily="34" charset="0"/>
              <a:cs typeface="Arial" pitchFamily="34" charset="0"/>
            </a:endParaRPr>
          </a:p>
          <a:p>
            <a:pPr marL="274320" lvl="0" indent="-274320" eaLnBrk="1" fontAlgn="auto" hangingPunct="1">
              <a:lnSpc>
                <a:spcPct val="200000"/>
              </a:lnSpc>
              <a:spcBef>
                <a:spcPct val="20000"/>
              </a:spcBef>
              <a:spcAft>
                <a:spcPts val="0"/>
              </a:spcAft>
              <a:buClr>
                <a:schemeClr val="accent1"/>
              </a:buClr>
              <a:buSzPct val="85000"/>
              <a:buFontTx/>
              <a:buChar char="-"/>
            </a:pPr>
            <a:r>
              <a:rPr lang="en-US" sz="2000" b="1" noProof="0" dirty="0" smtClean="0">
                <a:solidFill>
                  <a:srgbClr val="993333"/>
                </a:solidFill>
                <a:latin typeface="Arial" pitchFamily="34" charset="0"/>
                <a:cs typeface="Arial" pitchFamily="34" charset="0"/>
              </a:rPr>
              <a:t>T</a:t>
            </a:r>
            <a:r>
              <a:rPr lang="en-US" sz="2000" b="1" dirty="0" err="1" smtClean="0">
                <a:solidFill>
                  <a:srgbClr val="993333"/>
                </a:solidFill>
                <a:latin typeface="Arial" pitchFamily="34" charset="0"/>
                <a:cs typeface="Arial" pitchFamily="34" charset="0"/>
              </a:rPr>
              <a:t>estosterone</a:t>
            </a:r>
            <a:endParaRPr lang="en-US" sz="2000" b="1" dirty="0" smtClean="0">
              <a:solidFill>
                <a:srgbClr val="993333"/>
              </a:solidFill>
              <a:latin typeface="Arial" pitchFamily="34" charset="0"/>
              <a:cs typeface="Arial" pitchFamily="34" charset="0"/>
            </a:endParaRPr>
          </a:p>
          <a:p>
            <a:pPr marL="274320" lvl="0" indent="-274320" eaLnBrk="1" fontAlgn="auto" hangingPunct="1">
              <a:lnSpc>
                <a:spcPct val="200000"/>
              </a:lnSpc>
              <a:spcBef>
                <a:spcPct val="20000"/>
              </a:spcBef>
              <a:spcAft>
                <a:spcPts val="0"/>
              </a:spcAft>
              <a:buClr>
                <a:schemeClr val="accent1"/>
              </a:buClr>
              <a:buSzPct val="85000"/>
              <a:buFontTx/>
              <a:buChar char="-"/>
            </a:pPr>
            <a:r>
              <a:rPr kumimoji="0" lang="en-US" sz="2000" b="1" i="0" u="none" strike="noStrike" kern="1200" cap="none" spc="0" normalizeH="0" baseline="0" noProof="0" dirty="0" smtClean="0">
                <a:ln>
                  <a:noFill/>
                </a:ln>
                <a:solidFill>
                  <a:srgbClr val="993333"/>
                </a:solidFill>
                <a:effectLst/>
                <a:uLnTx/>
                <a:uFillTx/>
                <a:latin typeface="Arial" pitchFamily="34" charset="0"/>
                <a:ea typeface="+mn-ea"/>
                <a:cs typeface="Arial" pitchFamily="34" charset="0"/>
              </a:rPr>
              <a:t>Spermatogenesis</a:t>
            </a:r>
            <a:endParaRPr kumimoji="0" lang="en-US" sz="2000" b="0" i="0" u="none" strike="noStrike" kern="1200" cap="none" spc="0" normalizeH="0" baseline="0" noProof="0" dirty="0" smtClean="0">
              <a:ln>
                <a:noFill/>
              </a:ln>
              <a:solidFill>
                <a:srgbClr val="993333"/>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Times New Roman" pitchFamily="18"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4" name="Rectangle 3"/>
          <p:cNvSpPr/>
          <p:nvPr/>
        </p:nvSpPr>
        <p:spPr>
          <a:xfrm>
            <a:off x="685800" y="258092"/>
            <a:ext cx="8001000" cy="732508"/>
          </a:xfrm>
          <a:prstGeom prst="rect">
            <a:avLst/>
          </a:prstGeom>
        </p:spPr>
        <p:txBody>
          <a:bodyPr wrap="square">
            <a:spAutoFit/>
          </a:bodyPr>
          <a:lstStyle/>
          <a:p>
            <a:pPr algn="ctr">
              <a:lnSpc>
                <a:spcPct val="80000"/>
              </a:lnSpc>
              <a:buFont typeface="Wingdings" pitchFamily="2" charset="2"/>
              <a:buNone/>
            </a:pPr>
            <a:r>
              <a:rPr lang="en-US" sz="2600" i="0" dirty="0" smtClean="0">
                <a:solidFill>
                  <a:schemeClr val="tx2">
                    <a:lumMod val="75000"/>
                  </a:schemeClr>
                </a:solidFill>
                <a:latin typeface="Arial" pitchFamily="34" charset="0"/>
                <a:cs typeface="Arial" pitchFamily="34" charset="0"/>
              </a:rPr>
              <a:t>Control of </a:t>
            </a:r>
            <a:r>
              <a:rPr lang="en-US" sz="2600" b="1" dirty="0" smtClean="0">
                <a:solidFill>
                  <a:schemeClr val="tx2">
                    <a:lumMod val="75000"/>
                  </a:schemeClr>
                </a:solidFill>
                <a:latin typeface="Arial" pitchFamily="34" charset="0"/>
                <a:cs typeface="Arial" pitchFamily="34" charset="0"/>
              </a:rPr>
              <a:t>male sexual functions </a:t>
            </a:r>
            <a:r>
              <a:rPr lang="en-US" sz="2600" i="0" dirty="0" smtClean="0">
                <a:solidFill>
                  <a:schemeClr val="tx2">
                    <a:lumMod val="75000"/>
                  </a:schemeClr>
                </a:solidFill>
                <a:latin typeface="Arial" pitchFamily="34" charset="0"/>
                <a:cs typeface="Arial" pitchFamily="34" charset="0"/>
              </a:rPr>
              <a:t>by hormones from the hypothalamus and anterior pituitary gland</a:t>
            </a:r>
          </a:p>
        </p:txBody>
      </p:sp>
    </p:spTree>
    <p:extLst>
      <p:ext uri="{BB962C8B-B14F-4D97-AF65-F5344CB8AC3E}">
        <p14:creationId xmlns:p14="http://schemas.microsoft.com/office/powerpoint/2010/main" val="37319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normAutofit/>
          </a:bodyPr>
          <a:lstStyle/>
          <a:p>
            <a:endParaRPr lang="en-US" sz="4800" b="1" dirty="0" smtClean="0">
              <a:solidFill>
                <a:srgbClr val="92D050"/>
              </a:solidFill>
            </a:endParaRPr>
          </a:p>
          <a:p>
            <a:endParaRPr lang="en-US" sz="4800" b="1" dirty="0">
              <a:solidFill>
                <a:srgbClr val="92D050"/>
              </a:solidFill>
            </a:endParaRPr>
          </a:p>
          <a:p>
            <a:r>
              <a:rPr lang="en-US" sz="4800" b="1" dirty="0" smtClean="0">
                <a:solidFill>
                  <a:srgbClr val="92D050"/>
                </a:solidFill>
              </a:rPr>
              <a:t>HORMONES OF THE HPG AXIS</a:t>
            </a:r>
            <a:endParaRPr lang="en-US" sz="4800" b="1" dirty="0">
              <a:solidFill>
                <a:srgbClr val="92D050"/>
              </a:solidFill>
            </a:endParaRPr>
          </a:p>
        </p:txBody>
      </p:sp>
    </p:spTree>
    <p:extLst>
      <p:ext uri="{BB962C8B-B14F-4D97-AF65-F5344CB8AC3E}">
        <p14:creationId xmlns:p14="http://schemas.microsoft.com/office/powerpoint/2010/main" val="284877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Hypothalamic-Pituitary-Gonadal axis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68863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81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GENERAL FUNCTION OF HPG AXIS</a:t>
            </a:r>
          </a:p>
          <a:p>
            <a:r>
              <a:rPr lang="en-US" dirty="0" smtClean="0"/>
              <a:t>HPT AXIS IN MALE</a:t>
            </a:r>
          </a:p>
          <a:p>
            <a:r>
              <a:rPr lang="en-US" dirty="0" smtClean="0"/>
              <a:t>HPO AXIS IN FEMALE/MENSTRUAL CYCLE</a:t>
            </a:r>
          </a:p>
          <a:p>
            <a:r>
              <a:rPr lang="en-US" dirty="0" smtClean="0"/>
              <a:t>HORMONAL SECRETION AND REGULATION</a:t>
            </a:r>
          </a:p>
          <a:p>
            <a:r>
              <a:rPr lang="en-US" dirty="0" smtClean="0"/>
              <a:t>FUNCTIONS OF HORMONES IN HPG AXIS</a:t>
            </a:r>
          </a:p>
          <a:p>
            <a:endParaRPr lang="en-US" dirty="0"/>
          </a:p>
        </p:txBody>
      </p:sp>
    </p:spTree>
    <p:extLst>
      <p:ext uri="{BB962C8B-B14F-4D97-AF65-F5344CB8AC3E}">
        <p14:creationId xmlns:p14="http://schemas.microsoft.com/office/powerpoint/2010/main" val="611820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KISSPEPTINS</a:t>
            </a:r>
            <a:endParaRPr lang="en-GB" dirty="0"/>
          </a:p>
        </p:txBody>
      </p:sp>
      <p:sp>
        <p:nvSpPr>
          <p:cNvPr id="3" name="Content Placeholder 2"/>
          <p:cNvSpPr>
            <a:spLocks noGrp="1"/>
          </p:cNvSpPr>
          <p:nvPr>
            <p:ph idx="1"/>
          </p:nvPr>
        </p:nvSpPr>
        <p:spPr/>
        <p:txBody>
          <a:bodyPr>
            <a:normAutofit fontScale="85000" lnSpcReduction="20000"/>
          </a:bodyPr>
          <a:lstStyle/>
          <a:p>
            <a:r>
              <a:rPr lang="en-GB" dirty="0" err="1"/>
              <a:t>Kisspeptins</a:t>
            </a:r>
            <a:r>
              <a:rPr lang="en-GB" dirty="0"/>
              <a:t> are a family of structurally related peptides, encoded by the </a:t>
            </a:r>
            <a:r>
              <a:rPr lang="en-GB" i="1" dirty="0"/>
              <a:t>KISS1/Kiss1</a:t>
            </a:r>
            <a:r>
              <a:rPr lang="en-GB" dirty="0"/>
              <a:t> gene, that act through binding and subsequent activation of the G protein-coupled receptor GPR54</a:t>
            </a:r>
            <a:r>
              <a:rPr lang="en-GB" dirty="0" smtClean="0"/>
              <a:t>.</a:t>
            </a:r>
          </a:p>
          <a:p>
            <a:r>
              <a:rPr lang="en-GB" dirty="0" err="1">
                <a:solidFill>
                  <a:srgbClr val="252525"/>
                </a:solidFill>
              </a:rPr>
              <a:t>Kisspeptin</a:t>
            </a:r>
            <a:r>
              <a:rPr lang="en-GB" dirty="0">
                <a:solidFill>
                  <a:srgbClr val="252525"/>
                </a:solidFill>
              </a:rPr>
              <a:t>-expressing </a:t>
            </a:r>
            <a:r>
              <a:rPr lang="en-GB" dirty="0" smtClean="0">
                <a:solidFill>
                  <a:srgbClr val="252525"/>
                </a:solidFill>
              </a:rPr>
              <a:t>neurons are found in the </a:t>
            </a:r>
            <a:r>
              <a:rPr lang="en-GB" dirty="0" err="1" smtClean="0">
                <a:solidFill>
                  <a:srgbClr val="252525"/>
                </a:solidFill>
              </a:rPr>
              <a:t>anteroventral</a:t>
            </a:r>
            <a:r>
              <a:rPr lang="en-GB" dirty="0">
                <a:solidFill>
                  <a:srgbClr val="252525"/>
                </a:solidFill>
              </a:rPr>
              <a:t>,</a:t>
            </a:r>
            <a:r>
              <a:rPr lang="en-GB" dirty="0" smtClean="0">
                <a:solidFill>
                  <a:srgbClr val="252525"/>
                </a:solidFill>
              </a:rPr>
              <a:t> periventricular and </a:t>
            </a:r>
            <a:r>
              <a:rPr lang="en-GB" dirty="0" err="1" smtClean="0">
                <a:solidFill>
                  <a:srgbClr val="252525"/>
                </a:solidFill>
              </a:rPr>
              <a:t>arcuate</a:t>
            </a:r>
            <a:r>
              <a:rPr lang="en-GB" dirty="0" smtClean="0">
                <a:solidFill>
                  <a:srgbClr val="252525"/>
                </a:solidFill>
              </a:rPr>
              <a:t> nuclei, these send </a:t>
            </a:r>
            <a:r>
              <a:rPr lang="en-GB" dirty="0">
                <a:solidFill>
                  <a:srgbClr val="252525"/>
                </a:solidFill>
              </a:rPr>
              <a:t>projections into </a:t>
            </a:r>
            <a:r>
              <a:rPr lang="en-GB" dirty="0" smtClean="0">
                <a:solidFill>
                  <a:srgbClr val="252525"/>
                </a:solidFill>
              </a:rPr>
              <a:t>the </a:t>
            </a:r>
            <a:r>
              <a:rPr lang="en-GB" dirty="0" err="1" smtClean="0">
                <a:solidFill>
                  <a:srgbClr val="252525"/>
                </a:solidFill>
              </a:rPr>
              <a:t>preoptic</a:t>
            </a:r>
            <a:r>
              <a:rPr lang="en-GB" dirty="0" smtClean="0">
                <a:solidFill>
                  <a:srgbClr val="252525"/>
                </a:solidFill>
              </a:rPr>
              <a:t> area, </a:t>
            </a:r>
            <a:r>
              <a:rPr lang="en-GB" dirty="0">
                <a:solidFill>
                  <a:srgbClr val="252525"/>
                </a:solidFill>
              </a:rPr>
              <a:t>where there is an abundance of GnRH cell </a:t>
            </a:r>
            <a:r>
              <a:rPr lang="en-GB" dirty="0" smtClean="0">
                <a:solidFill>
                  <a:srgbClr val="252525"/>
                </a:solidFill>
              </a:rPr>
              <a:t>bodies and act via the GPR54 </a:t>
            </a:r>
            <a:r>
              <a:rPr lang="en-GB" dirty="0">
                <a:solidFill>
                  <a:srgbClr val="252525"/>
                </a:solidFill>
              </a:rPr>
              <a:t>to </a:t>
            </a:r>
            <a:r>
              <a:rPr lang="en-GB" b="1" dirty="0">
                <a:solidFill>
                  <a:srgbClr val="252525"/>
                </a:solidFill>
              </a:rPr>
              <a:t>stimulate the secretion of </a:t>
            </a:r>
            <a:r>
              <a:rPr lang="en-GB" b="1" dirty="0" smtClean="0">
                <a:solidFill>
                  <a:srgbClr val="252525"/>
                </a:solidFill>
              </a:rPr>
              <a:t>GnRH. </a:t>
            </a:r>
          </a:p>
          <a:p>
            <a:r>
              <a:rPr lang="en-GB" dirty="0" smtClean="0">
                <a:solidFill>
                  <a:srgbClr val="252525"/>
                </a:solidFill>
              </a:rPr>
              <a:t>However</a:t>
            </a:r>
            <a:r>
              <a:rPr lang="en-GB" dirty="0">
                <a:solidFill>
                  <a:srgbClr val="252525"/>
                </a:solidFill>
              </a:rPr>
              <a:t>, for </a:t>
            </a:r>
            <a:r>
              <a:rPr lang="en-GB" dirty="0" err="1">
                <a:solidFill>
                  <a:srgbClr val="252525"/>
                </a:solidFill>
              </a:rPr>
              <a:t>kisspeptin</a:t>
            </a:r>
            <a:r>
              <a:rPr lang="en-GB" dirty="0">
                <a:solidFill>
                  <a:srgbClr val="252525"/>
                </a:solidFill>
              </a:rPr>
              <a:t> to be involved in the regulation of GnRH release, it must also be sensitive to circulating sex steroid </a:t>
            </a:r>
            <a:r>
              <a:rPr lang="en-GB" dirty="0" smtClean="0">
                <a:solidFill>
                  <a:srgbClr val="252525"/>
                </a:solidFill>
              </a:rPr>
              <a:t>levels.</a:t>
            </a:r>
            <a:endParaRPr lang="en-GB" dirty="0"/>
          </a:p>
        </p:txBody>
      </p:sp>
    </p:spTree>
    <p:extLst>
      <p:ext uri="{BB962C8B-B14F-4D97-AF65-F5344CB8AC3E}">
        <p14:creationId xmlns:p14="http://schemas.microsoft.com/office/powerpoint/2010/main" val="3128518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GONADOTROPIN RELEASING HORMONE</a:t>
            </a:r>
            <a:endParaRPr lang="en-GB" dirty="0"/>
          </a:p>
        </p:txBody>
      </p:sp>
      <p:sp>
        <p:nvSpPr>
          <p:cNvPr id="3" name="Content Placeholder 2"/>
          <p:cNvSpPr>
            <a:spLocks noGrp="1"/>
          </p:cNvSpPr>
          <p:nvPr>
            <p:ph idx="1"/>
          </p:nvPr>
        </p:nvSpPr>
        <p:spPr/>
        <p:txBody>
          <a:bodyPr>
            <a:normAutofit fontScale="77500" lnSpcReduction="20000"/>
          </a:bodyPr>
          <a:lstStyle/>
          <a:p>
            <a:r>
              <a:rPr lang="en-GB" dirty="0"/>
              <a:t>A</a:t>
            </a:r>
            <a:r>
              <a:rPr lang="en-GB" dirty="0" smtClean="0"/>
              <a:t> </a:t>
            </a:r>
            <a:r>
              <a:rPr lang="en-GB" dirty="0" err="1" smtClean="0"/>
              <a:t>decapeptide</a:t>
            </a:r>
            <a:r>
              <a:rPr lang="en-GB" dirty="0" smtClean="0"/>
              <a:t> </a:t>
            </a:r>
            <a:r>
              <a:rPr lang="en-GB" dirty="0"/>
              <a:t>that plays a key role in the process of reproduction. It is produced by hypothalamic </a:t>
            </a:r>
            <a:r>
              <a:rPr lang="en-GB" dirty="0" err="1"/>
              <a:t>neurosecretory</a:t>
            </a:r>
            <a:r>
              <a:rPr lang="en-GB" dirty="0"/>
              <a:t> cells and released </a:t>
            </a:r>
            <a:r>
              <a:rPr lang="en-GB" dirty="0" smtClean="0"/>
              <a:t>into </a:t>
            </a:r>
            <a:r>
              <a:rPr lang="en-GB" dirty="0"/>
              <a:t>the </a:t>
            </a:r>
            <a:r>
              <a:rPr lang="en-GB" dirty="0" err="1"/>
              <a:t>hypothalamo-hypophyseal</a:t>
            </a:r>
            <a:r>
              <a:rPr lang="en-GB" dirty="0"/>
              <a:t> portal circulation, </a:t>
            </a:r>
            <a:r>
              <a:rPr lang="en-GB" dirty="0" smtClean="0"/>
              <a:t>and transported </a:t>
            </a:r>
            <a:r>
              <a:rPr lang="en-GB" dirty="0"/>
              <a:t>to the anterior pituitary gland. </a:t>
            </a:r>
            <a:endParaRPr lang="en-GB" dirty="0" smtClean="0"/>
          </a:p>
          <a:p>
            <a:r>
              <a:rPr lang="en-GB" dirty="0" smtClean="0"/>
              <a:t>Binding </a:t>
            </a:r>
            <a:r>
              <a:rPr lang="en-GB" dirty="0"/>
              <a:t>to its </a:t>
            </a:r>
            <a:r>
              <a:rPr lang="en-GB" dirty="0" smtClean="0"/>
              <a:t>receptor </a:t>
            </a:r>
            <a:r>
              <a:rPr lang="en-GB" dirty="0"/>
              <a:t>(type I GnRH receptor) </a:t>
            </a:r>
            <a:r>
              <a:rPr lang="en-GB" dirty="0" smtClean="0"/>
              <a:t>stimulates </a:t>
            </a:r>
            <a:r>
              <a:rPr lang="en-GB" dirty="0"/>
              <a:t>the biosynthesis and secretion of LH and FSH, which in turn regulate gonadal </a:t>
            </a:r>
            <a:r>
              <a:rPr lang="en-GB" dirty="0" err="1"/>
              <a:t>steroidogenesis</a:t>
            </a:r>
            <a:r>
              <a:rPr lang="en-GB" dirty="0"/>
              <a:t> and gametogenesis in both sexes </a:t>
            </a:r>
            <a:endParaRPr lang="en-GB" dirty="0" smtClean="0"/>
          </a:p>
          <a:p>
            <a:r>
              <a:rPr lang="en-GB" dirty="0" smtClean="0"/>
              <a:t>Two isoforms have been identified in humans; GnRH 1 most abundant in the brain, placenta, uterus and ovary and GnRH 2 found mainly in the kidneys, bone marrow and prostate.</a:t>
            </a:r>
          </a:p>
          <a:p>
            <a:pPr marL="0" indent="0">
              <a:buNone/>
            </a:pPr>
            <a:endParaRPr lang="en-GB" dirty="0" smtClean="0"/>
          </a:p>
          <a:p>
            <a:endParaRPr lang="en-GB" dirty="0"/>
          </a:p>
        </p:txBody>
      </p:sp>
    </p:spTree>
    <p:extLst>
      <p:ext uri="{BB962C8B-B14F-4D97-AF65-F5344CB8AC3E}">
        <p14:creationId xmlns:p14="http://schemas.microsoft.com/office/powerpoint/2010/main" val="2918952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FOLLICLE STIMULATING HORMONE /LUTEINIZING HORMONE</a:t>
            </a:r>
            <a:endParaRPr lang="en-GB" dirty="0"/>
          </a:p>
        </p:txBody>
      </p:sp>
      <p:sp>
        <p:nvSpPr>
          <p:cNvPr id="3" name="Content Placeholder 2"/>
          <p:cNvSpPr>
            <a:spLocks noGrp="1"/>
          </p:cNvSpPr>
          <p:nvPr>
            <p:ph idx="1"/>
          </p:nvPr>
        </p:nvSpPr>
        <p:spPr/>
        <p:txBody>
          <a:bodyPr>
            <a:normAutofit fontScale="92500"/>
          </a:bodyPr>
          <a:lstStyle/>
          <a:p>
            <a:r>
              <a:rPr lang="en-GB" dirty="0"/>
              <a:t>Follicle stimulating hormone (FSH</a:t>
            </a:r>
            <a:r>
              <a:rPr lang="en-GB" dirty="0" smtClean="0"/>
              <a:t>) and luteinizing hormones are heterodimeric </a:t>
            </a:r>
            <a:r>
              <a:rPr lang="en-GB" dirty="0"/>
              <a:t>glycoprotein </a:t>
            </a:r>
            <a:r>
              <a:rPr lang="en-GB" dirty="0" smtClean="0"/>
              <a:t>hormones </a:t>
            </a:r>
            <a:r>
              <a:rPr lang="en-GB" dirty="0"/>
              <a:t>produced </a:t>
            </a:r>
            <a:r>
              <a:rPr lang="en-GB" dirty="0" smtClean="0"/>
              <a:t>by the gonadotrophic cells of the </a:t>
            </a:r>
            <a:r>
              <a:rPr lang="en-GB" dirty="0"/>
              <a:t>anterior pituitary gland. </a:t>
            </a:r>
            <a:endParaRPr lang="en-GB" dirty="0" smtClean="0"/>
          </a:p>
          <a:p>
            <a:r>
              <a:rPr lang="en-GB" dirty="0" smtClean="0"/>
              <a:t>Essential for follicular </a:t>
            </a:r>
            <a:r>
              <a:rPr lang="en-GB" dirty="0"/>
              <a:t>development and ovulation. </a:t>
            </a:r>
            <a:endParaRPr lang="en-GB" dirty="0" smtClean="0"/>
          </a:p>
          <a:p>
            <a:r>
              <a:rPr lang="en-GB" dirty="0"/>
              <a:t>LH </a:t>
            </a:r>
            <a:r>
              <a:rPr lang="en-GB" dirty="0" smtClean="0"/>
              <a:t>secretion is </a:t>
            </a:r>
            <a:r>
              <a:rPr lang="en-GB" dirty="0"/>
              <a:t>inhibited by </a:t>
            </a:r>
            <a:r>
              <a:rPr lang="en-GB" dirty="0" smtClean="0"/>
              <a:t>testosterone, </a:t>
            </a:r>
            <a:r>
              <a:rPr lang="en-GB" dirty="0" err="1" smtClean="0"/>
              <a:t>Oestradiol</a:t>
            </a:r>
            <a:r>
              <a:rPr lang="en-GB" dirty="0" smtClean="0"/>
              <a:t> </a:t>
            </a:r>
            <a:r>
              <a:rPr lang="en-GB" dirty="0"/>
              <a:t>and </a:t>
            </a:r>
            <a:r>
              <a:rPr lang="en-GB" dirty="0" err="1" smtClean="0"/>
              <a:t>Dihydroxytestoterone</a:t>
            </a:r>
            <a:r>
              <a:rPr lang="en-GB" dirty="0" smtClean="0"/>
              <a:t>, while FSH is inhibited by inhibin.</a:t>
            </a:r>
          </a:p>
        </p:txBody>
      </p:sp>
    </p:spTree>
    <p:extLst>
      <p:ext uri="{BB962C8B-B14F-4D97-AF65-F5344CB8AC3E}">
        <p14:creationId xmlns:p14="http://schemas.microsoft.com/office/powerpoint/2010/main" val="3347974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 M</a:t>
            </a:r>
            <a:r>
              <a:rPr lang="en-GB" dirty="0"/>
              <a:t>u</a:t>
            </a:r>
            <a:r>
              <a:rPr lang="en-GB" dirty="0" smtClean="0"/>
              <a:t>llerian Hormone.</a:t>
            </a:r>
            <a:endParaRPr lang="en-GB" dirty="0"/>
          </a:p>
        </p:txBody>
      </p:sp>
      <p:sp>
        <p:nvSpPr>
          <p:cNvPr id="3" name="Content Placeholder 2"/>
          <p:cNvSpPr>
            <a:spLocks noGrp="1"/>
          </p:cNvSpPr>
          <p:nvPr>
            <p:ph idx="1"/>
          </p:nvPr>
        </p:nvSpPr>
        <p:spPr/>
        <p:txBody>
          <a:bodyPr/>
          <a:lstStyle/>
          <a:p>
            <a:r>
              <a:rPr lang="en-GB" dirty="0">
                <a:latin typeface="MinionPro-Regular"/>
              </a:rPr>
              <a:t>Anti-Mullerian hormone (AMH) [also known as </a:t>
            </a:r>
            <a:r>
              <a:rPr lang="en-GB" dirty="0" smtClean="0">
                <a:latin typeface="MinionPro-Regular"/>
              </a:rPr>
              <a:t>Mullerian-inhibiting </a:t>
            </a:r>
            <a:r>
              <a:rPr lang="en-GB" dirty="0">
                <a:latin typeface="MinionPro-Regular"/>
              </a:rPr>
              <a:t>substance (MIS)] </a:t>
            </a:r>
            <a:r>
              <a:rPr lang="en-GB" dirty="0" smtClean="0">
                <a:latin typeface="MinionPro-Regular"/>
              </a:rPr>
              <a:t>is a </a:t>
            </a:r>
            <a:r>
              <a:rPr lang="en-GB" b="1" dirty="0" smtClean="0">
                <a:solidFill>
                  <a:srgbClr val="92D050"/>
                </a:solidFill>
                <a:latin typeface="MinionPro-Regular"/>
              </a:rPr>
              <a:t>marker </a:t>
            </a:r>
            <a:r>
              <a:rPr lang="en-GB" b="1" dirty="0">
                <a:solidFill>
                  <a:srgbClr val="92D050"/>
                </a:solidFill>
                <a:latin typeface="MinionPro-Regular"/>
              </a:rPr>
              <a:t>of ovarian reserve </a:t>
            </a:r>
            <a:r>
              <a:rPr lang="en-GB" dirty="0">
                <a:latin typeface="MinionPro-Regular"/>
              </a:rPr>
              <a:t>and decline in </a:t>
            </a:r>
            <a:r>
              <a:rPr lang="en-GB" dirty="0" smtClean="0">
                <a:latin typeface="MinionPro-Regular"/>
              </a:rPr>
              <a:t>reproductive </a:t>
            </a:r>
            <a:r>
              <a:rPr lang="en-GB" dirty="0" smtClean="0">
                <a:solidFill>
                  <a:srgbClr val="000000"/>
                </a:solidFill>
                <a:latin typeface="MinionPro-Regular"/>
              </a:rPr>
              <a:t>capacity,</a:t>
            </a:r>
            <a:r>
              <a:rPr lang="en-GB" sz="800" dirty="0" smtClean="0">
                <a:solidFill>
                  <a:srgbClr val="0000FF"/>
                </a:solidFill>
                <a:latin typeface="MinionPro-Regular"/>
              </a:rPr>
              <a:t> </a:t>
            </a:r>
            <a:r>
              <a:rPr lang="en-GB" dirty="0" smtClean="0">
                <a:solidFill>
                  <a:srgbClr val="000000"/>
                </a:solidFill>
                <a:latin typeface="MinionPro-Regular"/>
              </a:rPr>
              <a:t>as </a:t>
            </a:r>
            <a:r>
              <a:rPr lang="en-GB" dirty="0">
                <a:solidFill>
                  <a:srgbClr val="000000"/>
                </a:solidFill>
                <a:latin typeface="MinionPro-Regular"/>
              </a:rPr>
              <a:t>well as response to </a:t>
            </a:r>
            <a:r>
              <a:rPr lang="en-GB" dirty="0" smtClean="0">
                <a:solidFill>
                  <a:srgbClr val="000000"/>
                </a:solidFill>
                <a:latin typeface="MinionPro-Regular"/>
              </a:rPr>
              <a:t>ART</a:t>
            </a:r>
          </a:p>
          <a:p>
            <a:r>
              <a:rPr lang="en-GB" dirty="0" smtClean="0">
                <a:solidFill>
                  <a:srgbClr val="000000"/>
                </a:solidFill>
                <a:latin typeface="MinionPro-Regular"/>
              </a:rPr>
              <a:t>Low levels are associated with low follicular antral cell count.</a:t>
            </a:r>
            <a:endParaRPr lang="en-GB" dirty="0">
              <a:solidFill>
                <a:srgbClr val="000000"/>
              </a:solidFill>
              <a:latin typeface="MinionPro-Regular"/>
            </a:endParaRPr>
          </a:p>
        </p:txBody>
      </p:sp>
    </p:spTree>
    <p:extLst>
      <p:ext uri="{BB962C8B-B14F-4D97-AF65-F5344CB8AC3E}">
        <p14:creationId xmlns:p14="http://schemas.microsoft.com/office/powerpoint/2010/main" val="350080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INHIBIN A/B</a:t>
            </a:r>
            <a:endParaRPr lang="en-US" dirty="0"/>
          </a:p>
        </p:txBody>
      </p:sp>
      <p:sp>
        <p:nvSpPr>
          <p:cNvPr id="3" name="Content Placeholder 2"/>
          <p:cNvSpPr>
            <a:spLocks noGrp="1"/>
          </p:cNvSpPr>
          <p:nvPr>
            <p:ph idx="1"/>
          </p:nvPr>
        </p:nvSpPr>
        <p:spPr/>
        <p:txBody>
          <a:bodyPr/>
          <a:lstStyle/>
          <a:p>
            <a:pPr marL="533400" indent="-533400">
              <a:lnSpc>
                <a:spcPct val="80000"/>
              </a:lnSpc>
            </a:pPr>
            <a:r>
              <a:rPr lang="tr-TR" dirty="0" smtClean="0">
                <a:solidFill>
                  <a:schemeClr val="hlink"/>
                </a:solidFill>
                <a:effectLst/>
                <a:latin typeface="Comic Sans MS" pitchFamily="66" charset="0"/>
              </a:rPr>
              <a:t>Inhibins</a:t>
            </a:r>
            <a:r>
              <a:rPr lang="tr-TR" dirty="0" smtClean="0">
                <a:effectLst/>
                <a:latin typeface="Comic Sans MS" pitchFamily="66" charset="0"/>
              </a:rPr>
              <a:t> : multifunctional glycoproteins A and B</a:t>
            </a:r>
          </a:p>
          <a:p>
            <a:pPr marL="533400" indent="-533400">
              <a:lnSpc>
                <a:spcPct val="80000"/>
              </a:lnSpc>
              <a:buFont typeface="Wingdings" pitchFamily="2" charset="2"/>
              <a:buChar char="Ø"/>
            </a:pPr>
            <a:r>
              <a:rPr lang="tr-TR" dirty="0" smtClean="0">
                <a:effectLst/>
                <a:latin typeface="Comic Sans MS" pitchFamily="66" charset="0"/>
              </a:rPr>
              <a:t>Inhibin A(</a:t>
            </a:r>
            <a:r>
              <a:rPr lang="el-GR" dirty="0" smtClean="0">
                <a:effectLst/>
                <a:latin typeface="Comic Sans MS" pitchFamily="66" charset="0"/>
              </a:rPr>
              <a:t>α</a:t>
            </a:r>
            <a:r>
              <a:rPr lang="en-US" dirty="0" smtClean="0">
                <a:effectLst/>
                <a:latin typeface="Comic Sans MS" pitchFamily="66" charset="0"/>
              </a:rPr>
              <a:t>ß</a:t>
            </a:r>
            <a:r>
              <a:rPr lang="tr-TR" baseline="-25000" dirty="0" smtClean="0">
                <a:effectLst/>
                <a:latin typeface="Comic Sans MS" pitchFamily="66" charset="0"/>
              </a:rPr>
              <a:t>A</a:t>
            </a:r>
            <a:r>
              <a:rPr lang="tr-TR" dirty="0" smtClean="0">
                <a:effectLst/>
                <a:latin typeface="Comic Sans MS" pitchFamily="66" charset="0"/>
              </a:rPr>
              <a:t>) is low in early follicular phase,  high in the luteal phase ;inhibin B(</a:t>
            </a:r>
            <a:r>
              <a:rPr lang="el-GR" dirty="0" smtClean="0">
                <a:effectLst/>
                <a:latin typeface="Comic Sans MS" pitchFamily="66" charset="0"/>
              </a:rPr>
              <a:t>α</a:t>
            </a:r>
            <a:r>
              <a:rPr lang="en-US" dirty="0" smtClean="0">
                <a:effectLst/>
                <a:latin typeface="Comic Sans MS" pitchFamily="66" charset="0"/>
              </a:rPr>
              <a:t>ß</a:t>
            </a:r>
            <a:r>
              <a:rPr lang="tr-TR" baseline="-25000" dirty="0" smtClean="0">
                <a:effectLst/>
                <a:latin typeface="Comic Sans MS" pitchFamily="66" charset="0"/>
              </a:rPr>
              <a:t>B</a:t>
            </a:r>
            <a:r>
              <a:rPr lang="tr-TR" dirty="0" smtClean="0">
                <a:effectLst/>
                <a:latin typeface="Comic Sans MS" pitchFamily="66" charset="0"/>
              </a:rPr>
              <a:t>)  parallels FSH</a:t>
            </a:r>
          </a:p>
          <a:p>
            <a:pPr marL="533400" indent="-533400">
              <a:lnSpc>
                <a:spcPct val="80000"/>
              </a:lnSpc>
              <a:buFont typeface="Wingdings" pitchFamily="2" charset="2"/>
              <a:buChar char="Ø"/>
            </a:pPr>
            <a:r>
              <a:rPr lang="tr-TR" dirty="0" smtClean="0">
                <a:effectLst/>
                <a:latin typeface="Comic Sans MS" pitchFamily="66" charset="0"/>
              </a:rPr>
              <a:t>Inhibin B synthesized in granulosa cells and inhibin A in corpus luteum cells. </a:t>
            </a:r>
          </a:p>
          <a:p>
            <a:pPr marL="533400" indent="-533400">
              <a:lnSpc>
                <a:spcPct val="80000"/>
              </a:lnSpc>
              <a:buFont typeface="Wingdings" pitchFamily="2" charset="2"/>
              <a:buChar char="Ø"/>
            </a:pPr>
            <a:r>
              <a:rPr lang="tr-TR" dirty="0" smtClean="0">
                <a:effectLst/>
                <a:latin typeface="Comic Sans MS" pitchFamily="66" charset="0"/>
              </a:rPr>
              <a:t>increase theca cell androgen production</a:t>
            </a:r>
          </a:p>
          <a:p>
            <a:endParaRPr lang="en-US" dirty="0"/>
          </a:p>
        </p:txBody>
      </p:sp>
    </p:spTree>
    <p:extLst>
      <p:ext uri="{BB962C8B-B14F-4D97-AF65-F5344CB8AC3E}">
        <p14:creationId xmlns:p14="http://schemas.microsoft.com/office/powerpoint/2010/main" val="472391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ACTIVINS</a:t>
            </a:r>
            <a:endParaRPr lang="en-US" dirty="0"/>
          </a:p>
        </p:txBody>
      </p:sp>
      <p:sp>
        <p:nvSpPr>
          <p:cNvPr id="3" name="Content Placeholder 2"/>
          <p:cNvSpPr>
            <a:spLocks noGrp="1"/>
          </p:cNvSpPr>
          <p:nvPr>
            <p:ph idx="1"/>
          </p:nvPr>
        </p:nvSpPr>
        <p:spPr/>
        <p:txBody>
          <a:bodyPr/>
          <a:lstStyle/>
          <a:p>
            <a:pPr marL="533400" indent="-533400">
              <a:lnSpc>
                <a:spcPct val="80000"/>
              </a:lnSpc>
              <a:buSzPct val="165000"/>
              <a:buFont typeface="Wingdings" pitchFamily="2" charset="2"/>
              <a:buChar char="§"/>
            </a:pPr>
            <a:r>
              <a:rPr lang="tr-TR" dirty="0" smtClean="0">
                <a:solidFill>
                  <a:schemeClr val="hlink"/>
                </a:solidFill>
                <a:effectLst/>
                <a:latin typeface="Comic Sans MS" pitchFamily="66" charset="0"/>
              </a:rPr>
              <a:t>Activins</a:t>
            </a:r>
            <a:r>
              <a:rPr lang="tr-TR" dirty="0" smtClean="0">
                <a:effectLst/>
                <a:latin typeface="Comic Sans MS" pitchFamily="66" charset="0"/>
              </a:rPr>
              <a:t> : disulfide-linked dimers of the </a:t>
            </a:r>
            <a:r>
              <a:rPr lang="en-US" dirty="0" smtClean="0">
                <a:effectLst/>
                <a:latin typeface="Comic Sans MS" pitchFamily="66" charset="0"/>
              </a:rPr>
              <a:t>ß</a:t>
            </a:r>
            <a:r>
              <a:rPr lang="tr-TR" dirty="0" smtClean="0">
                <a:effectLst/>
                <a:latin typeface="Comic Sans MS" pitchFamily="66" charset="0"/>
              </a:rPr>
              <a:t>-subunits of inhibin.</a:t>
            </a:r>
          </a:p>
          <a:p>
            <a:pPr marL="533400" indent="-533400">
              <a:lnSpc>
                <a:spcPct val="80000"/>
              </a:lnSpc>
              <a:buFont typeface="Wingdings" pitchFamily="2" charset="2"/>
              <a:buChar char="Ø"/>
            </a:pPr>
            <a:r>
              <a:rPr lang="tr-TR" dirty="0" smtClean="0">
                <a:effectLst/>
                <a:latin typeface="Comic Sans MS" pitchFamily="66" charset="0"/>
              </a:rPr>
              <a:t>Activin A produced in the ovary augments the effects of FSH</a:t>
            </a:r>
          </a:p>
          <a:p>
            <a:pPr marL="533400" indent="-533400">
              <a:lnSpc>
                <a:spcPct val="80000"/>
              </a:lnSpc>
              <a:buFont typeface="Wingdings" pitchFamily="2" charset="2"/>
              <a:buChar char="Ø"/>
            </a:pPr>
            <a:r>
              <a:rPr lang="tr-TR" dirty="0" smtClean="0">
                <a:effectLst/>
                <a:latin typeface="Comic Sans MS" pitchFamily="66" charset="0"/>
              </a:rPr>
              <a:t>Activin B produced in the gonadotrop</a:t>
            </a:r>
            <a:r>
              <a:rPr lang="tr-TR" dirty="0" smtClean="0">
                <a:effectLst/>
                <a:latin typeface="Arial" charset="0"/>
              </a:rPr>
              <a:t>es</a:t>
            </a:r>
            <a:r>
              <a:rPr lang="tr-TR" dirty="0" smtClean="0">
                <a:effectLst/>
                <a:latin typeface="Comic Sans MS" pitchFamily="66" charset="0"/>
              </a:rPr>
              <a:t> increases FSH secretion</a:t>
            </a:r>
          </a:p>
          <a:p>
            <a:endParaRPr lang="en-US" dirty="0"/>
          </a:p>
        </p:txBody>
      </p:sp>
    </p:spTree>
    <p:extLst>
      <p:ext uri="{BB962C8B-B14F-4D97-AF65-F5344CB8AC3E}">
        <p14:creationId xmlns:p14="http://schemas.microsoft.com/office/powerpoint/2010/main" val="3580312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OESTROGENS</a:t>
            </a:r>
            <a:endParaRPr lang="en-GB" dirty="0"/>
          </a:p>
        </p:txBody>
      </p:sp>
      <p:sp>
        <p:nvSpPr>
          <p:cNvPr id="3" name="Content Placeholder 2"/>
          <p:cNvSpPr>
            <a:spLocks noGrp="1"/>
          </p:cNvSpPr>
          <p:nvPr>
            <p:ph idx="1"/>
          </p:nvPr>
        </p:nvSpPr>
        <p:spPr/>
        <p:txBody>
          <a:bodyPr>
            <a:normAutofit lnSpcReduction="10000"/>
          </a:bodyPr>
          <a:lstStyle/>
          <a:p>
            <a:r>
              <a:rPr lang="en-GB" dirty="0" smtClean="0"/>
              <a:t>Three main physiologic types; </a:t>
            </a:r>
            <a:r>
              <a:rPr lang="en-GB" dirty="0" err="1" smtClean="0"/>
              <a:t>Estrone</a:t>
            </a:r>
            <a:r>
              <a:rPr lang="en-GB" dirty="0" smtClean="0"/>
              <a:t>, </a:t>
            </a:r>
            <a:r>
              <a:rPr lang="en-GB" dirty="0" err="1" smtClean="0"/>
              <a:t>Estriol</a:t>
            </a:r>
            <a:r>
              <a:rPr lang="en-GB" dirty="0" smtClean="0"/>
              <a:t> and Estradiol .</a:t>
            </a:r>
          </a:p>
          <a:p>
            <a:r>
              <a:rPr lang="en-GB" dirty="0" smtClean="0"/>
              <a:t>The principal and most abundant oestrogen secreted by the ovary is estradiol 17-</a:t>
            </a:r>
            <a:r>
              <a:rPr lang="el-GR" dirty="0" smtClean="0"/>
              <a:t>β</a:t>
            </a:r>
            <a:r>
              <a:rPr lang="en-GB" dirty="0" smtClean="0"/>
              <a:t>.</a:t>
            </a:r>
          </a:p>
          <a:p>
            <a:r>
              <a:rPr lang="en-GB" dirty="0" smtClean="0"/>
              <a:t>Mainly bound (96%) to SHBG and albumin.</a:t>
            </a:r>
          </a:p>
          <a:p>
            <a:r>
              <a:rPr lang="en-GB" dirty="0" smtClean="0"/>
              <a:t>Estrogens promote the development of secondary sexual characteristics, uterine growth, thickening of the vaginal mucosa, thinning of the cervical mucus.</a:t>
            </a:r>
            <a:endParaRPr lang="en-GB" dirty="0"/>
          </a:p>
        </p:txBody>
      </p:sp>
    </p:spTree>
    <p:extLst>
      <p:ext uri="{BB962C8B-B14F-4D97-AF65-F5344CB8AC3E}">
        <p14:creationId xmlns:p14="http://schemas.microsoft.com/office/powerpoint/2010/main" val="3733680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PROGESTERONE</a:t>
            </a:r>
            <a:endParaRPr lang="en-GB" dirty="0"/>
          </a:p>
        </p:txBody>
      </p:sp>
      <p:sp>
        <p:nvSpPr>
          <p:cNvPr id="3" name="Content Placeholder 2"/>
          <p:cNvSpPr>
            <a:spLocks noGrp="1"/>
          </p:cNvSpPr>
          <p:nvPr>
            <p:ph idx="1"/>
          </p:nvPr>
        </p:nvSpPr>
        <p:spPr/>
        <p:txBody>
          <a:bodyPr>
            <a:normAutofit/>
          </a:bodyPr>
          <a:lstStyle/>
          <a:p>
            <a:r>
              <a:rPr lang="en-GB" dirty="0"/>
              <a:t>Progesterone, </a:t>
            </a:r>
            <a:r>
              <a:rPr lang="en-GB" dirty="0" smtClean="0"/>
              <a:t>is similar to the oestrogens, maintains the </a:t>
            </a:r>
            <a:r>
              <a:rPr lang="en-GB" dirty="0"/>
              <a:t>accessory organs during the menstrual </a:t>
            </a:r>
            <a:r>
              <a:rPr lang="en-GB" dirty="0" smtClean="0"/>
              <a:t>cycle</a:t>
            </a:r>
            <a:r>
              <a:rPr lang="en-GB" dirty="0"/>
              <a:t> </a:t>
            </a:r>
            <a:r>
              <a:rPr lang="en-GB" dirty="0" smtClean="0"/>
              <a:t>hormone </a:t>
            </a:r>
            <a:r>
              <a:rPr lang="en-GB" dirty="0"/>
              <a:t>is especially important in </a:t>
            </a:r>
            <a:r>
              <a:rPr lang="en-GB" dirty="0" smtClean="0"/>
              <a:t>and  </a:t>
            </a:r>
            <a:r>
              <a:rPr lang="en-GB" dirty="0"/>
              <a:t>maintaining pregnancy.</a:t>
            </a:r>
          </a:p>
          <a:p>
            <a:r>
              <a:rPr lang="en-GB" dirty="0" smtClean="0"/>
              <a:t>Progesterone </a:t>
            </a:r>
            <a:r>
              <a:rPr lang="en-GB" dirty="0"/>
              <a:t>is secreted mainly </a:t>
            </a:r>
            <a:r>
              <a:rPr lang="en-GB" dirty="0" smtClean="0"/>
              <a:t>by the </a:t>
            </a:r>
            <a:r>
              <a:rPr lang="en-GB" dirty="0"/>
              <a:t>corpus </a:t>
            </a:r>
            <a:r>
              <a:rPr lang="en-GB" dirty="0" smtClean="0"/>
              <a:t>luteum in non-pregnant women. </a:t>
            </a:r>
          </a:p>
          <a:p>
            <a:r>
              <a:rPr lang="en-GB" dirty="0" smtClean="0"/>
              <a:t>Minor </a:t>
            </a:r>
            <a:r>
              <a:rPr lang="en-GB" dirty="0"/>
              <a:t>sources are </a:t>
            </a:r>
            <a:r>
              <a:rPr lang="en-GB" dirty="0" smtClean="0"/>
              <a:t>the adrenal </a:t>
            </a:r>
            <a:r>
              <a:rPr lang="en-GB" dirty="0"/>
              <a:t>cortex in both sexes and the testes in men.</a:t>
            </a:r>
          </a:p>
        </p:txBody>
      </p:sp>
    </p:spTree>
    <p:extLst>
      <p:ext uri="{BB962C8B-B14F-4D97-AF65-F5344CB8AC3E}">
        <p14:creationId xmlns:p14="http://schemas.microsoft.com/office/powerpoint/2010/main" val="1068070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048595"/>
          <p:cNvSpPr>
            <a:spLocks noGrp="1"/>
          </p:cNvSpPr>
          <p:nvPr>
            <p:ph type="title"/>
          </p:nvPr>
        </p:nvSpPr>
        <p:spPr>
          <a:xfrm>
            <a:off x="278440" y="0"/>
            <a:ext cx="7886700" cy="1325563"/>
          </a:xfrm>
        </p:spPr>
        <p:txBody>
          <a:bodyPr/>
          <a:lstStyle/>
          <a:p>
            <a:r>
              <a:rPr lang="en-US"/>
              <a:t>PROGESTERONE</a:t>
            </a:r>
          </a:p>
        </p:txBody>
      </p:sp>
      <p:sp>
        <p:nvSpPr>
          <p:cNvPr id="1048597" name="Content Placeholder 1048596"/>
          <p:cNvSpPr>
            <a:spLocks noGrp="1"/>
          </p:cNvSpPr>
          <p:nvPr>
            <p:ph idx="1"/>
          </p:nvPr>
        </p:nvSpPr>
        <p:spPr>
          <a:xfrm>
            <a:off x="278440" y="1247801"/>
            <a:ext cx="4734839" cy="5621110"/>
          </a:xfrm>
        </p:spPr>
        <p:txBody>
          <a:bodyPr>
            <a:normAutofit fontScale="56786" lnSpcReduction="20000"/>
          </a:bodyPr>
          <a:lstStyle/>
          <a:p>
            <a:r>
              <a:rPr lang="en-US"/>
              <a:t>Progesterone is a key hormonesone in feryility. After ovulation progesterone production is triggered by Luteinizing Hormone (LH) which stimulates the corpus luteum (the remnant egg sac) in the ovary to produce progesterone. </a:t>
            </a:r>
          </a:p>
          <a:p>
            <a:r>
              <a:rPr lang="en-US"/>
              <a:t>One of the main actions of progesterone with fertility is to help support a developing embryo.</a:t>
            </a:r>
          </a:p>
          <a:p>
            <a:r>
              <a:rPr lang="en-US"/>
              <a:t>If pregnancy occurs, the production of progesterone from the corpus luteum continues for about 7 weeks (it is then produced by the placenta for the duration of the pregnancy). If pregnancy did not occur, the period begins approximately 14 days after ovulation. </a:t>
            </a:r>
          </a:p>
          <a:p>
            <a:r>
              <a:rPr lang="en-US"/>
              <a:t>When fertilization does not occur the corpus luteum disintegrates, which causes the level of progesterone to fall and the endometrial tissue starts to break-down and shed as menstruation.</a:t>
            </a:r>
          </a:p>
        </p:txBody>
      </p:sp>
      <p:pic>
        <p:nvPicPr>
          <p:cNvPr id="2097153" name="Picture 2097152"/>
          <p:cNvPicPr>
            <a:picLocks/>
          </p:cNvPicPr>
          <p:nvPr/>
        </p:nvPicPr>
        <p:blipFill>
          <a:blip r:embed="rId2"/>
          <a:stretch>
            <a:fillRect/>
          </a:stretch>
        </p:blipFill>
        <p:spPr>
          <a:xfrm>
            <a:off x="5015391" y="2481328"/>
            <a:ext cx="3898392" cy="3455283"/>
          </a:xfrm>
          <a:prstGeom prst="rect">
            <a:avLst/>
          </a:prstGeom>
        </p:spPr>
      </p:pic>
    </p:spTree>
    <p:extLst>
      <p:ext uri="{BB962C8B-B14F-4D97-AF65-F5344CB8AC3E}">
        <p14:creationId xmlns:p14="http://schemas.microsoft.com/office/powerpoint/2010/main" val="221046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048597"/>
          <p:cNvSpPr>
            <a:spLocks noGrp="1"/>
          </p:cNvSpPr>
          <p:nvPr>
            <p:ph type="title"/>
          </p:nvPr>
        </p:nvSpPr>
        <p:spPr/>
        <p:txBody>
          <a:bodyPr>
            <a:normAutofit fontScale="90000"/>
          </a:bodyPr>
          <a:lstStyle/>
          <a:p>
            <a:r>
              <a:rPr lang="en-US"/>
              <a:t>ROLE OF PROGESTERONE IN FERTILITY</a:t>
            </a:r>
          </a:p>
        </p:txBody>
      </p:sp>
      <p:sp>
        <p:nvSpPr>
          <p:cNvPr id="1048599" name="Content Placeholder 1048598"/>
          <p:cNvSpPr>
            <a:spLocks noGrp="1"/>
          </p:cNvSpPr>
          <p:nvPr>
            <p:ph idx="1"/>
          </p:nvPr>
        </p:nvSpPr>
        <p:spPr/>
        <p:txBody>
          <a:bodyPr>
            <a:normAutofit fontScale="78571" lnSpcReduction="10000"/>
          </a:bodyPr>
          <a:lstStyle/>
          <a:p>
            <a:r>
              <a:rPr lang="en-US"/>
              <a:t>Progesterone maintains the lining of the uterus which makes it possible for a fertilized egg to attach and survive</a:t>
            </a:r>
          </a:p>
          <a:p>
            <a:r>
              <a:rPr lang="en-US"/>
              <a:t>Allows the embryo to survive</a:t>
            </a:r>
          </a:p>
          <a:p>
            <a:r>
              <a:rPr lang="en-US"/>
              <a:t>Prevents immune rejection of the developing baby</a:t>
            </a:r>
          </a:p>
          <a:p>
            <a:r>
              <a:rPr lang="en-US"/>
              <a:t>Allows for full development of the fetus through pregnancy</a:t>
            </a:r>
          </a:p>
          <a:p>
            <a:r>
              <a:rPr lang="en-US"/>
              <a:t>Helps the body use fat for energy during pregnancy</a:t>
            </a:r>
          </a:p>
          <a:p>
            <a:r>
              <a:rPr lang="en-US"/>
              <a:t>Prevents secondary sexual development</a:t>
            </a:r>
          </a:p>
          <a:p>
            <a:r>
              <a:rPr lang="en-US"/>
              <a:t>Increases libido around ovulation</a:t>
            </a:r>
          </a:p>
          <a:p>
            <a:r>
              <a:rPr lang="en-US"/>
              <a:t>Activates osteoblasts to increase new bone formation</a:t>
            </a:r>
          </a:p>
          <a:p>
            <a:r>
              <a:rPr lang="en-US"/>
              <a:t>Protects against endometrial, breast, ovarian and prostate cancer</a:t>
            </a:r>
          </a:p>
        </p:txBody>
      </p:sp>
    </p:spTree>
    <p:extLst>
      <p:ext uri="{BB962C8B-B14F-4D97-AF65-F5344CB8AC3E}">
        <p14:creationId xmlns:p14="http://schemas.microsoft.com/office/powerpoint/2010/main" val="277233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1371600"/>
          </a:xfrm>
        </p:spPr>
        <p:txBody>
          <a:bodyPr/>
          <a:lstStyle/>
          <a:p>
            <a:pPr fontAlgn="auto">
              <a:spcAft>
                <a:spcPts val="0"/>
              </a:spcAft>
              <a:defRPr/>
            </a:pPr>
            <a:r>
              <a:rPr lang="en-US" dirty="0" smtClean="0"/>
              <a:t>The HPG axis</a:t>
            </a:r>
            <a:br>
              <a:rPr lang="en-US" dirty="0" smtClean="0"/>
            </a:br>
            <a:endParaRPr lang="en-US" sz="1600" dirty="0">
              <a:solidFill>
                <a:srgbClr val="008000"/>
              </a:solidFill>
            </a:endParaRPr>
          </a:p>
        </p:txBody>
      </p:sp>
      <p:sp>
        <p:nvSpPr>
          <p:cNvPr id="3" name="Content Placeholder 2"/>
          <p:cNvSpPr>
            <a:spLocks noGrp="1"/>
          </p:cNvSpPr>
          <p:nvPr>
            <p:ph idx="1"/>
          </p:nvPr>
        </p:nvSpPr>
        <p:spPr>
          <a:xfrm>
            <a:off x="0" y="1066800"/>
            <a:ext cx="9144000" cy="6396038"/>
          </a:xfrm>
        </p:spPr>
        <p:txBody>
          <a:bodyPr rtlCol="0">
            <a:noAutofit/>
          </a:bodyPr>
          <a:lstStyle/>
          <a:p>
            <a:pPr marL="457200" indent="-457200" fontAlgn="auto">
              <a:buFont typeface="Arial"/>
              <a:buChar char="•"/>
              <a:defRPr/>
            </a:pPr>
            <a:r>
              <a:rPr lang="en-US" sz="2800" dirty="0"/>
              <a:t>The hypothalamo-pituitary</a:t>
            </a:r>
            <a:r>
              <a:rPr lang="en-US" sz="2800" dirty="0" smtClean="0"/>
              <a:t>-ovarian </a:t>
            </a:r>
            <a:r>
              <a:rPr lang="en-US" sz="2800" dirty="0"/>
              <a:t>axis is essentially a complex but necessary interplay between the hypothalamus, the pituitary and the </a:t>
            </a:r>
            <a:r>
              <a:rPr lang="en-US" sz="2800" dirty="0" smtClean="0"/>
              <a:t>gonads </a:t>
            </a:r>
            <a:r>
              <a:rPr lang="en-US" sz="2800" dirty="0"/>
              <a:t>in such a way that they behave like one neuroendocrine organ</a:t>
            </a:r>
            <a:r>
              <a:rPr lang="en-US" sz="2800" dirty="0" smtClean="0"/>
              <a:t>.</a:t>
            </a:r>
          </a:p>
          <a:p>
            <a:pPr marL="457200" indent="-457200" fontAlgn="auto">
              <a:buFont typeface="Arial"/>
              <a:buChar char="•"/>
              <a:defRPr/>
            </a:pPr>
            <a:endParaRPr lang="en-US" sz="2800" dirty="0" smtClean="0"/>
          </a:p>
          <a:p>
            <a:pPr>
              <a:defRPr/>
            </a:pPr>
            <a:r>
              <a:rPr lang="en-US" sz="2800" dirty="0" smtClean="0"/>
              <a:t>  </a:t>
            </a:r>
            <a:r>
              <a:rPr lang="en-US" sz="2800" dirty="0"/>
              <a:t>The hypothalamic-pituitary-gonadal axis is the key regulator of sex development and reproduction, processes that are initiated through the </a:t>
            </a:r>
            <a:r>
              <a:rPr lang="en-US" sz="2800" dirty="0" err="1"/>
              <a:t>decapeptide</a:t>
            </a:r>
            <a:r>
              <a:rPr lang="en-US" sz="2800" dirty="0"/>
              <a:t> </a:t>
            </a:r>
            <a:r>
              <a:rPr lang="en-US" sz="2800" dirty="0" err="1" smtClean="0"/>
              <a:t>GnRH</a:t>
            </a:r>
            <a:r>
              <a:rPr lang="en-US" sz="2800" dirty="0" smtClean="0"/>
              <a:t>/</a:t>
            </a:r>
            <a:r>
              <a:rPr lang="en-US" sz="2800" dirty="0" err="1" smtClean="0"/>
              <a:t>kisspeptin</a:t>
            </a:r>
            <a:r>
              <a:rPr lang="en-US" sz="2800" dirty="0" smtClean="0"/>
              <a:t>.</a:t>
            </a:r>
            <a:endParaRPr lang="en-US" sz="2800" dirty="0"/>
          </a:p>
          <a:p>
            <a:pPr marL="0" indent="0" fontAlgn="auto">
              <a:buNone/>
              <a:defRPr/>
            </a:pPr>
            <a:endParaRPr lang="en-US" sz="2800" dirty="0" smtClean="0"/>
          </a:p>
          <a:p>
            <a:pPr marL="457200" indent="-457200" fontAlgn="auto">
              <a:buFont typeface="Arial"/>
              <a:buChar char="•"/>
              <a:defRPr/>
            </a:pPr>
            <a:r>
              <a:rPr lang="en-US" sz="2800" dirty="0" smtClean="0"/>
              <a:t>The </a:t>
            </a:r>
            <a:r>
              <a:rPr lang="en-US" sz="2800" dirty="0"/>
              <a:t>axis </a:t>
            </a:r>
            <a:r>
              <a:rPr lang="en-US" sz="2800" dirty="0" smtClean="0"/>
              <a:t>is functionally involved in the  </a:t>
            </a:r>
            <a:r>
              <a:rPr lang="en-US" sz="2800" dirty="0"/>
              <a:t>development of primary and secondary sexual characteristics, the control of oogenesis and by extension reproduction.</a:t>
            </a:r>
            <a:r>
              <a:rPr lang="en-GB" sz="2800" dirty="0"/>
              <a:t> </a:t>
            </a:r>
            <a:endParaRPr lang="en-GB" sz="2800" dirty="0" smtClean="0"/>
          </a:p>
          <a:p>
            <a:pPr marL="457200" indent="-457200" fontAlgn="auto">
              <a:buFont typeface="Arial"/>
              <a:buChar char="•"/>
              <a:defRPr/>
            </a:pPr>
            <a:endParaRPr lang="en-GB" sz="2400" dirty="0"/>
          </a:p>
          <a:p>
            <a:pPr fontAlgn="auto">
              <a:defRPr/>
            </a:pPr>
            <a:endParaRPr lang="en-GB" sz="2800" dirty="0"/>
          </a:p>
          <a:p>
            <a:pPr fontAlgn="auto">
              <a:defRPr/>
            </a:pPr>
            <a:endParaRPr lang="en-GB" sz="2800" dirty="0"/>
          </a:p>
          <a:p>
            <a:pPr fontAlgn="auto">
              <a:defRPr/>
            </a:pPr>
            <a:r>
              <a:rPr lang="en-GB" sz="2800" dirty="0"/>
              <a:t> </a:t>
            </a:r>
            <a:endParaRPr lang="en-US" sz="2800" dirty="0"/>
          </a:p>
          <a:p>
            <a:pPr fontAlgn="auto">
              <a:defRPr/>
            </a:pPr>
            <a:endParaRPr lang="en-GB" sz="2400" dirty="0"/>
          </a:p>
        </p:txBody>
      </p:sp>
    </p:spTree>
    <p:extLst>
      <p:ext uri="{BB962C8B-B14F-4D97-AF65-F5344CB8AC3E}">
        <p14:creationId xmlns:p14="http://schemas.microsoft.com/office/powerpoint/2010/main" val="1926624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048599"/>
          <p:cNvSpPr>
            <a:spLocks noGrp="1"/>
          </p:cNvSpPr>
          <p:nvPr>
            <p:ph type="title"/>
          </p:nvPr>
        </p:nvSpPr>
        <p:spPr/>
        <p:txBody>
          <a:bodyPr/>
          <a:lstStyle/>
          <a:p>
            <a:r>
              <a:rPr lang="en-US"/>
              <a:t>PROGESTERONE TEST</a:t>
            </a:r>
          </a:p>
        </p:txBody>
      </p:sp>
      <p:sp>
        <p:nvSpPr>
          <p:cNvPr id="1048601" name="Content Placeholder 1048600"/>
          <p:cNvSpPr>
            <a:spLocks noGrp="1"/>
          </p:cNvSpPr>
          <p:nvPr>
            <p:ph idx="1"/>
          </p:nvPr>
        </p:nvSpPr>
        <p:spPr>
          <a:xfrm>
            <a:off x="628650" y="1462195"/>
            <a:ext cx="8068289" cy="5246932"/>
          </a:xfrm>
        </p:spPr>
        <p:txBody>
          <a:bodyPr>
            <a:normAutofit/>
          </a:bodyPr>
          <a:lstStyle/>
          <a:p>
            <a:r>
              <a:rPr lang="en-US"/>
              <a:t>The most appropriate time to measure serum progesterone is mid luteal phase (either 7 days after ovulation, or 7 days prior to expected menses). This is when you’re most likely to catch the peak progesterone level. This day will vary according to a woman’s cycle length (for example, for a 28 day cycle, day 21 progesterone testing is appropriate; but for a 35 day cycle, progesterone would ideally be measured around day 28).</a:t>
            </a:r>
          </a:p>
        </p:txBody>
      </p:sp>
    </p:spTree>
    <p:extLst>
      <p:ext uri="{BB962C8B-B14F-4D97-AF65-F5344CB8AC3E}">
        <p14:creationId xmlns:p14="http://schemas.microsoft.com/office/powerpoint/2010/main" val="2669651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048601"/>
          <p:cNvSpPr>
            <a:spLocks noGrp="1"/>
          </p:cNvSpPr>
          <p:nvPr>
            <p:ph type="title"/>
          </p:nvPr>
        </p:nvSpPr>
        <p:spPr>
          <a:xfrm>
            <a:off x="628649" y="0"/>
            <a:ext cx="7886700" cy="1325563"/>
          </a:xfrm>
        </p:spPr>
        <p:txBody>
          <a:bodyPr/>
          <a:lstStyle/>
          <a:p>
            <a:r>
              <a:rPr lang="en-US"/>
              <a:t>INTERPRETATION OF RESULTS</a:t>
            </a:r>
          </a:p>
        </p:txBody>
      </p:sp>
      <p:sp>
        <p:nvSpPr>
          <p:cNvPr id="1048603" name="Content Placeholder 1048602"/>
          <p:cNvSpPr>
            <a:spLocks noGrp="1"/>
          </p:cNvSpPr>
          <p:nvPr>
            <p:ph idx="1"/>
          </p:nvPr>
        </p:nvSpPr>
        <p:spPr>
          <a:xfrm>
            <a:off x="407167" y="983602"/>
            <a:ext cx="8329667" cy="5613650"/>
          </a:xfrm>
        </p:spPr>
        <p:txBody>
          <a:bodyPr>
            <a:normAutofit fontScale="67857" lnSpcReduction="20000"/>
          </a:bodyPr>
          <a:lstStyle/>
          <a:p>
            <a:r>
              <a:rPr lang="en-US"/>
              <a:t>In general, normal serum progesterone test results fall in the following ranges: men, postmenopausal women, and women at the beginning of their menstrual cycle: 1 ng/mL or under. women in the middle of their menstrual cycle: 5 to 20 ng/mL. pregnant women in their first trimester: 11.2 to 90 ng/mL.</a:t>
            </a:r>
          </a:p>
          <a:p>
            <a:r>
              <a:rPr lang="en-US"/>
              <a:t>Results below 10ng/ml indicates a low Progesterone level.</a:t>
            </a:r>
          </a:p>
          <a:p>
            <a:r>
              <a:rPr lang="en-US"/>
              <a:t>Women who do not produce enough of the hormone progesterone after ovulation experience the luteal phase defect. </a:t>
            </a:r>
          </a:p>
          <a:p>
            <a:r>
              <a:rPr lang="en-US"/>
              <a:t>Deficiency in the amount of progesterone produced after ovulation may result in a uterine lining that is less able to have an embryo implant which is why some women with this problem may see their period come a short time after ovulation.</a:t>
            </a:r>
          </a:p>
          <a:p>
            <a:r>
              <a:rPr lang="en-US"/>
              <a:t>Low progesterone may indicate ectopic pregnancy. This can result in miscarriage or fetal death.</a:t>
            </a:r>
          </a:p>
          <a:p>
            <a:r>
              <a:rPr lang="en-US"/>
              <a:t>Without progesterone to complement it, estrogen may become the dominant hormone causing symptoms such as weight gain,  decreased sex drive, mood swings, and depression, PMS, irregular menstrual cycle, heavy bleeding, breast tenderness, fibrocystic breasts, fibroids and gallbladder problems</a:t>
            </a:r>
          </a:p>
        </p:txBody>
      </p:sp>
    </p:spTree>
    <p:extLst>
      <p:ext uri="{BB962C8B-B14F-4D97-AF65-F5344CB8AC3E}">
        <p14:creationId xmlns:p14="http://schemas.microsoft.com/office/powerpoint/2010/main" val="310582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ANDROGENS</a:t>
            </a:r>
            <a:endParaRPr lang="en-GB" dirty="0"/>
          </a:p>
        </p:txBody>
      </p:sp>
      <p:sp>
        <p:nvSpPr>
          <p:cNvPr id="3" name="Content Placeholder 2"/>
          <p:cNvSpPr>
            <a:spLocks noGrp="1"/>
          </p:cNvSpPr>
          <p:nvPr>
            <p:ph idx="1"/>
          </p:nvPr>
        </p:nvSpPr>
        <p:spPr/>
        <p:txBody>
          <a:bodyPr/>
          <a:lstStyle/>
          <a:p>
            <a:r>
              <a:rPr lang="en-GB" dirty="0" smtClean="0"/>
              <a:t>Testosterone (most abundant), </a:t>
            </a:r>
            <a:r>
              <a:rPr lang="en-GB" dirty="0" err="1" smtClean="0"/>
              <a:t>dihydrotestosterone</a:t>
            </a:r>
            <a:r>
              <a:rPr lang="en-GB" dirty="0" smtClean="0"/>
              <a:t> and </a:t>
            </a:r>
            <a:r>
              <a:rPr lang="en-GB" dirty="0" err="1" smtClean="0"/>
              <a:t>androstenedione</a:t>
            </a:r>
            <a:r>
              <a:rPr lang="en-GB" dirty="0" smtClean="0"/>
              <a:t>.</a:t>
            </a:r>
          </a:p>
          <a:p>
            <a:r>
              <a:rPr lang="en-GB" dirty="0" smtClean="0"/>
              <a:t>Testosterone is 96% bound to CBG (1-2%), Albumin (50%) and SHBG (45%), while &lt;4% is free. </a:t>
            </a:r>
          </a:p>
          <a:p>
            <a:r>
              <a:rPr lang="en-GB" dirty="0" smtClean="0"/>
              <a:t>Free testosterone index.</a:t>
            </a:r>
            <a:endParaRPr lang="en-GB" dirty="0"/>
          </a:p>
        </p:txBody>
      </p:sp>
    </p:spTree>
    <p:extLst>
      <p:ext uri="{BB962C8B-B14F-4D97-AF65-F5344CB8AC3E}">
        <p14:creationId xmlns:p14="http://schemas.microsoft.com/office/powerpoint/2010/main" val="3882098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Testosterone &amp; DHT</a:t>
            </a:r>
            <a:endParaRPr lang="en-GB" dirty="0"/>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pPr marL="0" indent="0">
              <a:lnSpc>
                <a:spcPct val="110000"/>
              </a:lnSpc>
              <a:buNone/>
            </a:pPr>
            <a:r>
              <a:rPr lang="en-GB" altLang="en-US" dirty="0" smtClean="0">
                <a:solidFill>
                  <a:schemeClr val="accent2"/>
                </a:solidFill>
              </a:rPr>
              <a:t>Testosterone</a:t>
            </a:r>
          </a:p>
          <a:p>
            <a:pPr>
              <a:lnSpc>
                <a:spcPct val="110000"/>
              </a:lnSpc>
            </a:pPr>
            <a:r>
              <a:rPr lang="en-GB" altLang="en-US" sz="2100" dirty="0" smtClean="0"/>
              <a:t>Male </a:t>
            </a:r>
            <a:r>
              <a:rPr lang="en-GB" altLang="en-US" sz="2100" dirty="0"/>
              <a:t>reproductive </a:t>
            </a:r>
            <a:r>
              <a:rPr lang="en-GB" altLang="en-US" sz="2100" dirty="0" smtClean="0"/>
              <a:t>development (foetal &amp; pubertal)</a:t>
            </a:r>
            <a:endParaRPr lang="en-GB" altLang="en-US" sz="2100" dirty="0"/>
          </a:p>
          <a:p>
            <a:pPr>
              <a:lnSpc>
                <a:spcPct val="110000"/>
              </a:lnSpc>
            </a:pPr>
            <a:r>
              <a:rPr lang="en-GB" altLang="en-US" sz="2100" dirty="0"/>
              <a:t>Male secondary sex characteristics</a:t>
            </a:r>
          </a:p>
          <a:p>
            <a:pPr>
              <a:lnSpc>
                <a:spcPct val="110000"/>
              </a:lnSpc>
            </a:pPr>
            <a:r>
              <a:rPr lang="en-GB" altLang="en-US" sz="2100" dirty="0"/>
              <a:t>Spermatogenesis</a:t>
            </a:r>
          </a:p>
          <a:p>
            <a:pPr>
              <a:lnSpc>
                <a:spcPct val="110000"/>
              </a:lnSpc>
            </a:pPr>
            <a:r>
              <a:rPr lang="en-GB" altLang="en-US" sz="2100" dirty="0"/>
              <a:t>Bone mass (male &amp; females)</a:t>
            </a:r>
          </a:p>
          <a:p>
            <a:pPr>
              <a:lnSpc>
                <a:spcPct val="110000"/>
              </a:lnSpc>
            </a:pPr>
            <a:r>
              <a:rPr lang="en-GB" altLang="en-US" sz="2100" dirty="0"/>
              <a:t>Also effects on erythropoiesis, lipids</a:t>
            </a:r>
          </a:p>
          <a:p>
            <a:pPr marL="0" indent="0">
              <a:lnSpc>
                <a:spcPct val="110000"/>
              </a:lnSpc>
              <a:buNone/>
            </a:pPr>
            <a:endParaRPr lang="en-GB" sz="2100" dirty="0">
              <a:solidFill>
                <a:srgbClr val="00B050"/>
              </a:solidFill>
            </a:endParaRPr>
          </a:p>
          <a:p>
            <a:pPr marL="0" indent="0">
              <a:lnSpc>
                <a:spcPct val="110000"/>
              </a:lnSpc>
              <a:buNone/>
            </a:pPr>
            <a:r>
              <a:rPr lang="en-GB" altLang="en-US" dirty="0" err="1" smtClean="0">
                <a:solidFill>
                  <a:schemeClr val="accent2"/>
                </a:solidFill>
              </a:rPr>
              <a:t>Dihydrotestosterone</a:t>
            </a:r>
            <a:endParaRPr lang="en-GB" altLang="en-US" dirty="0">
              <a:solidFill>
                <a:schemeClr val="accent2"/>
              </a:solidFill>
            </a:endParaRPr>
          </a:p>
          <a:p>
            <a:pPr>
              <a:lnSpc>
                <a:spcPct val="110000"/>
              </a:lnSpc>
            </a:pPr>
            <a:r>
              <a:rPr lang="en-GB" altLang="en-US" sz="2100" dirty="0" smtClean="0"/>
              <a:t>Peripheral conversion from testosterone by 5α</a:t>
            </a:r>
            <a:r>
              <a:rPr lang="en-GB" altLang="en-US" sz="2100" dirty="0" smtClean="0">
                <a:cs typeface="Arial" charset="0"/>
              </a:rPr>
              <a:t>-</a:t>
            </a:r>
            <a:r>
              <a:rPr lang="en-GB" altLang="en-US" sz="2100" dirty="0" err="1" smtClean="0"/>
              <a:t>reductase</a:t>
            </a:r>
            <a:r>
              <a:rPr lang="en-GB" altLang="en-US" sz="2100" dirty="0" smtClean="0"/>
              <a:t> </a:t>
            </a:r>
            <a:r>
              <a:rPr lang="en-GB" altLang="en-US" sz="2100" dirty="0"/>
              <a:t>(prostate, </a:t>
            </a:r>
            <a:r>
              <a:rPr lang="en-GB" altLang="en-US" sz="2100" dirty="0" smtClean="0"/>
              <a:t>skin)</a:t>
            </a:r>
          </a:p>
          <a:p>
            <a:pPr>
              <a:lnSpc>
                <a:spcPct val="110000"/>
              </a:lnSpc>
            </a:pPr>
            <a:r>
              <a:rPr lang="en-GB" altLang="en-US" sz="2100" dirty="0" smtClean="0"/>
              <a:t>Testosterone </a:t>
            </a:r>
            <a:r>
              <a:rPr lang="en-GB" altLang="en-US" sz="2100" dirty="0"/>
              <a:t>has direct &amp; indirect effects</a:t>
            </a:r>
          </a:p>
          <a:p>
            <a:pPr lvl="1">
              <a:lnSpc>
                <a:spcPct val="110000"/>
              </a:lnSpc>
            </a:pPr>
            <a:r>
              <a:rPr lang="en-GB" altLang="en-US" sz="2100" dirty="0"/>
              <a:t>In some tissues testosterone is a </a:t>
            </a:r>
            <a:r>
              <a:rPr lang="en-GB" altLang="en-US" sz="2100" dirty="0" err="1"/>
              <a:t>prohormone</a:t>
            </a:r>
            <a:r>
              <a:rPr lang="en-GB" altLang="en-US" sz="2100" dirty="0"/>
              <a:t> for DHT</a:t>
            </a:r>
          </a:p>
          <a:p>
            <a:pPr>
              <a:lnSpc>
                <a:spcPct val="110000"/>
              </a:lnSpc>
            </a:pPr>
            <a:r>
              <a:rPr lang="en-GB" sz="2100" dirty="0" smtClean="0"/>
              <a:t>Male reproductive development requires both</a:t>
            </a:r>
          </a:p>
          <a:p>
            <a:pPr lvl="1">
              <a:lnSpc>
                <a:spcPct val="110000"/>
              </a:lnSpc>
            </a:pPr>
            <a:r>
              <a:rPr lang="en-GB" sz="2100" dirty="0" smtClean="0"/>
              <a:t>DHT measurement indicated in investigating some DSD</a:t>
            </a:r>
          </a:p>
          <a:p>
            <a:endParaRPr lang="en-GB" dirty="0"/>
          </a:p>
        </p:txBody>
      </p:sp>
    </p:spTree>
    <p:extLst>
      <p:ext uri="{BB962C8B-B14F-4D97-AF65-F5344CB8AC3E}">
        <p14:creationId xmlns:p14="http://schemas.microsoft.com/office/powerpoint/2010/main" val="1725939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Prolactin</a:t>
            </a:r>
            <a:r>
              <a:rPr lang="en-GB" dirty="0" smtClean="0"/>
              <a:t> </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Produced by </a:t>
            </a:r>
            <a:r>
              <a:rPr lang="en-GB" dirty="0" err="1" smtClean="0"/>
              <a:t>lactotrophs</a:t>
            </a:r>
            <a:r>
              <a:rPr lang="en-GB" dirty="0" smtClean="0"/>
              <a:t> of anterior pituitary</a:t>
            </a:r>
          </a:p>
          <a:p>
            <a:r>
              <a:rPr lang="en-GB" dirty="0" smtClean="0"/>
              <a:t>Negative control by </a:t>
            </a:r>
            <a:r>
              <a:rPr lang="en-GB" dirty="0" smtClean="0">
                <a:solidFill>
                  <a:schemeClr val="accent1"/>
                </a:solidFill>
              </a:rPr>
              <a:t>dopamine</a:t>
            </a:r>
          </a:p>
          <a:p>
            <a:r>
              <a:rPr lang="en-GB" dirty="0" smtClean="0"/>
              <a:t>Positive feedback by oestrogens and TRH</a:t>
            </a:r>
          </a:p>
          <a:p>
            <a:endParaRPr lang="en-GB" dirty="0" smtClean="0"/>
          </a:p>
          <a:p>
            <a:r>
              <a:rPr lang="en-GB" dirty="0" smtClean="0">
                <a:solidFill>
                  <a:schemeClr val="accent1"/>
                </a:solidFill>
              </a:rPr>
              <a:t>Direct </a:t>
            </a:r>
            <a:r>
              <a:rPr lang="en-GB" dirty="0" smtClean="0"/>
              <a:t>effects</a:t>
            </a:r>
          </a:p>
          <a:p>
            <a:pPr lvl="1"/>
            <a:r>
              <a:rPr lang="en-GB" dirty="0" smtClean="0"/>
              <a:t>Milk production</a:t>
            </a:r>
          </a:p>
          <a:p>
            <a:endParaRPr lang="en-GB" dirty="0" smtClean="0"/>
          </a:p>
          <a:p>
            <a:r>
              <a:rPr lang="en-GB" dirty="0" smtClean="0"/>
              <a:t>Measure in females with:</a:t>
            </a:r>
          </a:p>
          <a:p>
            <a:pPr lvl="1"/>
            <a:r>
              <a:rPr lang="en-GB" dirty="0" err="1" smtClean="0"/>
              <a:t>Oligo</a:t>
            </a:r>
            <a:r>
              <a:rPr lang="en-GB" dirty="0" smtClean="0"/>
              <a:t> or amenorrhoea</a:t>
            </a:r>
          </a:p>
          <a:p>
            <a:pPr lvl="1"/>
            <a:r>
              <a:rPr lang="en-GB" dirty="0" err="1" smtClean="0"/>
              <a:t>Galactorrhoea</a:t>
            </a:r>
            <a:endParaRPr lang="en-GB" dirty="0" smtClean="0"/>
          </a:p>
          <a:p>
            <a:pPr lvl="1"/>
            <a:r>
              <a:rPr lang="en-GB" dirty="0" err="1" smtClean="0"/>
              <a:t>Subfertility</a:t>
            </a:r>
            <a:endParaRPr lang="en-GB" dirty="0" smtClean="0"/>
          </a:p>
          <a:p>
            <a:endParaRPr lang="en-GB" dirty="0" smtClean="0"/>
          </a:p>
          <a:p>
            <a:r>
              <a:rPr lang="en-GB" dirty="0" smtClean="0"/>
              <a:t>Measure in males with</a:t>
            </a:r>
          </a:p>
          <a:p>
            <a:pPr lvl="1"/>
            <a:r>
              <a:rPr lang="en-GB" dirty="0" err="1" smtClean="0"/>
              <a:t>Hypogonadotrophic</a:t>
            </a:r>
            <a:r>
              <a:rPr lang="en-GB" dirty="0" smtClean="0"/>
              <a:t> </a:t>
            </a:r>
            <a:r>
              <a:rPr lang="en-GB" dirty="0" err="1" smtClean="0"/>
              <a:t>hypogonadism</a:t>
            </a:r>
            <a:r>
              <a:rPr lang="en-GB" dirty="0" smtClean="0"/>
              <a:t> with unknown cause</a:t>
            </a:r>
          </a:p>
          <a:p>
            <a:endParaRPr lang="en-GB" dirty="0" smtClean="0"/>
          </a:p>
          <a:p>
            <a:endParaRPr lang="en-GB" dirty="0"/>
          </a:p>
        </p:txBody>
      </p:sp>
    </p:spTree>
    <p:extLst>
      <p:ext uri="{BB962C8B-B14F-4D97-AF65-F5344CB8AC3E}">
        <p14:creationId xmlns:p14="http://schemas.microsoft.com/office/powerpoint/2010/main" val="1286586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585"/>
          <p:cNvSpPr>
            <a:spLocks noGrp="1"/>
          </p:cNvSpPr>
          <p:nvPr>
            <p:ph type="title"/>
          </p:nvPr>
        </p:nvSpPr>
        <p:spPr/>
        <p:txBody>
          <a:bodyPr/>
          <a:lstStyle/>
          <a:p>
            <a:r>
              <a:rPr lang="en-US" sz="3200" dirty="0" smtClean="0"/>
              <a:t> </a:t>
            </a:r>
            <a:endParaRPr lang="en-US" sz="3200" dirty="0"/>
          </a:p>
        </p:txBody>
      </p:sp>
      <p:sp>
        <p:nvSpPr>
          <p:cNvPr id="1048587" name="Content Placeholder 1048586"/>
          <p:cNvSpPr>
            <a:spLocks noGrp="1"/>
          </p:cNvSpPr>
          <p:nvPr>
            <p:ph idx="1"/>
          </p:nvPr>
        </p:nvSpPr>
        <p:spPr>
          <a:xfrm>
            <a:off x="315969" y="381000"/>
            <a:ext cx="8512063" cy="6281437"/>
          </a:xfrm>
        </p:spPr>
        <p:txBody>
          <a:bodyPr>
            <a:normAutofit fontScale="82143" lnSpcReduction="10000"/>
          </a:bodyPr>
          <a:lstStyle/>
          <a:p>
            <a:r>
              <a:rPr lang="en-US" dirty="0"/>
              <a:t>PROLACTIN is a hormone secreted from the pituitary gland.</a:t>
            </a:r>
          </a:p>
          <a:p>
            <a:r>
              <a:rPr lang="en-US" dirty="0"/>
              <a:t>Prolactin has a wide variety of effects. </a:t>
            </a:r>
          </a:p>
          <a:p>
            <a:r>
              <a:rPr lang="en-US" dirty="0"/>
              <a:t>It stimulates the mammary glands to produce milk (lactation)</a:t>
            </a:r>
          </a:p>
          <a:p>
            <a:r>
              <a:rPr lang="en-US" dirty="0"/>
              <a:t>Elevated levels of prolactin decrease the levels of sex hormones — estrogen in women and testosterone in men</a:t>
            </a:r>
          </a:p>
          <a:p>
            <a:r>
              <a:rPr lang="en-US" dirty="0"/>
              <a:t>Prolactin also stimulates proliferation of </a:t>
            </a:r>
            <a:r>
              <a:rPr lang="en-US" dirty="0" err="1"/>
              <a:t>oligodendrocyte</a:t>
            </a:r>
            <a:r>
              <a:rPr lang="en-US" dirty="0"/>
              <a:t> precursor cells. These cells differentiate into </a:t>
            </a:r>
            <a:r>
              <a:rPr lang="en-US" dirty="0" err="1"/>
              <a:t>oligodendrocytes</a:t>
            </a:r>
            <a:r>
              <a:rPr lang="en-US" dirty="0"/>
              <a:t>, the cells responsible for the formation of myelin coatings on axons in the central nervous system.</a:t>
            </a:r>
          </a:p>
          <a:p>
            <a:r>
              <a:rPr lang="en-US" dirty="0"/>
              <a:t>Other actions include contributing to pulmonary surfactant synthesis of the fetal lungs at the end of the pregnancy and immune tolerance of the fetus by the maternal organism during pregnancy. </a:t>
            </a:r>
          </a:p>
          <a:p>
            <a:r>
              <a:rPr lang="en-US" dirty="0"/>
              <a:t>Prolactin promotes neurogenesis in maternal and fetal brains</a:t>
            </a:r>
          </a:p>
        </p:txBody>
      </p:sp>
    </p:spTree>
    <p:extLst>
      <p:ext uri="{BB962C8B-B14F-4D97-AF65-F5344CB8AC3E}">
        <p14:creationId xmlns:p14="http://schemas.microsoft.com/office/powerpoint/2010/main" val="2329973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xfrm>
            <a:off x="341392" y="153441"/>
            <a:ext cx="4485051" cy="1325563"/>
          </a:xfrm>
        </p:spPr>
        <p:txBody>
          <a:bodyPr/>
          <a:lstStyle/>
          <a:p>
            <a:r>
              <a:rPr lang="en-US" sz="3200"/>
              <a:t>PROLACTIN AND INFERTILITY</a:t>
            </a:r>
          </a:p>
        </p:txBody>
      </p:sp>
      <p:sp>
        <p:nvSpPr>
          <p:cNvPr id="1048589" name="Content Placeholder 1048588"/>
          <p:cNvSpPr>
            <a:spLocks noGrp="1"/>
          </p:cNvSpPr>
          <p:nvPr>
            <p:ph idx="1"/>
          </p:nvPr>
        </p:nvSpPr>
        <p:spPr>
          <a:xfrm>
            <a:off x="54134" y="1258544"/>
            <a:ext cx="5059565" cy="5423995"/>
          </a:xfrm>
        </p:spPr>
        <p:txBody>
          <a:bodyPr>
            <a:normAutofit fontScale="67500" lnSpcReduction="20000"/>
          </a:bodyPr>
          <a:lstStyle/>
          <a:p>
            <a:r>
              <a:rPr lang="en-US"/>
              <a:t>Prolactin is a hormone that plays a role in fertility by inhibiting FSH and GnRH.  </a:t>
            </a:r>
          </a:p>
          <a:p>
            <a:r>
              <a:rPr lang="en-US"/>
              <a:t>Increased serum prolactin (PRL) levels result in decreased kisspeptin expression in Kiss1 neurons in both the hypothalamic arcuate (ARC) and anteroventral periventricular (AVPV) nuclei, mediated by prolactin receptors (PRLR) expressed on both populations of Kiss1 neurons. </a:t>
            </a:r>
          </a:p>
          <a:p>
            <a:r>
              <a:rPr lang="en-US"/>
              <a:t>Suppression of kisspeptin, in turn, reduces GnRH release and results in loss of the ovulatory GnRH surge. </a:t>
            </a:r>
          </a:p>
          <a:p>
            <a:r>
              <a:rPr lang="en-US"/>
              <a:t>This leads to reduced pituitary gonadotropin (LH and FSH) secretion and loss of ovarian stimulation, which results in hypogonadism, infertility, and amenorrhea. </a:t>
            </a:r>
          </a:p>
        </p:txBody>
      </p:sp>
      <p:pic>
        <p:nvPicPr>
          <p:cNvPr id="2097152" name="Picture 2097151"/>
          <p:cNvPicPr>
            <a:picLocks/>
          </p:cNvPicPr>
          <p:nvPr/>
        </p:nvPicPr>
        <p:blipFill>
          <a:blip r:embed="rId2"/>
          <a:stretch>
            <a:fillRect/>
          </a:stretch>
        </p:blipFill>
        <p:spPr>
          <a:xfrm>
            <a:off x="5521176" y="0"/>
            <a:ext cx="3072672" cy="6858000"/>
          </a:xfrm>
          <a:prstGeom prst="rect">
            <a:avLst/>
          </a:prstGeom>
        </p:spPr>
      </p:pic>
    </p:spTree>
    <p:extLst>
      <p:ext uri="{BB962C8B-B14F-4D97-AF65-F5344CB8AC3E}">
        <p14:creationId xmlns:p14="http://schemas.microsoft.com/office/powerpoint/2010/main" val="3018727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048589"/>
          <p:cNvSpPr>
            <a:spLocks noGrp="1"/>
          </p:cNvSpPr>
          <p:nvPr>
            <p:ph type="title"/>
          </p:nvPr>
        </p:nvSpPr>
        <p:spPr/>
        <p:txBody>
          <a:bodyPr/>
          <a:lstStyle/>
          <a:p>
            <a:r>
              <a:rPr lang="en-US"/>
              <a:t>PROLACTIN TEST</a:t>
            </a:r>
          </a:p>
        </p:txBody>
      </p:sp>
      <p:sp>
        <p:nvSpPr>
          <p:cNvPr id="1048591" name="Content Placeholder 1048590"/>
          <p:cNvSpPr>
            <a:spLocks noGrp="1"/>
          </p:cNvSpPr>
          <p:nvPr>
            <p:ph idx="1"/>
          </p:nvPr>
        </p:nvSpPr>
        <p:spPr/>
        <p:txBody>
          <a:bodyPr>
            <a:normAutofit fontScale="88929" lnSpcReduction="10000"/>
          </a:bodyPr>
          <a:lstStyle/>
          <a:p>
            <a:r>
              <a:rPr lang="en-US"/>
              <a:t>A PRL test is usually done to assess the level of prolactin in the body.</a:t>
            </a:r>
          </a:p>
          <a:p>
            <a:r>
              <a:rPr lang="en-US"/>
              <a:t>The natural levels of prolactin in the body change throughout the day. Levels gradually rise overnight and are at their highest in the morning.</a:t>
            </a:r>
          </a:p>
          <a:p>
            <a:r>
              <a:rPr lang="en-US"/>
              <a:t>Doctors usually ask to take a blood sample 3 to 4 hours after a person has woken up</a:t>
            </a:r>
          </a:p>
          <a:p>
            <a:r>
              <a:rPr lang="en-US"/>
              <a:t>Normal Prolactin levels are:
females: less than 25 ng/mL
males: less than 17 ng/mL</a:t>
            </a:r>
          </a:p>
          <a:p>
            <a:endParaRPr lang="en-US"/>
          </a:p>
        </p:txBody>
      </p:sp>
    </p:spTree>
    <p:extLst>
      <p:ext uri="{BB962C8B-B14F-4D97-AF65-F5344CB8AC3E}">
        <p14:creationId xmlns:p14="http://schemas.microsoft.com/office/powerpoint/2010/main" val="252281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048591"/>
          <p:cNvSpPr>
            <a:spLocks noGrp="1"/>
          </p:cNvSpPr>
          <p:nvPr>
            <p:ph type="title"/>
          </p:nvPr>
        </p:nvSpPr>
        <p:spPr>
          <a:xfrm>
            <a:off x="226560" y="19816"/>
            <a:ext cx="7886700" cy="1325563"/>
          </a:xfrm>
        </p:spPr>
        <p:txBody>
          <a:bodyPr/>
          <a:lstStyle/>
          <a:p>
            <a:r>
              <a:rPr lang="en-US"/>
              <a:t>INTERPRETATION OF RESULTS</a:t>
            </a:r>
          </a:p>
        </p:txBody>
      </p:sp>
      <p:sp>
        <p:nvSpPr>
          <p:cNvPr id="1048593" name="Content Placeholder 1048592"/>
          <p:cNvSpPr>
            <a:spLocks noGrp="1"/>
          </p:cNvSpPr>
          <p:nvPr>
            <p:ph idx="1"/>
          </p:nvPr>
        </p:nvSpPr>
        <p:spPr>
          <a:xfrm>
            <a:off x="0" y="1080987"/>
            <a:ext cx="8880487" cy="6006239"/>
          </a:xfrm>
        </p:spPr>
        <p:txBody>
          <a:bodyPr>
            <a:normAutofit fontScale="85357" lnSpcReduction="10000"/>
          </a:bodyPr>
          <a:lstStyle/>
          <a:p>
            <a:r>
              <a:rPr lang="en-US"/>
              <a:t>Prolactin levels of between 30 ng/mL and 200 ng/mL are considered moderately high</a:t>
            </a:r>
          </a:p>
          <a:p>
            <a:r>
              <a:rPr lang="en-US"/>
              <a:t>Conditions related to raised levels of prolactin include:
pituitary disorders, hypothyroidism, polycystic ovary syndrome (PCOS), kidney disease, liver disease, anorexia nervosa.</a:t>
            </a:r>
          </a:p>
          <a:p>
            <a:r>
              <a:rPr lang="en-US"/>
              <a:t>Some medications can cause high prolactin levels, including: opiates, antidepressants
drugs containing estrogen, such as birth control pills, medication used to treat hypertension, some medications used to treat acid reflux and even Marijuana.  </a:t>
            </a:r>
          </a:p>
          <a:p>
            <a:r>
              <a:rPr lang="en-US"/>
              <a:t>If test results show high levels of prolactin, further tests may be needed. If a doctor suspects that a prolactinoma is causing high levels, they may recommend a CT or MRI scan.</a:t>
            </a:r>
          </a:p>
          <a:p>
            <a:endParaRPr lang="en-US"/>
          </a:p>
        </p:txBody>
      </p:sp>
    </p:spTree>
    <p:extLst>
      <p:ext uri="{BB962C8B-B14F-4D97-AF65-F5344CB8AC3E}">
        <p14:creationId xmlns:p14="http://schemas.microsoft.com/office/powerpoint/2010/main" val="2028453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048593"/>
          <p:cNvSpPr>
            <a:spLocks noGrp="1"/>
          </p:cNvSpPr>
          <p:nvPr>
            <p:ph type="title"/>
          </p:nvPr>
        </p:nvSpPr>
        <p:spPr/>
        <p:txBody>
          <a:bodyPr/>
          <a:lstStyle/>
          <a:p>
            <a:endParaRPr lang="en-US"/>
          </a:p>
        </p:txBody>
      </p:sp>
      <p:sp>
        <p:nvSpPr>
          <p:cNvPr id="1048595" name="Content Placeholder 1048594"/>
          <p:cNvSpPr>
            <a:spLocks noGrp="1"/>
          </p:cNvSpPr>
          <p:nvPr>
            <p:ph idx="1"/>
          </p:nvPr>
        </p:nvSpPr>
        <p:spPr/>
        <p:txBody>
          <a:bodyPr>
            <a:normAutofit fontScale="85714" lnSpcReduction="20000"/>
          </a:bodyPr>
          <a:lstStyle/>
          <a:p>
            <a:r>
              <a:rPr lang="en-US"/>
              <a:t>For women, high levels of prolactin in the blood can stop the ovaries from making the hormone estrogen.</a:t>
            </a:r>
          </a:p>
          <a:p>
            <a:r>
              <a:rPr lang="en-US"/>
              <a:t>Low levels of estrogen can cause irregular periods or stop periods completely, reduce sex drive, and cause vaginal dryness. A person may also find it more challenging to get pregnant.
</a:t>
            </a:r>
          </a:p>
          <a:p>
            <a:r>
              <a:rPr lang="en-US"/>
              <a:t>For men, high levels of prolactin can cause erectile dysfunction and low sex drive.</a:t>
            </a:r>
          </a:p>
          <a:p>
            <a:r>
              <a:rPr lang="en-US"/>
              <a:t>This effect in men is because prolactin can stop the testes from producing the hormone testosterone. In some cases, it may cause infertility, but this is rare</a:t>
            </a:r>
          </a:p>
          <a:p>
            <a:endParaRPr lang="en-US"/>
          </a:p>
        </p:txBody>
      </p:sp>
    </p:spTree>
    <p:extLst>
      <p:ext uri="{BB962C8B-B14F-4D97-AF65-F5344CB8AC3E}">
        <p14:creationId xmlns:p14="http://schemas.microsoft.com/office/powerpoint/2010/main" val="258366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HPG AXIS</a:t>
            </a:r>
            <a:endParaRPr lang="en-US" dirty="0"/>
          </a:p>
        </p:txBody>
      </p:sp>
      <p:sp>
        <p:nvSpPr>
          <p:cNvPr id="3" name="Content Placeholder 2"/>
          <p:cNvSpPr>
            <a:spLocks noGrp="1"/>
          </p:cNvSpPr>
          <p:nvPr>
            <p:ph idx="1"/>
          </p:nvPr>
        </p:nvSpPr>
        <p:spPr/>
        <p:txBody>
          <a:bodyPr/>
          <a:lstStyle/>
          <a:p>
            <a:r>
              <a:rPr lang="en-US" dirty="0" smtClean="0"/>
              <a:t>It is an important control mechanism mainly involved in the development and regulation of the reproductive system and immune system.</a:t>
            </a:r>
          </a:p>
          <a:p>
            <a:r>
              <a:rPr lang="en-US" dirty="0" smtClean="0"/>
              <a:t>It is also involved in the ageing process. </a:t>
            </a:r>
          </a:p>
          <a:p>
            <a:r>
              <a:rPr lang="en-US" dirty="0" smtClean="0"/>
              <a:t>As with other hypothalamic-pituitary related axes, regulation is through a negative feedback loop. </a:t>
            </a:r>
            <a:endParaRPr lang="en-US" dirty="0"/>
          </a:p>
        </p:txBody>
      </p:sp>
    </p:spTree>
    <p:extLst>
      <p:ext uri="{BB962C8B-B14F-4D97-AF65-F5344CB8AC3E}">
        <p14:creationId xmlns:p14="http://schemas.microsoft.com/office/powerpoint/2010/main" val="2873376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ASSESSMENT OF OVARIAN RESERVE</a:t>
            </a:r>
            <a:endParaRPr lang="en-GB" dirty="0"/>
          </a:p>
        </p:txBody>
      </p:sp>
      <p:sp>
        <p:nvSpPr>
          <p:cNvPr id="3" name="Content Placeholder 2"/>
          <p:cNvSpPr>
            <a:spLocks noGrp="1"/>
          </p:cNvSpPr>
          <p:nvPr>
            <p:ph idx="1"/>
          </p:nvPr>
        </p:nvSpPr>
        <p:spPr/>
        <p:txBody>
          <a:bodyPr>
            <a:normAutofit/>
          </a:bodyPr>
          <a:lstStyle/>
          <a:p>
            <a:r>
              <a:rPr lang="en-GB" dirty="0"/>
              <a:t>Basal serum FSH and </a:t>
            </a:r>
            <a:r>
              <a:rPr lang="en-GB" dirty="0" smtClean="0"/>
              <a:t>E2:  a rise </a:t>
            </a:r>
            <a:r>
              <a:rPr lang="en-GB" dirty="0"/>
              <a:t>in basal FSH </a:t>
            </a:r>
            <a:r>
              <a:rPr lang="en-GB" dirty="0" smtClean="0"/>
              <a:t>is an</a:t>
            </a:r>
            <a:r>
              <a:rPr lang="en-GB" dirty="0"/>
              <a:t> </a:t>
            </a:r>
            <a:r>
              <a:rPr lang="en-GB" dirty="0" smtClean="0"/>
              <a:t>indicator </a:t>
            </a:r>
            <a:r>
              <a:rPr lang="en-GB" dirty="0"/>
              <a:t>of ovarian </a:t>
            </a:r>
            <a:r>
              <a:rPr lang="en-GB" dirty="0" smtClean="0"/>
              <a:t>aging, </a:t>
            </a:r>
            <a:r>
              <a:rPr lang="en-GB" dirty="0"/>
              <a:t>day 3 FSH </a:t>
            </a:r>
            <a:r>
              <a:rPr lang="en-GB" dirty="0" smtClean="0"/>
              <a:t>concentrations &gt;20 </a:t>
            </a:r>
            <a:r>
              <a:rPr lang="en-GB" dirty="0"/>
              <a:t>to 25 IU/L are considered to be </a:t>
            </a:r>
            <a:r>
              <a:rPr lang="en-GB" dirty="0" smtClean="0"/>
              <a:t>elevated and </a:t>
            </a:r>
            <a:r>
              <a:rPr lang="en-GB" dirty="0"/>
              <a:t>associated with poor reproductive outcome</a:t>
            </a:r>
            <a:r>
              <a:rPr lang="en-GB" dirty="0" smtClean="0"/>
              <a:t>.</a:t>
            </a:r>
          </a:p>
          <a:p>
            <a:r>
              <a:rPr lang="en-GB" dirty="0" smtClean="0"/>
              <a:t> Basal E2 concentrations &gt;75 </a:t>
            </a:r>
            <a:r>
              <a:rPr lang="en-GB" dirty="0"/>
              <a:t>to 80 pg/mL are </a:t>
            </a:r>
            <a:r>
              <a:rPr lang="en-GB" dirty="0" smtClean="0"/>
              <a:t>also associated with </a:t>
            </a:r>
            <a:r>
              <a:rPr lang="en-GB" dirty="0"/>
              <a:t>poor response to ovarian stimulation and pregnancy</a:t>
            </a:r>
          </a:p>
        </p:txBody>
      </p:sp>
    </p:spTree>
    <p:extLst>
      <p:ext uri="{BB962C8B-B14F-4D97-AF65-F5344CB8AC3E}">
        <p14:creationId xmlns:p14="http://schemas.microsoft.com/office/powerpoint/2010/main" val="2887743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dirty="0" smtClean="0">
                <a:latin typeface="Comic Sans MS" pitchFamily="66" charset="0"/>
              </a:rPr>
              <a:t>DISEASES IN HPG</a:t>
            </a:r>
            <a:endParaRPr lang="tr-TR" dirty="0" smtClean="0">
              <a:effectLst/>
              <a:latin typeface="Comic Sans MS" pitchFamily="66" charset="0"/>
            </a:endParaRPr>
          </a:p>
        </p:txBody>
      </p:sp>
      <p:sp>
        <p:nvSpPr>
          <p:cNvPr id="29699" name="Rectangle 3"/>
          <p:cNvSpPr>
            <a:spLocks noGrp="1" noChangeArrowheads="1"/>
          </p:cNvSpPr>
          <p:nvPr>
            <p:ph type="body" idx="1"/>
          </p:nvPr>
        </p:nvSpPr>
        <p:spPr>
          <a:xfrm>
            <a:off x="457200" y="1066800"/>
            <a:ext cx="8534400" cy="5791200"/>
          </a:xfrm>
          <a:noFill/>
          <a:extLst>
            <a:ext uri="{909E8E84-426E-40DD-AFC4-6F175D3DCCD1}">
              <a14:hiddenFill xmlns:a14="http://schemas.microsoft.com/office/drawing/2010/main">
                <a:solidFill>
                  <a:srgbClr val="FFFFFF"/>
                </a:solidFill>
              </a14:hiddenFill>
            </a:ext>
          </a:extLst>
        </p:spPr>
        <p:txBody>
          <a:bodyPr>
            <a:normAutofit/>
          </a:bodyPr>
          <a:lstStyle/>
          <a:p>
            <a:pPr>
              <a:lnSpc>
                <a:spcPct val="80000"/>
              </a:lnSpc>
            </a:pPr>
            <a:r>
              <a:rPr lang="tr-TR" sz="2800" dirty="0" smtClean="0">
                <a:solidFill>
                  <a:schemeClr val="tx2">
                    <a:lumMod val="75000"/>
                  </a:schemeClr>
                </a:solidFill>
                <a:effectLst/>
                <a:latin typeface="Comic Sans MS" pitchFamily="66" charset="0"/>
              </a:rPr>
              <a:t>Hypogonadism</a:t>
            </a:r>
          </a:p>
          <a:p>
            <a:pPr>
              <a:lnSpc>
                <a:spcPct val="80000"/>
              </a:lnSpc>
            </a:pPr>
            <a:r>
              <a:rPr lang="tr-TR" sz="2800" dirty="0" smtClean="0">
                <a:solidFill>
                  <a:schemeClr val="tx2">
                    <a:lumMod val="75000"/>
                  </a:schemeClr>
                </a:solidFill>
                <a:effectLst/>
                <a:latin typeface="Comic Sans MS" pitchFamily="66" charset="0"/>
              </a:rPr>
              <a:t>Gonadal dysgenesis</a:t>
            </a:r>
          </a:p>
          <a:p>
            <a:pPr>
              <a:lnSpc>
                <a:spcPct val="80000"/>
              </a:lnSpc>
            </a:pPr>
            <a:r>
              <a:rPr lang="tr-TR" sz="2800" dirty="0" smtClean="0">
                <a:solidFill>
                  <a:schemeClr val="tx2">
                    <a:lumMod val="75000"/>
                  </a:schemeClr>
                </a:solidFill>
                <a:effectLst/>
                <a:latin typeface="Comic Sans MS" pitchFamily="66" charset="0"/>
              </a:rPr>
              <a:t>Polycystic ovary syndrome : overproduction of androgens ( hirsutism, obesity,irregular menses,impaired fertility)</a:t>
            </a:r>
          </a:p>
          <a:p>
            <a:pPr>
              <a:lnSpc>
                <a:spcPct val="80000"/>
              </a:lnSpc>
            </a:pPr>
            <a:r>
              <a:rPr lang="tr-TR" sz="2800" dirty="0" smtClean="0">
                <a:solidFill>
                  <a:schemeClr val="tx2">
                    <a:lumMod val="75000"/>
                  </a:schemeClr>
                </a:solidFill>
                <a:effectLst/>
                <a:latin typeface="Comic Sans MS" pitchFamily="66" charset="0"/>
              </a:rPr>
              <a:t>Hypergonadism</a:t>
            </a:r>
          </a:p>
          <a:p>
            <a:pPr>
              <a:lnSpc>
                <a:spcPct val="80000"/>
              </a:lnSpc>
              <a:buFont typeface="Wingdings" pitchFamily="2" charset="2"/>
              <a:buChar char="Ø"/>
            </a:pPr>
            <a:r>
              <a:rPr lang="tr-TR" sz="2800" dirty="0" smtClean="0">
                <a:solidFill>
                  <a:schemeClr val="tx2">
                    <a:lumMod val="75000"/>
                  </a:schemeClr>
                </a:solidFill>
                <a:effectLst/>
                <a:latin typeface="Comic Sans MS" pitchFamily="66" charset="0"/>
              </a:rPr>
              <a:t>Granulosa-theca cell tumors</a:t>
            </a:r>
          </a:p>
          <a:p>
            <a:pPr>
              <a:lnSpc>
                <a:spcPct val="80000"/>
              </a:lnSpc>
            </a:pPr>
            <a:r>
              <a:rPr lang="tr-TR" sz="2800" dirty="0" smtClean="0">
                <a:solidFill>
                  <a:schemeClr val="tx2">
                    <a:lumMod val="75000"/>
                  </a:schemeClr>
                </a:solidFill>
                <a:effectLst/>
                <a:latin typeface="Comic Sans MS" pitchFamily="66" charset="0"/>
              </a:rPr>
              <a:t>Persistent trophoblastic tissue : benign hydatiform mole and its  malignant form , choriocarcinoma</a:t>
            </a:r>
            <a:endParaRPr lang="tr-TR" sz="2800" dirty="0" smtClean="0">
              <a:solidFill>
                <a:schemeClr val="tx2">
                  <a:lumMod val="75000"/>
                </a:schemeClr>
              </a:solidFill>
              <a:effectLst/>
              <a:latin typeface="Arial" charset="0"/>
            </a:endParaRPr>
          </a:p>
          <a:p>
            <a:pPr>
              <a:lnSpc>
                <a:spcPct val="80000"/>
              </a:lnSpc>
            </a:pPr>
            <a:r>
              <a:rPr lang="tr-TR" sz="2800" dirty="0" smtClean="0">
                <a:solidFill>
                  <a:schemeClr val="tx2">
                    <a:lumMod val="75000"/>
                  </a:schemeClr>
                </a:solidFill>
                <a:effectLst/>
                <a:latin typeface="Comic Sans MS" pitchFamily="66" charset="0"/>
              </a:rPr>
              <a:t>Infertility</a:t>
            </a:r>
          </a:p>
          <a:p>
            <a:pPr>
              <a:lnSpc>
                <a:spcPct val="80000"/>
              </a:lnSpc>
            </a:pPr>
            <a:r>
              <a:rPr lang="tr-TR" sz="2800" dirty="0" smtClean="0">
                <a:solidFill>
                  <a:schemeClr val="tx2">
                    <a:lumMod val="75000"/>
                  </a:schemeClr>
                </a:solidFill>
                <a:effectLst/>
                <a:latin typeface="Comic Sans MS" pitchFamily="66" charset="0"/>
              </a:rPr>
              <a:t>Elevated testosterone,decreased SHBG</a:t>
            </a:r>
          </a:p>
          <a:p>
            <a:pPr>
              <a:lnSpc>
                <a:spcPct val="80000"/>
              </a:lnSpc>
              <a:buFont typeface="Wingdings" pitchFamily="2" charset="2"/>
              <a:buChar char="Ø"/>
            </a:pPr>
            <a:r>
              <a:rPr lang="tr-TR" sz="2400" dirty="0" smtClean="0">
                <a:solidFill>
                  <a:schemeClr val="tx2">
                    <a:lumMod val="75000"/>
                  </a:schemeClr>
                </a:solidFill>
                <a:effectLst/>
                <a:latin typeface="Comic Sans MS" pitchFamily="66" charset="0"/>
              </a:rPr>
              <a:t>DHEA sulphate :adrenal  ;androstenedione : ovary </a:t>
            </a:r>
          </a:p>
        </p:txBody>
      </p:sp>
    </p:spTree>
    <p:extLst>
      <p:ext uri="{BB962C8B-B14F-4D97-AF65-F5344CB8AC3E}">
        <p14:creationId xmlns:p14="http://schemas.microsoft.com/office/powerpoint/2010/main" val="3633851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the Infertile Couple</a:t>
            </a:r>
            <a:endParaRPr lang="en-GB" dirty="0"/>
          </a:p>
        </p:txBody>
      </p:sp>
      <p:sp>
        <p:nvSpPr>
          <p:cNvPr id="3" name="Content Placeholder 2"/>
          <p:cNvSpPr>
            <a:spLocks noGrp="1"/>
          </p:cNvSpPr>
          <p:nvPr>
            <p:ph idx="1"/>
          </p:nvPr>
        </p:nvSpPr>
        <p:spPr/>
        <p:txBody>
          <a:bodyPr/>
          <a:lstStyle/>
          <a:p>
            <a:r>
              <a:rPr lang="en-GB" dirty="0" smtClean="0"/>
              <a:t>History and physical examination</a:t>
            </a:r>
          </a:p>
          <a:p>
            <a:r>
              <a:rPr lang="en-GB" dirty="0" smtClean="0"/>
              <a:t>Semen analysis</a:t>
            </a:r>
          </a:p>
          <a:p>
            <a:r>
              <a:rPr lang="en-GB" dirty="0" smtClean="0"/>
              <a:t>Determination of gonadal function</a:t>
            </a:r>
          </a:p>
          <a:p>
            <a:r>
              <a:rPr lang="en-GB" dirty="0" smtClean="0"/>
              <a:t>Determination of ovulation</a:t>
            </a:r>
          </a:p>
          <a:p>
            <a:r>
              <a:rPr lang="en-GB" dirty="0" smtClean="0"/>
              <a:t>Measurement of Prolactin and Thyroid hormones</a:t>
            </a:r>
            <a:endParaRPr lang="en-GB" dirty="0"/>
          </a:p>
        </p:txBody>
      </p:sp>
    </p:spTree>
    <p:extLst>
      <p:ext uri="{BB962C8B-B14F-4D97-AF65-F5344CB8AC3E}">
        <p14:creationId xmlns:p14="http://schemas.microsoft.com/office/powerpoint/2010/main" val="2863761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THE LABORATORY IN HPG AXIS EVALUATION</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Preanalytical</a:t>
            </a:r>
            <a:r>
              <a:rPr lang="en-US" dirty="0" smtClean="0"/>
              <a:t> considerations/Test selection</a:t>
            </a:r>
          </a:p>
          <a:p>
            <a:r>
              <a:rPr lang="en-US" dirty="0" smtClean="0"/>
              <a:t>Analysis / </a:t>
            </a:r>
            <a:r>
              <a:rPr lang="en-US" dirty="0" err="1" smtClean="0"/>
              <a:t>Immunometric</a:t>
            </a:r>
            <a:r>
              <a:rPr lang="en-US" dirty="0" smtClean="0"/>
              <a:t> assays</a:t>
            </a:r>
          </a:p>
          <a:p>
            <a:r>
              <a:rPr lang="en-US" dirty="0" err="1" smtClean="0"/>
              <a:t>Postanalytics</a:t>
            </a:r>
            <a:r>
              <a:rPr lang="en-US" dirty="0" smtClean="0"/>
              <a:t>: Result interpretation and advisory/oversight functions.</a:t>
            </a:r>
          </a:p>
          <a:p>
            <a:r>
              <a:rPr lang="en-US" dirty="0" smtClean="0"/>
              <a:t>Treatment.</a:t>
            </a:r>
            <a:endParaRPr lang="en-US" dirty="0"/>
          </a:p>
        </p:txBody>
      </p:sp>
    </p:spTree>
    <p:extLst>
      <p:ext uri="{BB962C8B-B14F-4D97-AF65-F5344CB8AC3E}">
        <p14:creationId xmlns:p14="http://schemas.microsoft.com/office/powerpoint/2010/main" val="1312615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Investigations </a:t>
            </a:r>
            <a:r>
              <a:rPr lang="en-US" dirty="0"/>
              <a:t>of </a:t>
            </a:r>
            <a:r>
              <a:rPr lang="en-US" dirty="0" err="1"/>
              <a:t>hypogonadism</a:t>
            </a:r>
            <a:r>
              <a:rPr lang="en-US" dirty="0"/>
              <a:t>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
            </a:r>
            <a:r>
              <a:rPr lang="en-US" dirty="0"/>
              <a:t>Measurement of basal levels of testosterone, estrogens, FSH, and LH.</a:t>
            </a:r>
          </a:p>
          <a:p>
            <a:r>
              <a:rPr lang="en-US" dirty="0"/>
              <a:t>▪Measurement of urinary FSH and LH: This can be done in males as FSH and LH levels in males may be undetectable in blood due to the pulsatile nature of secretion.</a:t>
            </a:r>
          </a:p>
          <a:p>
            <a:r>
              <a:rPr lang="en-US" dirty="0"/>
              <a:t>▪</a:t>
            </a:r>
            <a:r>
              <a:rPr lang="en-US" dirty="0" err="1"/>
              <a:t>GnRH</a:t>
            </a:r>
            <a:r>
              <a:rPr lang="en-US" dirty="0"/>
              <a:t> stimulation test: In individuals with </a:t>
            </a:r>
            <a:r>
              <a:rPr lang="en-US" dirty="0" err="1"/>
              <a:t>hypogonadotropic</a:t>
            </a:r>
            <a:r>
              <a:rPr lang="en-US" dirty="0"/>
              <a:t> </a:t>
            </a:r>
            <a:r>
              <a:rPr lang="en-US" dirty="0" err="1"/>
              <a:t>hypogonadism</a:t>
            </a:r>
            <a:r>
              <a:rPr lang="en-US" dirty="0"/>
              <a:t> this will help to distinguish hypothalamic causes from pituitary lesions. If administration of </a:t>
            </a:r>
            <a:r>
              <a:rPr lang="en-US" dirty="0" err="1"/>
              <a:t>GnRH</a:t>
            </a:r>
            <a:r>
              <a:rPr lang="en-US" dirty="0"/>
              <a:t> results in increased FSH and LH levels, this means the pituitary is functional.</a:t>
            </a:r>
          </a:p>
          <a:p>
            <a:endParaRPr lang="en-US" dirty="0"/>
          </a:p>
        </p:txBody>
      </p:sp>
    </p:spTree>
    <p:extLst>
      <p:ext uri="{BB962C8B-B14F-4D97-AF65-F5344CB8AC3E}">
        <p14:creationId xmlns:p14="http://schemas.microsoft.com/office/powerpoint/2010/main" val="271772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228600"/>
            <a:ext cx="8229600" cy="5897563"/>
          </a:xfrm>
        </p:spPr>
        <p:txBody>
          <a:bodyPr>
            <a:normAutofit/>
          </a:bodyPr>
          <a:lstStyle/>
          <a:p>
            <a:r>
              <a:rPr lang="en-US" dirty="0"/>
              <a:t>▪Clomiphene stimulation test: Clomiphene has anti-estrogenic effects. Estrogen inhibits the release of </a:t>
            </a:r>
            <a:r>
              <a:rPr lang="en-US" dirty="0" err="1" smtClean="0"/>
              <a:t>GnRH</a:t>
            </a:r>
            <a:r>
              <a:rPr lang="en-US" dirty="0" smtClean="0"/>
              <a:t> </a:t>
            </a:r>
            <a:r>
              <a:rPr lang="en-US" dirty="0"/>
              <a:t>from the hypothalamus. Administration of clomiphene in normal individuals results in release of </a:t>
            </a:r>
            <a:r>
              <a:rPr lang="en-US" dirty="0" err="1"/>
              <a:t>GnRH</a:t>
            </a:r>
            <a:r>
              <a:rPr lang="en-US" dirty="0"/>
              <a:t>, which in turn causes FSH and LH levels to rise.</a:t>
            </a:r>
          </a:p>
          <a:p>
            <a:r>
              <a:rPr lang="en-US" dirty="0"/>
              <a:t>▪</a:t>
            </a:r>
            <a:r>
              <a:rPr lang="en-US" dirty="0" err="1"/>
              <a:t>hCG</a:t>
            </a:r>
            <a:r>
              <a:rPr lang="en-US" dirty="0"/>
              <a:t> (human chorionic gonadotropin) stimulation test: This is done in males with low testosterone levels. </a:t>
            </a:r>
            <a:r>
              <a:rPr lang="en-US" dirty="0" err="1"/>
              <a:t>hCG</a:t>
            </a:r>
            <a:r>
              <a:rPr lang="en-US" dirty="0"/>
              <a:t> binds to LH receptors and stimulates testosterone production by the </a:t>
            </a:r>
            <a:r>
              <a:rPr lang="en-US" dirty="0" err="1"/>
              <a:t>Leydig</a:t>
            </a:r>
            <a:r>
              <a:rPr lang="en-US" dirty="0"/>
              <a:t> cells.</a:t>
            </a:r>
          </a:p>
          <a:p>
            <a:endParaRPr lang="en-US" dirty="0"/>
          </a:p>
        </p:txBody>
      </p:sp>
    </p:spTree>
    <p:extLst>
      <p:ext uri="{BB962C8B-B14F-4D97-AF65-F5344CB8AC3E}">
        <p14:creationId xmlns:p14="http://schemas.microsoft.com/office/powerpoint/2010/main" val="1719762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389FB-78BE-4B9D-B15D-6B5D614B0477}"/>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xmlns="" id="{53E9C6F7-755A-4E37-9570-17DED54FDD5C}"/>
              </a:ext>
            </a:extLst>
          </p:cNvPr>
          <p:cNvSpPr>
            <a:spLocks noGrp="1"/>
          </p:cNvSpPr>
          <p:nvPr>
            <p:ph idx="1"/>
          </p:nvPr>
        </p:nvSpPr>
        <p:spPr/>
        <p:txBody>
          <a:bodyPr/>
          <a:lstStyle/>
          <a:p>
            <a:r>
              <a:rPr lang="en-US" dirty="0"/>
              <a:t>Female endocrine system evaluation[fertility profile]</a:t>
            </a:r>
          </a:p>
          <a:p>
            <a:r>
              <a:rPr lang="en-US" dirty="0"/>
              <a:t>Pelvic factor investigation</a:t>
            </a:r>
          </a:p>
          <a:p>
            <a:r>
              <a:rPr lang="en-US" dirty="0"/>
              <a:t>Cervical factor investigation</a:t>
            </a:r>
          </a:p>
        </p:txBody>
      </p:sp>
    </p:spTree>
    <p:extLst>
      <p:ext uri="{BB962C8B-B14F-4D97-AF65-F5344CB8AC3E}">
        <p14:creationId xmlns:p14="http://schemas.microsoft.com/office/powerpoint/2010/main" val="727757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2345C-F178-4480-9ACA-E7C841CFC711}"/>
              </a:ext>
            </a:extLst>
          </p:cNvPr>
          <p:cNvSpPr>
            <a:spLocks noGrp="1"/>
          </p:cNvSpPr>
          <p:nvPr>
            <p:ph type="title"/>
          </p:nvPr>
        </p:nvSpPr>
        <p:spPr>
          <a:xfrm>
            <a:off x="1139911" y="365126"/>
            <a:ext cx="7375439" cy="1325563"/>
          </a:xfrm>
        </p:spPr>
        <p:txBody>
          <a:bodyPr>
            <a:normAutofit fontScale="90000"/>
          </a:bodyPr>
          <a:lstStyle/>
          <a:p>
            <a:r>
              <a:rPr lang="en-US" b="1" dirty="0"/>
              <a:t>Female endocrine system evaluation (Fertility profile)</a:t>
            </a:r>
          </a:p>
        </p:txBody>
      </p:sp>
      <p:sp>
        <p:nvSpPr>
          <p:cNvPr id="3" name="Content Placeholder 2">
            <a:extLst>
              <a:ext uri="{FF2B5EF4-FFF2-40B4-BE49-F238E27FC236}">
                <a16:creationId xmlns:a16="http://schemas.microsoft.com/office/drawing/2014/main" xmlns="" id="{A6F8A0AE-6D4E-4D62-9CB4-CCBE397FD5B1}"/>
              </a:ext>
            </a:extLst>
          </p:cNvPr>
          <p:cNvSpPr>
            <a:spLocks noGrp="1"/>
          </p:cNvSpPr>
          <p:nvPr>
            <p:ph idx="1"/>
          </p:nvPr>
        </p:nvSpPr>
        <p:spPr/>
        <p:txBody>
          <a:bodyPr>
            <a:normAutofit fontScale="77500" lnSpcReduction="20000"/>
          </a:bodyPr>
          <a:lstStyle/>
          <a:p>
            <a:r>
              <a:rPr lang="en-US" dirty="0"/>
              <a:t>Female fertility profile is a comprehensive set of laboratory tests that provide a foundation with any hormonal imbalances as they relate to reproductive issues.</a:t>
            </a:r>
          </a:p>
          <a:p>
            <a:r>
              <a:rPr lang="en-US" dirty="0"/>
              <a:t>Hormonal imbalance consists of 18% of causes of infertility.</a:t>
            </a:r>
          </a:p>
          <a:p>
            <a:r>
              <a:rPr lang="en-US" dirty="0"/>
              <a:t>Fertility profile is recommended for </a:t>
            </a:r>
          </a:p>
          <a:p>
            <a:r>
              <a:rPr lang="en-US" dirty="0"/>
              <a:t>1 women who have abnormal menstrual cycle</a:t>
            </a:r>
          </a:p>
          <a:p>
            <a:r>
              <a:rPr lang="en-US" dirty="0"/>
              <a:t>2 Abnormal or heavy vaginal bleeding</a:t>
            </a:r>
          </a:p>
          <a:p>
            <a:r>
              <a:rPr lang="en-US" dirty="0"/>
              <a:t>3 Infertility</a:t>
            </a:r>
          </a:p>
          <a:p>
            <a:r>
              <a:rPr lang="en-US" dirty="0"/>
              <a:t>4 Hormonal alterations; moodiness, low sex </a:t>
            </a:r>
            <a:r>
              <a:rPr lang="en-US" dirty="0" err="1"/>
              <a:t>drive,sudden</a:t>
            </a:r>
            <a:r>
              <a:rPr lang="en-US" dirty="0"/>
              <a:t> body fat increase</a:t>
            </a:r>
          </a:p>
          <a:p>
            <a:r>
              <a:rPr lang="en-US" dirty="0"/>
              <a:t>5 symptoms of menopause</a:t>
            </a:r>
          </a:p>
        </p:txBody>
      </p:sp>
    </p:spTree>
    <p:extLst>
      <p:ext uri="{BB962C8B-B14F-4D97-AF65-F5344CB8AC3E}">
        <p14:creationId xmlns:p14="http://schemas.microsoft.com/office/powerpoint/2010/main" val="3111151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E4714-AA5A-4CAD-A27C-C696B9398B14}"/>
              </a:ext>
            </a:extLst>
          </p:cNvPr>
          <p:cNvSpPr>
            <a:spLocks noGrp="1"/>
          </p:cNvSpPr>
          <p:nvPr>
            <p:ph type="title"/>
          </p:nvPr>
        </p:nvSpPr>
        <p:spPr>
          <a:xfrm>
            <a:off x="628650" y="365126"/>
            <a:ext cx="7886700" cy="524561"/>
          </a:xfrm>
        </p:spPr>
        <p:txBody>
          <a:bodyPr>
            <a:normAutofit fontScale="90000"/>
          </a:bodyPr>
          <a:lstStyle/>
          <a:p>
            <a:r>
              <a:rPr lang="en-US" b="1" dirty="0"/>
              <a:t>Fertility profile</a:t>
            </a:r>
          </a:p>
        </p:txBody>
      </p:sp>
      <p:sp>
        <p:nvSpPr>
          <p:cNvPr id="3" name="Content Placeholder 2">
            <a:extLst>
              <a:ext uri="{FF2B5EF4-FFF2-40B4-BE49-F238E27FC236}">
                <a16:creationId xmlns:a16="http://schemas.microsoft.com/office/drawing/2014/main" xmlns="" id="{07F50AE0-6EDC-49B6-9426-97C6060E2ABE}"/>
              </a:ext>
            </a:extLst>
          </p:cNvPr>
          <p:cNvSpPr>
            <a:spLocks noGrp="1"/>
          </p:cNvSpPr>
          <p:nvPr>
            <p:ph idx="1"/>
          </p:nvPr>
        </p:nvSpPr>
        <p:spPr>
          <a:xfrm>
            <a:off x="628650" y="1099751"/>
            <a:ext cx="7886700" cy="5077212"/>
          </a:xfrm>
        </p:spPr>
        <p:txBody>
          <a:bodyPr>
            <a:normAutofit fontScale="92500" lnSpcReduction="20000"/>
          </a:bodyPr>
          <a:lstStyle/>
          <a:p>
            <a:r>
              <a:rPr lang="en-US" dirty="0"/>
              <a:t>This investigations includes; </a:t>
            </a:r>
          </a:p>
          <a:p>
            <a:pPr marL="0" indent="0">
              <a:buNone/>
            </a:pPr>
            <a:r>
              <a:rPr lang="en-US" dirty="0"/>
              <a:t>FSH test </a:t>
            </a:r>
          </a:p>
          <a:p>
            <a:pPr marL="0" indent="0">
              <a:buNone/>
            </a:pPr>
            <a:r>
              <a:rPr lang="en-US" dirty="0"/>
              <a:t>LH test </a:t>
            </a:r>
          </a:p>
          <a:p>
            <a:pPr marL="0" indent="0">
              <a:buNone/>
            </a:pPr>
            <a:r>
              <a:rPr lang="en-US" dirty="0"/>
              <a:t>Progesterone ovarian function test</a:t>
            </a:r>
          </a:p>
          <a:p>
            <a:pPr marL="0" indent="0">
              <a:buNone/>
            </a:pPr>
            <a:r>
              <a:rPr lang="en-US" dirty="0"/>
              <a:t>Testosterone (free and total) hormone test</a:t>
            </a:r>
          </a:p>
          <a:p>
            <a:pPr marL="0" indent="0">
              <a:buNone/>
            </a:pPr>
            <a:r>
              <a:rPr lang="en-US" dirty="0"/>
              <a:t>Estradiol hormone blood test</a:t>
            </a:r>
          </a:p>
          <a:p>
            <a:pPr marL="0" indent="0">
              <a:buNone/>
            </a:pPr>
            <a:r>
              <a:rPr lang="en-US" dirty="0"/>
              <a:t>Thyroid peroxidase antibody test</a:t>
            </a:r>
          </a:p>
          <a:p>
            <a:pPr marL="0" indent="0">
              <a:buNone/>
            </a:pPr>
            <a:r>
              <a:rPr lang="en-US" dirty="0"/>
              <a:t>DHEAS hormone test</a:t>
            </a:r>
          </a:p>
          <a:p>
            <a:pPr marL="0" indent="0">
              <a:buNone/>
            </a:pPr>
            <a:r>
              <a:rPr lang="en-US" dirty="0"/>
              <a:t>Complete thyroid function panel test (T4free, T3free, TSH)</a:t>
            </a:r>
          </a:p>
          <a:p>
            <a:pPr marL="0" indent="0">
              <a:buNone/>
            </a:pPr>
            <a:r>
              <a:rPr lang="en-US" dirty="0"/>
              <a:t>Prolactin test</a:t>
            </a:r>
          </a:p>
        </p:txBody>
      </p:sp>
    </p:spTree>
    <p:extLst>
      <p:ext uri="{BB962C8B-B14F-4D97-AF65-F5344CB8AC3E}">
        <p14:creationId xmlns:p14="http://schemas.microsoft.com/office/powerpoint/2010/main" val="2995494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657CE-BD40-4D73-85B1-46A61E338EEA}"/>
              </a:ext>
            </a:extLst>
          </p:cNvPr>
          <p:cNvSpPr>
            <a:spLocks noGrp="1"/>
          </p:cNvSpPr>
          <p:nvPr>
            <p:ph type="title"/>
          </p:nvPr>
        </p:nvSpPr>
        <p:spPr/>
        <p:txBody>
          <a:bodyPr/>
          <a:lstStyle/>
          <a:p>
            <a:r>
              <a:rPr lang="en-US" b="1" dirty="0"/>
              <a:t>Pelvic factor investigation</a:t>
            </a:r>
          </a:p>
        </p:txBody>
      </p:sp>
      <p:sp>
        <p:nvSpPr>
          <p:cNvPr id="3" name="Content Placeholder 2">
            <a:extLst>
              <a:ext uri="{FF2B5EF4-FFF2-40B4-BE49-F238E27FC236}">
                <a16:creationId xmlns:a16="http://schemas.microsoft.com/office/drawing/2014/main" xmlns="" id="{85B258B5-DA30-4530-BC7D-07BBA0293835}"/>
              </a:ext>
            </a:extLst>
          </p:cNvPr>
          <p:cNvSpPr>
            <a:spLocks noGrp="1"/>
          </p:cNvSpPr>
          <p:nvPr>
            <p:ph idx="1"/>
          </p:nvPr>
        </p:nvSpPr>
        <p:spPr>
          <a:xfrm>
            <a:off x="628650" y="1507525"/>
            <a:ext cx="7886700" cy="4669439"/>
          </a:xfrm>
        </p:spPr>
        <p:txBody>
          <a:bodyPr>
            <a:normAutofit fontScale="70000" lnSpcReduction="20000"/>
          </a:bodyPr>
          <a:lstStyle/>
          <a:p>
            <a:r>
              <a:rPr lang="en-US" dirty="0"/>
              <a:t>Investigates the female pelvic cavity to detect disorders </a:t>
            </a:r>
            <a:r>
              <a:rPr lang="en-US" dirty="0" err="1"/>
              <a:t>eg</a:t>
            </a:r>
            <a:r>
              <a:rPr lang="en-US" dirty="0"/>
              <a:t> tubal disease, endometriosis, uterine problems, fibroids, PCOS, ovulatory disorders and ovarian failure.</a:t>
            </a:r>
          </a:p>
          <a:p>
            <a:r>
              <a:rPr lang="en-US" dirty="0"/>
              <a:t>Pelvic cavity defects account for 22% causes of infertility</a:t>
            </a:r>
          </a:p>
          <a:p>
            <a:r>
              <a:rPr lang="en-US" dirty="0"/>
              <a:t>The investigations include</a:t>
            </a:r>
          </a:p>
          <a:p>
            <a:pPr marL="0" indent="0">
              <a:buNone/>
            </a:pPr>
            <a:r>
              <a:rPr lang="en-US" dirty="0"/>
              <a:t>1 Hysteroscopy</a:t>
            </a:r>
          </a:p>
          <a:p>
            <a:pPr marL="0" indent="0">
              <a:buNone/>
            </a:pPr>
            <a:r>
              <a:rPr lang="en-US" dirty="0"/>
              <a:t>2 </a:t>
            </a:r>
            <a:r>
              <a:rPr lang="en-US" dirty="0" err="1"/>
              <a:t>Ultransonograhy</a:t>
            </a:r>
            <a:r>
              <a:rPr lang="en-US" dirty="0"/>
              <a:t> – detects myoma, adenomyosis, pelvic masses, PCOS</a:t>
            </a:r>
          </a:p>
          <a:p>
            <a:pPr marL="0" indent="0">
              <a:buNone/>
            </a:pPr>
            <a:r>
              <a:rPr lang="en-US" dirty="0"/>
              <a:t>3 Magnetic resonance imaging – detects intrauterine lesions</a:t>
            </a:r>
          </a:p>
          <a:p>
            <a:pPr marL="0" indent="0">
              <a:buNone/>
            </a:pPr>
            <a:r>
              <a:rPr lang="en-US" dirty="0"/>
              <a:t>4 </a:t>
            </a:r>
            <a:r>
              <a:rPr lang="en-US" dirty="0" err="1"/>
              <a:t>Laparascopy</a:t>
            </a:r>
            <a:r>
              <a:rPr lang="en-US" dirty="0"/>
              <a:t>- Evaluates uterus fallopian tubes ovaries and pelvic surfaces.</a:t>
            </a:r>
          </a:p>
          <a:p>
            <a:pPr marL="0" indent="0">
              <a:buNone/>
            </a:pPr>
            <a:r>
              <a:rPr lang="en-US" dirty="0"/>
              <a:t>5 </a:t>
            </a:r>
            <a:r>
              <a:rPr lang="en-US" dirty="0" err="1"/>
              <a:t>Hysterosapingogram</a:t>
            </a:r>
            <a:r>
              <a:rPr lang="en-US" dirty="0"/>
              <a:t>- uses </a:t>
            </a:r>
            <a:r>
              <a:rPr lang="en-US" dirty="0" err="1"/>
              <a:t>xray</a:t>
            </a:r>
            <a:r>
              <a:rPr lang="en-US" dirty="0"/>
              <a:t> to visualize the uterus and fallopian tubes</a:t>
            </a:r>
          </a:p>
        </p:txBody>
      </p:sp>
    </p:spTree>
    <p:extLst>
      <p:ext uri="{BB962C8B-B14F-4D97-AF65-F5344CB8AC3E}">
        <p14:creationId xmlns:p14="http://schemas.microsoft.com/office/powerpoint/2010/main" val="13134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Hypothalamic-Pituitary-Gonadal axis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68863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892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A58DF-D425-4D00-AEDD-53C68C447B08}"/>
              </a:ext>
            </a:extLst>
          </p:cNvPr>
          <p:cNvSpPr>
            <a:spLocks noGrp="1"/>
          </p:cNvSpPr>
          <p:nvPr>
            <p:ph type="title"/>
          </p:nvPr>
        </p:nvSpPr>
        <p:spPr/>
        <p:txBody>
          <a:bodyPr/>
          <a:lstStyle/>
          <a:p>
            <a:r>
              <a:rPr lang="en-US" b="1" dirty="0"/>
              <a:t>Cervical factor investigation</a:t>
            </a:r>
          </a:p>
        </p:txBody>
      </p:sp>
      <p:sp>
        <p:nvSpPr>
          <p:cNvPr id="3" name="Content Placeholder 2">
            <a:extLst>
              <a:ext uri="{FF2B5EF4-FFF2-40B4-BE49-F238E27FC236}">
                <a16:creationId xmlns:a16="http://schemas.microsoft.com/office/drawing/2014/main" xmlns="" id="{BA124204-A1E0-4292-83C6-9446A414DE14}"/>
              </a:ext>
            </a:extLst>
          </p:cNvPr>
          <p:cNvSpPr>
            <a:spLocks noGrp="1"/>
          </p:cNvSpPr>
          <p:nvPr>
            <p:ph idx="1"/>
          </p:nvPr>
        </p:nvSpPr>
        <p:spPr>
          <a:xfrm>
            <a:off x="628650" y="1556951"/>
            <a:ext cx="7886700" cy="4620012"/>
          </a:xfrm>
        </p:spPr>
        <p:txBody>
          <a:bodyPr/>
          <a:lstStyle/>
          <a:p>
            <a:r>
              <a:rPr lang="en-US" dirty="0"/>
              <a:t>This checks for </a:t>
            </a:r>
          </a:p>
          <a:p>
            <a:pPr>
              <a:buFontTx/>
              <a:buChar char="-"/>
            </a:pPr>
            <a:r>
              <a:rPr lang="en-US" dirty="0"/>
              <a:t>Quality of cervical mucus </a:t>
            </a:r>
          </a:p>
          <a:p>
            <a:pPr>
              <a:buFontTx/>
              <a:buChar char="-"/>
            </a:pPr>
            <a:r>
              <a:rPr lang="en-US" dirty="0"/>
              <a:t>Quantity of cervical mucus</a:t>
            </a:r>
          </a:p>
          <a:p>
            <a:pPr>
              <a:buFontTx/>
              <a:buChar char="-"/>
            </a:pPr>
            <a:r>
              <a:rPr lang="en-US" dirty="0"/>
              <a:t>Abnormal cervical defects</a:t>
            </a:r>
          </a:p>
          <a:p>
            <a:pPr>
              <a:buFontTx/>
              <a:buChar char="-"/>
            </a:pPr>
            <a:r>
              <a:rPr lang="en-US" dirty="0"/>
              <a:t>Immunologic reactions</a:t>
            </a:r>
          </a:p>
          <a:p>
            <a:pPr>
              <a:buFontTx/>
              <a:buChar char="-"/>
            </a:pPr>
            <a:r>
              <a:rPr lang="en-US" dirty="0"/>
              <a:t>Infections</a:t>
            </a:r>
          </a:p>
          <a:p>
            <a:pPr marL="0" indent="0">
              <a:buNone/>
            </a:pPr>
            <a:r>
              <a:rPr lang="en-US" dirty="0"/>
              <a:t>These account for 9% of causes of infertility.</a:t>
            </a:r>
          </a:p>
        </p:txBody>
      </p:sp>
    </p:spTree>
    <p:extLst>
      <p:ext uri="{BB962C8B-B14F-4D97-AF65-F5344CB8AC3E}">
        <p14:creationId xmlns:p14="http://schemas.microsoft.com/office/powerpoint/2010/main" val="1306876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78F937-08FE-4300-9F5D-B7244B3A50EF}"/>
              </a:ext>
            </a:extLst>
          </p:cNvPr>
          <p:cNvSpPr>
            <a:spLocks noGrp="1"/>
          </p:cNvSpPr>
          <p:nvPr>
            <p:ph type="title"/>
          </p:nvPr>
        </p:nvSpPr>
        <p:spPr>
          <a:xfrm>
            <a:off x="628650" y="365126"/>
            <a:ext cx="78867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74B7511E-CE1E-4E4F-9F45-25ED874A74A2}"/>
              </a:ext>
            </a:extLst>
          </p:cNvPr>
          <p:cNvSpPr>
            <a:spLocks noGrp="1"/>
          </p:cNvSpPr>
          <p:nvPr>
            <p:ph idx="1"/>
          </p:nvPr>
        </p:nvSpPr>
        <p:spPr>
          <a:xfrm>
            <a:off x="628650" y="948296"/>
            <a:ext cx="7886700" cy="4351338"/>
          </a:xfrm>
        </p:spPr>
        <p:txBody>
          <a:bodyPr>
            <a:normAutofit fontScale="85000" lnSpcReduction="20000"/>
          </a:bodyPr>
          <a:lstStyle/>
          <a:p>
            <a:r>
              <a:rPr lang="en-US" dirty="0"/>
              <a:t>These investigations include</a:t>
            </a:r>
          </a:p>
          <a:p>
            <a:pPr marL="0" indent="0">
              <a:buNone/>
            </a:pPr>
            <a:r>
              <a:rPr lang="en-US" dirty="0"/>
              <a:t>1) Post coital test</a:t>
            </a:r>
          </a:p>
          <a:p>
            <a:pPr marL="0" indent="0">
              <a:buNone/>
            </a:pPr>
            <a:r>
              <a:rPr lang="en-US" dirty="0"/>
              <a:t>-it is a timed test that Helps in identifying sexual dysfunction, poor cervical mucus, infection, low sperm count and/ or motility and presence of antibodies.</a:t>
            </a:r>
          </a:p>
          <a:p>
            <a:pPr>
              <a:buFontTx/>
              <a:buChar char="-"/>
            </a:pPr>
            <a:r>
              <a:rPr lang="en-US" dirty="0"/>
              <a:t>The test is not very accurate </a:t>
            </a:r>
          </a:p>
          <a:p>
            <a:pPr>
              <a:buFontTx/>
              <a:buChar char="-"/>
            </a:pPr>
            <a:r>
              <a:rPr lang="en-US" dirty="0"/>
              <a:t>A count of more than 20 actively motile sperm per high power is normal.</a:t>
            </a:r>
          </a:p>
          <a:p>
            <a:pPr marL="0" indent="0">
              <a:buNone/>
            </a:pPr>
            <a:r>
              <a:rPr lang="en-US" dirty="0"/>
              <a:t>2) </a:t>
            </a:r>
            <a:r>
              <a:rPr lang="en-US" dirty="0" err="1"/>
              <a:t>Antisperm</a:t>
            </a:r>
            <a:r>
              <a:rPr lang="en-US" dirty="0"/>
              <a:t> antibody test</a:t>
            </a:r>
          </a:p>
          <a:p>
            <a:pPr marL="0" indent="0">
              <a:buNone/>
            </a:pPr>
            <a:r>
              <a:rPr lang="en-US" dirty="0"/>
              <a:t>3) Female cervical culture – for E. coli, gonorrhea, chlamydia and mycoplasma to identify infection.</a:t>
            </a:r>
          </a:p>
        </p:txBody>
      </p:sp>
    </p:spTree>
    <p:extLst>
      <p:ext uri="{BB962C8B-B14F-4D97-AF65-F5344CB8AC3E}">
        <p14:creationId xmlns:p14="http://schemas.microsoft.com/office/powerpoint/2010/main" val="3395064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Polycystic Ovary </a:t>
            </a:r>
            <a:r>
              <a:rPr lang="en-US" dirty="0" smtClean="0"/>
              <a:t>Syndrome(PCOS)</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sym typeface="+mn-ea"/>
              </a:rPr>
              <a:t>Overview</a:t>
            </a:r>
            <a:endParaRPr lang="en-US" b="1" dirty="0"/>
          </a:p>
          <a:p>
            <a:r>
              <a:rPr lang="en-US" dirty="0"/>
              <a:t>Polycystic ovary disease is a hormonal disorder common among women of reproductive age characterized by </a:t>
            </a:r>
            <a:r>
              <a:rPr lang="en-US" dirty="0" err="1"/>
              <a:t>irreguar</a:t>
            </a:r>
            <a:r>
              <a:rPr lang="en-US" dirty="0"/>
              <a:t> or no menstrual periods, acne, obesity, and excess hair growth.</a:t>
            </a:r>
          </a:p>
          <a:p>
            <a:r>
              <a:rPr lang="en-US" dirty="0"/>
              <a:t>PCOS is a disorder of chronically abnormal ovarian function and </a:t>
            </a:r>
            <a:r>
              <a:rPr lang="en-US" dirty="0" err="1"/>
              <a:t>hyperandrogenism</a:t>
            </a:r>
            <a:r>
              <a:rPr lang="en-US" dirty="0"/>
              <a:t>.</a:t>
            </a:r>
          </a:p>
          <a:p>
            <a:endParaRPr lang="en-US" dirty="0"/>
          </a:p>
        </p:txBody>
      </p:sp>
    </p:spTree>
    <p:extLst>
      <p:ext uri="{BB962C8B-B14F-4D97-AF65-F5344CB8AC3E}">
        <p14:creationId xmlns:p14="http://schemas.microsoft.com/office/powerpoint/2010/main" val="1391516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Features</a:t>
            </a:r>
          </a:p>
        </p:txBody>
      </p:sp>
      <p:sp>
        <p:nvSpPr>
          <p:cNvPr id="3" name="Content Placeholder 2"/>
          <p:cNvSpPr>
            <a:spLocks noGrp="1"/>
          </p:cNvSpPr>
          <p:nvPr>
            <p:ph idx="1"/>
          </p:nvPr>
        </p:nvSpPr>
        <p:spPr/>
        <p:txBody>
          <a:bodyPr/>
          <a:lstStyle/>
          <a:p>
            <a:r>
              <a:rPr lang="en-US"/>
              <a:t>Irregular periods</a:t>
            </a:r>
          </a:p>
          <a:p>
            <a:r>
              <a:rPr lang="en-US"/>
              <a:t>Excess androgen</a:t>
            </a:r>
          </a:p>
          <a:p>
            <a:r>
              <a:rPr lang="en-US"/>
              <a:t>Polycystic ovaries</a:t>
            </a:r>
          </a:p>
        </p:txBody>
      </p:sp>
    </p:spTree>
    <p:extLst>
      <p:ext uri="{BB962C8B-B14F-4D97-AF65-F5344CB8AC3E}">
        <p14:creationId xmlns:p14="http://schemas.microsoft.com/office/powerpoint/2010/main" val="517079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Signs and symptoms</a:t>
            </a:r>
          </a:p>
        </p:txBody>
      </p:sp>
      <p:sp>
        <p:nvSpPr>
          <p:cNvPr id="3" name="Content Placeholder 2"/>
          <p:cNvSpPr>
            <a:spLocks noGrp="1"/>
          </p:cNvSpPr>
          <p:nvPr>
            <p:ph idx="1"/>
          </p:nvPr>
        </p:nvSpPr>
        <p:spPr/>
        <p:txBody>
          <a:bodyPr>
            <a:normAutofit fontScale="92500"/>
          </a:bodyPr>
          <a:lstStyle/>
          <a:p>
            <a:r>
              <a:rPr lang="en-US"/>
              <a:t>Amenorrhea or oligomenorrhea</a:t>
            </a:r>
          </a:p>
          <a:p>
            <a:r>
              <a:rPr lang="en-US"/>
              <a:t>Hirsutism</a:t>
            </a:r>
          </a:p>
          <a:p>
            <a:r>
              <a:rPr lang="en-US"/>
              <a:t>Weight gain</a:t>
            </a:r>
          </a:p>
          <a:p>
            <a:r>
              <a:rPr lang="en-US"/>
              <a:t>Thinning hair and alopecia</a:t>
            </a:r>
          </a:p>
          <a:p>
            <a:r>
              <a:rPr lang="en-US"/>
              <a:t>Acne</a:t>
            </a:r>
          </a:p>
          <a:p>
            <a:r>
              <a:rPr lang="en-US"/>
              <a:t>Reduced fertility</a:t>
            </a:r>
          </a:p>
          <a:p>
            <a:r>
              <a:rPr lang="en-US"/>
              <a:t>Sleep apnoea</a:t>
            </a:r>
          </a:p>
          <a:p>
            <a:r>
              <a:rPr lang="en-US"/>
              <a:t>Mood changes-including anxiety and depression</a:t>
            </a:r>
          </a:p>
        </p:txBody>
      </p:sp>
    </p:spTree>
    <p:extLst>
      <p:ext uri="{BB962C8B-B14F-4D97-AF65-F5344CB8AC3E}">
        <p14:creationId xmlns:p14="http://schemas.microsoft.com/office/powerpoint/2010/main" val="3576095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Causes</a:t>
            </a:r>
          </a:p>
        </p:txBody>
      </p:sp>
      <p:sp>
        <p:nvSpPr>
          <p:cNvPr id="3" name="Content Placeholder 2"/>
          <p:cNvSpPr>
            <a:spLocks noGrp="1"/>
          </p:cNvSpPr>
          <p:nvPr>
            <p:ph idx="1"/>
          </p:nvPr>
        </p:nvSpPr>
        <p:spPr/>
        <p:txBody>
          <a:bodyPr/>
          <a:lstStyle/>
          <a:p>
            <a:r>
              <a:rPr lang="en-US"/>
              <a:t>The cause of PCOS is unknown,</a:t>
            </a:r>
          </a:p>
          <a:p>
            <a:r>
              <a:rPr lang="en-US"/>
              <a:t>Resistance to insulin</a:t>
            </a:r>
          </a:p>
          <a:p>
            <a:r>
              <a:rPr lang="en-US"/>
              <a:t>Hormone imbalance</a:t>
            </a:r>
          </a:p>
          <a:p>
            <a:r>
              <a:rPr lang="en-US"/>
              <a:t>Genetics</a:t>
            </a:r>
          </a:p>
        </p:txBody>
      </p:sp>
    </p:spTree>
    <p:extLst>
      <p:ext uri="{BB962C8B-B14F-4D97-AF65-F5344CB8AC3E}">
        <p14:creationId xmlns:p14="http://schemas.microsoft.com/office/powerpoint/2010/main" val="3766900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Diagnosis</a:t>
            </a:r>
          </a:p>
        </p:txBody>
      </p:sp>
      <p:sp>
        <p:nvSpPr>
          <p:cNvPr id="3" name="Content Placeholder 2"/>
          <p:cNvSpPr>
            <a:spLocks noGrp="1"/>
          </p:cNvSpPr>
          <p:nvPr>
            <p:ph idx="1"/>
          </p:nvPr>
        </p:nvSpPr>
        <p:spPr/>
        <p:txBody>
          <a:bodyPr>
            <a:normAutofit fontScale="67500" lnSpcReduction="20000"/>
          </a:bodyPr>
          <a:lstStyle/>
          <a:p>
            <a:r>
              <a:rPr lang="en-US"/>
              <a:t>Concise and clear history</a:t>
            </a:r>
          </a:p>
          <a:p>
            <a:r>
              <a:rPr lang="en-US"/>
              <a:t>Pelvic examination</a:t>
            </a:r>
          </a:p>
          <a:p>
            <a:r>
              <a:rPr lang="en-US"/>
              <a:t>Pelvic ultrasound(sonogram)</a:t>
            </a:r>
          </a:p>
          <a:p>
            <a:r>
              <a:rPr lang="en-US"/>
              <a:t>Blood test: the following hormone levels are assayed for;</a:t>
            </a:r>
          </a:p>
          <a:p>
            <a:pPr marL="0" indent="0">
              <a:buNone/>
            </a:pPr>
            <a:r>
              <a:rPr lang="en-US"/>
              <a:t>                                      FSH: might be lower than norml or even normal</a:t>
            </a:r>
          </a:p>
          <a:p>
            <a:pPr marL="0" indent="0">
              <a:buNone/>
            </a:pPr>
            <a:r>
              <a:rPr lang="en-US"/>
              <a:t>                                      LH: could be higher than normal</a:t>
            </a:r>
          </a:p>
          <a:p>
            <a:pPr marL="0" indent="0">
              <a:buNone/>
            </a:pPr>
            <a:r>
              <a:rPr lang="en-US"/>
              <a:t>                                      Testosterone:higher in PCOS</a:t>
            </a:r>
          </a:p>
          <a:p>
            <a:pPr marL="0" indent="0">
              <a:buNone/>
            </a:pPr>
            <a:r>
              <a:rPr lang="en-US"/>
              <a:t>                                   Estrogens: normal or elevated</a:t>
            </a:r>
          </a:p>
          <a:p>
            <a:pPr marL="0" indent="0">
              <a:buNone/>
            </a:pPr>
            <a:r>
              <a:rPr lang="en-US"/>
              <a:t>                               Sex hormone binding globulin(SHBG):low</a:t>
            </a:r>
          </a:p>
          <a:p>
            <a:pPr marL="0" indent="0">
              <a:buNone/>
            </a:pPr>
            <a:r>
              <a:rPr lang="en-US"/>
              <a:t>                                    Androstenedione:high</a:t>
            </a:r>
          </a:p>
          <a:p>
            <a:pPr marL="0" indent="0">
              <a:buNone/>
            </a:pPr>
            <a:r>
              <a:rPr lang="en-US"/>
              <a:t>                                      Anti-mullerian hormone(AMH): it is elevated in PCOS</a:t>
            </a:r>
          </a:p>
          <a:p>
            <a:endParaRPr lang="en-US"/>
          </a:p>
        </p:txBody>
      </p:sp>
    </p:spTree>
    <p:extLst>
      <p:ext uri="{BB962C8B-B14F-4D97-AF65-F5344CB8AC3E}">
        <p14:creationId xmlns:p14="http://schemas.microsoft.com/office/powerpoint/2010/main" val="142637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Diagnosis cont'd</a:t>
            </a:r>
          </a:p>
        </p:txBody>
      </p:sp>
      <p:sp>
        <p:nvSpPr>
          <p:cNvPr id="3" name="Content Placeholder 2"/>
          <p:cNvSpPr>
            <a:spLocks noGrp="1"/>
          </p:cNvSpPr>
          <p:nvPr>
            <p:ph idx="1"/>
          </p:nvPr>
        </p:nvSpPr>
        <p:spPr/>
        <p:txBody>
          <a:bodyPr/>
          <a:lstStyle/>
          <a:p>
            <a:r>
              <a:rPr lang="en-US"/>
              <a:t>Lipid profile: cholesterol and triglycerides assay because patients with PCOS are likely to develop heart diseases</a:t>
            </a:r>
          </a:p>
          <a:p>
            <a:r>
              <a:rPr lang="en-US"/>
              <a:t>Glucose test</a:t>
            </a:r>
          </a:p>
          <a:p>
            <a:r>
              <a:rPr lang="en-US"/>
              <a:t>Insuin</a:t>
            </a:r>
          </a:p>
        </p:txBody>
      </p:sp>
    </p:spTree>
    <p:extLst>
      <p:ext uri="{BB962C8B-B14F-4D97-AF65-F5344CB8AC3E}">
        <p14:creationId xmlns:p14="http://schemas.microsoft.com/office/powerpoint/2010/main" val="1829918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Treatment</a:t>
            </a:r>
          </a:p>
        </p:txBody>
      </p:sp>
      <p:sp>
        <p:nvSpPr>
          <p:cNvPr id="3" name="Content Placeholder 2"/>
          <p:cNvSpPr>
            <a:spLocks noGrp="1"/>
          </p:cNvSpPr>
          <p:nvPr>
            <p:ph idx="1"/>
          </p:nvPr>
        </p:nvSpPr>
        <p:spPr/>
        <p:txBody>
          <a:bodyPr/>
          <a:lstStyle/>
          <a:p>
            <a:r>
              <a:rPr lang="en-US"/>
              <a:t>There is no cure for PCOS</a:t>
            </a:r>
          </a:p>
          <a:p>
            <a:pPr marL="0" indent="0">
              <a:buNone/>
            </a:pPr>
            <a:r>
              <a:rPr lang="en-US"/>
              <a:t>But the symptoms can be treated</a:t>
            </a:r>
          </a:p>
          <a:p>
            <a:pPr marL="0" indent="0">
              <a:buNone/>
            </a:pPr>
            <a:r>
              <a:rPr lang="en-US"/>
              <a:t>1. Healthy habits</a:t>
            </a:r>
          </a:p>
          <a:p>
            <a:pPr marL="0" indent="0">
              <a:buNone/>
            </a:pPr>
            <a:r>
              <a:rPr lang="en-US"/>
              <a:t>2. Medical treatment- with hormones and </a:t>
            </a:r>
            <a:r>
              <a:rPr lang="en-US">
                <a:sym typeface="+mn-ea"/>
              </a:rPr>
              <a:t>medications</a:t>
            </a:r>
            <a:endParaRPr lang="en-US"/>
          </a:p>
          <a:p>
            <a:pPr marL="0" indent="0">
              <a:buNone/>
            </a:pPr>
            <a:r>
              <a:rPr lang="en-US"/>
              <a:t>3. If fertility medications are ineffective, a simple surgical procedure called Laparoscopic Ovarian Drilling(LOD)</a:t>
            </a:r>
          </a:p>
          <a:p>
            <a:pPr marL="0" indent="0">
              <a:buNone/>
            </a:pPr>
            <a:endParaRPr lang="en-US"/>
          </a:p>
        </p:txBody>
      </p:sp>
    </p:spTree>
    <p:extLst>
      <p:ext uri="{BB962C8B-B14F-4D97-AF65-F5344CB8AC3E}">
        <p14:creationId xmlns:p14="http://schemas.microsoft.com/office/powerpoint/2010/main" val="768272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Complications</a:t>
            </a:r>
          </a:p>
        </p:txBody>
      </p:sp>
      <p:sp>
        <p:nvSpPr>
          <p:cNvPr id="3" name="Content Placeholder 2"/>
          <p:cNvSpPr>
            <a:spLocks noGrp="1"/>
          </p:cNvSpPr>
          <p:nvPr>
            <p:ph idx="1"/>
          </p:nvPr>
        </p:nvSpPr>
        <p:spPr/>
        <p:txBody>
          <a:bodyPr>
            <a:normAutofit fontScale="92500" lnSpcReduction="20000"/>
          </a:bodyPr>
          <a:lstStyle/>
          <a:p>
            <a:r>
              <a:rPr lang="en-US"/>
              <a:t>Infertility</a:t>
            </a:r>
          </a:p>
          <a:p>
            <a:r>
              <a:rPr lang="en-US"/>
              <a:t>Diabetes Mellitus</a:t>
            </a:r>
          </a:p>
          <a:p>
            <a:r>
              <a:rPr lang="en-US"/>
              <a:t>Metabolic syndrome: this is a group of symptoms that raise the risk of cardiovascular disease, such as high triglycerides, low HDL, high blood pressure and high blood sugar levels.</a:t>
            </a:r>
          </a:p>
          <a:p>
            <a:r>
              <a:rPr lang="en-US"/>
              <a:t>weight gain</a:t>
            </a:r>
          </a:p>
          <a:p>
            <a:r>
              <a:rPr lang="en-US"/>
              <a:t>acne</a:t>
            </a:r>
          </a:p>
          <a:p>
            <a:r>
              <a:rPr lang="en-US"/>
              <a:t>sleep apnoea</a:t>
            </a:r>
          </a:p>
          <a:p>
            <a:r>
              <a:rPr lang="en-US"/>
              <a:t>anxiety</a:t>
            </a:r>
          </a:p>
        </p:txBody>
      </p:sp>
    </p:spTree>
    <p:extLst>
      <p:ext uri="{BB962C8B-B14F-4D97-AF65-F5344CB8AC3E}">
        <p14:creationId xmlns:p14="http://schemas.microsoft.com/office/powerpoint/2010/main" val="72750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7504" y="1117600"/>
            <a:ext cx="9036496" cy="5588000"/>
            <a:chOff x="304800" y="533400"/>
            <a:chExt cx="8534400" cy="558800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838"/>
            <a:stretch/>
          </p:blipFill>
          <p:spPr>
            <a:xfrm>
              <a:off x="304800" y="533400"/>
              <a:ext cx="8534400" cy="5588000"/>
            </a:xfrm>
            <a:prstGeom prst="rect">
              <a:avLst/>
            </a:prstGeom>
          </p:spPr>
        </p:pic>
        <p:sp>
          <p:nvSpPr>
            <p:cNvPr id="3" name="TextBox 2"/>
            <p:cNvSpPr txBox="1"/>
            <p:nvPr/>
          </p:nvSpPr>
          <p:spPr>
            <a:xfrm>
              <a:off x="2058794" y="3048000"/>
              <a:ext cx="1065406" cy="276999"/>
            </a:xfrm>
            <a:prstGeom prst="rect">
              <a:avLst/>
            </a:prstGeom>
            <a:noFill/>
          </p:spPr>
          <p:txBody>
            <a:bodyPr wrap="square" rtlCol="0">
              <a:spAutoFit/>
            </a:bodyPr>
            <a:lstStyle/>
            <a:p>
              <a:r>
                <a:rPr lang="en-US" sz="1200" dirty="0" err="1" smtClean="0">
                  <a:solidFill>
                    <a:srgbClr val="0000CC"/>
                  </a:solidFill>
                  <a:latin typeface="Arial" panose="020B0604020202020204" pitchFamily="34" charset="0"/>
                  <a:cs typeface="Arial" panose="020B0604020202020204" pitchFamily="34" charset="0"/>
                </a:rPr>
                <a:t>lactotropes</a:t>
              </a:r>
              <a:endParaRPr lang="en-US" sz="1200" dirty="0">
                <a:solidFill>
                  <a:srgbClr val="0000CC"/>
                </a:solidFill>
                <a:latin typeface="Arial" panose="020B0604020202020204" pitchFamily="34" charset="0"/>
                <a:cs typeface="Arial" panose="020B0604020202020204" pitchFamily="34" charset="0"/>
              </a:endParaRPr>
            </a:p>
          </p:txBody>
        </p:sp>
        <p:sp>
          <p:nvSpPr>
            <p:cNvPr id="4" name="TextBox 3"/>
            <p:cNvSpPr txBox="1"/>
            <p:nvPr/>
          </p:nvSpPr>
          <p:spPr>
            <a:xfrm>
              <a:off x="3352800" y="2963382"/>
              <a:ext cx="1177215" cy="276999"/>
            </a:xfrm>
            <a:prstGeom prst="rect">
              <a:avLst/>
            </a:prstGeom>
            <a:noFill/>
          </p:spPr>
          <p:txBody>
            <a:bodyPr wrap="square" rtlCol="0">
              <a:spAutoFit/>
            </a:bodyPr>
            <a:lstStyle/>
            <a:p>
              <a:r>
                <a:rPr lang="en-US" sz="1200" dirty="0" err="1" smtClean="0">
                  <a:solidFill>
                    <a:srgbClr val="0000CC"/>
                  </a:solidFill>
                  <a:latin typeface="Arial" panose="020B0604020202020204" pitchFamily="34" charset="0"/>
                  <a:cs typeface="Arial" panose="020B0604020202020204" pitchFamily="34" charset="0"/>
                </a:rPr>
                <a:t>Thyrotropes</a:t>
              </a:r>
              <a:endParaRPr lang="en-US" sz="1200" dirty="0" smtClean="0">
                <a:solidFill>
                  <a:srgbClr val="0000CC"/>
                </a:solidFill>
                <a:latin typeface="Arial" panose="020B0604020202020204" pitchFamily="34" charset="0"/>
                <a:cs typeface="Arial" panose="020B0604020202020204" pitchFamily="34" charset="0"/>
              </a:endParaRPr>
            </a:p>
          </p:txBody>
        </p:sp>
        <p:sp>
          <p:nvSpPr>
            <p:cNvPr id="5" name="TextBox 4"/>
            <p:cNvSpPr txBox="1"/>
            <p:nvPr/>
          </p:nvSpPr>
          <p:spPr>
            <a:xfrm>
              <a:off x="5823949" y="2971081"/>
              <a:ext cx="1186451" cy="276999"/>
            </a:xfrm>
            <a:prstGeom prst="rect">
              <a:avLst/>
            </a:prstGeom>
            <a:noFill/>
          </p:spPr>
          <p:txBody>
            <a:bodyPr wrap="square" rtlCol="0">
              <a:spAutoFit/>
            </a:bodyPr>
            <a:lstStyle/>
            <a:p>
              <a:r>
                <a:rPr lang="en-US" sz="1200" dirty="0" err="1" smtClean="0">
                  <a:solidFill>
                    <a:srgbClr val="0000CC"/>
                  </a:solidFill>
                  <a:latin typeface="Arial" panose="020B0604020202020204" pitchFamily="34" charset="0"/>
                  <a:cs typeface="Arial" panose="020B0604020202020204" pitchFamily="34" charset="0"/>
                </a:rPr>
                <a:t>Somatotropes</a:t>
              </a:r>
              <a:endParaRPr lang="en-US" sz="1200" dirty="0" smtClean="0">
                <a:solidFill>
                  <a:srgbClr val="0000CC"/>
                </a:solidFill>
                <a:latin typeface="Arial" panose="020B0604020202020204" pitchFamily="34" charset="0"/>
                <a:cs typeface="Arial" panose="020B0604020202020204" pitchFamily="34" charset="0"/>
              </a:endParaRPr>
            </a:p>
          </p:txBody>
        </p:sp>
        <p:sp>
          <p:nvSpPr>
            <p:cNvPr id="6" name="TextBox 5"/>
            <p:cNvSpPr txBox="1"/>
            <p:nvPr/>
          </p:nvSpPr>
          <p:spPr>
            <a:xfrm>
              <a:off x="4530015" y="2999601"/>
              <a:ext cx="1184985" cy="276999"/>
            </a:xfrm>
            <a:prstGeom prst="rect">
              <a:avLst/>
            </a:prstGeom>
            <a:noFill/>
          </p:spPr>
          <p:txBody>
            <a:bodyPr wrap="square" rtlCol="0">
              <a:spAutoFit/>
            </a:bodyPr>
            <a:lstStyle/>
            <a:p>
              <a:r>
                <a:rPr lang="en-US" sz="1200" dirty="0" err="1" smtClean="0">
                  <a:solidFill>
                    <a:srgbClr val="0000CC"/>
                  </a:solidFill>
                  <a:latin typeface="Arial" panose="020B0604020202020204" pitchFamily="34" charset="0"/>
                  <a:cs typeface="Arial" panose="020B0604020202020204" pitchFamily="34" charset="0"/>
                </a:rPr>
                <a:t>Corticotropes</a:t>
              </a:r>
              <a:endParaRPr lang="en-US" sz="1200" dirty="0" smtClean="0">
                <a:solidFill>
                  <a:srgbClr val="0000CC"/>
                </a:solidFill>
                <a:latin typeface="Arial" panose="020B0604020202020204" pitchFamily="34" charset="0"/>
                <a:cs typeface="Arial" panose="020B0604020202020204" pitchFamily="34" charset="0"/>
              </a:endParaRPr>
            </a:p>
          </p:txBody>
        </p:sp>
        <p:sp>
          <p:nvSpPr>
            <p:cNvPr id="7" name="TextBox 6"/>
            <p:cNvSpPr txBox="1"/>
            <p:nvPr/>
          </p:nvSpPr>
          <p:spPr>
            <a:xfrm>
              <a:off x="7399878" y="2971800"/>
              <a:ext cx="1186451" cy="276999"/>
            </a:xfrm>
            <a:prstGeom prst="rect">
              <a:avLst/>
            </a:prstGeom>
            <a:noFill/>
          </p:spPr>
          <p:txBody>
            <a:bodyPr wrap="square" rtlCol="0">
              <a:spAutoFit/>
            </a:bodyPr>
            <a:lstStyle/>
            <a:p>
              <a:r>
                <a:rPr lang="en-US" sz="1200" dirty="0" err="1" smtClean="0">
                  <a:solidFill>
                    <a:srgbClr val="0000CC"/>
                  </a:solidFill>
                  <a:latin typeface="Arial" panose="020B0604020202020204" pitchFamily="34" charset="0"/>
                  <a:cs typeface="Arial" panose="020B0604020202020204" pitchFamily="34" charset="0"/>
                </a:rPr>
                <a:t>Gonadotropes</a:t>
              </a:r>
              <a:endParaRPr lang="en-US" sz="1200" dirty="0" smtClean="0">
                <a:solidFill>
                  <a:srgbClr val="0000CC"/>
                </a:solidFill>
                <a:latin typeface="Arial" panose="020B0604020202020204" pitchFamily="34" charset="0"/>
                <a:cs typeface="Arial" panose="020B0604020202020204" pitchFamily="34" charset="0"/>
              </a:endParaRPr>
            </a:p>
          </p:txBody>
        </p:sp>
      </p:grpSp>
      <p:sp>
        <p:nvSpPr>
          <p:cNvPr id="9" name="Rectangle 8"/>
          <p:cNvSpPr/>
          <p:nvPr/>
        </p:nvSpPr>
        <p:spPr>
          <a:xfrm>
            <a:off x="152400" y="1371600"/>
            <a:ext cx="1524000" cy="533400"/>
          </a:xfrm>
          <a:prstGeom prst="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28600" y="3429000"/>
            <a:ext cx="1524000" cy="533400"/>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50"/>
              </a:solidFill>
            </a:endParaRPr>
          </a:p>
        </p:txBody>
      </p:sp>
      <p:sp>
        <p:nvSpPr>
          <p:cNvPr id="11" name="Rectangle 10"/>
          <p:cNvSpPr/>
          <p:nvPr/>
        </p:nvSpPr>
        <p:spPr>
          <a:xfrm>
            <a:off x="1143000" y="228600"/>
            <a:ext cx="7772400" cy="553998"/>
          </a:xfrm>
          <a:prstGeom prst="rect">
            <a:avLst/>
          </a:prstGeom>
        </p:spPr>
        <p:txBody>
          <a:bodyPr wrap="square">
            <a:spAutoFit/>
          </a:bodyPr>
          <a:lstStyle/>
          <a:p>
            <a:r>
              <a:rPr lang="en-US" i="0" dirty="0" smtClean="0">
                <a:solidFill>
                  <a:srgbClr val="FF0000"/>
                </a:solidFill>
                <a:latin typeface="Arial" pitchFamily="34" charset="0"/>
                <a:cs typeface="Arial" pitchFamily="34" charset="0"/>
              </a:rPr>
              <a:t>Hypothalamic </a:t>
            </a:r>
            <a:r>
              <a:rPr lang="en-US" sz="3000" b="1" i="0" dirty="0" smtClean="0">
                <a:solidFill>
                  <a:srgbClr val="FF0000"/>
                </a:solidFill>
                <a:latin typeface="Arial" pitchFamily="34" charset="0"/>
                <a:cs typeface="Arial" pitchFamily="34" charset="0"/>
              </a:rPr>
              <a:t>→</a:t>
            </a:r>
            <a:r>
              <a:rPr lang="en-US" i="0" dirty="0" smtClean="0">
                <a:solidFill>
                  <a:srgbClr val="FF0000"/>
                </a:solidFill>
                <a:latin typeface="Arial" pitchFamily="34" charset="0"/>
                <a:cs typeface="Arial" pitchFamily="34" charset="0"/>
              </a:rPr>
              <a:t> Pituitary</a:t>
            </a:r>
            <a:r>
              <a:rPr lang="en-US" sz="3000" b="1" i="0" dirty="0" smtClean="0">
                <a:solidFill>
                  <a:srgbClr val="FF0000"/>
                </a:solidFill>
                <a:latin typeface="Arial" pitchFamily="34" charset="0"/>
                <a:cs typeface="Arial" pitchFamily="34" charset="0"/>
              </a:rPr>
              <a:t>→</a:t>
            </a:r>
            <a:r>
              <a:rPr lang="en-US" i="0" dirty="0" smtClean="0">
                <a:solidFill>
                  <a:srgbClr val="FF0000"/>
                </a:solidFill>
                <a:latin typeface="Arial" pitchFamily="34" charset="0"/>
                <a:cs typeface="Arial" pitchFamily="34" charset="0"/>
              </a:rPr>
              <a:t> </a:t>
            </a:r>
            <a:r>
              <a:rPr lang="en-US" i="0" dirty="0" err="1" smtClean="0">
                <a:solidFill>
                  <a:srgbClr val="FF0000"/>
                </a:solidFill>
                <a:latin typeface="Arial" pitchFamily="34" charset="0"/>
                <a:cs typeface="Arial" pitchFamily="34" charset="0"/>
              </a:rPr>
              <a:t>Gonadal</a:t>
            </a:r>
            <a:r>
              <a:rPr lang="en-US" i="0" dirty="0" smtClean="0">
                <a:solidFill>
                  <a:srgbClr val="FF0000"/>
                </a:solidFill>
                <a:latin typeface="Arial" pitchFamily="34" charset="0"/>
                <a:cs typeface="Arial" pitchFamily="34" charset="0"/>
              </a:rPr>
              <a:t> axis</a:t>
            </a:r>
            <a:endParaRPr lang="en-GB" i="0" dirty="0"/>
          </a:p>
        </p:txBody>
      </p:sp>
    </p:spTree>
    <p:extLst>
      <p:ext uri="{BB962C8B-B14F-4D97-AF65-F5344CB8AC3E}">
        <p14:creationId xmlns:p14="http://schemas.microsoft.com/office/powerpoint/2010/main" val="625213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75" y="533400"/>
            <a:ext cx="7772400" cy="2281439"/>
          </a:xfrm>
        </p:spPr>
        <p:txBody>
          <a:bodyPr/>
          <a:lstStyle/>
          <a:p>
            <a:r>
              <a:rPr lang="en-US" dirty="0" smtClean="0"/>
              <a:t>AMENORRHEA</a:t>
            </a:r>
            <a:endParaRPr lang="en-US" dirty="0"/>
          </a:p>
        </p:txBody>
      </p:sp>
      <p:sp>
        <p:nvSpPr>
          <p:cNvPr id="3" name="Subtitle 2"/>
          <p:cNvSpPr>
            <a:spLocks noGrp="1"/>
          </p:cNvSpPr>
          <p:nvPr>
            <p:ph type="subTitle" idx="1"/>
          </p:nvPr>
        </p:nvSpPr>
        <p:spPr>
          <a:xfrm>
            <a:off x="1219200" y="3505200"/>
            <a:ext cx="6400800" cy="1752600"/>
          </a:xfrm>
        </p:spPr>
        <p:txBody>
          <a:bodyPr/>
          <a:lstStyle/>
          <a:p>
            <a:endParaRPr lang="en-US" dirty="0" smtClean="0"/>
          </a:p>
        </p:txBody>
      </p:sp>
    </p:spTree>
    <p:extLst>
      <p:ext uri="{BB962C8B-B14F-4D97-AF65-F5344CB8AC3E}">
        <p14:creationId xmlns:p14="http://schemas.microsoft.com/office/powerpoint/2010/main" val="38014394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Amenorrhea  simply  means  the  absence  of </a:t>
            </a:r>
            <a:r>
              <a:rPr lang="en-US" dirty="0" err="1" smtClean="0"/>
              <a:t>menstration</a:t>
            </a:r>
            <a:r>
              <a:rPr lang="en-US" dirty="0" smtClean="0"/>
              <a:t>(more than one missed periods).</a:t>
            </a:r>
          </a:p>
          <a:p>
            <a:r>
              <a:rPr lang="en-US" dirty="0" smtClean="0"/>
              <a:t>Women who have missed </a:t>
            </a:r>
            <a:r>
              <a:rPr lang="en-US" dirty="0" err="1" smtClean="0"/>
              <a:t>atleast</a:t>
            </a:r>
            <a:r>
              <a:rPr lang="en-US" dirty="0" smtClean="0"/>
              <a:t> three </a:t>
            </a:r>
            <a:r>
              <a:rPr lang="en-US" dirty="0" err="1" smtClean="0"/>
              <a:t>menstral</a:t>
            </a:r>
            <a:r>
              <a:rPr lang="en-US" dirty="0" smtClean="0"/>
              <a:t> periods in a row have amenorrhea, as do girls who haven’t begun </a:t>
            </a:r>
            <a:r>
              <a:rPr lang="en-US" dirty="0" err="1" smtClean="0"/>
              <a:t>menstration</a:t>
            </a:r>
            <a:r>
              <a:rPr lang="en-US" dirty="0" smtClean="0"/>
              <a:t> by the age of 15</a:t>
            </a:r>
            <a:endParaRPr lang="en-US" dirty="0"/>
          </a:p>
        </p:txBody>
      </p:sp>
    </p:spTree>
    <p:extLst>
      <p:ext uri="{BB962C8B-B14F-4D97-AF65-F5344CB8AC3E}">
        <p14:creationId xmlns:p14="http://schemas.microsoft.com/office/powerpoint/2010/main" val="24465030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pPr marL="0" indent="0">
              <a:buNone/>
            </a:pPr>
            <a:r>
              <a:rPr lang="en-US" dirty="0" smtClean="0"/>
              <a:t>Causes of amenorrhea can be :</a:t>
            </a:r>
          </a:p>
          <a:p>
            <a:pPr marL="0" indent="0">
              <a:buNone/>
            </a:pPr>
            <a:r>
              <a:rPr lang="en-US" dirty="0"/>
              <a:t> </a:t>
            </a:r>
            <a:r>
              <a:rPr lang="en-US" dirty="0" smtClean="0"/>
              <a:t>  Physiological.</a:t>
            </a:r>
          </a:p>
          <a:p>
            <a:pPr marL="0" indent="0">
              <a:buNone/>
            </a:pPr>
            <a:r>
              <a:rPr lang="en-US" dirty="0"/>
              <a:t> </a:t>
            </a:r>
            <a:r>
              <a:rPr lang="en-US" dirty="0" smtClean="0"/>
              <a:t>  Pathological. </a:t>
            </a:r>
          </a:p>
          <a:p>
            <a:pPr marL="0" indent="0">
              <a:buNone/>
            </a:pPr>
            <a:r>
              <a:rPr lang="en-US" dirty="0"/>
              <a:t> </a:t>
            </a:r>
            <a:r>
              <a:rPr lang="en-US" dirty="0" smtClean="0"/>
              <a:t>  </a:t>
            </a:r>
            <a:r>
              <a:rPr lang="en-US" dirty="0" err="1" smtClean="0"/>
              <a:t>Iathrogenic</a:t>
            </a:r>
            <a:r>
              <a:rPr lang="en-US" dirty="0" smtClean="0"/>
              <a:t>.</a:t>
            </a:r>
          </a:p>
          <a:p>
            <a:pPr marL="0" indent="0">
              <a:buNone/>
            </a:pPr>
            <a:r>
              <a:rPr lang="en-US" dirty="0"/>
              <a:t> </a:t>
            </a:r>
            <a:r>
              <a:rPr lang="en-US" dirty="0" smtClean="0"/>
              <a:t>   Lifestyle factors.</a:t>
            </a:r>
            <a:endParaRPr lang="en-US" dirty="0"/>
          </a:p>
        </p:txBody>
      </p:sp>
    </p:spTree>
    <p:extLst>
      <p:ext uri="{BB962C8B-B14F-4D97-AF65-F5344CB8AC3E}">
        <p14:creationId xmlns:p14="http://schemas.microsoft.com/office/powerpoint/2010/main" val="613307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Physiological causes include; breast feeding, pregnancy, and menopause.</a:t>
            </a:r>
          </a:p>
          <a:p>
            <a:r>
              <a:rPr lang="en-US" dirty="0" smtClean="0"/>
              <a:t>Pathological causes include; polycystic ovarian syndrome, </a:t>
            </a:r>
            <a:r>
              <a:rPr lang="en-US" dirty="0" err="1" smtClean="0"/>
              <a:t>Thyriod</a:t>
            </a:r>
            <a:r>
              <a:rPr lang="en-US" dirty="0" smtClean="0"/>
              <a:t> malfunction, pituitary </a:t>
            </a:r>
            <a:r>
              <a:rPr lang="en-US" dirty="0" err="1" smtClean="0"/>
              <a:t>tumour</a:t>
            </a:r>
            <a:r>
              <a:rPr lang="en-US" dirty="0" smtClean="0"/>
              <a:t>, and premature menopause.</a:t>
            </a:r>
          </a:p>
          <a:p>
            <a:r>
              <a:rPr lang="en-US" dirty="0" smtClean="0"/>
              <a:t>Structural causes include; uterine scarring, lack of reproductive organs, structural abnormality of the vaginal.</a:t>
            </a:r>
          </a:p>
          <a:p>
            <a:r>
              <a:rPr lang="en-US" dirty="0" smtClean="0"/>
              <a:t>Iatrogenic causes include use of medications such as contraceptives, Antipsychotics, Anticancer drugs, </a:t>
            </a:r>
            <a:r>
              <a:rPr lang="en-US" dirty="0" err="1" smtClean="0"/>
              <a:t>Antidepresants</a:t>
            </a:r>
            <a:r>
              <a:rPr lang="en-US" dirty="0" smtClean="0"/>
              <a:t>, Blood pressure drugs and anti allergy medications</a:t>
            </a:r>
          </a:p>
          <a:p>
            <a:r>
              <a:rPr lang="en-US" dirty="0" smtClean="0"/>
              <a:t>Lifestyle factors include low body weight, excessive exercise and stress </a:t>
            </a:r>
          </a:p>
          <a:p>
            <a:endParaRPr lang="en-US" dirty="0"/>
          </a:p>
        </p:txBody>
      </p:sp>
    </p:spTree>
    <p:extLst>
      <p:ext uri="{BB962C8B-B14F-4D97-AF65-F5344CB8AC3E}">
        <p14:creationId xmlns:p14="http://schemas.microsoft.com/office/powerpoint/2010/main" val="16079374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a:t>
            </a:r>
            <a:br>
              <a:rPr lang="en-US" dirty="0" smtClean="0"/>
            </a:br>
            <a:endParaRPr lang="en-US" dirty="0"/>
          </a:p>
        </p:txBody>
      </p:sp>
      <p:sp>
        <p:nvSpPr>
          <p:cNvPr id="3" name="Content Placeholder 2"/>
          <p:cNvSpPr>
            <a:spLocks noGrp="1"/>
          </p:cNvSpPr>
          <p:nvPr>
            <p:ph idx="1"/>
          </p:nvPr>
        </p:nvSpPr>
        <p:spPr/>
        <p:txBody>
          <a:bodyPr/>
          <a:lstStyle/>
          <a:p>
            <a:r>
              <a:rPr lang="en-US" dirty="0" smtClean="0"/>
              <a:t>Factors that may increase your risk of amenorrhea may include;</a:t>
            </a:r>
          </a:p>
          <a:p>
            <a:r>
              <a:rPr lang="en-US" dirty="0"/>
              <a:t> </a:t>
            </a:r>
            <a:r>
              <a:rPr lang="en-US" dirty="0" smtClean="0"/>
              <a:t> family history</a:t>
            </a:r>
          </a:p>
          <a:p>
            <a:r>
              <a:rPr lang="en-US" dirty="0"/>
              <a:t> </a:t>
            </a:r>
            <a:r>
              <a:rPr lang="en-US" dirty="0" smtClean="0"/>
              <a:t> eating disorders</a:t>
            </a:r>
          </a:p>
          <a:p>
            <a:r>
              <a:rPr lang="en-US" dirty="0"/>
              <a:t> </a:t>
            </a:r>
            <a:r>
              <a:rPr lang="en-US" dirty="0" smtClean="0"/>
              <a:t> </a:t>
            </a:r>
            <a:r>
              <a:rPr lang="en-US" dirty="0" err="1" smtClean="0"/>
              <a:t>athlectic</a:t>
            </a:r>
            <a:r>
              <a:rPr lang="en-US" dirty="0" smtClean="0"/>
              <a:t> training</a:t>
            </a:r>
            <a:endParaRPr lang="en-US" dirty="0"/>
          </a:p>
        </p:txBody>
      </p:sp>
    </p:spTree>
    <p:extLst>
      <p:ext uri="{BB962C8B-B14F-4D97-AF65-F5344CB8AC3E}">
        <p14:creationId xmlns:p14="http://schemas.microsoft.com/office/powerpoint/2010/main" val="32114546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r>
              <a:rPr lang="en-US" dirty="0" smtClean="0"/>
              <a:t>INCLUDE ;</a:t>
            </a:r>
          </a:p>
          <a:p>
            <a:r>
              <a:rPr lang="en-US" dirty="0"/>
              <a:t> </a:t>
            </a:r>
            <a:r>
              <a:rPr lang="en-US" dirty="0" smtClean="0"/>
              <a:t>   infertility</a:t>
            </a:r>
          </a:p>
          <a:p>
            <a:r>
              <a:rPr lang="en-US" dirty="0"/>
              <a:t> </a:t>
            </a:r>
            <a:r>
              <a:rPr lang="en-US" dirty="0" smtClean="0"/>
              <a:t>   osteoporosis.</a:t>
            </a:r>
            <a:endParaRPr lang="en-US" dirty="0"/>
          </a:p>
        </p:txBody>
      </p:sp>
    </p:spTree>
    <p:extLst>
      <p:ext uri="{BB962C8B-B14F-4D97-AF65-F5344CB8AC3E}">
        <p14:creationId xmlns:p14="http://schemas.microsoft.com/office/powerpoint/2010/main" val="28343724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variety of blood tests maybe necessary including;</a:t>
            </a:r>
          </a:p>
          <a:p>
            <a:r>
              <a:rPr lang="en-US" dirty="0"/>
              <a:t> </a:t>
            </a:r>
            <a:r>
              <a:rPr lang="en-US" dirty="0" smtClean="0"/>
              <a:t> Pregnancy tests</a:t>
            </a:r>
          </a:p>
          <a:p>
            <a:r>
              <a:rPr lang="en-US" dirty="0"/>
              <a:t> </a:t>
            </a:r>
            <a:r>
              <a:rPr lang="en-US" dirty="0" smtClean="0"/>
              <a:t> Thyroid function test</a:t>
            </a:r>
          </a:p>
          <a:p>
            <a:pPr marL="0" indent="0">
              <a:buNone/>
            </a:pPr>
            <a:r>
              <a:rPr lang="en-US" dirty="0" smtClean="0"/>
              <a:t>      Ovary function test</a:t>
            </a:r>
          </a:p>
          <a:p>
            <a:pPr marL="0" indent="0">
              <a:buNone/>
            </a:pPr>
            <a:r>
              <a:rPr lang="en-US" dirty="0"/>
              <a:t> </a:t>
            </a:r>
            <a:r>
              <a:rPr lang="en-US" dirty="0" smtClean="0"/>
              <a:t>      Prolactin test</a:t>
            </a:r>
          </a:p>
          <a:p>
            <a:pPr marL="0" indent="0">
              <a:buNone/>
            </a:pPr>
            <a:r>
              <a:rPr lang="en-US" dirty="0"/>
              <a:t> U</a:t>
            </a:r>
            <a:r>
              <a:rPr lang="en-US" dirty="0" smtClean="0"/>
              <a:t>ltrasound</a:t>
            </a:r>
          </a:p>
          <a:p>
            <a:pPr marL="0" indent="0">
              <a:buNone/>
            </a:pPr>
            <a:r>
              <a:rPr lang="en-US" dirty="0"/>
              <a:t> </a:t>
            </a:r>
            <a:r>
              <a:rPr lang="en-US" dirty="0" smtClean="0"/>
              <a:t> Computerized tomography</a:t>
            </a:r>
          </a:p>
          <a:p>
            <a:pPr marL="0" indent="0">
              <a:buNone/>
            </a:pPr>
            <a:r>
              <a:rPr lang="en-US" dirty="0" smtClean="0"/>
              <a:t>  Magnetic resonance imaging</a:t>
            </a:r>
          </a:p>
          <a:p>
            <a:pPr marL="0" indent="0">
              <a:buNone/>
            </a:pPr>
            <a:r>
              <a:rPr lang="en-US" dirty="0" smtClean="0"/>
              <a:t>   </a:t>
            </a:r>
            <a:r>
              <a:rPr lang="en-US" dirty="0" err="1" smtClean="0"/>
              <a:t>Heteroscopy</a:t>
            </a:r>
            <a:r>
              <a:rPr lang="en-US" dirty="0" smtClean="0"/>
              <a:t>    </a:t>
            </a:r>
          </a:p>
        </p:txBody>
      </p:sp>
    </p:spTree>
    <p:extLst>
      <p:ext uri="{BB962C8B-B14F-4D97-AF65-F5344CB8AC3E}">
        <p14:creationId xmlns:p14="http://schemas.microsoft.com/office/powerpoint/2010/main" val="13506365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marL="0" indent="0">
              <a:buNone/>
            </a:pPr>
            <a:r>
              <a:rPr lang="en-US" dirty="0" smtClean="0"/>
              <a:t>Hormone Therapies.</a:t>
            </a:r>
          </a:p>
          <a:p>
            <a:pPr marL="0" indent="0">
              <a:buNone/>
            </a:pPr>
            <a:r>
              <a:rPr lang="en-US" dirty="0" smtClean="0"/>
              <a:t>Surgery should be performed if a </a:t>
            </a:r>
            <a:r>
              <a:rPr lang="en-US" dirty="0" err="1" smtClean="0"/>
              <a:t>tumour</a:t>
            </a:r>
            <a:r>
              <a:rPr lang="en-US" dirty="0" smtClean="0"/>
              <a:t> is present and causing a blockage.</a:t>
            </a:r>
            <a:endParaRPr lang="en-US" dirty="0"/>
          </a:p>
        </p:txBody>
      </p:sp>
    </p:spTree>
    <p:extLst>
      <p:ext uri="{BB962C8B-B14F-4D97-AF65-F5344CB8AC3E}">
        <p14:creationId xmlns:p14="http://schemas.microsoft.com/office/powerpoint/2010/main" val="34698399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noGrp="1" noChangeArrowheads="1"/>
          </p:cNvSpPr>
          <p:nvPr>
            <p:ph type="title"/>
          </p:nvPr>
        </p:nvSpPr>
        <p:spPr>
          <a:xfrm>
            <a:off x="628650" y="0"/>
            <a:ext cx="7886700" cy="1195388"/>
          </a:xfrm>
        </p:spPr>
        <p:txBody>
          <a:bodyPr/>
          <a:lstStyle/>
          <a:p>
            <a:pPr eaLnBrk="1"/>
            <a:r>
              <a:rPr lang="en-GB" dirty="0">
                <a:latin typeface="Calibri Light" pitchFamily="34" charset="0"/>
              </a:rPr>
              <a:t>M</a:t>
            </a:r>
            <a:r>
              <a:rPr lang="en-GB" dirty="0" smtClean="0">
                <a:latin typeface="Calibri Light" pitchFamily="34" charset="0"/>
              </a:rPr>
              <a:t>enopause</a:t>
            </a:r>
            <a:endParaRPr lang="en-GB" dirty="0" smtClean="0">
              <a:latin typeface="Calibri Light" pitchFamily="34" charset="0"/>
            </a:endParaRPr>
          </a:p>
        </p:txBody>
      </p:sp>
      <p:sp>
        <p:nvSpPr>
          <p:cNvPr id="31747" name="Content Placeholder 2"/>
          <p:cNvSpPr txBox="1">
            <a:spLocks noGrp="1" noChangeArrowheads="1"/>
          </p:cNvSpPr>
          <p:nvPr>
            <p:ph idx="1"/>
          </p:nvPr>
        </p:nvSpPr>
        <p:spPr>
          <a:xfrm>
            <a:off x="628650" y="1195389"/>
            <a:ext cx="7886700" cy="5297487"/>
          </a:xfrm>
        </p:spPr>
        <p:txBody>
          <a:bodyPr>
            <a:normAutofit fontScale="92500" lnSpcReduction="20000"/>
          </a:bodyPr>
          <a:lstStyle/>
          <a:p>
            <a:pPr eaLnBrk="1"/>
            <a:r>
              <a:rPr lang="en-GB" sz="3200" dirty="0" smtClean="0">
                <a:latin typeface="Calibri" pitchFamily="34" charset="0"/>
              </a:rPr>
              <a:t>Physiological ovarian failure resulting in permanent cessation of menstruation when all the follicles have atrophied.</a:t>
            </a:r>
          </a:p>
          <a:p>
            <a:pPr eaLnBrk="1"/>
            <a:r>
              <a:rPr lang="en-GB" sz="3200" dirty="0" smtClean="0">
                <a:latin typeface="Calibri" pitchFamily="34" charset="0"/>
              </a:rPr>
              <a:t>Occurs about 50 years of age but if earlier, known as premature ovarian failure </a:t>
            </a:r>
          </a:p>
          <a:p>
            <a:pPr eaLnBrk="1"/>
            <a:r>
              <a:rPr lang="en-GB" sz="3200" dirty="0" smtClean="0">
                <a:latin typeface="Calibri" pitchFamily="34" charset="0"/>
              </a:rPr>
              <a:t>Results in ↓oestrogens and ↑FSH (and to a lesser extent ↑LH) after removal of the negative feedback to the pituitary.</a:t>
            </a:r>
          </a:p>
          <a:p>
            <a:pPr eaLnBrk="1"/>
            <a:r>
              <a:rPr lang="en-GB" sz="3200" dirty="0" smtClean="0">
                <a:latin typeface="Calibri" pitchFamily="34" charset="0"/>
              </a:rPr>
              <a:t>oestrogen deficiency increases LDL cholesterol, with risk of atherosclerosis, and osteoporosis; long-term oestrogen replacement, carries the risks of inducing breast and uterine cancer</a:t>
            </a:r>
          </a:p>
        </p:txBody>
      </p:sp>
    </p:spTree>
    <p:extLst>
      <p:ext uri="{BB962C8B-B14F-4D97-AF65-F5344CB8AC3E}">
        <p14:creationId xmlns:p14="http://schemas.microsoft.com/office/powerpoint/2010/main" val="371983557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000" b="1" dirty="0" smtClean="0">
                <a:solidFill>
                  <a:srgbClr val="92D050"/>
                </a:solidFill>
              </a:rPr>
              <a:t>THANKS</a:t>
            </a:r>
            <a:endParaRPr lang="en-US" sz="8000" b="1" dirty="0">
              <a:solidFill>
                <a:srgbClr val="92D050"/>
              </a:solidFill>
            </a:endParaRPr>
          </a:p>
        </p:txBody>
      </p:sp>
    </p:spTree>
    <p:extLst>
      <p:ext uri="{BB962C8B-B14F-4D97-AF65-F5344CB8AC3E}">
        <p14:creationId xmlns:p14="http://schemas.microsoft.com/office/powerpoint/2010/main" val="3695752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HPG AXIS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The hypothalamus produces a hormone called gonadotropin-releasing hormone (</a:t>
            </a:r>
            <a:r>
              <a:rPr lang="en-US" dirty="0" err="1" smtClean="0"/>
              <a:t>GnRH</a:t>
            </a:r>
            <a:r>
              <a:rPr lang="en-US" dirty="0" smtClean="0"/>
              <a:t>). </a:t>
            </a:r>
          </a:p>
          <a:p>
            <a:r>
              <a:rPr lang="en-US" dirty="0" smtClean="0"/>
              <a:t>When </a:t>
            </a:r>
            <a:r>
              <a:rPr lang="en-US" dirty="0" err="1" smtClean="0"/>
              <a:t>GnRH</a:t>
            </a:r>
            <a:r>
              <a:rPr lang="en-US" dirty="0" smtClean="0"/>
              <a:t> is released, it travels along the </a:t>
            </a:r>
            <a:r>
              <a:rPr lang="en-US" dirty="0" err="1" smtClean="0"/>
              <a:t>hypophyseal</a:t>
            </a:r>
            <a:r>
              <a:rPr lang="en-US" dirty="0" smtClean="0"/>
              <a:t> portal system and binds to secretory cells of the anterior pituitary (</a:t>
            </a:r>
            <a:r>
              <a:rPr lang="en-US" dirty="0" err="1" smtClean="0"/>
              <a:t>adenohypophysis</a:t>
            </a:r>
            <a:r>
              <a:rPr lang="en-US" dirty="0" smtClean="0"/>
              <a:t>).</a:t>
            </a:r>
          </a:p>
          <a:p>
            <a:r>
              <a:rPr lang="en-US" dirty="0" smtClean="0"/>
              <a:t> Binding of </a:t>
            </a:r>
            <a:r>
              <a:rPr lang="en-US" dirty="0" err="1" smtClean="0"/>
              <a:t>GnRH</a:t>
            </a:r>
            <a:r>
              <a:rPr lang="en-US" dirty="0" smtClean="0"/>
              <a:t> stimulates these cells to produce luteinizing hormone (LH) and follicle-stimulating hormone (FSH), which are then secreted into the bloodstream.</a:t>
            </a:r>
          </a:p>
          <a:p>
            <a:r>
              <a:rPr lang="en-US" dirty="0" smtClean="0"/>
              <a:t> LH and FSH go on to produce different effects in both sexes, namely through the production of estrogen in females and testosterone in males. </a:t>
            </a:r>
            <a:endParaRPr lang="en-US" dirty="0"/>
          </a:p>
        </p:txBody>
      </p:sp>
    </p:spTree>
    <p:extLst>
      <p:ext uri="{BB962C8B-B14F-4D97-AF65-F5344CB8AC3E}">
        <p14:creationId xmlns:p14="http://schemas.microsoft.com/office/powerpoint/2010/main" val="98247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1600200"/>
          </a:xfrm>
        </p:spPr>
        <p:txBody>
          <a:bodyPr>
            <a:normAutofit fontScale="90000"/>
          </a:bodyPr>
          <a:lstStyle/>
          <a:p>
            <a:pPr algn="r" fontAlgn="auto">
              <a:spcAft>
                <a:spcPts val="0"/>
              </a:spcAft>
              <a:defRPr/>
            </a:pPr>
            <a:r>
              <a:rPr lang="en-GB" dirty="0"/>
              <a:t>INTERGRATION OF THE AXIS, CONTROL AND </a:t>
            </a:r>
            <a:r>
              <a:rPr lang="en-GB" dirty="0" smtClean="0"/>
              <a:t>REGULATION</a:t>
            </a:r>
            <a:br>
              <a:rPr lang="en-GB" dirty="0" smtClean="0"/>
            </a:br>
            <a:r>
              <a:rPr lang="en-US" sz="1800" dirty="0" smtClean="0">
                <a:solidFill>
                  <a:srgbClr val="3366FF"/>
                </a:solidFill>
              </a:rPr>
              <a:t/>
            </a:r>
            <a:br>
              <a:rPr lang="en-US" sz="1800" dirty="0" smtClean="0">
                <a:solidFill>
                  <a:srgbClr val="3366FF"/>
                </a:solidFill>
              </a:rPr>
            </a:br>
            <a:endParaRPr lang="en-US" sz="1800" dirty="0">
              <a:solidFill>
                <a:srgbClr val="3366FF"/>
              </a:solidFill>
            </a:endParaRPr>
          </a:p>
        </p:txBody>
      </p:sp>
      <p:sp>
        <p:nvSpPr>
          <p:cNvPr id="32770" name="Content Placeholder 2"/>
          <p:cNvSpPr>
            <a:spLocks noGrp="1"/>
          </p:cNvSpPr>
          <p:nvPr>
            <p:ph idx="1"/>
          </p:nvPr>
        </p:nvSpPr>
        <p:spPr>
          <a:xfrm>
            <a:off x="457200" y="1509713"/>
            <a:ext cx="7620000" cy="5710237"/>
          </a:xfrm>
        </p:spPr>
        <p:txBody>
          <a:bodyPr/>
          <a:lstStyle/>
          <a:p>
            <a:r>
              <a:rPr lang="en-GB" sz="2800" smtClean="0"/>
              <a:t>Control and communication between the hypothalamic-pituitary unit and the ovaries is essential for the normal physiology of the reproductive cycle and the functions required of it. </a:t>
            </a:r>
          </a:p>
          <a:p>
            <a:r>
              <a:rPr lang="en-GB" sz="2800" smtClean="0"/>
              <a:t>It is important for the higher components of the axis (hypothalamus and pituitary) to modulate their secretions in response to the secretions and activity the ovary. </a:t>
            </a:r>
          </a:p>
        </p:txBody>
      </p:sp>
    </p:spTree>
    <p:extLst>
      <p:ext uri="{BB962C8B-B14F-4D97-AF65-F5344CB8AC3E}">
        <p14:creationId xmlns:p14="http://schemas.microsoft.com/office/powerpoint/2010/main" val="74847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1371600"/>
          </a:xfrm>
        </p:spPr>
        <p:txBody>
          <a:bodyPr>
            <a:normAutofit fontScale="90000"/>
          </a:bodyPr>
          <a:lstStyle/>
          <a:p>
            <a:pPr algn="r" fontAlgn="auto">
              <a:spcAft>
                <a:spcPts val="0"/>
              </a:spcAft>
              <a:defRPr/>
            </a:pPr>
            <a:r>
              <a:rPr lang="en-GB" dirty="0" smtClean="0"/>
              <a:t>INTEGRATION </a:t>
            </a:r>
            <a:r>
              <a:rPr lang="en-GB" dirty="0"/>
              <a:t>OF THE AXIS, CONTROL AND </a:t>
            </a:r>
            <a:r>
              <a:rPr lang="en-GB" dirty="0" smtClean="0"/>
              <a:t>REGULATION</a:t>
            </a:r>
            <a:r>
              <a:rPr lang="en-US" dirty="0" smtClean="0"/>
              <a:t/>
            </a:r>
            <a:br>
              <a:rPr lang="en-US" dirty="0" smtClean="0"/>
            </a:br>
            <a:endParaRPr lang="en-US" sz="1600" dirty="0">
              <a:solidFill>
                <a:srgbClr val="008000"/>
              </a:solidFill>
            </a:endParaRPr>
          </a:p>
        </p:txBody>
      </p:sp>
      <p:sp>
        <p:nvSpPr>
          <p:cNvPr id="3" name="Content Placeholder 2"/>
          <p:cNvSpPr>
            <a:spLocks noGrp="1"/>
          </p:cNvSpPr>
          <p:nvPr>
            <p:ph idx="1"/>
          </p:nvPr>
        </p:nvSpPr>
        <p:spPr>
          <a:xfrm>
            <a:off x="457200" y="1524000"/>
            <a:ext cx="7620000" cy="5068888"/>
          </a:xfrm>
        </p:spPr>
        <p:txBody>
          <a:bodyPr rtlCol="0">
            <a:normAutofit/>
          </a:bodyPr>
          <a:lstStyle/>
          <a:p>
            <a:pPr fontAlgn="auto">
              <a:defRPr/>
            </a:pPr>
            <a:r>
              <a:rPr lang="en-GB" sz="2800" dirty="0"/>
              <a:t>T</a:t>
            </a:r>
            <a:r>
              <a:rPr lang="en-US" sz="2800" dirty="0"/>
              <a:t>he pituitary secretion of LH and FSH is influenced </a:t>
            </a:r>
            <a:r>
              <a:rPr lang="en-US" sz="2800" dirty="0" smtClean="0"/>
              <a:t>by the following, </a:t>
            </a:r>
          </a:p>
          <a:p>
            <a:pPr marL="457200" indent="-457200" fontAlgn="auto">
              <a:buFont typeface="Arial"/>
              <a:buChar char="•"/>
              <a:defRPr/>
            </a:pPr>
            <a:r>
              <a:rPr lang="en-US" sz="2800" dirty="0"/>
              <a:t>H</a:t>
            </a:r>
            <a:r>
              <a:rPr lang="en-US" sz="2800" dirty="0" smtClean="0"/>
              <a:t>ypothalamic </a:t>
            </a:r>
            <a:r>
              <a:rPr lang="en-US" sz="2800" dirty="0"/>
              <a:t>GnRH pulse frequency and </a:t>
            </a:r>
            <a:r>
              <a:rPr lang="en-US" sz="2800" dirty="0" smtClean="0"/>
              <a:t>amplitude, </a:t>
            </a:r>
          </a:p>
          <a:p>
            <a:pPr marL="457200" indent="-457200" fontAlgn="auto">
              <a:buFont typeface="Arial"/>
              <a:buChar char="•"/>
              <a:defRPr/>
            </a:pPr>
            <a:r>
              <a:rPr lang="en-US" sz="2800" dirty="0"/>
              <a:t>T</a:t>
            </a:r>
            <a:r>
              <a:rPr lang="en-US" sz="2800" dirty="0" smtClean="0"/>
              <a:t>he </a:t>
            </a:r>
            <a:r>
              <a:rPr lang="en-US" sz="2800" dirty="0"/>
              <a:t>number of GnRH receptors</a:t>
            </a:r>
            <a:r>
              <a:rPr lang="en-US" sz="2800" dirty="0" smtClean="0"/>
              <a:t>, </a:t>
            </a:r>
          </a:p>
          <a:p>
            <a:pPr marL="457200" indent="-457200" fontAlgn="auto">
              <a:buFont typeface="Arial"/>
              <a:buChar char="•"/>
              <a:defRPr/>
            </a:pPr>
            <a:r>
              <a:rPr lang="en-US" sz="2800" dirty="0"/>
              <a:t>P</a:t>
            </a:r>
            <a:r>
              <a:rPr lang="en-US" sz="2800" dirty="0" smtClean="0"/>
              <a:t>ost receptor signaling, </a:t>
            </a:r>
          </a:p>
          <a:p>
            <a:pPr marL="457200" indent="-457200" fontAlgn="auto">
              <a:buFont typeface="Arial"/>
              <a:buChar char="•"/>
              <a:defRPr/>
            </a:pPr>
            <a:r>
              <a:rPr lang="en-US" sz="2800" dirty="0"/>
              <a:t>P</a:t>
            </a:r>
            <a:r>
              <a:rPr lang="en-US" sz="2800" dirty="0" smtClean="0"/>
              <a:t>hasic </a:t>
            </a:r>
            <a:r>
              <a:rPr lang="en-US" sz="2800" dirty="0"/>
              <a:t>negative and positive feed- back effects </a:t>
            </a:r>
            <a:r>
              <a:rPr lang="en-US" sz="2800" dirty="0" smtClean="0"/>
              <a:t>from estradiol </a:t>
            </a:r>
            <a:r>
              <a:rPr lang="en-US" sz="2800" dirty="0"/>
              <a:t>,</a:t>
            </a:r>
            <a:r>
              <a:rPr lang="en-US" sz="2800" dirty="0" smtClean="0"/>
              <a:t>progesterone,  </a:t>
            </a:r>
            <a:r>
              <a:rPr lang="en-US" sz="2800" dirty="0"/>
              <a:t>peptides (inhibin) </a:t>
            </a:r>
            <a:r>
              <a:rPr lang="en-US" sz="2800" dirty="0" err="1" smtClean="0"/>
              <a:t>kisspeptins</a:t>
            </a:r>
            <a:r>
              <a:rPr lang="en-US" sz="2800" dirty="0"/>
              <a:t>, and </a:t>
            </a:r>
            <a:r>
              <a:rPr lang="en-US" sz="2800" dirty="0" smtClean="0"/>
              <a:t>neurotransmitter substances.</a:t>
            </a:r>
          </a:p>
          <a:p>
            <a:pPr fontAlgn="auto">
              <a:defRPr/>
            </a:pPr>
            <a:r>
              <a:rPr lang="en-GB" sz="2800" dirty="0" smtClean="0"/>
              <a:t> </a:t>
            </a:r>
            <a:endParaRPr lang="en-GB" sz="2800" dirty="0"/>
          </a:p>
        </p:txBody>
      </p:sp>
    </p:spTree>
    <p:extLst>
      <p:ext uri="{BB962C8B-B14F-4D97-AF65-F5344CB8AC3E}">
        <p14:creationId xmlns:p14="http://schemas.microsoft.com/office/powerpoint/2010/main" val="568160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3477</Words>
  <Application>Microsoft Office PowerPoint</Application>
  <PresentationFormat>On-screen Show (4:3)</PresentationFormat>
  <Paragraphs>368</Paragraphs>
  <Slides>69</Slides>
  <Notes>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HYPOTHALAMIC PITUITARY GONADAL AXIS &amp; DISORDERS</vt:lpstr>
      <vt:lpstr>OUTLINE</vt:lpstr>
      <vt:lpstr>The HPG axis </vt:lpstr>
      <vt:lpstr>HPG AXIS</vt:lpstr>
      <vt:lpstr>Hypothalamic-Pituitary-Gonadal axis</vt:lpstr>
      <vt:lpstr>PowerPoint Presentation</vt:lpstr>
      <vt:lpstr>REGULATION OF HPG AXIS</vt:lpstr>
      <vt:lpstr>INTERGRATION OF THE AXIS, CONTROL AND REGULATION  </vt:lpstr>
      <vt:lpstr>INTEGRATION OF THE AXIS, CONTROL AND REGULATION </vt:lpstr>
      <vt:lpstr>FEMALE HPG AXIS</vt:lpstr>
      <vt:lpstr>PowerPoint Presentation</vt:lpstr>
      <vt:lpstr>fHPG</vt:lpstr>
      <vt:lpstr>PowerPoint Presentation</vt:lpstr>
      <vt:lpstr>MENSTRUAL CYCLE</vt:lpstr>
      <vt:lpstr>PowerPoint Presentation</vt:lpstr>
      <vt:lpstr>MALE HPG AXIS</vt:lpstr>
      <vt:lpstr>PowerPoint Presentation</vt:lpstr>
      <vt:lpstr>.</vt:lpstr>
      <vt:lpstr>Hypothalamic-Pituitary-Gonadal axis</vt:lpstr>
      <vt:lpstr>KISSPEPTINS</vt:lpstr>
      <vt:lpstr>GONADOTROPIN RELEASING HORMONE</vt:lpstr>
      <vt:lpstr>FOLLICLE STIMULATING HORMONE /LUTEINIZING HORMONE</vt:lpstr>
      <vt:lpstr>Anti Mullerian Hormone.</vt:lpstr>
      <vt:lpstr>INHIBIN A/B</vt:lpstr>
      <vt:lpstr>ACTIVINS</vt:lpstr>
      <vt:lpstr>OESTROGENS</vt:lpstr>
      <vt:lpstr>PROGESTERONE</vt:lpstr>
      <vt:lpstr>PROGESTERONE</vt:lpstr>
      <vt:lpstr>ROLE OF PROGESTERONE IN FERTILITY</vt:lpstr>
      <vt:lpstr>PROGESTERONE TEST</vt:lpstr>
      <vt:lpstr>INTERPRETATION OF RESULTS</vt:lpstr>
      <vt:lpstr>ANDROGENS</vt:lpstr>
      <vt:lpstr>Testosterone &amp; DHT</vt:lpstr>
      <vt:lpstr>Prolactin </vt:lpstr>
      <vt:lpstr> </vt:lpstr>
      <vt:lpstr>PROLACTIN AND INFERTILITY</vt:lpstr>
      <vt:lpstr>PROLACTIN TEST</vt:lpstr>
      <vt:lpstr>INTERPRETATION OF RESULTS</vt:lpstr>
      <vt:lpstr>PowerPoint Presentation</vt:lpstr>
      <vt:lpstr>ASSESSMENT OF OVARIAN RESERVE</vt:lpstr>
      <vt:lpstr>DISEASES IN HPG</vt:lpstr>
      <vt:lpstr>Evaluation of the Infertile Couple</vt:lpstr>
      <vt:lpstr>ROLE OF THE LABORATORY IN HPG AXIS EVALUATION</vt:lpstr>
      <vt:lpstr> Investigations of hypogonadism  </vt:lpstr>
      <vt:lpstr>.</vt:lpstr>
      <vt:lpstr>INVESTIGATIONS</vt:lpstr>
      <vt:lpstr>Female endocrine system evaluation (Fertility profile)</vt:lpstr>
      <vt:lpstr>Fertility profile</vt:lpstr>
      <vt:lpstr>Pelvic factor investigation</vt:lpstr>
      <vt:lpstr>Cervical factor investigation</vt:lpstr>
      <vt:lpstr>PowerPoint Presentation</vt:lpstr>
      <vt:lpstr>Polycystic Ovary Syndrome(PCOS) </vt:lpstr>
      <vt:lpstr>Features</vt:lpstr>
      <vt:lpstr>Signs and symptoms</vt:lpstr>
      <vt:lpstr>Causes</vt:lpstr>
      <vt:lpstr>Diagnosis</vt:lpstr>
      <vt:lpstr>Diagnosis cont'd</vt:lpstr>
      <vt:lpstr>Treatment</vt:lpstr>
      <vt:lpstr>Complications</vt:lpstr>
      <vt:lpstr>AMENORRHEA</vt:lpstr>
      <vt:lpstr>DEFINITION</vt:lpstr>
      <vt:lpstr>CAUSES</vt:lpstr>
      <vt:lpstr>PowerPoint Presentation</vt:lpstr>
      <vt:lpstr>RISK FACTORS </vt:lpstr>
      <vt:lpstr>COMPLICATIONS </vt:lpstr>
      <vt:lpstr>DIAGNOSIS</vt:lpstr>
      <vt:lpstr>TREATMENT</vt:lpstr>
      <vt:lpstr>Menopause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HYPOTHALAMIC PITUITARY GONADAL AXIS</dc:title>
  <dc:creator>USER</dc:creator>
  <cp:lastModifiedBy>USER</cp:lastModifiedBy>
  <cp:revision>10</cp:revision>
  <dcterms:created xsi:type="dcterms:W3CDTF">2017-11-17T22:12:56Z</dcterms:created>
  <dcterms:modified xsi:type="dcterms:W3CDTF">2022-04-22T11:10:25Z</dcterms:modified>
</cp:coreProperties>
</file>