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882" r:id="rId2"/>
  </p:sldMasterIdLst>
  <p:notesMasterIdLst>
    <p:notesMasterId r:id="rId131"/>
  </p:notesMasterIdLst>
  <p:sldIdLst>
    <p:sldId id="257" r:id="rId3"/>
    <p:sldId id="258" r:id="rId4"/>
    <p:sldId id="259" r:id="rId5"/>
    <p:sldId id="260" r:id="rId6"/>
    <p:sldId id="397" r:id="rId7"/>
    <p:sldId id="261" r:id="rId8"/>
    <p:sldId id="262" r:id="rId9"/>
    <p:sldId id="263" r:id="rId10"/>
    <p:sldId id="264" r:id="rId11"/>
    <p:sldId id="265" r:id="rId12"/>
    <p:sldId id="421" r:id="rId13"/>
    <p:sldId id="422" r:id="rId14"/>
    <p:sldId id="424" r:id="rId15"/>
    <p:sldId id="425" r:id="rId16"/>
    <p:sldId id="426" r:id="rId17"/>
    <p:sldId id="427" r:id="rId18"/>
    <p:sldId id="428" r:id="rId19"/>
    <p:sldId id="429" r:id="rId20"/>
    <p:sldId id="430" r:id="rId21"/>
    <p:sldId id="431" r:id="rId22"/>
    <p:sldId id="268" r:id="rId23"/>
    <p:sldId id="416" r:id="rId24"/>
    <p:sldId id="417" r:id="rId25"/>
    <p:sldId id="418" r:id="rId26"/>
    <p:sldId id="419" r:id="rId27"/>
    <p:sldId id="269" r:id="rId28"/>
    <p:sldId id="271" r:id="rId29"/>
    <p:sldId id="272" r:id="rId30"/>
    <p:sldId id="273" r:id="rId31"/>
    <p:sldId id="274" r:id="rId32"/>
    <p:sldId id="275" r:id="rId33"/>
    <p:sldId id="276" r:id="rId34"/>
    <p:sldId id="277" r:id="rId35"/>
    <p:sldId id="278" r:id="rId36"/>
    <p:sldId id="281" r:id="rId37"/>
    <p:sldId id="414" r:id="rId38"/>
    <p:sldId id="287" r:id="rId39"/>
    <p:sldId id="288" r:id="rId40"/>
    <p:sldId id="289" r:id="rId41"/>
    <p:sldId id="290" r:id="rId42"/>
    <p:sldId id="292" r:id="rId43"/>
    <p:sldId id="293" r:id="rId44"/>
    <p:sldId id="294" r:id="rId45"/>
    <p:sldId id="295" r:id="rId46"/>
    <p:sldId id="296" r:id="rId47"/>
    <p:sldId id="297" r:id="rId48"/>
    <p:sldId id="298" r:id="rId49"/>
    <p:sldId id="299" r:id="rId50"/>
    <p:sldId id="301" r:id="rId51"/>
    <p:sldId id="302" r:id="rId52"/>
    <p:sldId id="303" r:id="rId53"/>
    <p:sldId id="304" r:id="rId54"/>
    <p:sldId id="305" r:id="rId55"/>
    <p:sldId id="306" r:id="rId56"/>
    <p:sldId id="307" r:id="rId57"/>
    <p:sldId id="309" r:id="rId58"/>
    <p:sldId id="310" r:id="rId59"/>
    <p:sldId id="311"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98" r:id="rId75"/>
    <p:sldId id="327" r:id="rId76"/>
    <p:sldId id="328"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99" r:id="rId111"/>
    <p:sldId id="402" r:id="rId112"/>
    <p:sldId id="404" r:id="rId113"/>
    <p:sldId id="405" r:id="rId114"/>
    <p:sldId id="406" r:id="rId115"/>
    <p:sldId id="407" r:id="rId116"/>
    <p:sldId id="408" r:id="rId117"/>
    <p:sldId id="409" r:id="rId118"/>
    <p:sldId id="410" r:id="rId119"/>
    <p:sldId id="411" r:id="rId120"/>
    <p:sldId id="412" r:id="rId121"/>
    <p:sldId id="413" r:id="rId122"/>
    <p:sldId id="364" r:id="rId123"/>
    <p:sldId id="365" r:id="rId124"/>
    <p:sldId id="366" r:id="rId125"/>
    <p:sldId id="367" r:id="rId126"/>
    <p:sldId id="432" r:id="rId127"/>
    <p:sldId id="368" r:id="rId128"/>
    <p:sldId id="395" r:id="rId129"/>
    <p:sldId id="396"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576" y="864"/>
      </p:cViewPr>
      <p:guideLst>
        <p:guide orient="horz" pos="2160"/>
        <p:guide pos="2880"/>
      </p:guideLst>
    </p:cSldViewPr>
  </p:slideViewPr>
  <p:notesTextViewPr>
    <p:cViewPr>
      <p:scale>
        <a:sx n="1" d="1"/>
        <a:sy n="1" d="1"/>
      </p:scale>
      <p:origin x="0" y="0"/>
    </p:cViewPr>
  </p:notesTextViewPr>
  <p:sorterViewPr>
    <p:cViewPr>
      <p:scale>
        <a:sx n="100" d="100"/>
        <a:sy n="100" d="100"/>
      </p:scale>
      <p:origin x="0" y="323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F777B-FAAA-406E-8EB4-88B9C72BB746}" type="datetimeFigureOut">
              <a:rPr lang="en-US" smtClean="0"/>
              <a:pPr/>
              <a:t>12/16/2019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F8559-99C1-416B-831C-205AAD8D3D6E}" type="slidenum">
              <a:rPr lang="en-US" smtClean="0"/>
              <a:pPr/>
              <a:t>‹#›</a:t>
            </a:fld>
            <a:endParaRPr lang="en-US"/>
          </a:p>
        </p:txBody>
      </p:sp>
    </p:spTree>
    <p:extLst>
      <p:ext uri="{BB962C8B-B14F-4D97-AF65-F5344CB8AC3E}">
        <p14:creationId xmlns:p14="http://schemas.microsoft.com/office/powerpoint/2010/main" val="258587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http://lifescienceevents.com/online-conferences/ageing/ </a:t>
            </a:r>
            <a:endParaRPr lang="en-US"/>
          </a:p>
        </p:txBody>
      </p:sp>
      <p:sp>
        <p:nvSpPr>
          <p:cNvPr id="4" name="Slide Number Placeholder 3"/>
          <p:cNvSpPr>
            <a:spLocks noGrp="1"/>
          </p:cNvSpPr>
          <p:nvPr>
            <p:ph type="sldNum" sz="quarter" idx="10"/>
          </p:nvPr>
        </p:nvSpPr>
        <p:spPr/>
        <p:txBody>
          <a:bodyPr/>
          <a:lstStyle/>
          <a:p>
            <a:fld id="{CC8F8559-99C1-416B-831C-205AAD8D3D6E}" type="slidenum">
              <a:rPr lang="en-US" smtClean="0"/>
              <a:pPr/>
              <a:t>2</a:t>
            </a:fld>
            <a:endParaRPr lang="en-US"/>
          </a:p>
        </p:txBody>
      </p:sp>
    </p:spTree>
    <p:extLst>
      <p:ext uri="{BB962C8B-B14F-4D97-AF65-F5344CB8AC3E}">
        <p14:creationId xmlns:p14="http://schemas.microsoft.com/office/powerpoint/2010/main" val="2175984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4897C-0F53-4865-9E0F-3A5518ACE49C}" type="slidenum">
              <a:rPr lang="en-US"/>
              <a:pPr/>
              <a:t>84</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76016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4A045-168C-4C3E-BC66-2B9A27C7C875}" type="slidenum">
              <a:rPr lang="en-US"/>
              <a:pPr/>
              <a:t>85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9923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619F5-B0AD-47CC-87EE-1B4713C0B7A7}" type="slidenum">
              <a:rPr lang="en-US"/>
              <a:pPr/>
              <a:t>86</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2389536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6A3F5-281E-471E-8355-D3BF8216E61F}" type="slidenum">
              <a:rPr lang="en-US"/>
              <a:pPr/>
              <a:t>87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55297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4A76C-B539-4CE8-A3F5-CB1D493D0D86}" type="slidenum">
              <a:rPr lang="en-US"/>
              <a:pPr/>
              <a:t>88</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it-IT"/>
          </a:p>
        </p:txBody>
      </p:sp>
    </p:spTree>
    <p:extLst>
      <p:ext uri="{BB962C8B-B14F-4D97-AF65-F5344CB8AC3E}">
        <p14:creationId xmlns:p14="http://schemas.microsoft.com/office/powerpoint/2010/main" val="856017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76A3D-EB7E-4E09-9C55-69DF9A52DE6F}" type="slidenum">
              <a:rPr lang="en-US"/>
              <a:pPr/>
              <a:t>89</a:t>
            </a:fld>
            <a:endParaRPr lang="en-US"/>
          </a:p>
        </p:txBody>
      </p:sp>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sz="1000">
              <a:solidFill>
                <a:srgbClr val="00575D"/>
              </a:solidFill>
              <a:latin typeface="Verdana" pitchFamily="34" charset="0"/>
            </a:endParaRPr>
          </a:p>
        </p:txBody>
      </p:sp>
    </p:spTree>
    <p:extLst>
      <p:ext uri="{BB962C8B-B14F-4D97-AF65-F5344CB8AC3E}">
        <p14:creationId xmlns:p14="http://schemas.microsoft.com/office/powerpoint/2010/main" val="301684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85977-1FAE-4E15-B98D-51C4622D1584}" type="slidenum">
              <a:rPr lang="en-US"/>
              <a:pPr/>
              <a:t>91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a:t>Physiological reserves- illness…stress…risk for complex reactions…increased chance of complications..</a:t>
            </a:r>
          </a:p>
        </p:txBody>
      </p:sp>
    </p:spTree>
    <p:extLst>
      <p:ext uri="{BB962C8B-B14F-4D97-AF65-F5344CB8AC3E}">
        <p14:creationId xmlns:p14="http://schemas.microsoft.com/office/powerpoint/2010/main" val="95040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F54EF-57F2-4E1A-AB02-A3B5E990B749}" type="slidenum">
              <a:rPr lang="en-US"/>
              <a:pPr/>
              <a:t>121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Alzheimer’s patchy area’s of the brain degenerate</a:t>
            </a:r>
          </a:p>
          <a:p>
            <a:r>
              <a:rPr lang="en-US"/>
              <a:t>Sundowning confusing after dark</a:t>
            </a:r>
          </a:p>
        </p:txBody>
      </p:sp>
    </p:spTree>
    <p:extLst>
      <p:ext uri="{BB962C8B-B14F-4D97-AF65-F5344CB8AC3E}">
        <p14:creationId xmlns:p14="http://schemas.microsoft.com/office/powerpoint/2010/main" val="360011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86026CB-EFA4-4CB5-B972-D434D1CA4C1B}" type="slidenum">
              <a:rPr lang="en-US"/>
              <a:pPr/>
              <a:t>26</a:t>
            </a:fld>
            <a:endParaRPr lang="en-US"/>
          </a:p>
        </p:txBody>
      </p:sp>
      <p:sp>
        <p:nvSpPr>
          <p:cNvPr id="8089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algn="r" eaLnBrk="1" hangingPunct="1">
              <a:buClrTx/>
              <a:buFontTx/>
              <a:buNone/>
            </a:pPr>
            <a:fld id="{1BB2081A-D54E-4D9E-A021-735F4D00B2C8}" type="slidenum">
              <a:rPr lang="en-US" sz="1200"/>
              <a:pPr algn="r" eaLnBrk="1" hangingPunct="1">
                <a:buClrTx/>
                <a:buFontTx/>
                <a:buNone/>
              </a:pPr>
              <a:t>26</a:t>
            </a:fld>
            <a:endParaRPr lang="en-US" sz="1200"/>
          </a:p>
        </p:txBody>
      </p:sp>
      <p:sp>
        <p:nvSpPr>
          <p:cNvPr id="808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3"/>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5pPr>
            <a:lvl6pPr marL="25146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6pPr>
            <a:lvl7pPr marL="29718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7pPr>
            <a:lvl8pPr marL="34290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8pPr>
            <a:lvl9pPr marL="3886200" indent="-228600" defTabSz="457200" eaLnBrk="0" fontAlgn="base" hangingPunct="0">
              <a:spcBef>
                <a:spcPct val="300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8" charset="0"/>
              </a:defRPr>
            </a:lvl9pPr>
          </a:lstStyle>
          <a:p>
            <a:pPr eaLnBrk="1" hangingPunct="1">
              <a:spcBef>
                <a:spcPts val="450"/>
              </a:spcBef>
              <a:buClrTx/>
              <a:buFontTx/>
              <a:buNone/>
            </a:pPr>
            <a:endParaRPr lang="en-US">
              <a:latin typeface="Arial" charset="0"/>
              <a:ea typeface="Microsoft YaHei" charset="-122"/>
            </a:endParaRPr>
          </a:p>
        </p:txBody>
      </p:sp>
    </p:spTree>
    <p:extLst>
      <p:ext uri="{BB962C8B-B14F-4D97-AF65-F5344CB8AC3E}">
        <p14:creationId xmlns:p14="http://schemas.microsoft.com/office/powerpoint/2010/main" val="319711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515" name="Rectangle 6"/>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sz="1000" i="1"/>
              <a:t>3</a:t>
            </a:r>
          </a:p>
        </p:txBody>
      </p:sp>
      <p:sp>
        <p:nvSpPr>
          <p:cNvPr id="64516" name="Rectangle 5"/>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517"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4518"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9"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endParaRPr lang="en-US" smtClean="0"/>
          </a:p>
        </p:txBody>
      </p:sp>
    </p:spTree>
    <p:extLst>
      <p:ext uri="{BB962C8B-B14F-4D97-AF65-F5344CB8AC3E}">
        <p14:creationId xmlns:p14="http://schemas.microsoft.com/office/powerpoint/2010/main" val="3535586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39" name="Rectangle 6"/>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sz="1000" i="1"/>
              <a:t>4</a:t>
            </a:r>
          </a:p>
        </p:txBody>
      </p:sp>
      <p:sp>
        <p:nvSpPr>
          <p:cNvPr id="65540" name="Rectangle 5"/>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41"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5542"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767219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563" name="Rectangle 6"/>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a:r>
              <a:rPr lang="en-US" sz="1000" i="1"/>
              <a:t>7</a:t>
            </a:r>
          </a:p>
        </p:txBody>
      </p:sp>
      <p:sp>
        <p:nvSpPr>
          <p:cNvPr id="66564" name="Rectangle 5"/>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565" name="Rectangle 4"/>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6566" name="Rectangle 3"/>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64512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8F8559-99C1-416B-831C-205AAD8D3D6E}"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1190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3FE57-0006-45D7-B38A-4E35F6B3FB7F}" type="slidenum">
              <a:rPr lang="en-US"/>
              <a:pPr/>
              <a:t>74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In our society senior citizen are 65 or older…depends</a:t>
            </a:r>
          </a:p>
          <a:p>
            <a:endParaRPr lang="en-US"/>
          </a:p>
          <a:p>
            <a:r>
              <a:rPr lang="en-US"/>
              <a:t>Personally…as old as you feel.</a:t>
            </a:r>
          </a:p>
        </p:txBody>
      </p:sp>
    </p:spTree>
    <p:extLst>
      <p:ext uri="{BB962C8B-B14F-4D97-AF65-F5344CB8AC3E}">
        <p14:creationId xmlns:p14="http://schemas.microsoft.com/office/powerpoint/2010/main" val="30623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76F6D-93B2-44BB-BBA8-6702835712DA}" type="slidenum">
              <a:rPr lang="en-US"/>
              <a:pPr/>
              <a:t>75</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221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331167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176262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12697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4625"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182688" y="2017713"/>
            <a:ext cx="3810000" cy="4114800"/>
          </a:xfrm>
        </p:spPr>
        <p:txBody>
          <a:bodyPr/>
          <a:lstStyle/>
          <a:p>
            <a:endParaRPr lang="en-GB"/>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324600"/>
            <a:ext cx="1905000" cy="457200"/>
          </a:xfrm>
        </p:spPr>
        <p:txBody>
          <a:bodyPr/>
          <a:lstStyle>
            <a:lvl1pPr>
              <a:defRPr/>
            </a:lvl1pPr>
          </a:lstStyle>
          <a:p>
            <a:fld id="{015F6DA9-F3DE-49E3-B0BF-73168A994466}" type="slidenum">
              <a:rPr lang="en-US"/>
              <a:pPr/>
              <a:t>‹#›</a:t>
            </a:fld>
            <a:endParaRPr lang="en-US"/>
          </a:p>
        </p:txBody>
      </p:sp>
    </p:spTree>
    <p:extLst>
      <p:ext uri="{BB962C8B-B14F-4D97-AF65-F5344CB8AC3E}">
        <p14:creationId xmlns:p14="http://schemas.microsoft.com/office/powerpoint/2010/main" val="112844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3EC721AF-B67A-4D81-BB99-D2D459455E5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3EC721AF-B67A-4D81-BB99-D2D459455E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74666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73840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29536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222034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145591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679481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28329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88E0D-F9CF-4A94-9BE1-2ADB8B72C571}"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21AF-B67A-4D81-BB99-D2D459455E5F}" type="slidenum">
              <a:rPr lang="en-US" smtClean="0"/>
              <a:pPr/>
              <a:t>‹#›</a:t>
            </a:fld>
            <a:endParaRPr lang="en-US"/>
          </a:p>
        </p:txBody>
      </p:sp>
    </p:spTree>
    <p:extLst>
      <p:ext uri="{BB962C8B-B14F-4D97-AF65-F5344CB8AC3E}">
        <p14:creationId xmlns:p14="http://schemas.microsoft.com/office/powerpoint/2010/main" val="255651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88E0D-F9CF-4A94-9BE1-2ADB8B72C571}" type="datetimeFigureOut">
              <a:rPr lang="en-US" smtClean="0"/>
              <a:pPr/>
              <a:t>12/16/2019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21AF-B67A-4D81-BB99-D2D459455E5F}" type="slidenum">
              <a:rPr lang="en-US" smtClean="0"/>
              <a:pPr/>
              <a:t>‹#›</a:t>
            </a:fld>
            <a:endParaRPr lang="en-US"/>
          </a:p>
        </p:txBody>
      </p:sp>
    </p:spTree>
    <p:extLst>
      <p:ext uri="{BB962C8B-B14F-4D97-AF65-F5344CB8AC3E}">
        <p14:creationId xmlns:p14="http://schemas.microsoft.com/office/powerpoint/2010/main" val="418749742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2A88E0D-F9CF-4A94-9BE1-2ADB8B72C571}" type="datetimeFigureOut">
              <a:rPr lang="en-US" smtClean="0"/>
              <a:pPr/>
              <a:t>12/16/2019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EC721AF-B67A-4D81-BB99-D2D459455E5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oleObject" Target="../embeddings/oleObject4.bin"/><Relationship Id="rId9"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2.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oleObject" Target="../embeddings/oleObject11.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oleObject" Target="../embeddings/oleObject12.bin"/></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atin typeface="Arial" panose="020B0604020202020204" pitchFamily="34" charset="0"/>
                <a:cs typeface="Arial" panose="020B0604020202020204" pitchFamily="34" charset="0"/>
              </a:rPr>
              <a:t>CHEMICAL PATHOLOGY OF THE NEONATE AND THE ELDERLY</a:t>
            </a:r>
            <a:br>
              <a:rPr lang="en-US" b="1" dirty="0" smtClean="0">
                <a:latin typeface="Arial" panose="020B0604020202020204" pitchFamily="34" charset="0"/>
                <a:cs typeface="Arial" panose="020B0604020202020204" pitchFamily="34" charset="0"/>
              </a:rPr>
            </a:br>
            <a:r>
              <a:rPr lang="en-US" sz="2000" b="1" dirty="0" smtClean="0"/>
              <a:t> </a:t>
            </a:r>
            <a:r>
              <a:rPr lang="en-US" sz="2000" dirty="0" smtClean="0">
                <a:solidFill>
                  <a:srgbClr val="00B0F0"/>
                </a:solidFill>
              </a:rPr>
              <a:t>DR. </a:t>
            </a:r>
            <a:r>
              <a:rPr lang="en-US" sz="2000" dirty="0" err="1" smtClean="0">
                <a:solidFill>
                  <a:srgbClr val="00B0F0"/>
                </a:solidFill>
              </a:rPr>
              <a:t>IDOGUN</a:t>
            </a:r>
            <a:r>
              <a:rPr lang="en-US" sz="2000" dirty="0" smtClean="0">
                <a:solidFill>
                  <a:srgbClr val="00B0F0"/>
                </a:solidFill>
              </a:rPr>
              <a:t> </a:t>
            </a:r>
            <a:r>
              <a:rPr lang="en-US" sz="2000" dirty="0" err="1" smtClean="0">
                <a:solidFill>
                  <a:srgbClr val="00B0F0"/>
                </a:solidFill>
              </a:rPr>
              <a:t>E.S</a:t>
            </a:r>
            <a:r>
              <a:rPr lang="en-US" sz="2000" dirty="0" smtClean="0">
                <a:solidFill>
                  <a:srgbClr val="00B0F0"/>
                </a:solidFill>
              </a:rPr>
              <a:t> </a:t>
            </a:r>
            <a:r>
              <a:rPr lang="en-US" sz="2000" b="1" dirty="0" smtClean="0">
                <a:solidFill>
                  <a:srgbClr val="00B0F0"/>
                </a:solidFill>
              </a:rPr>
              <a:t/>
            </a:r>
            <a:br>
              <a:rPr lang="en-US" sz="2000" b="1" dirty="0" smtClean="0">
                <a:solidFill>
                  <a:srgbClr val="00B0F0"/>
                </a:solidFill>
              </a:rPr>
            </a:br>
            <a:r>
              <a:rPr lang="en-US" sz="2000" b="1" dirty="0" smtClean="0">
                <a:solidFill>
                  <a:srgbClr val="00B0F0"/>
                </a:solidFill>
              </a:rPr>
              <a:t>     </a:t>
            </a:r>
            <a:r>
              <a:rPr lang="en-US" sz="2000" dirty="0" smtClean="0">
                <a:solidFill>
                  <a:srgbClr val="00B0F0"/>
                </a:solidFill>
              </a:rPr>
              <a:t> (CONSULTANT AND  PROFESSOR OF  </a:t>
            </a:r>
            <a:r>
              <a:rPr lang="en-US" sz="2000" dirty="0" err="1" smtClean="0">
                <a:solidFill>
                  <a:srgbClr val="00B0F0"/>
                </a:solidFill>
              </a:rPr>
              <a:t>CHEM</a:t>
            </a:r>
            <a:r>
              <a:rPr lang="en-US" sz="2000" dirty="0" smtClean="0">
                <a:solidFill>
                  <a:srgbClr val="00B0F0"/>
                </a:solidFill>
              </a:rPr>
              <a:t> PATH)</a:t>
            </a:r>
            <a:br>
              <a:rPr lang="en-US" sz="2000" dirty="0" smtClean="0">
                <a:solidFill>
                  <a:srgbClr val="00B0F0"/>
                </a:solidFill>
              </a:rPr>
            </a:br>
            <a:r>
              <a:rPr lang="en-US" sz="2000" dirty="0" smtClean="0">
                <a:solidFill>
                  <a:srgbClr val="00B0F0"/>
                </a:solidFill>
              </a:rPr>
              <a:t>       (</a:t>
            </a:r>
            <a:r>
              <a:rPr lang="en-US" sz="2000" dirty="0" err="1" smtClean="0">
                <a:solidFill>
                  <a:srgbClr val="00B0F0"/>
                </a:solidFill>
              </a:rPr>
              <a:t>MB.ChB</a:t>
            </a:r>
            <a:r>
              <a:rPr lang="en-US" sz="2000" dirty="0" smtClean="0">
                <a:solidFill>
                  <a:srgbClr val="00B0F0"/>
                </a:solidFill>
              </a:rPr>
              <a:t>, </a:t>
            </a:r>
            <a:r>
              <a:rPr lang="en-US" sz="2000" dirty="0" err="1" smtClean="0">
                <a:solidFill>
                  <a:srgbClr val="00B0F0"/>
                </a:solidFill>
              </a:rPr>
              <a:t>MSc</a:t>
            </a:r>
            <a:r>
              <a:rPr lang="en-US" sz="2000" dirty="0" smtClean="0">
                <a:solidFill>
                  <a:srgbClr val="00B0F0"/>
                </a:solidFill>
              </a:rPr>
              <a:t>(</a:t>
            </a:r>
            <a:r>
              <a:rPr lang="en-US" sz="2000" dirty="0" err="1" smtClean="0">
                <a:solidFill>
                  <a:srgbClr val="00B0F0"/>
                </a:solidFill>
              </a:rPr>
              <a:t>Pharm&amp;Toxic</a:t>
            </a:r>
            <a:r>
              <a:rPr lang="en-US" sz="2000" dirty="0" smtClean="0">
                <a:solidFill>
                  <a:srgbClr val="00B0F0"/>
                </a:solidFill>
              </a:rPr>
              <a:t>), </a:t>
            </a:r>
            <a:r>
              <a:rPr lang="en-US" sz="2000" dirty="0" err="1" smtClean="0">
                <a:solidFill>
                  <a:srgbClr val="00B0F0"/>
                </a:solidFill>
              </a:rPr>
              <a:t>MWCP</a:t>
            </a:r>
            <a:r>
              <a:rPr lang="en-US" sz="2000" dirty="0" smtClean="0">
                <a:solidFill>
                  <a:srgbClr val="00B0F0"/>
                </a:solidFill>
              </a:rPr>
              <a:t>, </a:t>
            </a:r>
            <a:r>
              <a:rPr lang="en-US" sz="2000" dirty="0" err="1" smtClean="0">
                <a:solidFill>
                  <a:srgbClr val="00B0F0"/>
                </a:solidFill>
              </a:rPr>
              <a:t>FMCpath</a:t>
            </a:r>
            <a:r>
              <a:rPr lang="en-US" sz="2000" dirty="0" smtClean="0">
                <a:solidFill>
                  <a:srgbClr val="00B0F0"/>
                </a:solidFill>
              </a:rPr>
              <a:t>, MPH)</a:t>
            </a:r>
            <a:br>
              <a:rPr lang="en-US" sz="2000" dirty="0" smtClean="0">
                <a:solidFill>
                  <a:srgbClr val="00B0F0"/>
                </a:solidFill>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70000" lnSpcReduction="20000"/>
          </a:bodyPr>
          <a:lstStyle/>
          <a:p>
            <a:endParaRPr lang="en-US" b="1" i="1" dirty="0" smtClean="0">
              <a:latin typeface="Arial" panose="020B0604020202020204" pitchFamily="34" charset="0"/>
              <a:cs typeface="Arial" panose="020B0604020202020204" pitchFamily="34" charset="0"/>
            </a:endParaRPr>
          </a:p>
          <a:p>
            <a:r>
              <a:rPr lang="en-US" b="1" i="1" dirty="0" smtClean="0">
                <a:latin typeface="Arial" panose="020B0604020202020204" pitchFamily="34" charset="0"/>
                <a:cs typeface="Arial" panose="020B0604020202020204" pitchFamily="34" charset="0"/>
              </a:rPr>
              <a:t>January, 2016</a:t>
            </a:r>
            <a:endParaRPr lang="en-US" dirty="0" smtClean="0"/>
          </a:p>
          <a:p>
            <a:r>
              <a:rPr lang="en-US" dirty="0" smtClean="0"/>
              <a:t>FACULTY OF </a:t>
            </a:r>
          </a:p>
          <a:p>
            <a:r>
              <a:rPr lang="en-US" dirty="0" smtClean="0"/>
              <a:t>PATHOLOGY </a:t>
            </a:r>
          </a:p>
          <a:p>
            <a:r>
              <a:rPr lang="en-US" dirty="0" smtClean="0"/>
              <a:t>UPDATE, ABUJA</a:t>
            </a:r>
          </a:p>
          <a:p>
            <a:endParaRPr lang="en-US" b="1" i="1" dirty="0" smtClean="0">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p:txBody>
      </p:sp>
      <p:sp>
        <p:nvSpPr>
          <p:cNvPr id="4" name="TextBox 3"/>
          <p:cNvSpPr txBox="1"/>
          <p:nvPr/>
        </p:nvSpPr>
        <p:spPr>
          <a:xfrm>
            <a:off x="3505200" y="6280666"/>
            <a:ext cx="133882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03/02/2016</a:t>
            </a:r>
            <a:endParaRPr lang="en-US" b="1" dirty="0">
              <a:latin typeface="Arial" panose="020B0604020202020204" pitchFamily="34" charset="0"/>
              <a:cs typeface="Arial" panose="020B0604020202020204" pitchFamily="34" charset="0"/>
            </a:endParaRPr>
          </a:p>
        </p:txBody>
      </p:sp>
      <p:pic>
        <p:nvPicPr>
          <p:cNvPr id="5" name="Picture 33"/>
          <p:cNvPicPr>
            <a:picLocks noChangeAspect="1" noChangeArrowheads="1"/>
          </p:cNvPicPr>
          <p:nvPr/>
        </p:nvPicPr>
        <p:blipFill rotWithShape="1">
          <a:blip r:embed="rId2" cstate="print"/>
          <a:srcRect r="47139"/>
          <a:stretch/>
        </p:blipFill>
        <p:spPr bwMode="auto">
          <a:xfrm>
            <a:off x="6187440" y="3505200"/>
            <a:ext cx="2956560" cy="3352800"/>
          </a:xfrm>
          <a:prstGeom prst="rect">
            <a:avLst/>
          </a:prstGeom>
          <a:noFill/>
          <a:ln w="9525">
            <a:noFill/>
            <a:miter lim="800000"/>
            <a:headEnd/>
            <a:tailEnd/>
          </a:ln>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003" t="36277" r="2041" b="37541"/>
          <a:stretch/>
        </p:blipFill>
        <p:spPr bwMode="auto">
          <a:xfrm>
            <a:off x="0" y="4189476"/>
            <a:ext cx="2362200" cy="26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564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newborn (neonatal) period </a:t>
            </a:r>
            <a:r>
              <a:rPr lang="en-US" sz="2800" dirty="0">
                <a:latin typeface="Arial" panose="020B0604020202020204" pitchFamily="34" charset="0"/>
                <a:cs typeface="Arial" panose="020B0604020202020204" pitchFamily="34" charset="0"/>
              </a:rPr>
              <a:t>begins at birth (regardless </a:t>
            </a:r>
            <a:r>
              <a:rPr lang="en-US" sz="2800" dirty="0" smtClean="0">
                <a:latin typeface="Arial" panose="020B0604020202020204" pitchFamily="34" charset="0"/>
                <a:cs typeface="Arial" panose="020B0604020202020204" pitchFamily="34" charset="0"/>
              </a:rPr>
              <a:t>of gestational </a:t>
            </a:r>
            <a:r>
              <a:rPr lang="en-US" sz="2800" dirty="0">
                <a:latin typeface="Arial" panose="020B0604020202020204" pitchFamily="34" charset="0"/>
                <a:cs typeface="Arial" panose="020B0604020202020204" pitchFamily="34" charset="0"/>
              </a:rPr>
              <a:t>age) and includes the 1st </a:t>
            </a:r>
            <a:r>
              <a:rPr lang="en-US" sz="2800" dirty="0" smtClean="0">
                <a:latin typeface="Arial" panose="020B0604020202020204" pitchFamily="34" charset="0"/>
                <a:cs typeface="Arial" panose="020B0604020202020204" pitchFamily="34" charset="0"/>
              </a:rPr>
              <a:t>month </a:t>
            </a:r>
            <a:r>
              <a:rPr lang="en-US" sz="2800" dirty="0">
                <a:latin typeface="Arial" panose="020B0604020202020204" pitchFamily="34" charset="0"/>
                <a:cs typeface="Arial" panose="020B0604020202020204" pitchFamily="34" charset="0"/>
              </a:rPr>
              <a:t>of life</a:t>
            </a:r>
            <a:r>
              <a:rPr lang="en-US" sz="2800" dirty="0" smtClean="0">
                <a:latin typeface="Arial" panose="020B0604020202020204" pitchFamily="34" charset="0"/>
                <a:cs typeface="Arial" panose="020B0604020202020204" pitchFamily="34" charset="0"/>
              </a:rPr>
              <a:t>.</a:t>
            </a:r>
          </a:p>
          <a:p>
            <a:pPr>
              <a:buFont typeface="Wingdings" pitchFamily="2" charset="2"/>
              <a:buChar char="Ø"/>
            </a:pPr>
            <a:endParaRPr lang="en-US" sz="2800" dirty="0" smtClean="0">
              <a:latin typeface="Arial" panose="020B0604020202020204" pitchFamily="34" charset="0"/>
              <a:cs typeface="Arial" panose="020B0604020202020204" pitchFamily="34" charset="0"/>
            </a:endParaRPr>
          </a:p>
          <a:p>
            <a:pPr>
              <a:buFont typeface="Wingdings" pitchFamily="2" charset="2"/>
              <a:buChar char="Ø"/>
            </a:pPr>
            <a:r>
              <a:rPr lang="en-US" sz="2800" dirty="0" smtClean="0">
                <a:latin typeface="Arial" panose="020B0604020202020204" pitchFamily="34" charset="0"/>
                <a:cs typeface="Arial" panose="020B0604020202020204" pitchFamily="34" charset="0"/>
              </a:rPr>
              <a:t>During </a:t>
            </a:r>
            <a:r>
              <a:rPr lang="en-US" sz="2800" dirty="0">
                <a:latin typeface="Arial" panose="020B0604020202020204" pitchFamily="34" charset="0"/>
                <a:cs typeface="Arial" panose="020B0604020202020204" pitchFamily="34" charset="0"/>
              </a:rPr>
              <a:t>this </a:t>
            </a:r>
            <a:r>
              <a:rPr lang="en-US" sz="2800" dirty="0" smtClean="0">
                <a:latin typeface="Arial" panose="020B0604020202020204" pitchFamily="34" charset="0"/>
                <a:cs typeface="Arial" panose="020B0604020202020204" pitchFamily="34" charset="0"/>
              </a:rPr>
              <a:t>time, marked </a:t>
            </a:r>
            <a:r>
              <a:rPr lang="en-US" sz="2800" dirty="0">
                <a:latin typeface="Arial" panose="020B0604020202020204" pitchFamily="34" charset="0"/>
                <a:cs typeface="Arial" panose="020B0604020202020204" pitchFamily="34" charset="0"/>
              </a:rPr>
              <a:t>physiologic transitions occur in all organ systems, </a:t>
            </a:r>
            <a:r>
              <a:rPr lang="en-US" sz="2800" dirty="0" smtClean="0">
                <a:latin typeface="Arial" panose="020B0604020202020204" pitchFamily="34" charset="0"/>
                <a:cs typeface="Arial" panose="020B0604020202020204" pitchFamily="34" charset="0"/>
              </a:rPr>
              <a:t>and the </a:t>
            </a:r>
            <a:r>
              <a:rPr lang="en-US" sz="2800" dirty="0">
                <a:latin typeface="Arial" panose="020B0604020202020204" pitchFamily="34" charset="0"/>
                <a:cs typeface="Arial" panose="020B0604020202020204" pitchFamily="34" charset="0"/>
              </a:rPr>
              <a:t>infant learns to respond to many forms of external stimuli.</a:t>
            </a:r>
          </a:p>
        </p:txBody>
      </p:sp>
    </p:spTree>
    <p:extLst>
      <p:ext uri="{BB962C8B-B14F-4D97-AF65-F5344CB8AC3E}">
        <p14:creationId xmlns:p14="http://schemas.microsoft.com/office/powerpoint/2010/main" val="36843930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Respiratory related disease are prevalent in elderly people and account for 25% of deaths in those older than 85years</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These include chronic bronchitis, chronic obstructive pulmonary disease, neoplasm, and lungs infections particularly tuberculosis and pneumonia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9820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5416"/>
            <a:ext cx="7886700" cy="1325563"/>
          </a:xfrm>
        </p:spPr>
        <p:txBody>
          <a:bodyPr/>
          <a:lstStyle/>
          <a:p>
            <a:r>
              <a:rPr lang="en-GB" dirty="0" smtClean="0">
                <a:latin typeface="Arial" panose="020B0604020202020204" pitchFamily="34" charset="0"/>
                <a:cs typeface="Arial" panose="020B0604020202020204" pitchFamily="34" charset="0"/>
              </a:rPr>
              <a:t>Hepatic function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764704"/>
            <a:ext cx="7886700" cy="4351338"/>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Atrophy and decreased liver weight as well as liver </a:t>
            </a:r>
            <a:r>
              <a:rPr lang="en-GB" sz="2800" dirty="0" err="1" smtClean="0">
                <a:latin typeface="Arial" panose="020B0604020202020204" pitchFamily="34" charset="0"/>
                <a:cs typeface="Arial" panose="020B0604020202020204" pitchFamily="34" charset="0"/>
              </a:rPr>
              <a:t>fxn</a:t>
            </a:r>
            <a:r>
              <a:rPr lang="en-GB" sz="2800" dirty="0" smtClean="0">
                <a:latin typeface="Arial" panose="020B0604020202020204" pitchFamily="34" charset="0"/>
                <a:cs typeface="Arial" panose="020B0604020202020204" pitchFamily="34" charset="0"/>
              </a:rPr>
              <a:t>( synthetic, excretory and </a:t>
            </a:r>
            <a:r>
              <a:rPr lang="en-GB" sz="2800" dirty="0" err="1" smtClean="0">
                <a:latin typeface="Arial" panose="020B0604020202020204" pitchFamily="34" charset="0"/>
                <a:cs typeface="Arial" panose="020B0604020202020204" pitchFamily="34" charset="0"/>
              </a:rPr>
              <a:t>secretory</a:t>
            </a:r>
            <a:r>
              <a:rPr lang="en-GB" sz="2800" dirty="0" smtClean="0">
                <a:latin typeface="Arial" panose="020B0604020202020204" pitchFamily="34" charset="0"/>
                <a:cs typeface="Arial" panose="020B0604020202020204" pitchFamily="34" charset="0"/>
              </a:rPr>
              <a:t>, detoxification and drug metabolism) are common in the elderly</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Tiets</a:t>
            </a:r>
            <a:r>
              <a:rPr lang="en-GB" sz="2800" dirty="0" smtClean="0">
                <a:latin typeface="Arial" panose="020B0604020202020204" pitchFamily="34" charset="0"/>
                <a:cs typeface="Arial" panose="020B0604020202020204" pitchFamily="34" charset="0"/>
              </a:rPr>
              <a:t> et al reported a slight decrease of total protein in fit ageing people</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Albumin and </a:t>
            </a:r>
            <a:r>
              <a:rPr lang="en-GB" sz="2800" dirty="0" err="1" smtClean="0">
                <a:latin typeface="Arial" panose="020B0604020202020204" pitchFamily="34" charset="0"/>
                <a:cs typeface="Arial" panose="020B0604020202020204" pitchFamily="34" charset="0"/>
              </a:rPr>
              <a:t>transferrin</a:t>
            </a:r>
            <a:r>
              <a:rPr lang="en-GB" sz="2800" dirty="0" smtClean="0">
                <a:latin typeface="Arial" panose="020B0604020202020204" pitchFamily="34" charset="0"/>
                <a:cs typeface="Arial" panose="020B0604020202020204" pitchFamily="34" charset="0"/>
              </a:rPr>
              <a:t> show a decline as well</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 existence of malnutrition , </a:t>
            </a:r>
            <a:r>
              <a:rPr lang="en-GB" sz="2800" dirty="0" err="1" smtClean="0">
                <a:latin typeface="Arial" panose="020B0604020202020204" pitchFamily="34" charset="0"/>
                <a:cs typeface="Arial" panose="020B0604020202020204" pitchFamily="34" charset="0"/>
              </a:rPr>
              <a:t>alchoholic</a:t>
            </a:r>
            <a:r>
              <a:rPr lang="en-GB" sz="2800" dirty="0" smtClean="0">
                <a:latin typeface="Arial" panose="020B0604020202020204" pitchFamily="34" charset="0"/>
                <a:cs typeface="Arial" panose="020B0604020202020204" pitchFamily="34" charset="0"/>
              </a:rPr>
              <a:t> liver disease, depression and poor nutrient intake in the ambulatory elderly population  cannot be discounted</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549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45"/>
            <a:ext cx="8229600" cy="5746643"/>
          </a:xfrm>
        </p:spPr>
        <p:txBody>
          <a:bodyPr>
            <a:noAutofit/>
          </a:bodyPr>
          <a:lstStyle/>
          <a:p>
            <a:pPr>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Type 2 DM associated with non </a:t>
            </a:r>
            <a:r>
              <a:rPr lang="en-GB" sz="2400" dirty="0" err="1" smtClean="0">
                <a:latin typeface="Arial" panose="020B0604020202020204" pitchFamily="34" charset="0"/>
                <a:cs typeface="Arial" panose="020B0604020202020204" pitchFamily="34" charset="0"/>
              </a:rPr>
              <a:t>alchoholic</a:t>
            </a:r>
            <a:r>
              <a:rPr lang="en-GB" sz="2400" dirty="0" smtClean="0">
                <a:latin typeface="Arial" panose="020B0604020202020204" pitchFamily="34" charset="0"/>
                <a:cs typeface="Arial" panose="020B0604020202020204" pitchFamily="34" charset="0"/>
              </a:rPr>
              <a:t> </a:t>
            </a:r>
            <a:r>
              <a:rPr lang="en-GB" sz="2400" dirty="0" err="1" smtClean="0">
                <a:latin typeface="Arial" panose="020B0604020202020204" pitchFamily="34" charset="0"/>
                <a:cs typeface="Arial" panose="020B0604020202020204" pitchFamily="34" charset="0"/>
              </a:rPr>
              <a:t>steatosis</a:t>
            </a:r>
            <a:r>
              <a:rPr lang="en-GB" sz="2400" dirty="0" smtClean="0">
                <a:latin typeface="Arial" panose="020B0604020202020204" pitchFamily="34" charset="0"/>
                <a:cs typeface="Arial" panose="020B0604020202020204" pitchFamily="34" charset="0"/>
              </a:rPr>
              <a:t> and </a:t>
            </a:r>
            <a:r>
              <a:rPr lang="en-GB" sz="2400" dirty="0" err="1" smtClean="0">
                <a:latin typeface="Arial" panose="020B0604020202020204" pitchFamily="34" charset="0"/>
                <a:cs typeface="Arial" panose="020B0604020202020204" pitchFamily="34" charset="0"/>
              </a:rPr>
              <a:t>steatohepatitis</a:t>
            </a:r>
            <a:r>
              <a:rPr lang="en-GB" sz="2400" dirty="0" smtClean="0">
                <a:latin typeface="Arial" panose="020B0604020202020204" pitchFamily="34" charset="0"/>
                <a:cs typeface="Arial" panose="020B0604020202020204" pitchFamily="34" charset="0"/>
              </a:rPr>
              <a:t> ( fatty liver) which will lead to decreased albumin and </a:t>
            </a:r>
            <a:r>
              <a:rPr lang="en-GB" sz="2400" dirty="0" err="1" smtClean="0">
                <a:latin typeface="Arial" panose="020B0604020202020204" pitchFamily="34" charset="0"/>
                <a:cs typeface="Arial" panose="020B0604020202020204" pitchFamily="34" charset="0"/>
              </a:rPr>
              <a:t>transferrin</a:t>
            </a:r>
            <a:r>
              <a:rPr lang="en-GB" sz="2400" dirty="0" smtClean="0">
                <a:latin typeface="Arial" panose="020B0604020202020204" pitchFamily="34" charset="0"/>
                <a:cs typeface="Arial" panose="020B0604020202020204" pitchFamily="34" charset="0"/>
              </a:rPr>
              <a:t> and increased alkaline </a:t>
            </a:r>
            <a:r>
              <a:rPr lang="en-GB" sz="2400" dirty="0" err="1" smtClean="0">
                <a:latin typeface="Arial" panose="020B0604020202020204" pitchFamily="34" charset="0"/>
                <a:cs typeface="Arial" panose="020B0604020202020204" pitchFamily="34" charset="0"/>
              </a:rPr>
              <a:t>phosphatase</a:t>
            </a:r>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l-GR" sz="2400" dirty="0" smtClean="0">
                <a:latin typeface="Arial" panose="020B0604020202020204" pitchFamily="34" charset="0"/>
                <a:cs typeface="Arial" panose="020B0604020202020204" pitchFamily="34" charset="0"/>
              </a:rPr>
              <a:t>δ</a:t>
            </a:r>
            <a:r>
              <a:rPr lang="en-GB" sz="2400" dirty="0" smtClean="0">
                <a:latin typeface="Arial" panose="020B0604020202020204" pitchFamily="34" charset="0"/>
                <a:cs typeface="Arial" panose="020B0604020202020204" pitchFamily="34" charset="0"/>
              </a:rPr>
              <a:t> globulins and </a:t>
            </a:r>
            <a:r>
              <a:rPr lang="el-GR" sz="2400" dirty="0" smtClean="0">
                <a:latin typeface="Arial" panose="020B0604020202020204" pitchFamily="34" charset="0"/>
                <a:cs typeface="Arial" panose="020B0604020202020204" pitchFamily="34" charset="0"/>
              </a:rPr>
              <a:t>α</a:t>
            </a:r>
            <a:r>
              <a:rPr lang="en-GB" sz="2400" dirty="0" smtClean="0">
                <a:latin typeface="Arial" panose="020B0604020202020204" pitchFamily="34" charset="0"/>
                <a:cs typeface="Arial" panose="020B0604020202020204" pitchFamily="34" charset="0"/>
              </a:rPr>
              <a:t>1 antitrypsin, increases slightly with age</a:t>
            </a:r>
          </a:p>
          <a:p>
            <a:pPr>
              <a:buFont typeface="Wingdings" panose="05000000000000000000" pitchFamily="2" charset="2"/>
              <a:buChar char="Ø"/>
            </a:pPr>
            <a:r>
              <a:rPr lang="en-GB" sz="2400" dirty="0" err="1" smtClean="0">
                <a:latin typeface="Arial" panose="020B0604020202020204" pitchFamily="34" charset="0"/>
                <a:cs typeface="Arial" panose="020B0604020202020204" pitchFamily="34" charset="0"/>
              </a:rPr>
              <a:t>Haptoglobulin</a:t>
            </a:r>
            <a:r>
              <a:rPr lang="en-GB" sz="2400" dirty="0" smtClean="0">
                <a:latin typeface="Arial" panose="020B0604020202020204" pitchFamily="34" charset="0"/>
                <a:cs typeface="Arial" panose="020B0604020202020204" pitchFamily="34" charset="0"/>
              </a:rPr>
              <a:t> remains essentially the same as in the young </a:t>
            </a:r>
            <a:r>
              <a:rPr lang="en-GB" sz="2400" dirty="0" err="1" smtClean="0">
                <a:latin typeface="Arial" panose="020B0604020202020204" pitchFamily="34" charset="0"/>
                <a:cs typeface="Arial" panose="020B0604020202020204" pitchFamily="34" charset="0"/>
              </a:rPr>
              <a:t>aldult</a:t>
            </a:r>
            <a:endParaRPr lang="en-GB"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err="1" smtClean="0">
                <a:latin typeface="Arial" panose="020B0604020202020204" pitchFamily="34" charset="0"/>
                <a:cs typeface="Arial" panose="020B0604020202020204" pitchFamily="34" charset="0"/>
              </a:rPr>
              <a:t>Immunoglobulins</a:t>
            </a:r>
            <a:r>
              <a:rPr lang="en-GB" sz="2400" dirty="0" smtClean="0">
                <a:latin typeface="Arial" panose="020B0604020202020204" pitchFamily="34" charset="0"/>
                <a:cs typeface="Arial" panose="020B0604020202020204" pitchFamily="34" charset="0"/>
              </a:rPr>
              <a:t> are decreased</a:t>
            </a:r>
          </a:p>
          <a:p>
            <a:pPr>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Urea synthesis reduces</a:t>
            </a:r>
          </a:p>
          <a:p>
            <a:pPr>
              <a:buFont typeface="Wingdings" panose="05000000000000000000" pitchFamily="2" charset="2"/>
              <a:buChar char="Ø"/>
            </a:pPr>
            <a:r>
              <a:rPr lang="en-GB" sz="2400" dirty="0" err="1" smtClean="0">
                <a:latin typeface="Arial" panose="020B0604020202020204" pitchFamily="34" charset="0"/>
                <a:cs typeface="Arial" panose="020B0604020202020204" pitchFamily="34" charset="0"/>
              </a:rPr>
              <a:t>Bilirubin</a:t>
            </a:r>
            <a:r>
              <a:rPr lang="en-GB" sz="2400" dirty="0" smtClean="0">
                <a:latin typeface="Arial" panose="020B0604020202020204" pitchFamily="34" charset="0"/>
                <a:cs typeface="Arial" panose="020B0604020202020204" pitchFamily="34" charset="0"/>
              </a:rPr>
              <a:t> metabolism declines with age</a:t>
            </a:r>
          </a:p>
          <a:p>
            <a:pPr>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Atrophy of the liver as well as reduction in hepatic blood flow occurs in the ageing process</a:t>
            </a:r>
          </a:p>
          <a:p>
            <a:pPr>
              <a:buFont typeface="Wingdings" panose="05000000000000000000" pitchFamily="2" charset="2"/>
              <a:buChar char="Ø"/>
            </a:pPr>
            <a:r>
              <a:rPr lang="en-GB" sz="2400" dirty="0" smtClean="0">
                <a:latin typeface="Arial" panose="020B0604020202020204" pitchFamily="34" charset="0"/>
                <a:cs typeface="Arial" panose="020B0604020202020204" pitchFamily="34" charset="0"/>
              </a:rPr>
              <a:t>This in turn may lead to the accumulation of  some drugs and possibility of toxicity</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428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92"/>
            <a:ext cx="7886700" cy="1325563"/>
          </a:xfrm>
        </p:spPr>
        <p:txBody>
          <a:bodyPr/>
          <a:lstStyle/>
          <a:p>
            <a:r>
              <a:rPr lang="en-GB" dirty="0" smtClean="0">
                <a:latin typeface="Arial" panose="020B0604020202020204" pitchFamily="34" charset="0"/>
                <a:cs typeface="Arial" panose="020B0604020202020204" pitchFamily="34" charset="0"/>
              </a:rPr>
              <a:t>Renal function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764704"/>
            <a:ext cx="7886700" cy="4351338"/>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Renal function begins to decline after the age of 30 and by 60years its further reduced to one half.</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This decline is due to gradual loss of </a:t>
            </a:r>
            <a:r>
              <a:rPr lang="en-GB" sz="2800" dirty="0" err="1" smtClean="0">
                <a:latin typeface="Arial" panose="020B0604020202020204" pitchFamily="34" charset="0"/>
                <a:cs typeface="Arial" panose="020B0604020202020204" pitchFamily="34" charset="0"/>
              </a:rPr>
              <a:t>nephrons</a:t>
            </a:r>
            <a:r>
              <a:rPr lang="en-GB" sz="2800" dirty="0" smtClean="0">
                <a:latin typeface="Arial" panose="020B0604020202020204" pitchFamily="34" charset="0"/>
                <a:cs typeface="Arial" panose="020B0604020202020204" pitchFamily="34" charset="0"/>
              </a:rPr>
              <a:t> , decreased enzymatic and metabolic activity of tubular cells and increased incidence of pathologic </a:t>
            </a:r>
            <a:r>
              <a:rPr lang="en-GB" sz="2800" dirty="0" err="1" smtClean="0">
                <a:latin typeface="Arial" panose="020B0604020202020204" pitchFamily="34" charset="0"/>
                <a:cs typeface="Arial" panose="020B0604020202020204" pitchFamily="34" charset="0"/>
              </a:rPr>
              <a:t>processs</a:t>
            </a:r>
            <a:r>
              <a:rPr lang="en-GB" sz="2800" dirty="0" smtClean="0">
                <a:latin typeface="Arial" panose="020B0604020202020204" pitchFamily="34" charset="0"/>
                <a:cs typeface="Arial" panose="020B0604020202020204" pitchFamily="34" charset="0"/>
              </a:rPr>
              <a:t>( atherosclerosis)</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Creatinine</a:t>
            </a:r>
            <a:r>
              <a:rPr lang="en-GB" sz="2800" dirty="0" smtClean="0">
                <a:latin typeface="Arial" panose="020B0604020202020204" pitchFamily="34" charset="0"/>
                <a:cs typeface="Arial" panose="020B0604020202020204" pitchFamily="34" charset="0"/>
              </a:rPr>
              <a:t> clearance, GFR, and renal plasma flow all decrease with age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BUN,  Uric acid and Inorganic phosphate are found to increase</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2986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314595"/>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Decreased capacity to conserve water through the kidney and a significant lower sensation of thirst  leading to dehydration  which account for an increased mortality rate in the elderly.</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Hypernatremia</a:t>
            </a:r>
            <a:r>
              <a:rPr lang="en-GB" sz="28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Increased BUN/ </a:t>
            </a:r>
            <a:r>
              <a:rPr lang="en-GB" sz="2800" dirty="0" err="1" smtClean="0">
                <a:latin typeface="Arial" panose="020B0604020202020204" pitchFamily="34" charset="0"/>
                <a:cs typeface="Arial" panose="020B0604020202020204" pitchFamily="34" charset="0"/>
              </a:rPr>
              <a:t>Creatinine</a:t>
            </a:r>
            <a:r>
              <a:rPr lang="en-GB" sz="2800" dirty="0" smtClean="0">
                <a:latin typeface="Arial" panose="020B0604020202020204" pitchFamily="34" charset="0"/>
                <a:cs typeface="Arial" panose="020B0604020202020204" pitchFamily="34" charset="0"/>
              </a:rPr>
              <a:t> ratio</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Increased serum </a:t>
            </a:r>
            <a:r>
              <a:rPr lang="en-GB" sz="2800" dirty="0" err="1" smtClean="0">
                <a:latin typeface="Arial" panose="020B0604020202020204" pitchFamily="34" charset="0"/>
                <a:cs typeface="Arial" panose="020B0604020202020204" pitchFamily="34" charset="0"/>
              </a:rPr>
              <a:t>osmolality</a:t>
            </a: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Increased urine specific gravity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96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Increased incidence of renal disease</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Reduced ability to handle the excretion of drugs</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639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Diabetes Mellitus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Glucose tolerance declines with age, with elderly people having a slightly higher fasting serum glucose level than younger adult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781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Bone disease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12776"/>
            <a:ext cx="7886700" cy="4351338"/>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Osteoporosis</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Gradual loss of bone mass</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Microfractures</a:t>
            </a:r>
            <a:r>
              <a:rPr lang="en-GB" sz="2800" dirty="0" smtClean="0">
                <a:latin typeface="Arial" panose="020B0604020202020204" pitchFamily="34" charset="0"/>
                <a:cs typeface="Arial" panose="020B0604020202020204" pitchFamily="34" charset="0"/>
              </a:rPr>
              <a:t> and pain</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 Normal serum calcium, </a:t>
            </a:r>
            <a:r>
              <a:rPr lang="en-GB" sz="2800" dirty="0" err="1" smtClean="0">
                <a:latin typeface="Arial" panose="020B0604020202020204" pitchFamily="34" charset="0"/>
                <a:cs typeface="Arial" panose="020B0604020202020204" pitchFamily="34" charset="0"/>
              </a:rPr>
              <a:t>phoshorus</a:t>
            </a:r>
            <a:r>
              <a:rPr lang="en-GB" sz="2800" dirty="0" smtClean="0">
                <a:latin typeface="Arial" panose="020B0604020202020204" pitchFamily="34" charset="0"/>
                <a:cs typeface="Arial" panose="020B0604020202020204" pitchFamily="34" charset="0"/>
              </a:rPr>
              <a:t>, magnesium, alkaline </a:t>
            </a:r>
            <a:r>
              <a:rPr lang="en-GB" sz="2800" dirty="0" err="1" smtClean="0">
                <a:latin typeface="Arial" panose="020B0604020202020204" pitchFamily="34" charset="0"/>
                <a:cs typeface="Arial" panose="020B0604020202020204" pitchFamily="34" charset="0"/>
              </a:rPr>
              <a:t>phoshatase</a:t>
            </a:r>
            <a:r>
              <a:rPr lang="en-GB" sz="2800" dirty="0" smtClean="0">
                <a:latin typeface="Arial" panose="020B0604020202020204" pitchFamily="34" charset="0"/>
                <a:cs typeface="Arial" panose="020B0604020202020204" pitchFamily="34" charset="0"/>
              </a:rPr>
              <a:t>, parathyroid and thyroid hormones</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Risk factors include Inactive lifestyle, diet, genetic predisposition, endocrine disturbances, smoking and medications</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It’s a significant problem among the elderly resulting in increased morbidity and health care cost</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97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400"/>
            <a:ext cx="7886700" cy="1325563"/>
          </a:xfrm>
        </p:spPr>
        <p:txBody>
          <a:bodyPr/>
          <a:lstStyle/>
          <a:p>
            <a:r>
              <a:rPr lang="en-GB" dirty="0" smtClean="0">
                <a:latin typeface="Arial" panose="020B0604020202020204" pitchFamily="34" charset="0"/>
                <a:cs typeface="Arial" panose="020B0604020202020204" pitchFamily="34" charset="0"/>
              </a:rPr>
              <a:t>Endocrine function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24744"/>
            <a:ext cx="8229600" cy="5544616"/>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Thyroid gland ; Increased fibrosis and </a:t>
            </a:r>
            <a:r>
              <a:rPr lang="en-GB" sz="2800" dirty="0" err="1" smtClean="0">
                <a:latin typeface="Arial" panose="020B0604020202020204" pitchFamily="34" charset="0"/>
                <a:cs typeface="Arial" panose="020B0604020202020204" pitchFamily="34" charset="0"/>
              </a:rPr>
              <a:t>nodularity</a:t>
            </a:r>
            <a:r>
              <a:rPr lang="en-GB" sz="2800" dirty="0" smtClean="0">
                <a:latin typeface="Arial" panose="020B0604020202020204" pitchFamily="34" charset="0"/>
                <a:cs typeface="Arial" panose="020B0604020202020204" pitchFamily="34" charset="0"/>
              </a:rPr>
              <a:t> of the gland.</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Both hyper and hypothyroidism are common in the elderly</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Pancrease</a:t>
            </a:r>
            <a:r>
              <a:rPr lang="en-GB" sz="2800" dirty="0" smtClean="0">
                <a:latin typeface="Arial" panose="020B0604020202020204" pitchFamily="34" charset="0"/>
                <a:cs typeface="Arial" panose="020B0604020202020204" pitchFamily="34" charset="0"/>
              </a:rPr>
              <a:t> ; Atrophy and an increased incidence of </a:t>
            </a:r>
            <a:r>
              <a:rPr lang="en-GB" sz="2800" dirty="0" err="1" smtClean="0">
                <a:latin typeface="Arial" panose="020B0604020202020204" pitchFamily="34" charset="0"/>
                <a:cs typeface="Arial" panose="020B0604020202020204" pitchFamily="34" charset="0"/>
              </a:rPr>
              <a:t>tumors</a:t>
            </a: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Hypothalamus-anterior pituitary  and adrenal glands  exhibit no change in </a:t>
            </a:r>
            <a:r>
              <a:rPr lang="en-GB" sz="2800" dirty="0" err="1" smtClean="0">
                <a:latin typeface="Arial" panose="020B0604020202020204" pitchFamily="34" charset="0"/>
                <a:cs typeface="Arial" panose="020B0604020202020204" pitchFamily="34" charset="0"/>
              </a:rPr>
              <a:t>cortisol</a:t>
            </a:r>
            <a:r>
              <a:rPr lang="en-GB" sz="2800" dirty="0" smtClean="0">
                <a:latin typeface="Arial" panose="020B0604020202020204" pitchFamily="34" charset="0"/>
                <a:cs typeface="Arial" panose="020B0604020202020204" pitchFamily="34" charset="0"/>
              </a:rPr>
              <a:t> production , but decline with age in both </a:t>
            </a:r>
            <a:r>
              <a:rPr lang="en-GB" sz="2800" dirty="0" err="1" smtClean="0">
                <a:latin typeface="Arial" panose="020B0604020202020204" pitchFamily="34" charset="0"/>
                <a:cs typeface="Arial" panose="020B0604020202020204" pitchFamily="34" charset="0"/>
              </a:rPr>
              <a:t>aldosterone</a:t>
            </a:r>
            <a:r>
              <a:rPr lang="en-GB" sz="2800" dirty="0" smtClean="0">
                <a:latin typeface="Arial" panose="020B0604020202020204" pitchFamily="34" charset="0"/>
                <a:cs typeface="Arial" panose="020B0604020202020204" pitchFamily="34" charset="0"/>
              </a:rPr>
              <a:t>  and  DHEA</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Gonadal</a:t>
            </a:r>
            <a:r>
              <a:rPr lang="en-GB" sz="2800" dirty="0" smtClean="0">
                <a:latin typeface="Arial" panose="020B0604020202020204" pitchFamily="34" charset="0"/>
                <a:cs typeface="Arial" panose="020B0604020202020204" pitchFamily="34" charset="0"/>
              </a:rPr>
              <a:t> disorders ;  Decrease in the </a:t>
            </a:r>
            <a:r>
              <a:rPr lang="en-GB" sz="2800" dirty="0" err="1" smtClean="0">
                <a:latin typeface="Arial" panose="020B0604020202020204" pitchFamily="34" charset="0"/>
                <a:cs typeface="Arial" panose="020B0604020202020204" pitchFamily="34" charset="0"/>
              </a:rPr>
              <a:t>gonadal</a:t>
            </a:r>
            <a:r>
              <a:rPr lang="en-GB" sz="2800" dirty="0" smtClean="0">
                <a:latin typeface="Arial" panose="020B0604020202020204" pitchFamily="34" charset="0"/>
                <a:cs typeface="Arial" panose="020B0604020202020204" pitchFamily="34" charset="0"/>
              </a:rPr>
              <a:t> production of estrogens in women ( menopause) and of testosterone in male (</a:t>
            </a:r>
            <a:r>
              <a:rPr lang="en-GB" sz="2800" dirty="0" err="1" smtClean="0">
                <a:latin typeface="Arial" panose="020B0604020202020204" pitchFamily="34" charset="0"/>
                <a:cs typeface="Arial" panose="020B0604020202020204" pitchFamily="34" charset="0"/>
              </a:rPr>
              <a:t>andropause</a:t>
            </a:r>
            <a:r>
              <a:rPr lang="en-GB" sz="28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8121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title"/>
          </p:nvPr>
        </p:nvSpPr>
        <p:spPr>
          <a:xfrm>
            <a:off x="228600" y="457200"/>
            <a:ext cx="8686800" cy="838200"/>
          </a:xfrm>
          <a:noFill/>
          <a:ln/>
        </p:spPr>
        <p:txBody>
          <a:bodyPr>
            <a:normAutofit/>
          </a:bodyPr>
          <a:lstStyle/>
          <a:p>
            <a:r>
              <a:rPr lang="en-US" sz="3200" dirty="0">
                <a:latin typeface="Arial" panose="020B0604020202020204" pitchFamily="34" charset="0"/>
                <a:cs typeface="Arial" panose="020B0604020202020204" pitchFamily="34" charset="0"/>
              </a:rPr>
              <a:t>GENERAL AGE-RELATED CHANGE</a:t>
            </a:r>
          </a:p>
        </p:txBody>
      </p:sp>
      <p:sp>
        <p:nvSpPr>
          <p:cNvPr id="67586" name="Oval 2"/>
          <p:cNvSpPr>
            <a:spLocks noGrp="1" noChangeArrowheads="1"/>
          </p:cNvSpPr>
          <p:nvPr>
            <p:ph idx="1"/>
          </p:nvPr>
        </p:nvSpPr>
        <p:spPr>
          <a:xfrm>
            <a:off x="457200" y="1981200"/>
            <a:ext cx="8229600" cy="4038600"/>
          </a:xfrm>
          <a:prstGeom prst="ellipse">
            <a:avLst/>
          </a:prstGeom>
          <a:solidFill>
            <a:schemeClr val="hlink"/>
          </a:solidFill>
          <a:ln/>
        </p:spPr>
        <p:txBody>
          <a:bodyPr>
            <a:normAutofit/>
          </a:bodyPr>
          <a:lstStyle/>
          <a:p>
            <a:pPr>
              <a:buFont typeface="Wingdings" pitchFamily="2" charset="2"/>
              <a:buNone/>
            </a:pPr>
            <a:r>
              <a:rPr lang="en-US" sz="2800" dirty="0"/>
              <a:t>	</a:t>
            </a:r>
            <a:r>
              <a:rPr lang="en-US" sz="2800" dirty="0">
                <a:latin typeface="Californian FB" pitchFamily="18" charset="0"/>
              </a:rPr>
              <a:t>The pituitary gland begins to atrophy  after middle age but show no decrease in growth hormones secreting cells or prolactin secreting cells</a:t>
            </a:r>
            <a:endParaRPr lang="en-US" sz="2800" dirty="0"/>
          </a:p>
        </p:txBody>
      </p:sp>
    </p:spTree>
    <p:extLst>
      <p:ext uri="{BB962C8B-B14F-4D97-AF65-F5344CB8AC3E}">
        <p14:creationId xmlns:p14="http://schemas.microsoft.com/office/powerpoint/2010/main" val="1814188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785982" y="365125"/>
            <a:ext cx="8235950" cy="920735"/>
          </a:xfrm>
        </p:spPr>
        <p:txBody>
          <a:bodyPr anchor="ctr">
            <a:normAutofit fontScale="90000"/>
          </a:bodyPr>
          <a:lstStyle/>
          <a:p>
            <a:pPr eaLnBrk="1" hangingPunct="1"/>
            <a:r>
              <a:rPr lang="en-GB" altLang="en-US" sz="3200" dirty="0" smtClean="0"/>
              <a:t>FOETAL </a:t>
            </a:r>
            <a:br>
              <a:rPr lang="en-GB" altLang="en-US" sz="3200" dirty="0" smtClean="0"/>
            </a:br>
            <a:r>
              <a:rPr lang="en-GB" altLang="en-US" sz="3200" dirty="0" smtClean="0"/>
              <a:t>CIRCULATION</a:t>
            </a:r>
            <a:endParaRPr lang="en-GB" sz="3200" dirty="0" smtClean="0"/>
          </a:p>
        </p:txBody>
      </p:sp>
      <p:sp>
        <p:nvSpPr>
          <p:cNvPr id="9219" name="Content Placeholder 2"/>
          <p:cNvSpPr>
            <a:spLocks noGrp="1"/>
          </p:cNvSpPr>
          <p:nvPr>
            <p:ph idx="4294967295"/>
          </p:nvPr>
        </p:nvSpPr>
        <p:spPr>
          <a:xfrm>
            <a:off x="107950" y="908050"/>
            <a:ext cx="8235950" cy="4608513"/>
          </a:xfrm>
        </p:spPr>
        <p:txBody>
          <a:bodyPr/>
          <a:lstStyle/>
          <a:p>
            <a:pPr eaLnBrk="1" hangingPunct="1"/>
            <a:endParaRPr lang="en-GB" sz="1800" dirty="0" smtClean="0"/>
          </a:p>
          <a:p>
            <a:pPr eaLnBrk="1" hangingPunct="1"/>
            <a:endParaRPr lang="en-GB" sz="1800" dirty="0" smtClean="0"/>
          </a:p>
          <a:p>
            <a:pPr eaLnBrk="1" hangingPunct="1"/>
            <a:endParaRPr lang="en-GB" sz="1800" dirty="0" smtClean="0"/>
          </a:p>
          <a:p>
            <a:pPr eaLnBrk="1" hangingPunct="1"/>
            <a:r>
              <a:rPr lang="en-GB" sz="1800" dirty="0" smtClean="0"/>
              <a:t>SUPERIOR VENA CAVA</a:t>
            </a:r>
          </a:p>
          <a:p>
            <a:pPr eaLnBrk="1" hangingPunct="1"/>
            <a:r>
              <a:rPr lang="en-GB" sz="1800" dirty="0" smtClean="0"/>
              <a:t>RIGHT ATRIUM</a:t>
            </a:r>
          </a:p>
          <a:p>
            <a:pPr eaLnBrk="1" hangingPunct="1"/>
            <a:r>
              <a:rPr lang="en-GB" sz="1800" dirty="0" smtClean="0"/>
              <a:t>RIGHT VENTRICLE</a:t>
            </a:r>
          </a:p>
          <a:p>
            <a:pPr eaLnBrk="1" hangingPunct="1"/>
            <a:r>
              <a:rPr lang="en-GB" sz="1800" dirty="0" smtClean="0"/>
              <a:t>PULMONARY TRUNK</a:t>
            </a:r>
          </a:p>
          <a:p>
            <a:pPr eaLnBrk="1" hangingPunct="1"/>
            <a:r>
              <a:rPr lang="en-GB" sz="1800" dirty="0" err="1" smtClean="0">
                <a:solidFill>
                  <a:schemeClr val="accent2"/>
                </a:solidFill>
              </a:rPr>
              <a:t>DUCTUS</a:t>
            </a:r>
            <a:r>
              <a:rPr lang="en-GB" sz="1800" dirty="0" smtClean="0">
                <a:solidFill>
                  <a:schemeClr val="accent2"/>
                </a:solidFill>
              </a:rPr>
              <a:t> </a:t>
            </a:r>
            <a:r>
              <a:rPr lang="en-GB" sz="1800" dirty="0" err="1" smtClean="0">
                <a:solidFill>
                  <a:schemeClr val="accent2"/>
                </a:solidFill>
              </a:rPr>
              <a:t>ARTERIOSUS</a:t>
            </a:r>
            <a:endParaRPr lang="en-GB" sz="1800" dirty="0" smtClean="0">
              <a:solidFill>
                <a:schemeClr val="accent2"/>
              </a:solidFill>
            </a:endParaRPr>
          </a:p>
          <a:p>
            <a:pPr eaLnBrk="1" hangingPunct="1"/>
            <a:r>
              <a:rPr lang="en-GB" sz="1800" dirty="0" smtClean="0"/>
              <a:t>DESCENDING AORTA</a:t>
            </a:r>
          </a:p>
          <a:p>
            <a:pPr eaLnBrk="1" hangingPunct="1"/>
            <a:r>
              <a:rPr lang="en-GB" sz="1800" dirty="0" smtClean="0"/>
              <a:t>UMBILICAL ARTERIES</a:t>
            </a:r>
          </a:p>
          <a:p>
            <a:pPr eaLnBrk="1" hangingPunct="1"/>
            <a:r>
              <a:rPr lang="en-GB" sz="1800" dirty="0" smtClean="0"/>
              <a:t>PLACENTA</a:t>
            </a:r>
          </a:p>
        </p:txBody>
      </p:sp>
      <p:pic>
        <p:nvPicPr>
          <p:cNvPr id="9220" name="Picture 2" descr="F:\fetal circ - before we are born - p219.JPG"/>
          <p:cNvPicPr>
            <a:picLocks noChangeAspect="1" noChangeArrowheads="1"/>
          </p:cNvPicPr>
          <p:nvPr/>
        </p:nvPicPr>
        <p:blipFill>
          <a:blip r:embed="rId2"/>
          <a:srcRect/>
          <a:stretch>
            <a:fillRect/>
          </a:stretch>
        </p:blipFill>
        <p:spPr bwMode="auto">
          <a:xfrm>
            <a:off x="3428992" y="71414"/>
            <a:ext cx="5732462" cy="658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endParaRPr lang="en-US" sz="3200" b="1" dirty="0">
              <a:solidFill>
                <a:schemeClr val="bg1"/>
              </a:solidFill>
              <a:effectLst>
                <a:outerShdw blurRad="38100" dist="38100" dir="2700000" algn="tl">
                  <a:srgbClr val="C0C0C0"/>
                </a:outerShdw>
              </a:effectLst>
              <a:latin typeface="Californian FB" pitchFamily="18" charset="0"/>
            </a:endParaRPr>
          </a:p>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Growth Hormone</a:t>
            </a:r>
          </a:p>
          <a:p>
            <a:pPr marL="342900" indent="-342900" eaLnBrk="1" hangingPunct="1">
              <a:spcBef>
                <a:spcPct val="20000"/>
              </a:spcBef>
              <a:buClr>
                <a:schemeClr val="bg1"/>
              </a:buClr>
              <a:buSzPct val="75000"/>
              <a:buFont typeface="Wingdings" pitchFamily="2" charset="2"/>
              <a:buChar char="Ø"/>
            </a:pPr>
            <a:r>
              <a:rPr lang="en-US" sz="3000" dirty="0">
                <a:solidFill>
                  <a:schemeClr val="bg1"/>
                </a:solidFill>
                <a:latin typeface="Arial" panose="020B0604020202020204" pitchFamily="34" charset="0"/>
                <a:cs typeface="Arial" panose="020B0604020202020204" pitchFamily="34" charset="0"/>
              </a:rPr>
              <a:t>Decline about 50% of level early adulthood by age 65</a:t>
            </a:r>
          </a:p>
          <a:p>
            <a:pPr marL="342900" indent="-342900" eaLnBrk="1" hangingPunct="1">
              <a:spcBef>
                <a:spcPct val="20000"/>
              </a:spcBef>
              <a:buClr>
                <a:schemeClr val="bg1"/>
              </a:buClr>
              <a:buSzPct val="75000"/>
            </a:pPr>
            <a:endParaRPr lang="en-US" sz="3000" b="1" dirty="0">
              <a:solidFill>
                <a:schemeClr val="bg1"/>
              </a:solidFill>
              <a:effectLst>
                <a:outerShdw blurRad="38100" dist="38100" dir="2700000" algn="tl">
                  <a:srgbClr val="C0C0C0"/>
                </a:outerShdw>
              </a:effectLst>
              <a:latin typeface="Californian FB" pitchFamily="18" charset="0"/>
            </a:endParaRPr>
          </a:p>
        </p:txBody>
      </p:sp>
    </p:spTree>
    <p:extLst>
      <p:ext uri="{BB962C8B-B14F-4D97-AF65-F5344CB8AC3E}">
        <p14:creationId xmlns:p14="http://schemas.microsoft.com/office/powerpoint/2010/main" val="22840274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52400" y="-72008"/>
            <a:ext cx="8915400" cy="7029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2800" dirty="0">
                <a:latin typeface="Arial" panose="020B0604020202020204" pitchFamily="34" charset="0"/>
                <a:cs typeface="Arial" panose="020B0604020202020204" pitchFamily="34" charset="0"/>
              </a:rPr>
              <a:t>Thyroid</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Infiltration of lymphocytes and decrease in glandular cells.</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Associated in part with autoimmune destruction of the gland</a:t>
            </a:r>
          </a:p>
          <a:p>
            <a:pPr marL="342900" indent="-342900" eaLnBrk="1" hangingPunct="1">
              <a:spcBef>
                <a:spcPct val="20000"/>
              </a:spcBef>
              <a:buClr>
                <a:schemeClr val="bg1"/>
              </a:buClr>
              <a:buSzPct val="75000"/>
              <a:buFont typeface="Wingdings" pitchFamily="2" charset="2"/>
              <a:buChar char="Ø"/>
            </a:pPr>
            <a:r>
              <a:rPr lang="en-US" sz="2800" dirty="0" err="1">
                <a:latin typeface="Arial" panose="020B0604020202020204" pitchFamily="34" charset="0"/>
                <a:cs typeface="Arial" panose="020B0604020202020204" pitchFamily="34" charset="0"/>
              </a:rPr>
              <a:t>Antithyroglobin</a:t>
            </a:r>
            <a:r>
              <a:rPr lang="en-US" sz="2800" dirty="0">
                <a:latin typeface="Arial" panose="020B0604020202020204" pitchFamily="34" charset="0"/>
                <a:cs typeface="Arial" panose="020B0604020202020204" pitchFamily="34" charset="0"/>
              </a:rPr>
              <a:t> antibodies</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Nodularity thyroid (postmortem : 27%)</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Hypothyroidism </a:t>
            </a:r>
            <a:r>
              <a:rPr lang="en-US" sz="2800" dirty="0" err="1">
                <a:latin typeface="Arial" panose="020B0604020202020204" pitchFamily="34" charset="0"/>
                <a:cs typeface="Arial" panose="020B0604020202020204" pitchFamily="34" charset="0"/>
              </a:rPr>
              <a:t>accurs</a:t>
            </a:r>
            <a:r>
              <a:rPr lang="en-US" sz="2800" dirty="0">
                <a:latin typeface="Arial" panose="020B0604020202020204" pitchFamily="34" charset="0"/>
                <a:cs typeface="Arial" panose="020B0604020202020204" pitchFamily="34" charset="0"/>
              </a:rPr>
              <a:t> in 3% to 4% elderly</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Hyperthyroidism 1%</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More common in  woman</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Difficult to diagnosis (symptoms cause of other factors</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Iodine uptake little change</a:t>
            </a:r>
          </a:p>
          <a:p>
            <a:pPr marL="342900" indent="-342900" eaLnBrk="1" hangingPunct="1">
              <a:spcBef>
                <a:spcPct val="20000"/>
              </a:spcBef>
              <a:buClr>
                <a:schemeClr val="bg1"/>
              </a:buClr>
              <a:buSzPct val="75000"/>
              <a:buFont typeface="Wingdings" pitchFamily="2" charset="2"/>
              <a:buChar char="Ø"/>
            </a:pPr>
            <a:r>
              <a:rPr lang="en-US" sz="2800" dirty="0">
                <a:latin typeface="Arial" panose="020B0604020202020204" pitchFamily="34" charset="0"/>
                <a:cs typeface="Arial" panose="020B0604020202020204" pitchFamily="34" charset="0"/>
              </a:rPr>
              <a:t>Drug interaction </a:t>
            </a:r>
            <a:r>
              <a:rPr lang="en-US" sz="2800" dirty="0">
                <a:latin typeface="Arial" panose="020B0604020202020204" pitchFamily="34" charset="0"/>
                <a:cs typeface="Arial" panose="020B0604020202020204" pitchFamily="34" charset="0"/>
                <a:sym typeface="Wingdings" pitchFamily="2" charset="2"/>
              </a:rPr>
              <a:t> distort thyroid function tests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306124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Adrenal Cortex</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Cortisol decline by 25% in elderly</a:t>
            </a:r>
          </a:p>
          <a:p>
            <a:pPr marL="342900" indent="-342900" eaLnBrk="1" hangingPunct="1">
              <a:spcBef>
                <a:spcPct val="20000"/>
              </a:spcBef>
              <a:buClr>
                <a:schemeClr val="bg1"/>
              </a:buClr>
              <a:buSzPct val="75000"/>
              <a:buFont typeface="Wingdings" pitchFamily="2" charset="2"/>
              <a:buChar char="Ø"/>
            </a:pPr>
            <a:r>
              <a:rPr lang="en-US" sz="2800" dirty="0" smtClean="0">
                <a:solidFill>
                  <a:schemeClr val="bg1"/>
                </a:solidFill>
                <a:latin typeface="Arial" panose="020B0604020202020204" pitchFamily="34" charset="0"/>
                <a:cs typeface="Arial" panose="020B0604020202020204" pitchFamily="34" charset="0"/>
              </a:rPr>
              <a:t>But Plasma </a:t>
            </a:r>
            <a:r>
              <a:rPr lang="en-US" sz="2800" dirty="0">
                <a:solidFill>
                  <a:schemeClr val="bg1"/>
                </a:solidFill>
                <a:latin typeface="Arial" panose="020B0604020202020204" pitchFamily="34" charset="0"/>
                <a:cs typeface="Arial" panose="020B0604020202020204" pitchFamily="34" charset="0"/>
              </a:rPr>
              <a:t>cortisol level are unchanged</a:t>
            </a:r>
          </a:p>
          <a:p>
            <a:pPr marL="342900" indent="-342900" eaLnBrk="1" hangingPunct="1">
              <a:spcBef>
                <a:spcPct val="20000"/>
              </a:spcBef>
              <a:buClr>
                <a:schemeClr val="bg1"/>
              </a:buClr>
              <a:buSzPct val="75000"/>
              <a:buFont typeface="Wingdings" pitchFamily="2" charset="2"/>
              <a:buChar char="Ø"/>
            </a:pPr>
            <a:r>
              <a:rPr lang="en-US" sz="2800" dirty="0" smtClean="0">
                <a:solidFill>
                  <a:schemeClr val="bg1"/>
                </a:solidFill>
                <a:latin typeface="Arial" panose="020B0604020202020204" pitchFamily="34" charset="0"/>
                <a:cs typeface="Arial" panose="020B0604020202020204" pitchFamily="34" charset="0"/>
              </a:rPr>
              <a:t>Because Renal </a:t>
            </a:r>
            <a:r>
              <a:rPr lang="en-US" sz="2800" dirty="0">
                <a:solidFill>
                  <a:schemeClr val="bg1"/>
                </a:solidFill>
                <a:latin typeface="Arial" panose="020B0604020202020204" pitchFamily="34" charset="0"/>
                <a:cs typeface="Arial" panose="020B0604020202020204" pitchFamily="34" charset="0"/>
              </a:rPr>
              <a:t>clearance of cortisol are </a:t>
            </a:r>
            <a:r>
              <a:rPr lang="en-US" sz="2800" dirty="0" smtClean="0">
                <a:solidFill>
                  <a:schemeClr val="bg1"/>
                </a:solidFill>
                <a:latin typeface="Arial" panose="020B0604020202020204" pitchFamily="34" charset="0"/>
                <a:cs typeface="Arial" panose="020B0604020202020204" pitchFamily="34" charset="0"/>
              </a:rPr>
              <a:t>diminished</a:t>
            </a:r>
            <a:endParaRPr lang="en-US" sz="2800" dirty="0">
              <a:solidFill>
                <a:schemeClr val="bg1"/>
              </a:solidFill>
              <a:latin typeface="Arial" panose="020B0604020202020204" pitchFamily="34" charset="0"/>
              <a:cs typeface="Arial" panose="020B0604020202020204" pitchFamily="34" charset="0"/>
            </a:endParaRP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Progesterone – aldosterone : decrease with age </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Affect attitudes, behavior </a:t>
            </a:r>
            <a:r>
              <a:rPr lang="en-US" sz="2800" dirty="0" smtClean="0">
                <a:solidFill>
                  <a:schemeClr val="bg1"/>
                </a:solidFill>
                <a:latin typeface="Arial" panose="020B0604020202020204" pitchFamily="34" charset="0"/>
                <a:cs typeface="Arial" panose="020B0604020202020204" pitchFamily="34" charset="0"/>
              </a:rPr>
              <a:t>and </a:t>
            </a:r>
            <a:r>
              <a:rPr lang="en-US" sz="2800" dirty="0">
                <a:solidFill>
                  <a:schemeClr val="bg1"/>
                </a:solidFill>
                <a:latin typeface="Arial" panose="020B0604020202020204" pitchFamily="34" charset="0"/>
                <a:cs typeface="Arial" panose="020B0604020202020204" pitchFamily="34" charset="0"/>
              </a:rPr>
              <a:t>related physical factors</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Renin-aldosterone mechanism also decline with age</a:t>
            </a:r>
          </a:p>
        </p:txBody>
      </p:sp>
    </p:spTree>
    <p:extLst>
      <p:ext uri="{BB962C8B-B14F-4D97-AF65-F5344CB8AC3E}">
        <p14:creationId xmlns:p14="http://schemas.microsoft.com/office/powerpoint/2010/main" val="37846679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2800" dirty="0">
                <a:solidFill>
                  <a:srgbClr val="FF0000"/>
                </a:solidFill>
                <a:latin typeface="Arial" panose="020B0604020202020204" pitchFamily="34" charset="0"/>
                <a:cs typeface="Arial" panose="020B0604020202020204" pitchFamily="34" charset="0"/>
              </a:rPr>
              <a:t>Adrenal Medulla</a:t>
            </a:r>
          </a:p>
          <a:p>
            <a:pPr marL="342900" indent="-342900" eaLnBrk="1" hangingPunct="1">
              <a:spcBef>
                <a:spcPct val="20000"/>
              </a:spcBef>
              <a:buClr>
                <a:schemeClr val="bg1"/>
              </a:buClr>
              <a:buSzPct val="75000"/>
              <a:buFont typeface="Wingdings" pitchFamily="2" charset="2"/>
              <a:buNone/>
            </a:pPr>
            <a:r>
              <a:rPr lang="en-US" sz="2800" dirty="0">
                <a:solidFill>
                  <a:schemeClr val="bg1"/>
                </a:solidFill>
                <a:latin typeface="Arial" panose="020B0604020202020204" pitchFamily="34" charset="0"/>
                <a:cs typeface="Arial" panose="020B0604020202020204" pitchFamily="34" charset="0"/>
              </a:rPr>
              <a:t>	The adrenal medulla may increase its catecholamine and norepinephrine production in elderly subjects, but the cardiovascular response to norepinephrine may decline. Nerve ending production of norepinephrine may decline in some patients, producing a delayed blood pressure response to moving to an upright posture (orthostatic hypotension).</a:t>
            </a:r>
          </a:p>
        </p:txBody>
      </p:sp>
    </p:spTree>
    <p:extLst>
      <p:ext uri="{BB962C8B-B14F-4D97-AF65-F5344CB8AC3E}">
        <p14:creationId xmlns:p14="http://schemas.microsoft.com/office/powerpoint/2010/main" val="71271458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Pancreas</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The islets Langerhans show little age-related change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Substantial decline in glucose tolerance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Caused by decreased islets response to high blood glucose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In adequate insulin production</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Decreased cell membrane responsiveness to insulin</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Increased insulin level in response to oral glucose (in some affected elderly)</a:t>
            </a:r>
          </a:p>
        </p:txBody>
      </p:sp>
    </p:spTree>
    <p:extLst>
      <p:ext uri="{BB962C8B-B14F-4D97-AF65-F5344CB8AC3E}">
        <p14:creationId xmlns:p14="http://schemas.microsoft.com/office/powerpoint/2010/main" val="2990172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76200"/>
            <a:ext cx="8610600" cy="6705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endParaRPr lang="en-US" sz="2800" dirty="0">
              <a:latin typeface="Arial" panose="020B0604020202020204" pitchFamily="34" charset="0"/>
              <a:cs typeface="Arial" panose="020B0604020202020204" pitchFamily="34" charset="0"/>
            </a:endParaRPr>
          </a:p>
          <a:p>
            <a:pPr marL="342900" indent="-342900" eaLnBrk="1" hangingPunct="1">
              <a:spcBef>
                <a:spcPct val="20000"/>
              </a:spcBef>
              <a:buClr>
                <a:schemeClr val="bg1"/>
              </a:buClr>
              <a:buSzPct val="75000"/>
              <a:buFont typeface="Wingdings" pitchFamily="2" charset="2"/>
              <a:buNone/>
            </a:pPr>
            <a:r>
              <a:rPr lang="en-US" sz="2800" dirty="0">
                <a:latin typeface="Arial" panose="020B0604020202020204" pitchFamily="34" charset="0"/>
                <a:cs typeface="Arial" panose="020B0604020202020204" pitchFamily="34" charset="0"/>
              </a:rPr>
              <a:t>	Diabetes mellitus and thyroid dysfunction are two most important general categories of endocrine/metabolic disorders in the elderly</a:t>
            </a:r>
            <a:r>
              <a:rPr lang="en-US" sz="2800" dirty="0" smtClean="0">
                <a:latin typeface="Arial" panose="020B0604020202020204" pitchFamily="34" charset="0"/>
                <a:cs typeface="Arial" panose="020B0604020202020204" pitchFamily="34" charset="0"/>
              </a:rPr>
              <a:t>.</a:t>
            </a:r>
          </a:p>
          <a:p>
            <a:pPr marL="342900" indent="-342900" eaLnBrk="1" hangingPunct="1">
              <a:spcBef>
                <a:spcPct val="20000"/>
              </a:spcBef>
              <a:buClr>
                <a:schemeClr val="bg1"/>
              </a:buClr>
              <a:buSzPct val="75000"/>
              <a:buFont typeface="Wingdings" pitchFamily="2" charset="2"/>
              <a:buNone/>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They are followed by the consequences of menopause in women, hypocalcemia and </a:t>
            </a:r>
            <a:r>
              <a:rPr lang="en-US" sz="2800" dirty="0" err="1" smtClean="0">
                <a:latin typeface="Arial" panose="020B0604020202020204" pitchFamily="34" charset="0"/>
                <a:cs typeface="Arial" panose="020B0604020202020204" pitchFamily="34" charset="0"/>
              </a:rPr>
              <a:t>hyperphosphataemia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(either dietary-absorptive or parathyroid in origin</a:t>
            </a:r>
            <a:r>
              <a:rPr lang="en-US" sz="2800" dirty="0" smtClean="0">
                <a:latin typeface="Arial" panose="020B0604020202020204" pitchFamily="34" charset="0"/>
                <a:cs typeface="Arial" panose="020B0604020202020204" pitchFamily="34" charset="0"/>
              </a:rPr>
              <a:t>),</a:t>
            </a:r>
          </a:p>
          <a:p>
            <a:pPr marL="342900" indent="-342900" eaLnBrk="1" hangingPunct="1">
              <a:spcBef>
                <a:spcPct val="20000"/>
              </a:spcBef>
              <a:buClr>
                <a:schemeClr val="bg1"/>
              </a:buClr>
              <a:buSzPct val="75000"/>
              <a:buFont typeface="Wingdings" pitchFamily="2" charset="2"/>
              <a:buNone/>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electrolyte problems related to adrenal or renal changes, </a:t>
            </a:r>
            <a:r>
              <a:rPr lang="en-US" sz="2800" dirty="0" err="1">
                <a:latin typeface="Arial" panose="020B0604020202020204" pitchFamily="34" charset="0"/>
                <a:cs typeface="Arial" panose="020B0604020202020204" pitchFamily="34" charset="0"/>
              </a:rPr>
              <a:t>maglinancy</a:t>
            </a:r>
            <a:r>
              <a:rPr lang="en-US" sz="2800" dirty="0">
                <a:latin typeface="Arial" panose="020B0604020202020204" pitchFamily="34" charset="0"/>
                <a:cs typeface="Arial" panose="020B0604020202020204" pitchFamily="34" charset="0"/>
              </a:rPr>
              <a:t>-generated imbalances, and drug-related endocrine problems</a:t>
            </a:r>
            <a:r>
              <a:rPr lang="en-US" sz="2800" dirty="0" smtClean="0">
                <a:latin typeface="Arial" panose="020B0604020202020204" pitchFamily="34" charset="0"/>
                <a:cs typeface="Arial" panose="020B0604020202020204" pitchFamily="34" charset="0"/>
              </a:rPr>
              <a:t>.</a:t>
            </a:r>
          </a:p>
          <a:p>
            <a:pPr marL="342900" indent="-342900" eaLnBrk="1" hangingPunct="1">
              <a:spcBef>
                <a:spcPct val="20000"/>
              </a:spcBef>
              <a:buClr>
                <a:schemeClr val="bg1"/>
              </a:buClr>
              <a:buSzPct val="75000"/>
              <a:buFont typeface="Wingdings" pitchFamily="2" charset="2"/>
              <a:buNone/>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One </a:t>
            </a:r>
            <a:r>
              <a:rPr lang="en-US" sz="2800" dirty="0" smtClean="0">
                <a:latin typeface="Arial" panose="020B0604020202020204" pitchFamily="34" charset="0"/>
                <a:cs typeface="Arial" panose="020B0604020202020204" pitchFamily="34" charset="0"/>
              </a:rPr>
              <a:t>researcher </a:t>
            </a:r>
            <a:r>
              <a:rPr lang="en-US" sz="2800" dirty="0">
                <a:latin typeface="Arial" panose="020B0604020202020204" pitchFamily="34" charset="0"/>
                <a:cs typeface="Arial" panose="020B0604020202020204" pitchFamily="34" charset="0"/>
              </a:rPr>
              <a:t>has observed that there is likely to be, on average, at least one endocrine related problem in each new elderly patient.</a:t>
            </a:r>
          </a:p>
        </p:txBody>
      </p:sp>
    </p:spTree>
    <p:extLst>
      <p:ext uri="{BB962C8B-B14F-4D97-AF65-F5344CB8AC3E}">
        <p14:creationId xmlns:p14="http://schemas.microsoft.com/office/powerpoint/2010/main" val="7225048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Endocrine Disorders Associated with </a:t>
            </a:r>
          </a:p>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Advanced age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Diabetes Mellitus</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Thyrotoxicosis</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Hypothyroidism</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Cushing’s Disease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Addison’s Disease</a:t>
            </a:r>
          </a:p>
        </p:txBody>
      </p:sp>
    </p:spTree>
    <p:extLst>
      <p:ext uri="{BB962C8B-B14F-4D97-AF65-F5344CB8AC3E}">
        <p14:creationId xmlns:p14="http://schemas.microsoft.com/office/powerpoint/2010/main" val="36157650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pPr>
            <a:r>
              <a:rPr lang="en-US" sz="3200" dirty="0">
                <a:solidFill>
                  <a:srgbClr val="FF0000"/>
                </a:solidFill>
                <a:latin typeface="Arial" panose="020B0604020202020204" pitchFamily="34" charset="0"/>
                <a:cs typeface="Arial" panose="020B0604020202020204" pitchFamily="34" charset="0"/>
              </a:rPr>
              <a:t>ANDROPAUSE :</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The aging of reproductive system</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Sexual activity among elderly people</a:t>
            </a:r>
          </a:p>
          <a:p>
            <a:pPr marL="342900" indent="-34290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Disease and condition associated with advancing age :</a:t>
            </a:r>
          </a:p>
          <a:p>
            <a:pPr marL="742950" lvl="1" indent="-28575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Impotence</a:t>
            </a:r>
          </a:p>
          <a:p>
            <a:pPr marL="742950" lvl="1" indent="-28575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Gynecomastia</a:t>
            </a:r>
          </a:p>
          <a:p>
            <a:pPr marL="742950" lvl="1" indent="-28575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Adenocarcinoma</a:t>
            </a:r>
          </a:p>
          <a:p>
            <a:pPr marL="742950" lvl="1" indent="-28575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Hypertrophy </a:t>
            </a:r>
            <a:r>
              <a:rPr lang="en-US" sz="2800" dirty="0" smtClean="0">
                <a:solidFill>
                  <a:schemeClr val="bg1"/>
                </a:solidFill>
                <a:latin typeface="Arial" panose="020B0604020202020204" pitchFamily="34" charset="0"/>
                <a:cs typeface="Arial" panose="020B0604020202020204" pitchFamily="34" charset="0"/>
              </a:rPr>
              <a:t>of the prostate</a:t>
            </a:r>
            <a:endParaRPr lang="en-US" sz="2800" dirty="0">
              <a:solidFill>
                <a:schemeClr val="bg1"/>
              </a:solidFill>
              <a:latin typeface="Arial" panose="020B0604020202020204" pitchFamily="34" charset="0"/>
              <a:cs typeface="Arial" panose="020B0604020202020204" pitchFamily="34" charset="0"/>
            </a:endParaRPr>
          </a:p>
          <a:p>
            <a:pPr marL="742950" lvl="1" indent="-285750" eaLnBrk="1" hangingPunct="1">
              <a:spcBef>
                <a:spcPct val="20000"/>
              </a:spcBef>
              <a:buClr>
                <a:schemeClr val="bg1"/>
              </a:buClr>
              <a:buSzPct val="75000"/>
              <a:buFont typeface="Wingdings" pitchFamily="2" charset="2"/>
              <a:buChar char="Ø"/>
            </a:pPr>
            <a:r>
              <a:rPr lang="en-US" sz="2800" dirty="0">
                <a:solidFill>
                  <a:schemeClr val="bg1"/>
                </a:solidFill>
                <a:latin typeface="Arial" panose="020B0604020202020204" pitchFamily="34" charset="0"/>
                <a:cs typeface="Arial" panose="020B0604020202020204" pitchFamily="34" charset="0"/>
              </a:rPr>
              <a:t>Testicular cancer</a:t>
            </a:r>
          </a:p>
        </p:txBody>
      </p:sp>
    </p:spTree>
    <p:extLst>
      <p:ext uri="{BB962C8B-B14F-4D97-AF65-F5344CB8AC3E}">
        <p14:creationId xmlns:p14="http://schemas.microsoft.com/office/powerpoint/2010/main" val="204708440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de-DE" dirty="0" smtClean="0">
                <a:latin typeface="Arial" panose="020B0604020202020204" pitchFamily="34" charset="0"/>
                <a:cs typeface="Arial" panose="020B0604020202020204" pitchFamily="34" charset="0"/>
              </a:rPr>
              <a:t>EFFECT OF CHANGES</a:t>
            </a:r>
          </a:p>
        </p:txBody>
      </p:sp>
      <p:sp>
        <p:nvSpPr>
          <p:cNvPr id="13315" name="Rectangle 3"/>
          <p:cNvSpPr>
            <a:spLocks noGrp="1" noChangeArrowheads="1"/>
          </p:cNvSpPr>
          <p:nvPr>
            <p:ph idx="1"/>
          </p:nvPr>
        </p:nvSpPr>
        <p:spPr/>
        <p:txBody>
          <a:bodyPr>
            <a:normAutofit lnSpcReduction="10000"/>
          </a:bodyPr>
          <a:lstStyle/>
          <a:p>
            <a:pPr eaLnBrk="1" hangingPunct="1">
              <a:lnSpc>
                <a:spcPct val="80000"/>
              </a:lnSpc>
              <a:buFont typeface="Wingdings" panose="05000000000000000000" pitchFamily="2" charset="2"/>
              <a:buChar char="Ø"/>
              <a:defRPr/>
            </a:pPr>
            <a:r>
              <a:rPr lang="en-GB" sz="2800" dirty="0" smtClean="0">
                <a:latin typeface="Arial" panose="020B0604020202020204" pitchFamily="34" charset="0"/>
                <a:cs typeface="Arial" panose="020B0604020202020204" pitchFamily="34" charset="0"/>
              </a:rPr>
              <a:t>Overall, some hormones are decreased, some unchanged, and some increased with age.</a:t>
            </a:r>
          </a:p>
          <a:p>
            <a:pPr eaLnBrk="1" hangingPunct="1">
              <a:lnSpc>
                <a:spcPct val="80000"/>
              </a:lnSpc>
              <a:buFont typeface="Wingdings" panose="05000000000000000000" pitchFamily="2" charset="2"/>
              <a:buChar char="Ø"/>
              <a:defRPr/>
            </a:pPr>
            <a:endParaRPr lang="en-GB" sz="2800" dirty="0" smtClean="0">
              <a:latin typeface="Arial" panose="020B0604020202020204" pitchFamily="34" charset="0"/>
              <a:cs typeface="Arial" panose="020B0604020202020204" pitchFamily="34" charset="0"/>
            </a:endParaRPr>
          </a:p>
          <a:p>
            <a:pPr eaLnBrk="1" hangingPunct="1">
              <a:lnSpc>
                <a:spcPct val="80000"/>
              </a:lnSpc>
              <a:buNone/>
              <a:defRPr/>
            </a:pPr>
            <a:r>
              <a:rPr lang="en-GB" sz="2800" b="1" dirty="0" smtClean="0">
                <a:latin typeface="Arial" panose="020B0604020202020204" pitchFamily="34" charset="0"/>
                <a:cs typeface="Arial" panose="020B0604020202020204" pitchFamily="34" charset="0"/>
              </a:rPr>
              <a:t>    Increased:</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Hormones that are usually decreased include:</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Aldosterone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Calcitonin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Growth hormone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Renin</a:t>
            </a:r>
            <a:endParaRPr lang="en-GB" sz="28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defRPr/>
            </a:pPr>
            <a:r>
              <a:rPr lang="en-GB" sz="2800" dirty="0" smtClean="0">
                <a:latin typeface="Arial" panose="020B0604020202020204" pitchFamily="34" charset="0"/>
                <a:cs typeface="Arial" panose="020B0604020202020204" pitchFamily="34" charset="0"/>
              </a:rPr>
              <a:t>In women, </a:t>
            </a:r>
            <a:r>
              <a:rPr lang="en-GB" sz="2800" dirty="0" err="1" smtClean="0">
                <a:latin typeface="Arial" panose="020B0604020202020204" pitchFamily="34" charset="0"/>
                <a:cs typeface="Arial" panose="020B0604020202020204" pitchFamily="34" charset="0"/>
              </a:rPr>
              <a:t>estrogen</a:t>
            </a:r>
            <a:r>
              <a:rPr lang="en-GB" sz="2800" dirty="0" smtClean="0">
                <a:latin typeface="Arial" panose="020B0604020202020204" pitchFamily="34" charset="0"/>
                <a:cs typeface="Arial" panose="020B0604020202020204" pitchFamily="34" charset="0"/>
              </a:rPr>
              <a:t> and prolactin levels usually decrease.</a:t>
            </a:r>
            <a:endParaRPr lang="de-DE"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6805"/>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de-DE" dirty="0" smtClean="0">
                <a:latin typeface="Arial" panose="020B0604020202020204" pitchFamily="34" charset="0"/>
                <a:cs typeface="Arial" panose="020B0604020202020204" pitchFamily="34" charset="0"/>
              </a:rPr>
              <a:t>EFFECT OF CHANGES</a:t>
            </a:r>
          </a:p>
        </p:txBody>
      </p:sp>
      <p:sp>
        <p:nvSpPr>
          <p:cNvPr id="14339" name="Rectangle 3"/>
          <p:cNvSpPr>
            <a:spLocks noGrp="1" noChangeArrowheads="1"/>
          </p:cNvSpPr>
          <p:nvPr>
            <p:ph idx="1"/>
          </p:nvPr>
        </p:nvSpPr>
        <p:spPr/>
        <p:txBody>
          <a:bodyPr>
            <a:normAutofit lnSpcReduction="10000"/>
          </a:bodyPr>
          <a:lstStyle/>
          <a:p>
            <a:pPr eaLnBrk="1" hangingPunct="1">
              <a:lnSpc>
                <a:spcPct val="80000"/>
              </a:lnSpc>
              <a:buFont typeface="Wingdings" panose="05000000000000000000" pitchFamily="2" charset="2"/>
              <a:buChar char="Ø"/>
              <a:defRPr/>
            </a:pPr>
            <a:r>
              <a:rPr lang="en-GB" sz="2800" dirty="0" smtClean="0">
                <a:latin typeface="Arial" panose="020B0604020202020204" pitchFamily="34" charset="0"/>
                <a:cs typeface="Arial" panose="020B0604020202020204" pitchFamily="34" charset="0"/>
              </a:rPr>
              <a:t>Hormones that remain </a:t>
            </a:r>
          </a:p>
          <a:p>
            <a:pPr eaLnBrk="1" hangingPunct="1">
              <a:lnSpc>
                <a:spcPct val="80000"/>
              </a:lnSpc>
              <a:buFont typeface="Wingdings" panose="05000000000000000000" pitchFamily="2" charset="2"/>
              <a:buChar char="Ø"/>
              <a:defRPr/>
            </a:pPr>
            <a:r>
              <a:rPr lang="en-GB" sz="2800" b="1" dirty="0" smtClean="0">
                <a:latin typeface="Arial" panose="020B0604020202020204" pitchFamily="34" charset="0"/>
                <a:cs typeface="Arial" panose="020B0604020202020204" pitchFamily="34" charset="0"/>
              </a:rPr>
              <a:t>unchanged or only slightly decreased </a:t>
            </a:r>
            <a:r>
              <a:rPr lang="en-GB" sz="2800" dirty="0" smtClean="0">
                <a:latin typeface="Arial" panose="020B0604020202020204" pitchFamily="34" charset="0"/>
                <a:cs typeface="Arial" panose="020B0604020202020204" pitchFamily="34" charset="0"/>
              </a:rPr>
              <a:t>include:</a:t>
            </a:r>
            <a:endParaRPr lang="de-DE" sz="28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Cortisol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Epinephrine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Insulin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Parathyroid hormone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Thyroid hormones T3 and T4 </a:t>
            </a:r>
          </a:p>
          <a:p>
            <a:pPr eaLnBrk="1" hangingPunct="1">
              <a:lnSpc>
                <a:spcPct val="80000"/>
              </a:lnSpc>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25-hydroxyvitamin D</a:t>
            </a:r>
            <a:endParaRPr lang="en-GB" sz="2800" dirty="0" smtClean="0">
              <a:latin typeface="Arial" panose="020B0604020202020204" pitchFamily="34" charset="0"/>
              <a:cs typeface="Arial" panose="020B0604020202020204" pitchFamily="34" charset="0"/>
            </a:endParaRPr>
          </a:p>
          <a:p>
            <a:pPr eaLnBrk="1" hangingPunct="1">
              <a:lnSpc>
                <a:spcPct val="80000"/>
              </a:lnSpc>
              <a:buFont typeface="Wingdings" panose="05000000000000000000" pitchFamily="2" charset="2"/>
              <a:buChar char="Ø"/>
              <a:defRPr/>
            </a:pPr>
            <a:r>
              <a:rPr lang="en-GB" sz="2800" dirty="0" smtClean="0">
                <a:latin typeface="Arial" panose="020B0604020202020204" pitchFamily="34" charset="0"/>
                <a:cs typeface="Arial" panose="020B0604020202020204" pitchFamily="34" charset="0"/>
              </a:rPr>
              <a:t>Testosterone levels usually decrease slightly as men age.</a:t>
            </a:r>
            <a:endParaRPr lang="de-DE"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5960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857420" y="333375"/>
            <a:ext cx="7735888" cy="692150"/>
          </a:xfrm>
        </p:spPr>
        <p:txBody>
          <a:bodyPr anchor="ctr">
            <a:normAutofit fontScale="90000"/>
          </a:bodyPr>
          <a:lstStyle/>
          <a:p>
            <a:pPr eaLnBrk="1" hangingPunct="1"/>
            <a:r>
              <a:rPr lang="en-GB" altLang="en-US" sz="3200" dirty="0" smtClean="0"/>
              <a:t>CIRCULATION </a:t>
            </a:r>
            <a:br>
              <a:rPr lang="en-GB" altLang="en-US" sz="3200" dirty="0" smtClean="0"/>
            </a:br>
            <a:r>
              <a:rPr lang="en-GB" altLang="en-US" sz="3200" dirty="0" smtClean="0"/>
              <a:t>AFTER BIRTH</a:t>
            </a:r>
            <a:endParaRPr lang="en-GB" sz="3200" dirty="0" smtClean="0"/>
          </a:p>
        </p:txBody>
      </p:sp>
      <p:sp>
        <p:nvSpPr>
          <p:cNvPr id="10243" name="Content Placeholder 2"/>
          <p:cNvSpPr>
            <a:spLocks noGrp="1"/>
          </p:cNvSpPr>
          <p:nvPr>
            <p:ph idx="4294967295"/>
          </p:nvPr>
        </p:nvSpPr>
        <p:spPr>
          <a:xfrm>
            <a:off x="8172450" y="6524625"/>
            <a:ext cx="7521575" cy="3579813"/>
          </a:xfrm>
        </p:spPr>
        <p:txBody>
          <a:bodyPr/>
          <a:lstStyle/>
          <a:p>
            <a:pPr eaLnBrk="1" hangingPunct="1">
              <a:buFont typeface="Wingdings" pitchFamily="2" charset="2"/>
              <a:buNone/>
            </a:pPr>
            <a:r>
              <a:rPr lang="en-GB" sz="1200" b="1" smtClean="0"/>
              <a:t>FIG. #2</a:t>
            </a:r>
          </a:p>
        </p:txBody>
      </p:sp>
      <p:pic>
        <p:nvPicPr>
          <p:cNvPr id="10244" name="Picture 2" descr="F:\neonatal circ - before we are born p220.JPG"/>
          <p:cNvPicPr>
            <a:picLocks noChangeAspect="1" noChangeArrowheads="1"/>
          </p:cNvPicPr>
          <p:nvPr/>
        </p:nvPicPr>
        <p:blipFill>
          <a:blip r:embed="rId2"/>
          <a:srcRect/>
          <a:stretch>
            <a:fillRect/>
          </a:stretch>
        </p:blipFill>
        <p:spPr bwMode="auto">
          <a:xfrm>
            <a:off x="3697288" y="0"/>
            <a:ext cx="5446712" cy="6524625"/>
          </a:xfrm>
          <a:prstGeom prst="rect">
            <a:avLst/>
          </a:prstGeom>
          <a:noFill/>
          <a:ln w="9525">
            <a:noFill/>
            <a:miter lim="800000"/>
            <a:headEnd/>
            <a:tailEnd/>
          </a:ln>
        </p:spPr>
      </p:pic>
      <p:sp>
        <p:nvSpPr>
          <p:cNvPr id="5" name="Rectangle 4"/>
          <p:cNvSpPr/>
          <p:nvPr/>
        </p:nvSpPr>
        <p:spPr>
          <a:xfrm>
            <a:off x="0" y="1916113"/>
            <a:ext cx="6715125" cy="3514725"/>
          </a:xfrm>
          <a:prstGeom prst="rect">
            <a:avLst/>
          </a:prstGeom>
        </p:spPr>
        <p:txBody>
          <a:bodyPr>
            <a:spAutoFit/>
          </a:bodyPr>
          <a:lstStyle/>
          <a:p>
            <a:pPr fontAlgn="auto">
              <a:spcBef>
                <a:spcPts val="0"/>
              </a:spcBef>
              <a:spcAft>
                <a:spcPts val="0"/>
              </a:spcAft>
              <a:defRPr/>
            </a:pPr>
            <a:endParaRPr lang="en-GB" sz="1600" b="1" dirty="0">
              <a:latin typeface="+mn-lt"/>
              <a:cs typeface="+mn-cs"/>
            </a:endParaRPr>
          </a:p>
          <a:p>
            <a:pPr fontAlgn="auto">
              <a:spcBef>
                <a:spcPts val="0"/>
              </a:spcBef>
              <a:spcAft>
                <a:spcPts val="0"/>
              </a:spcAft>
              <a:defRPr/>
            </a:pPr>
            <a:r>
              <a:rPr lang="en-GB" sz="1600" b="1" dirty="0">
                <a:latin typeface="+mn-lt"/>
                <a:cs typeface="+mn-cs"/>
              </a:rPr>
              <a:t>CHANGES  OCCUR IN: </a:t>
            </a:r>
          </a:p>
          <a:p>
            <a:pPr marL="285750" indent="-285750" fontAlgn="auto">
              <a:spcBef>
                <a:spcPts val="0"/>
              </a:spcBef>
              <a:spcAft>
                <a:spcPts val="0"/>
              </a:spcAft>
              <a:buFontTx/>
              <a:buChar char="-"/>
              <a:defRPr/>
            </a:pPr>
            <a:r>
              <a:rPr lang="en-GB" sz="1600" b="1" dirty="0">
                <a:latin typeface="+mn-lt"/>
                <a:cs typeface="+mn-cs"/>
              </a:rPr>
              <a:t>PULMONARY CIRCULATION</a:t>
            </a:r>
          </a:p>
          <a:p>
            <a:pPr lvl="1" fontAlgn="auto">
              <a:spcBef>
                <a:spcPts val="0"/>
              </a:spcBef>
              <a:spcAft>
                <a:spcPts val="0"/>
              </a:spcAft>
              <a:defRPr/>
            </a:pPr>
            <a:r>
              <a:rPr lang="en-GB" sz="1600" b="1" dirty="0">
                <a:latin typeface="+mn-lt"/>
                <a:cs typeface="+mn-cs"/>
              </a:rPr>
              <a:t>(LUNGS FUNCTIONAL)</a:t>
            </a:r>
          </a:p>
          <a:p>
            <a:pPr marL="285750" indent="-285750" fontAlgn="auto">
              <a:spcBef>
                <a:spcPts val="0"/>
              </a:spcBef>
              <a:spcAft>
                <a:spcPts val="0"/>
              </a:spcAft>
              <a:buFontTx/>
              <a:buChar char="-"/>
              <a:defRPr/>
            </a:pPr>
            <a:r>
              <a:rPr lang="en-GB" sz="1600" b="1" dirty="0">
                <a:latin typeface="+mn-lt"/>
                <a:cs typeface="+mn-cs"/>
              </a:rPr>
              <a:t>SYSTEMIC CIRCULATION</a:t>
            </a:r>
          </a:p>
          <a:p>
            <a:pPr lvl="1" fontAlgn="auto">
              <a:spcBef>
                <a:spcPts val="0"/>
              </a:spcBef>
              <a:spcAft>
                <a:spcPts val="0"/>
              </a:spcAft>
              <a:defRPr/>
            </a:pPr>
            <a:r>
              <a:rPr lang="en-GB" sz="1600" b="1" dirty="0">
                <a:latin typeface="+mn-lt"/>
                <a:cs typeface="+mn-cs"/>
              </a:rPr>
              <a:t>(PLACENTA REMOVED)</a:t>
            </a:r>
          </a:p>
          <a:p>
            <a:pPr marL="285750" indent="-285750" fontAlgn="auto">
              <a:spcBef>
                <a:spcPts val="0"/>
              </a:spcBef>
              <a:spcAft>
                <a:spcPts val="0"/>
              </a:spcAft>
              <a:buFontTx/>
              <a:buChar char="-"/>
              <a:defRPr/>
            </a:pPr>
            <a:endParaRPr lang="en-GB" sz="1600" b="1" dirty="0">
              <a:latin typeface="+mn-lt"/>
              <a:cs typeface="+mn-cs"/>
            </a:endParaRPr>
          </a:p>
          <a:p>
            <a:pPr marL="285750" indent="-285750" fontAlgn="auto">
              <a:spcBef>
                <a:spcPts val="0"/>
              </a:spcBef>
              <a:spcAft>
                <a:spcPts val="0"/>
              </a:spcAft>
              <a:buFontTx/>
              <a:buChar char="-"/>
              <a:defRPr/>
            </a:pPr>
            <a:endParaRPr lang="en-GB" sz="1600" b="1" dirty="0">
              <a:latin typeface="+mn-lt"/>
              <a:cs typeface="+mn-cs"/>
            </a:endParaRPr>
          </a:p>
          <a:p>
            <a:pPr marL="285750" indent="-285750" fontAlgn="auto">
              <a:spcBef>
                <a:spcPts val="0"/>
              </a:spcBef>
              <a:spcAft>
                <a:spcPts val="0"/>
              </a:spcAft>
              <a:buFontTx/>
              <a:buChar char="-"/>
              <a:defRPr/>
            </a:pPr>
            <a:endParaRPr lang="en-GB" sz="1600" b="1" dirty="0">
              <a:latin typeface="+mn-lt"/>
              <a:cs typeface="+mn-cs"/>
            </a:endParaRPr>
          </a:p>
          <a:p>
            <a:pPr fontAlgn="auto">
              <a:spcBef>
                <a:spcPts val="0"/>
              </a:spcBef>
              <a:spcAft>
                <a:spcPts val="0"/>
              </a:spcAft>
              <a:defRPr/>
            </a:pPr>
            <a:r>
              <a:rPr lang="en-GB" sz="1600" b="1" dirty="0">
                <a:latin typeface="+mn-lt"/>
                <a:cs typeface="+mn-cs"/>
              </a:rPr>
              <a:t>… RESULTING IN CLOSURE OF:</a:t>
            </a:r>
          </a:p>
          <a:p>
            <a:pPr marL="285750" indent="-285750" fontAlgn="auto">
              <a:spcBef>
                <a:spcPts val="0"/>
              </a:spcBef>
              <a:spcAft>
                <a:spcPts val="0"/>
              </a:spcAft>
              <a:buFontTx/>
              <a:buChar char="-"/>
              <a:defRPr/>
            </a:pPr>
            <a:r>
              <a:rPr lang="en-GB" sz="1600" b="1" dirty="0">
                <a:latin typeface="+mn-lt"/>
                <a:cs typeface="+mn-cs"/>
              </a:rPr>
              <a:t>FORAMEN OVALE</a:t>
            </a:r>
          </a:p>
          <a:p>
            <a:pPr marL="285750" indent="-285750" fontAlgn="auto">
              <a:spcBef>
                <a:spcPts val="0"/>
              </a:spcBef>
              <a:spcAft>
                <a:spcPts val="0"/>
              </a:spcAft>
              <a:buFontTx/>
              <a:buChar char="-"/>
              <a:defRPr/>
            </a:pPr>
            <a:r>
              <a:rPr lang="en-GB" sz="1600" b="1" dirty="0">
                <a:latin typeface="+mn-lt"/>
                <a:cs typeface="+mn-cs"/>
              </a:rPr>
              <a:t>DUCTUS ARTERIOSUS</a:t>
            </a:r>
          </a:p>
          <a:p>
            <a:pPr marL="285750" indent="-285750" fontAlgn="auto">
              <a:spcBef>
                <a:spcPts val="0"/>
              </a:spcBef>
              <a:spcAft>
                <a:spcPts val="0"/>
              </a:spcAft>
              <a:buFontTx/>
              <a:buChar char="-"/>
              <a:defRPr/>
            </a:pPr>
            <a:r>
              <a:rPr lang="en-GB" sz="1600" b="1" dirty="0">
                <a:latin typeface="+mn-lt"/>
                <a:cs typeface="+mn-cs"/>
              </a:rPr>
              <a:t>DUCTUS VENOSUS</a:t>
            </a:r>
          </a:p>
          <a:p>
            <a:pPr marL="285750" indent="-285750" fontAlgn="auto">
              <a:spcBef>
                <a:spcPts val="0"/>
              </a:spcBef>
              <a:spcAft>
                <a:spcPts val="0"/>
              </a:spcAft>
              <a:buFontTx/>
              <a:buChar char="-"/>
              <a:defRPr/>
            </a:pPr>
            <a:endParaRPr lang="en-GB" sz="1600" b="1" dirty="0">
              <a:latin typeface="+mn-lt"/>
              <a:cs typeface="+mn-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de-DE" dirty="0" smtClean="0">
                <a:latin typeface="Arial" panose="020B0604020202020204" pitchFamily="34" charset="0"/>
                <a:cs typeface="Arial" panose="020B0604020202020204" pitchFamily="34" charset="0"/>
              </a:rPr>
              <a:t>EFFECT OF CHANGES</a:t>
            </a:r>
          </a:p>
        </p:txBody>
      </p:sp>
      <p:sp>
        <p:nvSpPr>
          <p:cNvPr id="15363" name="Rectangle 3"/>
          <p:cNvSpPr>
            <a:spLocks noGrp="1" noChangeArrowheads="1"/>
          </p:cNvSpPr>
          <p:nvPr>
            <p:ph idx="1"/>
          </p:nvPr>
        </p:nvSpPr>
        <p:spPr/>
        <p:txBody>
          <a:bodyPr>
            <a:normAutofit/>
          </a:bodyPr>
          <a:lstStyle/>
          <a:p>
            <a:pPr eaLnBrk="1" hangingPunct="1">
              <a:buFont typeface="Wingdings" panose="05000000000000000000" pitchFamily="2" charset="2"/>
              <a:buChar char="Ø"/>
              <a:defRPr/>
            </a:pPr>
            <a:r>
              <a:rPr lang="en-GB" sz="2800" dirty="0" smtClean="0">
                <a:latin typeface="Arial" panose="020B0604020202020204" pitchFamily="34" charset="0"/>
                <a:cs typeface="Arial" panose="020B0604020202020204" pitchFamily="34" charset="0"/>
              </a:rPr>
              <a:t>Hormones that may </a:t>
            </a:r>
          </a:p>
          <a:p>
            <a:pPr eaLnBrk="1" hangingPunct="1">
              <a:buNone/>
              <a:defRPr/>
            </a:pPr>
            <a:r>
              <a:rPr lang="en-GB" sz="2800" b="1" dirty="0" smtClean="0">
                <a:latin typeface="Arial" panose="020B0604020202020204" pitchFamily="34" charset="0"/>
                <a:cs typeface="Arial" panose="020B0604020202020204" pitchFamily="34" charset="0"/>
              </a:rPr>
              <a:t>    increased include:</a:t>
            </a:r>
            <a:endParaRPr lang="de-DE" sz="28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Follicle-stimulating hormone (FSH) </a:t>
            </a:r>
          </a:p>
          <a:p>
            <a:pPr eaLnBrk="1" hangingPunct="1">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Luteinizing hormone (LH) </a:t>
            </a:r>
          </a:p>
          <a:p>
            <a:pPr eaLnBrk="1" hangingPunct="1">
              <a:buFont typeface="Wingdings" panose="05000000000000000000" pitchFamily="2" charset="2"/>
              <a:buChar char="Ø"/>
              <a:defRPr/>
            </a:pPr>
            <a:r>
              <a:rPr lang="de-DE" sz="2800" dirty="0" smtClean="0">
                <a:latin typeface="Arial" panose="020B0604020202020204" pitchFamily="34" charset="0"/>
                <a:cs typeface="Arial" panose="020B0604020202020204" pitchFamily="34" charset="0"/>
              </a:rPr>
              <a:t>Norepinephrine</a:t>
            </a:r>
          </a:p>
        </p:txBody>
      </p:sp>
    </p:spTree>
    <p:extLst>
      <p:ext uri="{BB962C8B-B14F-4D97-AF65-F5344CB8AC3E}">
        <p14:creationId xmlns:p14="http://schemas.microsoft.com/office/powerpoint/2010/main" val="874969523"/>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US" sz="3200" dirty="0">
                <a:latin typeface="Arial" panose="020B0604020202020204" pitchFamily="34" charset="0"/>
                <a:cs typeface="Arial" panose="020B0604020202020204" pitchFamily="34" charset="0"/>
              </a:rPr>
              <a:t>Cognitive Changes – </a:t>
            </a:r>
            <a:br>
              <a:rPr lang="en-US" sz="3200" dirty="0">
                <a:latin typeface="Arial" panose="020B0604020202020204" pitchFamily="34" charset="0"/>
                <a:cs typeface="Arial" panose="020B0604020202020204" pitchFamily="34" charset="0"/>
              </a:rPr>
            </a:br>
            <a:endParaRPr lang="en-US" sz="3200" i="1" dirty="0">
              <a:solidFill>
                <a:schemeClr val="tx1"/>
              </a:solidFill>
              <a:latin typeface="Arial" panose="020B0604020202020204" pitchFamily="34" charset="0"/>
              <a:cs typeface="Arial" panose="020B0604020202020204" pitchFamily="34" charset="0"/>
            </a:endParaRPr>
          </a:p>
        </p:txBody>
      </p:sp>
      <p:sp>
        <p:nvSpPr>
          <p:cNvPr id="109571" name="Rectangle 3"/>
          <p:cNvSpPr>
            <a:spLocks noGrp="1" noChangeArrowheads="1"/>
          </p:cNvSpPr>
          <p:nvPr>
            <p:ph idx="1"/>
          </p:nvPr>
        </p:nvSpPr>
        <p:spPr>
          <a:xfrm>
            <a:off x="914400" y="2017713"/>
            <a:ext cx="8040688" cy="4611687"/>
          </a:xfrm>
        </p:spPr>
        <p:txBody>
          <a:bodyPr/>
          <a:lstStyle/>
          <a:p>
            <a:pPr>
              <a:lnSpc>
                <a:spcPct val="9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Confusion </a:t>
            </a:r>
          </a:p>
          <a:p>
            <a:pPr>
              <a:lnSpc>
                <a:spcPct val="9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Alzheimer’s </a:t>
            </a:r>
            <a:r>
              <a:rPr lang="en-US" sz="3600" dirty="0" smtClean="0">
                <a:latin typeface="Arial" panose="020B0604020202020204" pitchFamily="34" charset="0"/>
                <a:cs typeface="Arial" panose="020B0604020202020204" pitchFamily="34" charset="0"/>
              </a:rPr>
              <a:t>disease</a:t>
            </a:r>
            <a:endParaRPr lang="en-US" sz="36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3600" b="1" dirty="0">
                <a:latin typeface="Arial" panose="020B0604020202020204" pitchFamily="34" charset="0"/>
                <a:cs typeface="Arial" panose="020B0604020202020204" pitchFamily="34" charset="0"/>
              </a:rPr>
              <a:t>The 3 D’s:</a:t>
            </a:r>
          </a:p>
          <a:p>
            <a:pPr>
              <a:lnSpc>
                <a:spcPct val="9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  1. Dementia</a:t>
            </a:r>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Severe cognitive loss &amp; memory loss</a:t>
            </a:r>
            <a:endParaRPr lang="en-US" sz="36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  2. Depression</a:t>
            </a:r>
          </a:p>
          <a:p>
            <a:pPr>
              <a:lnSpc>
                <a:spcPct val="90000"/>
              </a:lnSpc>
              <a:buFont typeface="Wingdings" panose="05000000000000000000" pitchFamily="2" charset="2"/>
              <a:buChar char="Ø"/>
            </a:pPr>
            <a:r>
              <a:rPr lang="en-US" sz="3600" dirty="0">
                <a:latin typeface="Arial" panose="020B0604020202020204" pitchFamily="34" charset="0"/>
                <a:cs typeface="Arial" panose="020B0604020202020204" pitchFamily="34" charset="0"/>
              </a:rPr>
              <a:t>  3. Delirium</a:t>
            </a:r>
          </a:p>
          <a:p>
            <a:pPr>
              <a:lnSpc>
                <a:spcPct val="90000"/>
              </a:lnSpc>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pic>
        <p:nvPicPr>
          <p:cNvPr id="109573" name="Picture 5" descr="PE02614_"/>
          <p:cNvPicPr>
            <a:picLocks noChangeAspect="1" noChangeArrowheads="1"/>
          </p:cNvPicPr>
          <p:nvPr/>
        </p:nvPicPr>
        <p:blipFill>
          <a:blip r:embed="rId3" cstate="print"/>
          <a:srcRect/>
          <a:stretch>
            <a:fillRect/>
          </a:stretch>
        </p:blipFill>
        <p:spPr bwMode="auto">
          <a:xfrm>
            <a:off x="7239000" y="4114800"/>
            <a:ext cx="1600200" cy="2474913"/>
          </a:xfrm>
          <a:prstGeom prst="rect">
            <a:avLst/>
          </a:prstGeom>
          <a:noFill/>
        </p:spPr>
      </p:pic>
    </p:spTree>
    <p:extLst>
      <p:ext uri="{BB962C8B-B14F-4D97-AF65-F5344CB8AC3E}">
        <p14:creationId xmlns:p14="http://schemas.microsoft.com/office/powerpoint/2010/main" val="3908032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additive="base">
                                        <p:cTn id="7"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1">
                                            <p:txEl>
                                              <p:pRg st="1" end="1"/>
                                            </p:txEl>
                                          </p:spTgt>
                                        </p:tgtEl>
                                        <p:attrNameLst>
                                          <p:attrName>style.visibility</p:attrName>
                                        </p:attrNameLst>
                                      </p:cBhvr>
                                      <p:to>
                                        <p:strVal val="visible"/>
                                      </p:to>
                                    </p:set>
                                    <p:anim calcmode="lin" valueType="num">
                                      <p:cBhvr additive="base">
                                        <p:cTn id="13"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1">
                                            <p:txEl>
                                              <p:pRg st="2" end="2"/>
                                            </p:txEl>
                                          </p:spTgt>
                                        </p:tgtEl>
                                        <p:attrNameLst>
                                          <p:attrName>style.visibility</p:attrName>
                                        </p:attrNameLst>
                                      </p:cBhvr>
                                      <p:to>
                                        <p:strVal val="visible"/>
                                      </p:to>
                                    </p:set>
                                    <p:anim calcmode="lin" valueType="num">
                                      <p:cBhvr additive="base">
                                        <p:cTn id="19"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1">
                                            <p:txEl>
                                              <p:pRg st="3" end="3"/>
                                            </p:txEl>
                                          </p:spTgt>
                                        </p:tgtEl>
                                        <p:attrNameLst>
                                          <p:attrName>style.visibility</p:attrName>
                                        </p:attrNameLst>
                                      </p:cBhvr>
                                      <p:to>
                                        <p:strVal val="visible"/>
                                      </p:to>
                                    </p:set>
                                    <p:anim calcmode="lin" valueType="num">
                                      <p:cBhvr additive="base">
                                        <p:cTn id="25"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4" end="4"/>
                                            </p:txEl>
                                          </p:spTgt>
                                        </p:tgtEl>
                                        <p:attrNameLst>
                                          <p:attrName>style.visibility</p:attrName>
                                        </p:attrNameLst>
                                      </p:cBhvr>
                                      <p:to>
                                        <p:strVal val="visible"/>
                                      </p:to>
                                    </p:set>
                                    <p:anim calcmode="lin" valueType="num">
                                      <p:cBhvr additive="base">
                                        <p:cTn id="31" dur="500" fill="hold"/>
                                        <p:tgtEl>
                                          <p:spTgt spid="109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5" end="5"/>
                                            </p:txEl>
                                          </p:spTgt>
                                        </p:tgtEl>
                                        <p:attrNameLst>
                                          <p:attrName>style.visibility</p:attrName>
                                        </p:attrNameLst>
                                      </p:cBhvr>
                                      <p:to>
                                        <p:strVal val="visible"/>
                                      </p:to>
                                    </p:set>
                                    <p:anim calcmode="lin" valueType="num">
                                      <p:cBhvr additive="base">
                                        <p:cTn id="37" dur="500" fill="hold"/>
                                        <p:tgtEl>
                                          <p:spTgt spid="109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Enzyme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Enzyme concentration and synthesis are under genetic control</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They do not follow any particular age related pattern</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They may increase, decrease or remain the same during the ageing process</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665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1342" t="11438" r="16712" b="11782"/>
          <a:stretch>
            <a:fillRect/>
          </a:stretch>
        </p:blipFill>
        <p:spPr bwMode="auto">
          <a:xfrm>
            <a:off x="-71470" y="0"/>
            <a:ext cx="9361040" cy="6858000"/>
          </a:xfrm>
          <a:prstGeom prst="rect">
            <a:avLst/>
          </a:prstGeom>
          <a:noFill/>
          <a:ln w="9525">
            <a:noFill/>
            <a:miter lim="800000"/>
            <a:headEnd/>
            <a:tailEnd/>
          </a:ln>
        </p:spPr>
      </p:pic>
    </p:spTree>
    <p:extLst>
      <p:ext uri="{BB962C8B-B14F-4D97-AF65-F5344CB8AC3E}">
        <p14:creationId xmlns:p14="http://schemas.microsoft.com/office/powerpoint/2010/main" val="2484362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Clinical chemistry result and ageing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Reference intervals should be established for the elderly</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Therapeutic drug monitoring is important in the elderly</a:t>
            </a:r>
          </a:p>
          <a:p>
            <a:pPr>
              <a:buNone/>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28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SHALL ALL GET THERE!</a:t>
            </a:r>
            <a:endParaRPr lang="en-GB" dirty="0"/>
          </a:p>
        </p:txBody>
      </p:sp>
      <p:sp>
        <p:nvSpPr>
          <p:cNvPr id="3" name="Content Placeholder 2"/>
          <p:cNvSpPr>
            <a:spLocks noGrp="1"/>
          </p:cNvSpPr>
          <p:nvPr>
            <p:ph idx="1"/>
          </p:nvPr>
        </p:nvSpPr>
        <p:spPr/>
        <p:txBody>
          <a:bodyPr>
            <a:normAutofit lnSpcReduction="10000"/>
          </a:bodyPr>
          <a:lstStyle/>
          <a:p>
            <a:r>
              <a:rPr lang="en-GB" dirty="0" smtClean="0"/>
              <a:t>OUR POPULATION IS AGING, MEANING THAT THE POPULATION OF AGED PEOPLE WILL CONTINUE TO INCREASE.</a:t>
            </a:r>
          </a:p>
          <a:p>
            <a:r>
              <a:rPr lang="en-GB" dirty="0" smtClean="0"/>
              <a:t>THEY NEED YOUR CARE, THEY NEED MY CARE AND THEY NEED OUR COLLECTIVE CARE.</a:t>
            </a:r>
          </a:p>
          <a:p>
            <a:r>
              <a:rPr lang="en-GB" dirty="0" smtClean="0"/>
              <a:t>LETS BE AVAILABLE FOR THEM, SAVE THEM TO SAVE OURSELVES BECAUSE AGING IS INEVITABLE.</a:t>
            </a:r>
          </a:p>
          <a:p>
            <a:pPr>
              <a:buNone/>
            </a:pPr>
            <a:r>
              <a:rPr lang="en-GB" dirty="0" smtClean="0">
                <a:solidFill>
                  <a:srgbClr val="FF0000"/>
                </a:solidFill>
              </a:rPr>
              <a:t>                                 </a:t>
            </a:r>
            <a:r>
              <a:rPr lang="en-GB" dirty="0" smtClean="0"/>
              <a:t> </a:t>
            </a:r>
            <a:endParaRPr lang="en-GB"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REFERENCES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Martin A. Crook.2006. Clinical Biochemistry at the extremes of ages. In Clinical chemistry and metabolic medicine.7</a:t>
            </a:r>
            <a:r>
              <a:rPr lang="en-GB" sz="2800" baseline="30000" dirty="0" smtClean="0">
                <a:latin typeface="Arial" panose="020B0604020202020204" pitchFamily="34" charset="0"/>
                <a:cs typeface="Arial" panose="020B0604020202020204" pitchFamily="34" charset="0"/>
              </a:rPr>
              <a:t>th</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ed</a:t>
            </a:r>
            <a:r>
              <a:rPr lang="en-GB" sz="2800" dirty="0" smtClean="0">
                <a:latin typeface="Arial" panose="020B0604020202020204" pitchFamily="34" charset="0"/>
                <a:cs typeface="Arial" panose="020B0604020202020204" pitchFamily="34" charset="0"/>
              </a:rPr>
              <a:t>, Pp366 to 367.</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Michael L, Bishop, Edward P. </a:t>
            </a:r>
            <a:r>
              <a:rPr lang="en-GB" sz="2800" dirty="0" err="1" smtClean="0">
                <a:latin typeface="Arial" panose="020B0604020202020204" pitchFamily="34" charset="0"/>
                <a:cs typeface="Arial" panose="020B0604020202020204" pitchFamily="34" charset="0"/>
              </a:rPr>
              <a:t>Fody</a:t>
            </a:r>
            <a:r>
              <a:rPr lang="en-GB" sz="2800" dirty="0" smtClean="0">
                <a:latin typeface="Arial" panose="020B0604020202020204" pitchFamily="34" charset="0"/>
                <a:cs typeface="Arial" panose="020B0604020202020204" pitchFamily="34" charset="0"/>
              </a:rPr>
              <a:t>, Larry E. </a:t>
            </a:r>
            <a:r>
              <a:rPr lang="en-GB" sz="2800" dirty="0" err="1" smtClean="0">
                <a:latin typeface="Arial" panose="020B0604020202020204" pitchFamily="34" charset="0"/>
                <a:cs typeface="Arial" panose="020B0604020202020204" pitchFamily="34" charset="0"/>
              </a:rPr>
              <a:t>Schoeff</a:t>
            </a:r>
            <a:r>
              <a:rPr lang="en-GB" sz="2800" dirty="0" smtClean="0">
                <a:latin typeface="Arial" panose="020B0604020202020204" pitchFamily="34" charset="0"/>
                <a:cs typeface="Arial" panose="020B0604020202020204" pitchFamily="34" charset="0"/>
              </a:rPr>
              <a:t>. 2010, Clinical Chemistry and the Geriatric Patient. In Clinical Chemistry. Techniques principles, Correlations. 6</a:t>
            </a:r>
            <a:r>
              <a:rPr lang="en-GB" sz="2800" baseline="30000" dirty="0" smtClean="0">
                <a:latin typeface="Arial" panose="020B0604020202020204" pitchFamily="34" charset="0"/>
                <a:cs typeface="Arial" panose="020B0604020202020204" pitchFamily="34" charset="0"/>
              </a:rPr>
              <a:t>th</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ed</a:t>
            </a:r>
            <a:r>
              <a:rPr lang="en-GB" sz="2800" dirty="0" smtClean="0">
                <a:latin typeface="Arial" panose="020B0604020202020204" pitchFamily="34" charset="0"/>
                <a:cs typeface="Arial" panose="020B0604020202020204" pitchFamily="34" charset="0"/>
              </a:rPr>
              <a:t>, Pp 673 to 683</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518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Ø"/>
            </a:pPr>
            <a:r>
              <a:rPr lang="en-GB" sz="2800" dirty="0">
                <a:latin typeface="Arial" panose="020B0604020202020204" pitchFamily="34" charset="0"/>
                <a:cs typeface="Arial" panose="020B0604020202020204" pitchFamily="34" charset="0"/>
              </a:rPr>
              <a:t>Delany M.P, Price C.P, Newman D.J, Lamb E. Kidney function </a:t>
            </a:r>
            <a:r>
              <a:rPr lang="en-GB" sz="2800" dirty="0" err="1">
                <a:latin typeface="Arial" panose="020B0604020202020204" pitchFamily="34" charset="0"/>
                <a:cs typeface="Arial" panose="020B0604020202020204" pitchFamily="34" charset="0"/>
              </a:rPr>
              <a:t>tests.Tietz</a:t>
            </a:r>
            <a:r>
              <a:rPr lang="en-GB" sz="2800" dirty="0">
                <a:latin typeface="Arial" panose="020B0604020202020204" pitchFamily="34" charset="0"/>
                <a:cs typeface="Arial" panose="020B0604020202020204" pitchFamily="34" charset="0"/>
              </a:rPr>
              <a:t> Textbook of Clinical Chemistry and Molecular Diagnostics: 4</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Ed;Pg 818-826</a:t>
            </a:r>
            <a:r>
              <a:rPr lang="en-GB"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624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2" t="11842" r="2796" b="14912"/>
          <a:stretch/>
        </p:blipFill>
        <p:spPr bwMode="auto">
          <a:xfrm>
            <a:off x="152400" y="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3048000"/>
            <a:ext cx="6299408" cy="1569660"/>
          </a:xfrm>
          <a:prstGeom prst="rect">
            <a:avLst/>
          </a:prstGeom>
          <a:noFill/>
        </p:spPr>
        <p:txBody>
          <a:bodyPr wrap="square" rtlCol="0">
            <a:spAutoFit/>
          </a:bodyPr>
          <a:lstStyle/>
          <a:p>
            <a:r>
              <a:rPr lang="en-US" sz="9600" b="1" dirty="0" smtClean="0">
                <a:solidFill>
                  <a:srgbClr val="FF0000"/>
                </a:solidFill>
              </a:rPr>
              <a:t>THANK YOU</a:t>
            </a:r>
            <a:endParaRPr lang="en-US" sz="9600" b="1" dirty="0">
              <a:solidFill>
                <a:srgbClr val="FF0000"/>
              </a:solidFill>
            </a:endParaRPr>
          </a:p>
        </p:txBody>
      </p:sp>
    </p:spTree>
    <p:extLst>
      <p:ext uri="{BB962C8B-B14F-4D97-AF65-F5344CB8AC3E}">
        <p14:creationId xmlns:p14="http://schemas.microsoft.com/office/powerpoint/2010/main" val="38486691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closures - embryo at a glance p66.JPG"/>
          <p:cNvPicPr>
            <a:picLocks noChangeAspect="1" noChangeArrowheads="1"/>
          </p:cNvPicPr>
          <p:nvPr/>
        </p:nvPicPr>
        <p:blipFill>
          <a:blip r:embed="rId2"/>
          <a:srcRect/>
          <a:stretch>
            <a:fillRect/>
          </a:stretch>
        </p:blipFill>
        <p:spPr bwMode="auto">
          <a:xfrm>
            <a:off x="1116013" y="1844675"/>
            <a:ext cx="6948487" cy="2932113"/>
          </a:xfrm>
          <a:prstGeom prst="rect">
            <a:avLst/>
          </a:prstGeom>
          <a:noFill/>
          <a:ln w="9525">
            <a:noFill/>
            <a:miter lim="800000"/>
            <a:headEnd/>
            <a:tailEnd/>
          </a:ln>
        </p:spPr>
      </p:pic>
      <p:sp>
        <p:nvSpPr>
          <p:cNvPr id="12291" name="Title 1"/>
          <p:cNvSpPr>
            <a:spLocks noGrp="1"/>
          </p:cNvSpPr>
          <p:nvPr>
            <p:ph type="title" idx="4294967295"/>
          </p:nvPr>
        </p:nvSpPr>
        <p:spPr>
          <a:xfrm>
            <a:off x="107950" y="188913"/>
            <a:ext cx="7519988" cy="547687"/>
          </a:xfrm>
        </p:spPr>
        <p:txBody>
          <a:bodyPr anchor="ctr">
            <a:normAutofit fontScale="90000"/>
          </a:bodyPr>
          <a:lstStyle/>
          <a:p>
            <a:pPr eaLnBrk="1" hangingPunct="1"/>
            <a:r>
              <a:rPr lang="en-GB" altLang="en-US" sz="3200" smtClean="0"/>
              <a:t>KEY FUNCTIONAL CHANGES AFTER BIRTH</a:t>
            </a:r>
            <a:endParaRPr lang="en-GB" sz="3200" smtClean="0"/>
          </a:p>
        </p:txBody>
      </p:sp>
      <p:sp>
        <p:nvSpPr>
          <p:cNvPr id="12292" name="Content Placeholder 2"/>
          <p:cNvSpPr>
            <a:spLocks noGrp="1"/>
          </p:cNvSpPr>
          <p:nvPr>
            <p:ph idx="4294967295"/>
          </p:nvPr>
        </p:nvSpPr>
        <p:spPr>
          <a:xfrm>
            <a:off x="3779838" y="3789363"/>
            <a:ext cx="7521575" cy="3579812"/>
          </a:xfrm>
        </p:spPr>
        <p:txBody>
          <a:bodyPr/>
          <a:lstStyle/>
          <a:p>
            <a:pPr eaLnBrk="1" hangingPunct="1">
              <a:buFont typeface="Wingdings" pitchFamily="2" charset="2"/>
              <a:buNone/>
            </a:pPr>
            <a:r>
              <a:rPr lang="en-GB" sz="2400" smtClean="0">
                <a:solidFill>
                  <a:schemeClr val="accent2"/>
                </a:solidFill>
                <a:latin typeface="Franklin Gothic Medium" pitchFamily="34" charset="0"/>
              </a:rPr>
              <a:t>1</a:t>
            </a:r>
          </a:p>
        </p:txBody>
      </p:sp>
      <p:sp>
        <p:nvSpPr>
          <p:cNvPr id="12293" name="Rectangle 3"/>
          <p:cNvSpPr>
            <a:spLocks noChangeArrowheads="1"/>
          </p:cNvSpPr>
          <p:nvPr/>
        </p:nvSpPr>
        <p:spPr bwMode="auto">
          <a:xfrm>
            <a:off x="1116013" y="3644900"/>
            <a:ext cx="600075" cy="457200"/>
          </a:xfrm>
          <a:prstGeom prst="rect">
            <a:avLst/>
          </a:prstGeom>
          <a:noFill/>
          <a:ln w="9525">
            <a:noFill/>
            <a:miter lim="800000"/>
            <a:headEnd/>
            <a:tailEnd/>
          </a:ln>
        </p:spPr>
        <p:txBody>
          <a:bodyPr>
            <a:spAutoFit/>
          </a:bodyPr>
          <a:lstStyle/>
          <a:p>
            <a:r>
              <a:rPr lang="en-GB" sz="2400" b="1">
                <a:solidFill>
                  <a:schemeClr val="accent2"/>
                </a:solidFill>
                <a:latin typeface="Franklin Gothic Book" pitchFamily="34" charset="0"/>
              </a:rPr>
              <a:t>2</a:t>
            </a:r>
          </a:p>
        </p:txBody>
      </p:sp>
      <p:sp>
        <p:nvSpPr>
          <p:cNvPr id="12294" name="Rectangle 4"/>
          <p:cNvSpPr>
            <a:spLocks noChangeArrowheads="1"/>
          </p:cNvSpPr>
          <p:nvPr/>
        </p:nvSpPr>
        <p:spPr bwMode="auto">
          <a:xfrm>
            <a:off x="7235825" y="4292600"/>
            <a:ext cx="1270000" cy="457200"/>
          </a:xfrm>
          <a:prstGeom prst="rect">
            <a:avLst/>
          </a:prstGeom>
          <a:noFill/>
          <a:ln w="9525">
            <a:noFill/>
            <a:miter lim="800000"/>
            <a:headEnd/>
            <a:tailEnd/>
          </a:ln>
        </p:spPr>
        <p:txBody>
          <a:bodyPr>
            <a:spAutoFit/>
          </a:bodyPr>
          <a:lstStyle/>
          <a:p>
            <a:r>
              <a:rPr lang="en-GB" sz="2400" b="1">
                <a:solidFill>
                  <a:schemeClr val="accent2"/>
                </a:solidFill>
                <a:latin typeface="Franklin Gothic Book" pitchFamily="34" charset="0"/>
              </a:rPr>
              <a:t>3</a:t>
            </a:r>
          </a:p>
        </p:txBody>
      </p:sp>
      <p:sp>
        <p:nvSpPr>
          <p:cNvPr id="12295" name="Rectangle 5"/>
          <p:cNvSpPr>
            <a:spLocks noChangeArrowheads="1"/>
          </p:cNvSpPr>
          <p:nvPr/>
        </p:nvSpPr>
        <p:spPr bwMode="auto">
          <a:xfrm>
            <a:off x="7380288" y="2781300"/>
            <a:ext cx="1384300" cy="457200"/>
          </a:xfrm>
          <a:prstGeom prst="rect">
            <a:avLst/>
          </a:prstGeom>
          <a:noFill/>
          <a:ln w="9525">
            <a:noFill/>
            <a:miter lim="800000"/>
            <a:headEnd/>
            <a:tailEnd/>
          </a:ln>
        </p:spPr>
        <p:txBody>
          <a:bodyPr>
            <a:spAutoFit/>
          </a:bodyPr>
          <a:lstStyle/>
          <a:p>
            <a:r>
              <a:rPr lang="en-GB" sz="2400" b="1">
                <a:solidFill>
                  <a:schemeClr val="accent2"/>
                </a:solidFill>
                <a:latin typeface="Franklin Gothic Book" pitchFamily="34" charset="0"/>
              </a:rPr>
              <a:t>4</a:t>
            </a:r>
          </a:p>
        </p:txBody>
      </p:sp>
      <p:sp>
        <p:nvSpPr>
          <p:cNvPr id="12296" name="Rectangle 6"/>
          <p:cNvSpPr>
            <a:spLocks noChangeArrowheads="1"/>
          </p:cNvSpPr>
          <p:nvPr/>
        </p:nvSpPr>
        <p:spPr bwMode="auto">
          <a:xfrm>
            <a:off x="1187450" y="2636838"/>
            <a:ext cx="663575" cy="457200"/>
          </a:xfrm>
          <a:prstGeom prst="rect">
            <a:avLst/>
          </a:prstGeom>
          <a:noFill/>
          <a:ln w="9525">
            <a:noFill/>
            <a:miter lim="800000"/>
            <a:headEnd/>
            <a:tailEnd/>
          </a:ln>
        </p:spPr>
        <p:txBody>
          <a:bodyPr>
            <a:spAutoFit/>
          </a:bodyPr>
          <a:lstStyle/>
          <a:p>
            <a:r>
              <a:rPr lang="en-GB" sz="2400" b="1">
                <a:solidFill>
                  <a:schemeClr val="accent2"/>
                </a:solidFill>
                <a:latin typeface="Franklin Gothic Book" pitchFamily="34" charset="0"/>
              </a:rPr>
              <a:t>5</a:t>
            </a:r>
          </a:p>
        </p:txBody>
      </p:sp>
      <p:sp>
        <p:nvSpPr>
          <p:cNvPr id="12297" name="Rectangle 7"/>
          <p:cNvSpPr>
            <a:spLocks noChangeArrowheads="1"/>
          </p:cNvSpPr>
          <p:nvPr/>
        </p:nvSpPr>
        <p:spPr bwMode="auto">
          <a:xfrm>
            <a:off x="179388" y="4941888"/>
            <a:ext cx="9442450" cy="1190625"/>
          </a:xfrm>
          <a:prstGeom prst="rect">
            <a:avLst/>
          </a:prstGeom>
          <a:noFill/>
          <a:ln w="9525">
            <a:noFill/>
            <a:miter lim="800000"/>
            <a:headEnd/>
            <a:tailEnd/>
          </a:ln>
        </p:spPr>
        <p:txBody>
          <a:bodyPr>
            <a:spAutoFit/>
          </a:bodyPr>
          <a:lstStyle/>
          <a:p>
            <a:r>
              <a:rPr lang="en-GB" b="1">
                <a:latin typeface="Franklin Gothic Book" pitchFamily="34" charset="0"/>
              </a:rPr>
              <a:t>1 &amp; 2 – UMBILICAL CORD CLAMPED </a:t>
            </a:r>
            <a:r>
              <a:rPr lang="en-GB" sz="1400" b="1">
                <a:latin typeface="Franklin Gothic Book" pitchFamily="34" charset="0"/>
              </a:rPr>
              <a:t>(CLOSURE OF UMBILICAL ARTERIES AND VEIN)</a:t>
            </a:r>
          </a:p>
          <a:p>
            <a:r>
              <a:rPr lang="en-GB" b="1">
                <a:latin typeface="Franklin Gothic Book" pitchFamily="34" charset="0"/>
              </a:rPr>
              <a:t>3 – FORAMEN OVALE CLOSED.</a:t>
            </a:r>
          </a:p>
          <a:p>
            <a:r>
              <a:rPr lang="en-GB" b="1">
                <a:latin typeface="Franklin Gothic Book" pitchFamily="34" charset="0"/>
              </a:rPr>
              <a:t>4 – DUCTUS ARTERIOSUS CLOSED.</a:t>
            </a:r>
          </a:p>
          <a:p>
            <a:r>
              <a:rPr lang="en-GB" b="1">
                <a:latin typeface="Franklin Gothic Book" pitchFamily="34" charset="0"/>
              </a:rPr>
              <a:t>5 – DUCTUS VENOSUS CLOSED.</a:t>
            </a:r>
          </a:p>
        </p:txBody>
      </p:sp>
      <p:sp>
        <p:nvSpPr>
          <p:cNvPr id="12298" name="Rectangle 8"/>
          <p:cNvSpPr>
            <a:spLocks noChangeArrowheads="1"/>
          </p:cNvSpPr>
          <p:nvPr/>
        </p:nvSpPr>
        <p:spPr bwMode="auto">
          <a:xfrm>
            <a:off x="8328025" y="6519863"/>
            <a:ext cx="815975" cy="338137"/>
          </a:xfrm>
          <a:prstGeom prst="rect">
            <a:avLst/>
          </a:prstGeom>
          <a:noFill/>
          <a:ln w="9525">
            <a:noFill/>
            <a:miter lim="800000"/>
            <a:headEnd/>
            <a:tailEnd/>
          </a:ln>
        </p:spPr>
        <p:txBody>
          <a:bodyPr wrap="none">
            <a:spAutoFit/>
          </a:bodyPr>
          <a:lstStyle/>
          <a:p>
            <a:r>
              <a:rPr lang="en-GB" sz="1600">
                <a:latin typeface="Franklin Gothic Book" pitchFamily="34" charset="0"/>
              </a:rPr>
              <a:t>FIG. #3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107950" y="188913"/>
            <a:ext cx="8235950" cy="725487"/>
          </a:xfrm>
        </p:spPr>
        <p:txBody>
          <a:bodyPr anchor="ctr"/>
          <a:lstStyle/>
          <a:p>
            <a:pPr eaLnBrk="1" hangingPunct="1"/>
            <a:r>
              <a:rPr lang="en-GB" altLang="en-US" sz="3200" smtClean="0"/>
              <a:t>CONSTRICTION OF UMBILICAL VESSELS</a:t>
            </a:r>
            <a:endParaRPr lang="en-GB" sz="3200" smtClean="0"/>
          </a:p>
        </p:txBody>
      </p:sp>
      <p:sp>
        <p:nvSpPr>
          <p:cNvPr id="13315" name="Content Placeholder 2"/>
          <p:cNvSpPr>
            <a:spLocks noGrp="1"/>
          </p:cNvSpPr>
          <p:nvPr>
            <p:ph idx="4294967295"/>
          </p:nvPr>
        </p:nvSpPr>
        <p:spPr>
          <a:xfrm>
            <a:off x="107950" y="1100138"/>
            <a:ext cx="8959850" cy="3579812"/>
          </a:xfrm>
        </p:spPr>
        <p:txBody>
          <a:bodyPr>
            <a:normAutofit fontScale="92500" lnSpcReduction="10000"/>
          </a:bodyPr>
          <a:lstStyle/>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r>
              <a:rPr lang="en-GB" sz="1800" smtClean="0">
                <a:solidFill>
                  <a:srgbClr val="08A1D9"/>
                </a:solidFill>
              </a:rPr>
              <a:t>REASON:</a:t>
            </a:r>
          </a:p>
          <a:p>
            <a:pPr eaLnBrk="1" hangingPunct="1">
              <a:buFont typeface="Wingdings" pitchFamily="2" charset="2"/>
              <a:buNone/>
            </a:pPr>
            <a:r>
              <a:rPr lang="en-GB" sz="1800" smtClean="0"/>
              <a:t>UMBILICAL CORD CUT TO DETACH NEONATE FROM PLACENTA , </a:t>
            </a:r>
          </a:p>
          <a:p>
            <a:pPr eaLnBrk="1" hangingPunct="1">
              <a:buFont typeface="Wingdings" pitchFamily="2" charset="2"/>
              <a:buNone/>
            </a:pPr>
            <a:r>
              <a:rPr lang="en-GB" sz="1800" smtClean="0"/>
              <a:t>AS LUNGS ARE NOW FUNCTIONAL.</a:t>
            </a:r>
            <a:endParaRPr lang="en-GB" sz="1800" smtClean="0">
              <a:solidFill>
                <a:srgbClr val="08A1D9"/>
              </a:solidFill>
            </a:endParaRPr>
          </a:p>
          <a:p>
            <a:pPr eaLnBrk="1" hangingPunct="1">
              <a:buFont typeface="Wingdings" pitchFamily="2" charset="2"/>
              <a:buNone/>
            </a:pPr>
            <a:r>
              <a:rPr lang="en-GB" sz="1800" smtClean="0">
                <a:solidFill>
                  <a:srgbClr val="08A1D9"/>
                </a:solidFill>
              </a:rPr>
              <a:t>METHOD:</a:t>
            </a:r>
          </a:p>
          <a:p>
            <a:pPr eaLnBrk="1" hangingPunct="1">
              <a:buFont typeface="Wingdings" pitchFamily="2" charset="2"/>
              <a:buNone/>
            </a:pPr>
            <a:r>
              <a:rPr lang="en-GB" sz="1800" smtClean="0"/>
              <a:t>ARTERIES CONSTRICT INITIALLY; </a:t>
            </a:r>
          </a:p>
          <a:p>
            <a:pPr eaLnBrk="1" hangingPunct="1">
              <a:buFont typeface="Wingdings" pitchFamily="2" charset="2"/>
              <a:buNone/>
            </a:pPr>
            <a:r>
              <a:rPr lang="en-GB" sz="1800" smtClean="0"/>
              <a:t>REDUCES FOETAL BLOOD LOSS TO THE PLACENTA .</a:t>
            </a:r>
          </a:p>
          <a:p>
            <a:pPr eaLnBrk="1" hangingPunct="1">
              <a:buFont typeface="Wingdings" pitchFamily="2" charset="2"/>
              <a:buNone/>
            </a:pPr>
            <a:r>
              <a:rPr lang="en-GB" sz="1800" smtClean="0"/>
              <a:t>VEIN CONSTRICTS LATER; </a:t>
            </a:r>
          </a:p>
          <a:p>
            <a:pPr eaLnBrk="1" hangingPunct="1">
              <a:buFont typeface="Wingdings" pitchFamily="2" charset="2"/>
              <a:buNone/>
            </a:pPr>
            <a:r>
              <a:rPr lang="en-GB" sz="1800" smtClean="0"/>
              <a:t>NUTRIENT-RICH BLOOD FROM PLACENTA CAN STILL REACH INFANT AFTER BIRTH.</a:t>
            </a:r>
          </a:p>
          <a:p>
            <a:pPr eaLnBrk="1" hangingPunct="1">
              <a:buFont typeface="Wingdings" pitchFamily="2" charset="2"/>
              <a:buNone/>
            </a:pPr>
            <a:r>
              <a:rPr lang="en-GB" sz="1800" smtClean="0"/>
              <a:t>CONVERSION OF VEIN AND DISTAL PART OF ARTERIES TO FIBROUS LIGAMENTS .</a:t>
            </a:r>
          </a:p>
          <a:p>
            <a:pPr eaLnBrk="1" hangingPunct="1">
              <a:buFont typeface="Wingdings" pitchFamily="2" charset="2"/>
              <a:buNone/>
            </a:pPr>
            <a:r>
              <a:rPr lang="en-GB" sz="1800" smtClean="0"/>
              <a:t>PROXIMAL PARTS OF UMBILICAL ARTERIES PERSIST, SUPPLYING URINARY BLADDER.</a:t>
            </a:r>
          </a:p>
          <a:p>
            <a:pPr eaLnBrk="1" hangingPunct="1">
              <a:buFont typeface="Wingdings" pitchFamily="2" charset="2"/>
              <a:buNone/>
            </a:pPr>
            <a:endParaRPr lang="en-GB" sz="1800" smtClean="0"/>
          </a:p>
          <a:p>
            <a:pPr eaLnBrk="1" hangingPunct="1"/>
            <a:endParaRPr lang="en-GB" sz="1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107950" y="188913"/>
            <a:ext cx="8235950" cy="725487"/>
          </a:xfrm>
        </p:spPr>
        <p:txBody>
          <a:bodyPr anchor="ctr">
            <a:normAutofit fontScale="90000"/>
          </a:bodyPr>
          <a:lstStyle/>
          <a:p>
            <a:pPr eaLnBrk="1" hangingPunct="1"/>
            <a:r>
              <a:rPr lang="en-GB" altLang="en-US" sz="3200" smtClean="0"/>
              <a:t>CLOSURE OF OVAL FORAMEN</a:t>
            </a:r>
            <a:r>
              <a:rPr lang="en-GB" altLang="en-US" smtClean="0"/>
              <a:t> </a:t>
            </a:r>
            <a:br>
              <a:rPr lang="en-GB" altLang="en-US" smtClean="0"/>
            </a:br>
            <a:r>
              <a:rPr lang="en-GB" altLang="en-US" sz="1800" smtClean="0"/>
              <a:t>(CONNECTS R. TO L. ATRIUM)</a:t>
            </a:r>
            <a:endParaRPr lang="en-GB" sz="1800" smtClean="0"/>
          </a:p>
        </p:txBody>
      </p:sp>
      <p:sp>
        <p:nvSpPr>
          <p:cNvPr id="14339" name="Content Placeholder 2"/>
          <p:cNvSpPr>
            <a:spLocks noGrp="1"/>
          </p:cNvSpPr>
          <p:nvPr>
            <p:ph idx="4294967295"/>
          </p:nvPr>
        </p:nvSpPr>
        <p:spPr>
          <a:xfrm>
            <a:off x="107950" y="1100138"/>
            <a:ext cx="8235950" cy="3579812"/>
          </a:xfrm>
        </p:spPr>
        <p:txBody>
          <a:bodyPr>
            <a:normAutofit fontScale="85000" lnSpcReduction="10000"/>
          </a:bodyPr>
          <a:lstStyle/>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r>
              <a:rPr lang="en-GB" sz="1800" smtClean="0">
                <a:solidFill>
                  <a:srgbClr val="08A1D9"/>
                </a:solidFill>
              </a:rPr>
              <a:t>REASON:</a:t>
            </a:r>
          </a:p>
          <a:p>
            <a:pPr eaLnBrk="1" hangingPunct="1">
              <a:buFont typeface="Wingdings" pitchFamily="2" charset="2"/>
              <a:buNone/>
            </a:pPr>
            <a:r>
              <a:rPr lang="en-GB" sz="1800" smtClean="0"/>
              <a:t>PRESSURE  DIFFERENTIALS BETWEEN LEFT </a:t>
            </a:r>
          </a:p>
          <a:p>
            <a:pPr eaLnBrk="1" hangingPunct="1">
              <a:buFont typeface="Wingdings" pitchFamily="2" charset="2"/>
              <a:buNone/>
            </a:pPr>
            <a:r>
              <a:rPr lang="en-GB" sz="1800" smtClean="0"/>
              <a:t>AND RIGHT ATRIUM REVERSE </a:t>
            </a:r>
          </a:p>
          <a:p>
            <a:pPr eaLnBrk="1" hangingPunct="1">
              <a:buFont typeface="Wingdings" pitchFamily="2" charset="2"/>
              <a:buNone/>
            </a:pPr>
            <a:r>
              <a:rPr lang="en-GB" sz="1800" smtClean="0"/>
              <a:t>(RIGHT: LOW//LEFT: HIGH)</a:t>
            </a:r>
          </a:p>
          <a:p>
            <a:pPr eaLnBrk="1" hangingPunct="1">
              <a:buFont typeface="Wingdings" pitchFamily="2" charset="2"/>
              <a:buNone/>
            </a:pPr>
            <a:r>
              <a:rPr lang="en-GB" sz="1800" smtClean="0"/>
              <a:t>BLOOD PREVENTED FROM FLOWING </a:t>
            </a:r>
          </a:p>
          <a:p>
            <a:pPr eaLnBrk="1" hangingPunct="1">
              <a:buFont typeface="Wingdings" pitchFamily="2" charset="2"/>
              <a:buNone/>
            </a:pPr>
            <a:r>
              <a:rPr lang="en-GB" sz="1800" smtClean="0"/>
              <a:t>LEFT TO RIGHT.</a:t>
            </a:r>
            <a:endParaRPr lang="en-GB" sz="1800" smtClean="0">
              <a:solidFill>
                <a:srgbClr val="08A1D9"/>
              </a:solidFill>
            </a:endParaRPr>
          </a:p>
          <a:p>
            <a:pPr eaLnBrk="1" hangingPunct="1">
              <a:buFont typeface="Wingdings" pitchFamily="2" charset="2"/>
              <a:buNone/>
            </a:pPr>
            <a:r>
              <a:rPr lang="en-GB" sz="1800" smtClean="0">
                <a:solidFill>
                  <a:srgbClr val="08A1D9"/>
                </a:solidFill>
              </a:rPr>
              <a:t>METHOD:</a:t>
            </a:r>
          </a:p>
          <a:p>
            <a:pPr eaLnBrk="1" hangingPunct="1">
              <a:buFont typeface="Wingdings" pitchFamily="2" charset="2"/>
              <a:buNone/>
            </a:pPr>
            <a:r>
              <a:rPr lang="en-GB" sz="1800" smtClean="0"/>
              <a:t>VALVE OF OVAL FORAMENT APPOSED WITH </a:t>
            </a:r>
          </a:p>
          <a:p>
            <a:pPr eaLnBrk="1" hangingPunct="1">
              <a:buFont typeface="Wingdings" pitchFamily="2" charset="2"/>
              <a:buNone/>
            </a:pPr>
            <a:r>
              <a:rPr lang="en-GB" sz="1800" smtClean="0"/>
              <a:t>SEPTUM SECUNDUM, CREATING FOSSA OVALIS.</a:t>
            </a:r>
          </a:p>
          <a:p>
            <a:pPr eaLnBrk="1" hangingPunct="1">
              <a:buFontTx/>
              <a:buNone/>
            </a:pPr>
            <a:r>
              <a:rPr lang="en-GB" sz="1800" smtClean="0">
                <a:solidFill>
                  <a:schemeClr val="accent2"/>
                </a:solidFill>
              </a:rPr>
              <a:t>*PATENT FORAMEN OVALE: </a:t>
            </a:r>
            <a:r>
              <a:rPr lang="en-GB" sz="1800" smtClean="0"/>
              <a:t>(ASYMPTOMATIC) </a:t>
            </a:r>
          </a:p>
          <a:p>
            <a:pPr eaLnBrk="1" hangingPunct="1">
              <a:buFontTx/>
              <a:buNone/>
            </a:pPr>
            <a:r>
              <a:rPr lang="en-GB" sz="1800" smtClean="0"/>
              <a:t>ATRIAL SEPTAL DEFECT</a:t>
            </a:r>
          </a:p>
          <a:p>
            <a:pPr eaLnBrk="1" hangingPunct="1"/>
            <a:endParaRPr lang="en-GB" sz="1800" smtClean="0"/>
          </a:p>
        </p:txBody>
      </p:sp>
      <p:pic>
        <p:nvPicPr>
          <p:cNvPr id="14340" name="Picture 2" descr="F:\p331 the developing human ovale foramen.JPG"/>
          <p:cNvPicPr>
            <a:picLocks noChangeAspect="1" noChangeArrowheads="1"/>
          </p:cNvPicPr>
          <p:nvPr/>
        </p:nvPicPr>
        <p:blipFill>
          <a:blip r:embed="rId2"/>
          <a:srcRect/>
          <a:stretch>
            <a:fillRect/>
          </a:stretch>
        </p:blipFill>
        <p:spPr bwMode="auto">
          <a:xfrm>
            <a:off x="5580063" y="2205038"/>
            <a:ext cx="3563937" cy="2379662"/>
          </a:xfrm>
          <a:prstGeom prst="rect">
            <a:avLst/>
          </a:prstGeom>
          <a:noFill/>
          <a:ln w="9525">
            <a:noFill/>
            <a:miter lim="800000"/>
            <a:headEnd/>
            <a:tailEnd/>
          </a:ln>
        </p:spPr>
      </p:pic>
      <p:sp>
        <p:nvSpPr>
          <p:cNvPr id="14341" name="Rectangle 3"/>
          <p:cNvSpPr>
            <a:spLocks noChangeArrowheads="1"/>
          </p:cNvSpPr>
          <p:nvPr/>
        </p:nvSpPr>
        <p:spPr bwMode="auto">
          <a:xfrm>
            <a:off x="8250238" y="6488113"/>
            <a:ext cx="817562" cy="339725"/>
          </a:xfrm>
          <a:prstGeom prst="rect">
            <a:avLst/>
          </a:prstGeom>
          <a:noFill/>
          <a:ln w="9525">
            <a:noFill/>
            <a:miter lim="800000"/>
            <a:headEnd/>
            <a:tailEnd/>
          </a:ln>
        </p:spPr>
        <p:txBody>
          <a:bodyPr wrap="none">
            <a:spAutoFit/>
          </a:bodyPr>
          <a:lstStyle/>
          <a:p>
            <a:r>
              <a:rPr lang="en-GB" sz="1600">
                <a:latin typeface="Franklin Gothic Book" pitchFamily="34" charset="0"/>
              </a:rPr>
              <a:t>FIG. #4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188913"/>
            <a:ext cx="8235950" cy="725487"/>
          </a:xfrm>
        </p:spPr>
        <p:txBody>
          <a:bodyPr anchor="ctr">
            <a:normAutofit fontScale="90000"/>
          </a:bodyPr>
          <a:lstStyle/>
          <a:p>
            <a:pPr eaLnBrk="1" hangingPunct="1"/>
            <a:r>
              <a:rPr lang="en-GB" altLang="en-US" sz="3200" smtClean="0"/>
              <a:t>CLOSURE OF DUCTUS ARTERIOSUS </a:t>
            </a:r>
            <a:br>
              <a:rPr lang="en-GB" altLang="en-US" sz="3200" smtClean="0"/>
            </a:br>
            <a:r>
              <a:rPr lang="en-GB" altLang="en-US" sz="1800" smtClean="0"/>
              <a:t>(CONNECTS PULMONARY A. TO AORTA)</a:t>
            </a:r>
            <a:endParaRPr lang="en-GB" sz="1800" smtClean="0"/>
          </a:p>
        </p:txBody>
      </p:sp>
      <p:sp>
        <p:nvSpPr>
          <p:cNvPr id="15363" name="Content Placeholder 2"/>
          <p:cNvSpPr>
            <a:spLocks noGrp="1"/>
          </p:cNvSpPr>
          <p:nvPr>
            <p:ph idx="4294967295"/>
          </p:nvPr>
        </p:nvSpPr>
        <p:spPr>
          <a:xfrm>
            <a:off x="107950" y="765175"/>
            <a:ext cx="9217025" cy="3722688"/>
          </a:xfrm>
        </p:spPr>
        <p:txBody>
          <a:bodyPr>
            <a:normAutofit fontScale="92500" lnSpcReduction="10000"/>
          </a:bodyPr>
          <a:lstStyle/>
          <a:p>
            <a:pPr eaLnBrk="1" hangingPunct="1">
              <a:buFont typeface="Wingdings" pitchFamily="2" charset="2"/>
              <a:buNone/>
            </a:pPr>
            <a:endParaRPr lang="en-GB" sz="1600" smtClean="0">
              <a:solidFill>
                <a:srgbClr val="08A1D9"/>
              </a:solidFill>
            </a:endParaRPr>
          </a:p>
          <a:p>
            <a:pPr eaLnBrk="1" hangingPunct="1">
              <a:buFont typeface="Wingdings" pitchFamily="2" charset="2"/>
              <a:buNone/>
            </a:pPr>
            <a:endParaRPr lang="en-GB" sz="1600" smtClean="0">
              <a:solidFill>
                <a:srgbClr val="08A1D9"/>
              </a:solidFill>
            </a:endParaRPr>
          </a:p>
          <a:p>
            <a:pPr eaLnBrk="1" hangingPunct="1">
              <a:buFont typeface="Wingdings" pitchFamily="2" charset="2"/>
              <a:buNone/>
            </a:pPr>
            <a:endParaRPr lang="en-GB" sz="1600" smtClean="0">
              <a:solidFill>
                <a:srgbClr val="08A1D9"/>
              </a:solidFill>
            </a:endParaRPr>
          </a:p>
          <a:p>
            <a:pPr eaLnBrk="1" hangingPunct="1">
              <a:buFont typeface="Wingdings" pitchFamily="2" charset="2"/>
              <a:buNone/>
            </a:pPr>
            <a:r>
              <a:rPr lang="en-GB" sz="1600" smtClean="0">
                <a:solidFill>
                  <a:srgbClr val="08A1D9"/>
                </a:solidFill>
              </a:rPr>
              <a:t>REASON:</a:t>
            </a:r>
          </a:p>
          <a:p>
            <a:pPr eaLnBrk="1" hangingPunct="1">
              <a:buFont typeface="Wingdings" pitchFamily="2" charset="2"/>
              <a:buNone/>
            </a:pPr>
            <a:r>
              <a:rPr lang="en-GB" sz="1600" smtClean="0"/>
              <a:t>INCREASE IN SYSTEMIC PRESSURE ;  </a:t>
            </a:r>
          </a:p>
          <a:p>
            <a:pPr eaLnBrk="1" hangingPunct="1">
              <a:buFont typeface="Wingdings" pitchFamily="2" charset="2"/>
              <a:buNone/>
            </a:pPr>
            <a:r>
              <a:rPr lang="en-GB" sz="1600" smtClean="0"/>
              <a:t>INCREASED PRESSURE IN LEFT SIDE OF HEART AND AORTA.</a:t>
            </a:r>
          </a:p>
          <a:p>
            <a:pPr eaLnBrk="1" hangingPunct="1">
              <a:buFont typeface="Wingdings" pitchFamily="2" charset="2"/>
              <a:buNone/>
            </a:pPr>
            <a:r>
              <a:rPr lang="en-GB" sz="1600" smtClean="0"/>
              <a:t>DECREASE IN PULMONARY RESISTANCE; </a:t>
            </a:r>
          </a:p>
          <a:p>
            <a:pPr eaLnBrk="1" hangingPunct="1">
              <a:buFont typeface="Wingdings" pitchFamily="2" charset="2"/>
              <a:buNone/>
            </a:pPr>
            <a:r>
              <a:rPr lang="en-GB" sz="1600" smtClean="0"/>
              <a:t>DECREASED PRESSURE IN PULMONARY ARTERIES.</a:t>
            </a:r>
          </a:p>
          <a:p>
            <a:pPr eaLnBrk="1" hangingPunct="1">
              <a:buFont typeface="Wingdings" pitchFamily="2" charset="2"/>
              <a:buNone/>
            </a:pPr>
            <a:r>
              <a:rPr lang="en-GB" sz="1600" smtClean="0"/>
              <a:t>BLOOD PREVENTED FROM FLOWING  FROM AORTA TO PULMONARY TRUNK.</a:t>
            </a:r>
            <a:endParaRPr lang="en-GB" sz="1600" smtClean="0">
              <a:solidFill>
                <a:srgbClr val="08A1D9"/>
              </a:solidFill>
            </a:endParaRPr>
          </a:p>
          <a:p>
            <a:pPr eaLnBrk="1" hangingPunct="1">
              <a:buFont typeface="Wingdings" pitchFamily="2" charset="2"/>
              <a:buNone/>
            </a:pPr>
            <a:r>
              <a:rPr lang="en-GB" sz="1600" smtClean="0">
                <a:solidFill>
                  <a:srgbClr val="08A1D9"/>
                </a:solidFill>
              </a:rPr>
              <a:t>METHOD:</a:t>
            </a:r>
          </a:p>
          <a:p>
            <a:pPr eaLnBrk="1" hangingPunct="1">
              <a:buFont typeface="Wingdings" pitchFamily="2" charset="2"/>
              <a:buNone/>
            </a:pPr>
            <a:r>
              <a:rPr lang="en-GB" sz="1600" smtClean="0"/>
              <a:t>SMOOTH MUSCLE CONSTRICTION  (INDUCED BY INCREASED OXYGEN TENSION, RELEASE OF BRADYKININ &amp; REDUCTION IN CIRCULATING PROSTAGLANDINS)</a:t>
            </a:r>
          </a:p>
          <a:p>
            <a:pPr eaLnBrk="1" hangingPunct="1">
              <a:buFont typeface="Wingdings" pitchFamily="2" charset="2"/>
              <a:buNone/>
            </a:pPr>
            <a:r>
              <a:rPr lang="en-GB" sz="1600" smtClean="0">
                <a:solidFill>
                  <a:schemeClr val="accent2"/>
                </a:solidFill>
              </a:rPr>
              <a:t>* PATENT  DUCTUS ARTERIOSUM: </a:t>
            </a:r>
            <a:r>
              <a:rPr lang="en-GB" sz="1600" smtClean="0"/>
              <a:t>(SYMPTOMATIC) </a:t>
            </a:r>
          </a:p>
          <a:p>
            <a:pPr eaLnBrk="1" hangingPunct="1">
              <a:buFont typeface="Wingdings" pitchFamily="2" charset="2"/>
              <a:buNone/>
            </a:pPr>
            <a:r>
              <a:rPr lang="en-GB" sz="1600" smtClean="0"/>
              <a:t>DECREASED OXYGEN SATURATION OF AORTIC BLOOD. </a:t>
            </a:r>
          </a:p>
        </p:txBody>
      </p:sp>
      <p:pic>
        <p:nvPicPr>
          <p:cNvPr id="15364" name="Picture 2" descr="F:\d and l arteriosum - before we are born p221.JPG"/>
          <p:cNvPicPr>
            <a:picLocks noChangeAspect="1" noChangeArrowheads="1"/>
          </p:cNvPicPr>
          <p:nvPr/>
        </p:nvPicPr>
        <p:blipFill>
          <a:blip r:embed="rId2"/>
          <a:srcRect/>
          <a:stretch>
            <a:fillRect/>
          </a:stretch>
        </p:blipFill>
        <p:spPr bwMode="auto">
          <a:xfrm>
            <a:off x="1403350" y="4841875"/>
            <a:ext cx="6243638" cy="2016125"/>
          </a:xfrm>
          <a:prstGeom prst="rect">
            <a:avLst/>
          </a:prstGeom>
          <a:noFill/>
          <a:ln w="9525">
            <a:noFill/>
            <a:miter lim="800000"/>
            <a:headEnd/>
            <a:tailEnd/>
          </a:ln>
        </p:spPr>
      </p:pic>
      <p:sp>
        <p:nvSpPr>
          <p:cNvPr id="15365" name="Rectangle 3"/>
          <p:cNvSpPr>
            <a:spLocks noChangeArrowheads="1"/>
          </p:cNvSpPr>
          <p:nvPr/>
        </p:nvSpPr>
        <p:spPr bwMode="auto">
          <a:xfrm>
            <a:off x="8250238" y="6481763"/>
            <a:ext cx="817562" cy="338137"/>
          </a:xfrm>
          <a:prstGeom prst="rect">
            <a:avLst/>
          </a:prstGeom>
          <a:noFill/>
          <a:ln w="9525">
            <a:noFill/>
            <a:miter lim="800000"/>
            <a:headEnd/>
            <a:tailEnd/>
          </a:ln>
        </p:spPr>
        <p:txBody>
          <a:bodyPr wrap="none">
            <a:spAutoFit/>
          </a:bodyPr>
          <a:lstStyle/>
          <a:p>
            <a:r>
              <a:rPr lang="en-GB" sz="1600">
                <a:latin typeface="Franklin Gothic Book" pitchFamily="34" charset="0"/>
              </a:rPr>
              <a:t>FIG. #5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07950" y="188913"/>
            <a:ext cx="8235950" cy="725487"/>
          </a:xfrm>
        </p:spPr>
        <p:txBody>
          <a:bodyPr anchor="ctr">
            <a:normAutofit fontScale="90000"/>
          </a:bodyPr>
          <a:lstStyle/>
          <a:p>
            <a:pPr eaLnBrk="1" hangingPunct="1"/>
            <a:r>
              <a:rPr lang="en-GB" altLang="en-US" sz="3200" smtClean="0"/>
              <a:t>CLOSURE OF DUCTUS VENOSUS</a:t>
            </a:r>
            <a:r>
              <a:rPr lang="en-GB" altLang="en-US" smtClean="0"/>
              <a:t> </a:t>
            </a:r>
            <a:br>
              <a:rPr lang="en-GB" altLang="en-US" smtClean="0"/>
            </a:br>
            <a:r>
              <a:rPr lang="en-GB" altLang="en-US" sz="1800" smtClean="0"/>
              <a:t>(CONNECTS UMBILICAL V. TO INFERIOR VENA CAVA)</a:t>
            </a:r>
            <a:endParaRPr lang="en-GB" sz="1800" smtClean="0"/>
          </a:p>
        </p:txBody>
      </p:sp>
      <p:sp>
        <p:nvSpPr>
          <p:cNvPr id="16387" name="Content Placeholder 2"/>
          <p:cNvSpPr>
            <a:spLocks noGrp="1"/>
          </p:cNvSpPr>
          <p:nvPr>
            <p:ph idx="4294967295"/>
          </p:nvPr>
        </p:nvSpPr>
        <p:spPr>
          <a:xfrm>
            <a:off x="0" y="2060575"/>
            <a:ext cx="8235950" cy="3579813"/>
          </a:xfrm>
        </p:spPr>
        <p:txBody>
          <a:bodyPr>
            <a:normAutofit fontScale="92500" lnSpcReduction="10000"/>
          </a:bodyPr>
          <a:lstStyle/>
          <a:p>
            <a:pPr eaLnBrk="1" hangingPunct="1">
              <a:lnSpc>
                <a:spcPct val="90000"/>
              </a:lnSpc>
              <a:buFont typeface="Wingdings" pitchFamily="2" charset="2"/>
              <a:buNone/>
            </a:pPr>
            <a:r>
              <a:rPr lang="en-GB" sz="1800" smtClean="0">
                <a:solidFill>
                  <a:srgbClr val="08A1D9"/>
                </a:solidFill>
              </a:rPr>
              <a:t>REASON:</a:t>
            </a:r>
          </a:p>
          <a:p>
            <a:pPr eaLnBrk="1" hangingPunct="1">
              <a:lnSpc>
                <a:spcPct val="90000"/>
              </a:lnSpc>
              <a:buFont typeface="Wingdings" pitchFamily="2" charset="2"/>
              <a:buNone/>
            </a:pPr>
            <a:r>
              <a:rPr lang="en-GB" sz="1800" smtClean="0"/>
              <a:t>FULL LIVER FUNCTION REQUIRED; </a:t>
            </a:r>
          </a:p>
          <a:p>
            <a:pPr eaLnBrk="1" hangingPunct="1">
              <a:lnSpc>
                <a:spcPct val="90000"/>
              </a:lnSpc>
              <a:buFont typeface="Wingdings" pitchFamily="2" charset="2"/>
              <a:buNone/>
            </a:pPr>
            <a:r>
              <a:rPr lang="en-GB" sz="1800" smtClean="0"/>
              <a:t>PREVENTION OF ITS BYPASS BY BLOOD.</a:t>
            </a:r>
          </a:p>
          <a:p>
            <a:pPr eaLnBrk="1" hangingPunct="1">
              <a:lnSpc>
                <a:spcPct val="90000"/>
              </a:lnSpc>
              <a:buFont typeface="Wingdings" pitchFamily="2" charset="2"/>
              <a:buNone/>
            </a:pPr>
            <a:endParaRPr lang="en-GB" sz="1800" smtClean="0">
              <a:solidFill>
                <a:srgbClr val="08A1D9"/>
              </a:solidFill>
            </a:endParaRPr>
          </a:p>
          <a:p>
            <a:pPr eaLnBrk="1" hangingPunct="1">
              <a:lnSpc>
                <a:spcPct val="90000"/>
              </a:lnSpc>
              <a:buFont typeface="Wingdings" pitchFamily="2" charset="2"/>
              <a:buNone/>
            </a:pPr>
            <a:r>
              <a:rPr lang="en-GB" sz="1800" smtClean="0">
                <a:solidFill>
                  <a:srgbClr val="08A1D9"/>
                </a:solidFill>
              </a:rPr>
              <a:t>METHOD:</a:t>
            </a:r>
          </a:p>
          <a:p>
            <a:pPr eaLnBrk="1" hangingPunct="1">
              <a:lnSpc>
                <a:spcPct val="90000"/>
              </a:lnSpc>
              <a:buFont typeface="Wingdings" pitchFamily="2" charset="2"/>
              <a:buNone/>
            </a:pPr>
            <a:r>
              <a:rPr lang="en-GB" sz="1800" smtClean="0"/>
              <a:t>CONTRACTION OF SPHINCTER NEAR </a:t>
            </a:r>
          </a:p>
          <a:p>
            <a:pPr eaLnBrk="1" hangingPunct="1">
              <a:lnSpc>
                <a:spcPct val="90000"/>
              </a:lnSpc>
              <a:buFont typeface="Wingdings" pitchFamily="2" charset="2"/>
              <a:buNone/>
            </a:pPr>
            <a:r>
              <a:rPr lang="en-GB" sz="1800" smtClean="0"/>
              <a:t>UMBILICAL VEIN </a:t>
            </a:r>
          </a:p>
          <a:p>
            <a:pPr eaLnBrk="1" hangingPunct="1">
              <a:lnSpc>
                <a:spcPct val="90000"/>
              </a:lnSpc>
              <a:buFont typeface="Wingdings" pitchFamily="2" charset="2"/>
              <a:buNone/>
            </a:pPr>
            <a:r>
              <a:rPr lang="en-GB" sz="1800" smtClean="0"/>
              <a:t>INCREASES PRESSURE IN PORTAL VEIN.</a:t>
            </a:r>
          </a:p>
          <a:p>
            <a:pPr eaLnBrk="1" hangingPunct="1">
              <a:lnSpc>
                <a:spcPct val="90000"/>
              </a:lnSpc>
              <a:buFont typeface="Wingdings" pitchFamily="2" charset="2"/>
              <a:buNone/>
            </a:pPr>
            <a:r>
              <a:rPr lang="en-GB" sz="1800" smtClean="0"/>
              <a:t>CONVERSION TO FIBROUS LIGAMENT.</a:t>
            </a:r>
          </a:p>
          <a:p>
            <a:pPr eaLnBrk="1" hangingPunct="1">
              <a:lnSpc>
                <a:spcPct val="90000"/>
              </a:lnSpc>
              <a:buFont typeface="Wingdings" pitchFamily="2" charset="2"/>
              <a:buNone/>
            </a:pPr>
            <a:endParaRPr lang="en-GB" sz="1800" smtClean="0"/>
          </a:p>
          <a:p>
            <a:pPr eaLnBrk="1" hangingPunct="1">
              <a:lnSpc>
                <a:spcPct val="90000"/>
              </a:lnSpc>
              <a:buFont typeface="Wingdings" pitchFamily="2" charset="2"/>
              <a:buNone/>
            </a:pPr>
            <a:r>
              <a:rPr lang="en-GB" sz="1800" smtClean="0">
                <a:solidFill>
                  <a:schemeClr val="accent2"/>
                </a:solidFill>
              </a:rPr>
              <a:t>* PORTOSYSTEMIC SHUNT: </a:t>
            </a:r>
            <a:r>
              <a:rPr lang="en-GB" sz="1800" smtClean="0"/>
              <a:t>(SYMPTOMATIC)</a:t>
            </a:r>
          </a:p>
          <a:p>
            <a:pPr eaLnBrk="1" hangingPunct="1">
              <a:lnSpc>
                <a:spcPct val="90000"/>
              </a:lnSpc>
              <a:buFont typeface="Wingdings" pitchFamily="2" charset="2"/>
              <a:buNone/>
            </a:pPr>
            <a:r>
              <a:rPr lang="en-GB" sz="1800" smtClean="0"/>
              <a:t>FAILURE TO CLOSE, </a:t>
            </a:r>
          </a:p>
          <a:p>
            <a:pPr eaLnBrk="1" hangingPunct="1">
              <a:lnSpc>
                <a:spcPct val="90000"/>
              </a:lnSpc>
              <a:buFont typeface="Wingdings" pitchFamily="2" charset="2"/>
              <a:buNone/>
            </a:pPr>
            <a:r>
              <a:rPr lang="en-GB" sz="1800" smtClean="0"/>
              <a:t>BLOOD CONTINUES BYPASSING LIVER.</a:t>
            </a:r>
          </a:p>
        </p:txBody>
      </p:sp>
      <p:pic>
        <p:nvPicPr>
          <p:cNvPr id="16388" name="Picture 2" descr="F:\p330 the developing human - d venosus.JPG"/>
          <p:cNvPicPr>
            <a:picLocks noChangeAspect="1" noChangeArrowheads="1"/>
          </p:cNvPicPr>
          <p:nvPr/>
        </p:nvPicPr>
        <p:blipFill>
          <a:blip r:embed="rId2"/>
          <a:srcRect/>
          <a:stretch>
            <a:fillRect/>
          </a:stretch>
        </p:blipFill>
        <p:spPr bwMode="auto">
          <a:xfrm>
            <a:off x="5651500" y="2205038"/>
            <a:ext cx="3492500" cy="3094037"/>
          </a:xfrm>
          <a:prstGeom prst="rect">
            <a:avLst/>
          </a:prstGeom>
          <a:noFill/>
          <a:ln w="9525">
            <a:noFill/>
            <a:miter lim="800000"/>
            <a:headEnd/>
            <a:tailEnd/>
          </a:ln>
        </p:spPr>
      </p:pic>
      <p:sp>
        <p:nvSpPr>
          <p:cNvPr id="16389" name="Rectangle 3"/>
          <p:cNvSpPr>
            <a:spLocks noChangeArrowheads="1"/>
          </p:cNvSpPr>
          <p:nvPr/>
        </p:nvSpPr>
        <p:spPr bwMode="auto">
          <a:xfrm>
            <a:off x="8250238" y="6488113"/>
            <a:ext cx="817562" cy="339725"/>
          </a:xfrm>
          <a:prstGeom prst="rect">
            <a:avLst/>
          </a:prstGeom>
          <a:noFill/>
          <a:ln w="9525">
            <a:noFill/>
            <a:miter lim="800000"/>
            <a:headEnd/>
            <a:tailEnd/>
          </a:ln>
        </p:spPr>
        <p:txBody>
          <a:bodyPr wrap="none">
            <a:spAutoFit/>
          </a:bodyPr>
          <a:lstStyle/>
          <a:p>
            <a:r>
              <a:rPr lang="en-GB" sz="1600">
                <a:latin typeface="Franklin Gothic Book" pitchFamily="34" charset="0"/>
              </a:rPr>
              <a:t>FIG. #6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107950" y="188913"/>
            <a:ext cx="7519988" cy="547687"/>
          </a:xfrm>
        </p:spPr>
        <p:txBody>
          <a:bodyPr anchor="ctr">
            <a:normAutofit fontScale="90000"/>
          </a:bodyPr>
          <a:lstStyle/>
          <a:p>
            <a:pPr eaLnBrk="1" hangingPunct="1"/>
            <a:r>
              <a:rPr lang="en-GB" altLang="en-US" sz="3200" smtClean="0"/>
              <a:t>STRUCTURAL CHANGES</a:t>
            </a:r>
            <a:r>
              <a:rPr lang="en-GB" altLang="en-US" smtClean="0"/>
              <a:t> </a:t>
            </a:r>
            <a:endParaRPr lang="en-GB" smtClean="0"/>
          </a:p>
        </p:txBody>
      </p:sp>
      <p:sp>
        <p:nvSpPr>
          <p:cNvPr id="17411" name="Text Placeholder 2"/>
          <p:cNvSpPr>
            <a:spLocks noGrp="1"/>
          </p:cNvSpPr>
          <p:nvPr>
            <p:ph type="body" idx="4294967295"/>
          </p:nvPr>
        </p:nvSpPr>
        <p:spPr>
          <a:xfrm>
            <a:off x="755650" y="1916113"/>
            <a:ext cx="3200400" cy="549275"/>
          </a:xfrm>
        </p:spPr>
        <p:txBody>
          <a:bodyPr anchor="b"/>
          <a:lstStyle/>
          <a:p>
            <a:pPr marL="0" indent="0" eaLnBrk="1" hangingPunct="1">
              <a:buFont typeface="Wingdings" pitchFamily="2" charset="2"/>
              <a:buNone/>
            </a:pPr>
            <a:r>
              <a:rPr lang="en-GB" altLang="en-US" sz="2400" smtClean="0">
                <a:solidFill>
                  <a:srgbClr val="08A1D9"/>
                </a:solidFill>
                <a:cs typeface="Tunga" pitchFamily="34" charset="0"/>
              </a:rPr>
              <a:t>(FOETAL: </a:t>
            </a:r>
            <a:r>
              <a:rPr lang="en-GB" altLang="en-US" sz="2400" smtClean="0">
                <a:cs typeface="Tunga" pitchFamily="34" charset="0"/>
              </a:rPr>
              <a:t>ADULT)</a:t>
            </a:r>
            <a:endParaRPr lang="en-GB" sz="2400" smtClean="0">
              <a:cs typeface="Tunga" pitchFamily="34" charset="0"/>
            </a:endParaRPr>
          </a:p>
        </p:txBody>
      </p:sp>
      <p:sp>
        <p:nvSpPr>
          <p:cNvPr id="17412" name="Content Placeholder 3"/>
          <p:cNvSpPr>
            <a:spLocks noGrp="1"/>
          </p:cNvSpPr>
          <p:nvPr>
            <p:ph sz="half" idx="4294967295"/>
          </p:nvPr>
        </p:nvSpPr>
        <p:spPr>
          <a:xfrm>
            <a:off x="755650" y="2492375"/>
            <a:ext cx="7281863" cy="3960813"/>
          </a:xfrm>
        </p:spPr>
        <p:txBody>
          <a:bodyPr/>
          <a:lstStyle/>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r>
              <a:rPr lang="en-GB" sz="2000" smtClean="0">
                <a:solidFill>
                  <a:srgbClr val="08A1D9"/>
                </a:solidFill>
              </a:rPr>
              <a:t>UMBILICAL ARTERIES:</a:t>
            </a:r>
          </a:p>
          <a:p>
            <a:pPr eaLnBrk="1" hangingPunct="1">
              <a:buFont typeface="Wingdings" pitchFamily="2" charset="2"/>
              <a:buNone/>
            </a:pPr>
            <a:r>
              <a:rPr lang="en-GB" sz="2000" smtClean="0"/>
              <a:t>DISTALLY: MEDIAL UMBILICAL LIGAMENTS</a:t>
            </a:r>
          </a:p>
          <a:p>
            <a:pPr eaLnBrk="1" hangingPunct="1">
              <a:buFont typeface="Wingdings" pitchFamily="2" charset="2"/>
              <a:buNone/>
            </a:pPr>
            <a:r>
              <a:rPr lang="en-GB" sz="2000" smtClean="0"/>
              <a:t>PROXIMALLY: SUPERIOR VESICULAR ARTERIES</a:t>
            </a:r>
            <a:endParaRPr lang="en-GB" sz="2000" smtClean="0">
              <a:solidFill>
                <a:srgbClr val="08A1D9"/>
              </a:solidFill>
            </a:endParaRPr>
          </a:p>
          <a:p>
            <a:pPr eaLnBrk="1" hangingPunct="1">
              <a:buFont typeface="Wingdings" pitchFamily="2" charset="2"/>
              <a:buNone/>
            </a:pPr>
            <a:r>
              <a:rPr lang="en-GB" sz="2000" smtClean="0">
                <a:solidFill>
                  <a:srgbClr val="08A1D9"/>
                </a:solidFill>
              </a:rPr>
              <a:t>UMBILICAL VEIN: </a:t>
            </a:r>
            <a:r>
              <a:rPr lang="en-GB" sz="2000" smtClean="0"/>
              <a:t>LIGAMENTUM TERES HEPATIS</a:t>
            </a:r>
            <a:endParaRPr lang="en-GB" sz="2000" smtClean="0">
              <a:solidFill>
                <a:srgbClr val="08A1D9"/>
              </a:solidFill>
            </a:endParaRPr>
          </a:p>
          <a:p>
            <a:pPr eaLnBrk="1" hangingPunct="1">
              <a:buFont typeface="Wingdings" pitchFamily="2" charset="2"/>
              <a:buNone/>
            </a:pPr>
            <a:r>
              <a:rPr lang="en-GB" sz="2000" smtClean="0">
                <a:solidFill>
                  <a:srgbClr val="08A1D9"/>
                </a:solidFill>
              </a:rPr>
              <a:t>DUCTUS VENOSUM: </a:t>
            </a:r>
            <a:r>
              <a:rPr lang="en-GB" sz="2000" smtClean="0"/>
              <a:t>LIGAMENTUM VENOSUM</a:t>
            </a:r>
          </a:p>
          <a:p>
            <a:pPr eaLnBrk="1" hangingPunct="1">
              <a:buFont typeface="Wingdings" pitchFamily="2" charset="2"/>
              <a:buNone/>
            </a:pPr>
            <a:r>
              <a:rPr lang="en-GB" sz="2000" smtClean="0">
                <a:solidFill>
                  <a:srgbClr val="08A1D9"/>
                </a:solidFill>
              </a:rPr>
              <a:t>FORAMEN OVALE: </a:t>
            </a:r>
            <a:r>
              <a:rPr lang="en-GB" sz="2000" smtClean="0"/>
              <a:t>FOSSA OVALIS</a:t>
            </a:r>
          </a:p>
          <a:p>
            <a:pPr eaLnBrk="1" hangingPunct="1">
              <a:buFont typeface="Wingdings" pitchFamily="2" charset="2"/>
              <a:buNone/>
            </a:pPr>
            <a:r>
              <a:rPr lang="en-GB" sz="2000" smtClean="0">
                <a:solidFill>
                  <a:srgbClr val="08A1D9"/>
                </a:solidFill>
              </a:rPr>
              <a:t>DUCTUS ARTERIOSUS: </a:t>
            </a:r>
            <a:r>
              <a:rPr lang="en-GB" sz="2000" smtClean="0"/>
              <a:t>LIGAMENTUM ARTERIOSUM</a:t>
            </a:r>
          </a:p>
          <a:p>
            <a:pPr eaLnBrk="1" hangingPunct="1">
              <a:buFont typeface="Wingdings" pitchFamily="2" charset="2"/>
              <a:buNone/>
            </a:pPr>
            <a:endParaRPr lang="en-GB" sz="1800" smtClean="0"/>
          </a:p>
          <a:p>
            <a:pPr marL="350838" lvl="1" indent="-342900" eaLnBrk="1" hangingPunct="1">
              <a:buFontTx/>
              <a:buNone/>
            </a:pPr>
            <a:endParaRPr lang="en-GB" sz="1800" b="1" smtClean="0"/>
          </a:p>
          <a:p>
            <a:pPr marL="350838" lvl="1" indent="-342900" eaLnBrk="1" hangingPunct="1">
              <a:buFont typeface="Wingdings" pitchFamily="2" charset="2"/>
              <a:buNone/>
            </a:pPr>
            <a:endParaRPr lang="en-GB" sz="1800" smtClean="0"/>
          </a:p>
          <a:p>
            <a:pPr marL="350838" lvl="1" indent="-342900" eaLnBrk="1" hangingPunct="1">
              <a:buFontTx/>
              <a:buNone/>
            </a:pPr>
            <a:endParaRPr lang="en-GB" sz="1800" smtClean="0"/>
          </a:p>
        </p:txBody>
      </p:sp>
      <p:sp>
        <p:nvSpPr>
          <p:cNvPr id="17413" name="Content Placeholder 5"/>
          <p:cNvSpPr>
            <a:spLocks noGrp="1"/>
          </p:cNvSpPr>
          <p:nvPr>
            <p:ph sz="quarter" idx="4294967295"/>
          </p:nvPr>
        </p:nvSpPr>
        <p:spPr>
          <a:xfrm>
            <a:off x="4356100" y="1196975"/>
            <a:ext cx="5040313" cy="4032250"/>
          </a:xfrm>
        </p:spPr>
        <p:txBody>
          <a:bodyPr/>
          <a:lstStyle/>
          <a:p>
            <a:pPr eaLnBrk="1" hangingPunct="1"/>
            <a:endParaRPr lang="en-GB" sz="3800" smtClean="0"/>
          </a:p>
          <a:p>
            <a:pPr eaLnBrk="1" hangingPunct="1"/>
            <a:endParaRPr lang="en-GB" sz="3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107950" y="188913"/>
            <a:ext cx="7519988" cy="547687"/>
          </a:xfrm>
        </p:spPr>
        <p:txBody>
          <a:bodyPr anchor="ctr">
            <a:normAutofit fontScale="90000"/>
          </a:bodyPr>
          <a:lstStyle/>
          <a:p>
            <a:pPr eaLnBrk="1" hangingPunct="1"/>
            <a:r>
              <a:rPr lang="en-GB" altLang="en-US" sz="3200" smtClean="0"/>
              <a:t>FOETAL &amp; ADULT CIRCULATION</a:t>
            </a:r>
            <a:endParaRPr lang="en-GB" sz="3200" smtClean="0"/>
          </a:p>
        </p:txBody>
      </p:sp>
      <p:sp>
        <p:nvSpPr>
          <p:cNvPr id="18435" name="Text Placeholder 2"/>
          <p:cNvSpPr>
            <a:spLocks noGrp="1"/>
          </p:cNvSpPr>
          <p:nvPr>
            <p:ph type="body" idx="4294967295"/>
          </p:nvPr>
        </p:nvSpPr>
        <p:spPr>
          <a:xfrm>
            <a:off x="755650" y="1700213"/>
            <a:ext cx="3200400" cy="549275"/>
          </a:xfrm>
        </p:spPr>
        <p:txBody>
          <a:bodyPr anchor="b"/>
          <a:lstStyle/>
          <a:p>
            <a:pPr marL="0" indent="0" eaLnBrk="1" hangingPunct="1">
              <a:buFont typeface="Wingdings" pitchFamily="2" charset="2"/>
              <a:buNone/>
            </a:pPr>
            <a:r>
              <a:rPr lang="en-GB" altLang="en-US" sz="2400" smtClean="0">
                <a:solidFill>
                  <a:schemeClr val="accent2"/>
                </a:solidFill>
                <a:cs typeface="Tunga" pitchFamily="34" charset="0"/>
              </a:rPr>
              <a:t>(FOETAL)</a:t>
            </a:r>
            <a:endParaRPr lang="en-GB" sz="2400" smtClean="0">
              <a:solidFill>
                <a:schemeClr val="accent2"/>
              </a:solidFill>
              <a:cs typeface="Tunga" pitchFamily="34" charset="0"/>
            </a:endParaRPr>
          </a:p>
        </p:txBody>
      </p:sp>
      <p:sp>
        <p:nvSpPr>
          <p:cNvPr id="18436" name="Content Placeholder 3"/>
          <p:cNvSpPr>
            <a:spLocks noGrp="1"/>
          </p:cNvSpPr>
          <p:nvPr>
            <p:ph sz="half" idx="4294967295"/>
          </p:nvPr>
        </p:nvSpPr>
        <p:spPr>
          <a:xfrm>
            <a:off x="827088" y="981075"/>
            <a:ext cx="4105275" cy="3959225"/>
          </a:xfrm>
        </p:spPr>
        <p:txBody>
          <a:bodyPr>
            <a:normAutofit fontScale="92500" lnSpcReduction="20000"/>
          </a:bodyPr>
          <a:lstStyle/>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endParaRPr lang="en-GB" sz="1800" smtClean="0">
              <a:solidFill>
                <a:srgbClr val="08A1D9"/>
              </a:solidFill>
            </a:endParaRPr>
          </a:p>
          <a:p>
            <a:pPr eaLnBrk="1" hangingPunct="1">
              <a:buFont typeface="Wingdings" pitchFamily="2" charset="2"/>
              <a:buNone/>
            </a:pPr>
            <a:r>
              <a:rPr lang="en-GB" sz="1800" b="1" smtClean="0">
                <a:solidFill>
                  <a:srgbClr val="08A1D9"/>
                </a:solidFill>
              </a:rPr>
              <a:t>SHUNTS: </a:t>
            </a:r>
          </a:p>
          <a:p>
            <a:pPr lvl="2" eaLnBrk="1" hangingPunct="1">
              <a:buFontTx/>
              <a:buNone/>
            </a:pPr>
            <a:r>
              <a:rPr lang="en-GB" sz="1800" b="1" smtClean="0"/>
              <a:t>DUCTUS VENOSUS</a:t>
            </a:r>
          </a:p>
          <a:p>
            <a:pPr lvl="2" eaLnBrk="1" hangingPunct="1">
              <a:buFontTx/>
              <a:buNone/>
            </a:pPr>
            <a:r>
              <a:rPr lang="en-GB" sz="1800" b="1" smtClean="0"/>
              <a:t>DUCTUS ARTERIOSUS</a:t>
            </a:r>
          </a:p>
          <a:p>
            <a:pPr lvl="2" eaLnBrk="1" hangingPunct="1">
              <a:buFontTx/>
              <a:buNone/>
            </a:pPr>
            <a:r>
              <a:rPr lang="en-GB" sz="1800" b="1" smtClean="0"/>
              <a:t>FORAMEN OVALE</a:t>
            </a:r>
          </a:p>
          <a:p>
            <a:pPr marL="7938" lvl="1" indent="0" eaLnBrk="1" hangingPunct="1">
              <a:buFont typeface="Wingdings" pitchFamily="2" charset="2"/>
              <a:buNone/>
            </a:pPr>
            <a:r>
              <a:rPr lang="en-GB" sz="1800" b="1" smtClean="0">
                <a:solidFill>
                  <a:srgbClr val="08A1D9"/>
                </a:solidFill>
              </a:rPr>
              <a:t>OXYGENATION: </a:t>
            </a:r>
          </a:p>
          <a:p>
            <a:pPr marL="7938" lvl="1" indent="0" eaLnBrk="1" hangingPunct="1">
              <a:buFont typeface="Wingdings" pitchFamily="2" charset="2"/>
              <a:buNone/>
            </a:pPr>
            <a:r>
              <a:rPr lang="en-GB" sz="1800" b="1" smtClean="0"/>
              <a:t>VIA PLACENTA </a:t>
            </a:r>
          </a:p>
          <a:p>
            <a:pPr marL="7938" lvl="1" indent="0" eaLnBrk="1" hangingPunct="1">
              <a:buFont typeface="Wingdings" pitchFamily="2" charset="2"/>
              <a:buNone/>
            </a:pPr>
            <a:r>
              <a:rPr lang="en-GB" sz="1800" b="1" smtClean="0">
                <a:solidFill>
                  <a:srgbClr val="08A1D9"/>
                </a:solidFill>
              </a:rPr>
              <a:t>PVR: </a:t>
            </a:r>
            <a:r>
              <a:rPr lang="en-GB" sz="1800" b="1" smtClean="0"/>
              <a:t>HIGH</a:t>
            </a:r>
          </a:p>
          <a:p>
            <a:pPr marL="7938" lvl="1" indent="0" eaLnBrk="1" hangingPunct="1">
              <a:buFont typeface="Wingdings" pitchFamily="2" charset="2"/>
              <a:buNone/>
            </a:pPr>
            <a:r>
              <a:rPr lang="en-GB" sz="1800" b="1" smtClean="0">
                <a:solidFill>
                  <a:srgbClr val="08A1D9"/>
                </a:solidFill>
              </a:rPr>
              <a:t>SVR: </a:t>
            </a:r>
            <a:r>
              <a:rPr lang="en-GB" sz="1800" b="1" smtClean="0"/>
              <a:t>LOW</a:t>
            </a:r>
          </a:p>
          <a:p>
            <a:pPr marL="7938" lvl="1" indent="0" eaLnBrk="1" hangingPunct="1">
              <a:buFont typeface="Wingdings" pitchFamily="2" charset="2"/>
              <a:buNone/>
            </a:pPr>
            <a:r>
              <a:rPr lang="en-GB" sz="1800" b="1" smtClean="0">
                <a:solidFill>
                  <a:srgbClr val="08A1D9"/>
                </a:solidFill>
              </a:rPr>
              <a:t>HEART: </a:t>
            </a:r>
            <a:r>
              <a:rPr lang="en-GB" sz="1800" b="1" smtClean="0"/>
              <a:t>CHAMBERS PUMP IN PARALLEL, </a:t>
            </a:r>
          </a:p>
          <a:p>
            <a:pPr marL="7938" lvl="1" indent="0" eaLnBrk="1" hangingPunct="1">
              <a:buFont typeface="Wingdings" pitchFamily="2" charset="2"/>
              <a:buNone/>
            </a:pPr>
            <a:r>
              <a:rPr lang="en-GB" sz="1800" b="1" smtClean="0"/>
              <a:t>RIGHT SIDE DOMINANT.</a:t>
            </a:r>
          </a:p>
          <a:p>
            <a:pPr marL="7938" lvl="1" indent="0" eaLnBrk="1" hangingPunct="1">
              <a:buFontTx/>
              <a:buNone/>
            </a:pPr>
            <a:endParaRPr lang="en-GB" sz="1800" b="1" smtClean="0"/>
          </a:p>
          <a:p>
            <a:pPr marL="7938" lvl="1" indent="0" eaLnBrk="1" hangingPunct="1">
              <a:buFont typeface="Wingdings" pitchFamily="2" charset="2"/>
              <a:buNone/>
            </a:pPr>
            <a:endParaRPr lang="en-GB" sz="1800" smtClean="0"/>
          </a:p>
          <a:p>
            <a:pPr marL="7938" lvl="1" indent="0" eaLnBrk="1" hangingPunct="1">
              <a:buFontTx/>
              <a:buNone/>
            </a:pPr>
            <a:endParaRPr lang="en-GB" sz="1800" smtClean="0"/>
          </a:p>
        </p:txBody>
      </p:sp>
      <p:sp>
        <p:nvSpPr>
          <p:cNvPr id="18437" name="Text Placeholder 4"/>
          <p:cNvSpPr>
            <a:spLocks noGrp="1"/>
          </p:cNvSpPr>
          <p:nvPr>
            <p:ph type="body" sz="quarter" idx="4294967295"/>
          </p:nvPr>
        </p:nvSpPr>
        <p:spPr>
          <a:xfrm>
            <a:off x="4859338" y="1628775"/>
            <a:ext cx="3200400" cy="549275"/>
          </a:xfrm>
        </p:spPr>
        <p:txBody>
          <a:bodyPr anchor="b"/>
          <a:lstStyle/>
          <a:p>
            <a:pPr eaLnBrk="1" hangingPunct="1">
              <a:buFont typeface="Wingdings" pitchFamily="2" charset="2"/>
              <a:buNone/>
            </a:pPr>
            <a:r>
              <a:rPr lang="en-GB" sz="2400" smtClean="0">
                <a:solidFill>
                  <a:schemeClr val="accent2"/>
                </a:solidFill>
                <a:cs typeface="Tunga" pitchFamily="34" charset="0"/>
              </a:rPr>
              <a:t>(ADULT)</a:t>
            </a:r>
          </a:p>
        </p:txBody>
      </p:sp>
      <p:sp>
        <p:nvSpPr>
          <p:cNvPr id="18438" name="Content Placeholder 5"/>
          <p:cNvSpPr>
            <a:spLocks noGrp="1"/>
          </p:cNvSpPr>
          <p:nvPr>
            <p:ph sz="quarter" idx="4294967295"/>
          </p:nvPr>
        </p:nvSpPr>
        <p:spPr>
          <a:xfrm>
            <a:off x="4859338" y="2924175"/>
            <a:ext cx="5040312" cy="3744913"/>
          </a:xfrm>
        </p:spPr>
        <p:txBody>
          <a:bodyPr/>
          <a:lstStyle/>
          <a:p>
            <a:pPr eaLnBrk="1" hangingPunct="1">
              <a:buFont typeface="Wingdings" pitchFamily="2" charset="2"/>
              <a:buNone/>
            </a:pPr>
            <a:r>
              <a:rPr lang="en-GB" sz="1800" b="1" smtClean="0"/>
              <a:t>REMNANTS; NON-FUNCTIONAL.</a:t>
            </a:r>
          </a:p>
          <a:p>
            <a:pPr eaLnBrk="1" hangingPunct="1">
              <a:buFont typeface="Wingdings" pitchFamily="2" charset="2"/>
              <a:buNone/>
            </a:pPr>
            <a:endParaRPr lang="en-GB" sz="1800" b="1" smtClean="0"/>
          </a:p>
          <a:p>
            <a:pPr eaLnBrk="1" hangingPunct="1">
              <a:buFont typeface="Wingdings" pitchFamily="2" charset="2"/>
              <a:buNone/>
            </a:pPr>
            <a:endParaRPr lang="en-GB" sz="1800" b="1" smtClean="0"/>
          </a:p>
          <a:p>
            <a:pPr eaLnBrk="1" hangingPunct="1">
              <a:buFont typeface="Wingdings" pitchFamily="2" charset="2"/>
              <a:buNone/>
            </a:pPr>
            <a:r>
              <a:rPr lang="en-GB" sz="1800" b="1" smtClean="0"/>
              <a:t>OXYGENATION VIA LUNGS</a:t>
            </a:r>
          </a:p>
          <a:p>
            <a:pPr eaLnBrk="1" hangingPunct="1">
              <a:buFont typeface="Wingdings" pitchFamily="2" charset="2"/>
              <a:buNone/>
            </a:pPr>
            <a:r>
              <a:rPr lang="en-GB" sz="1800" b="1" smtClean="0"/>
              <a:t>LOW PVR</a:t>
            </a:r>
          </a:p>
          <a:p>
            <a:pPr eaLnBrk="1" hangingPunct="1">
              <a:buFont typeface="Wingdings" pitchFamily="2" charset="2"/>
              <a:buNone/>
            </a:pPr>
            <a:r>
              <a:rPr lang="en-GB" sz="1800" b="1" smtClean="0"/>
              <a:t>HIGH SVR</a:t>
            </a:r>
          </a:p>
          <a:p>
            <a:pPr eaLnBrk="1" hangingPunct="1">
              <a:buFont typeface="Wingdings" pitchFamily="2" charset="2"/>
              <a:buNone/>
            </a:pPr>
            <a:r>
              <a:rPr lang="en-GB" sz="1800" b="1" smtClean="0"/>
              <a:t>CHAMBERS PUMP IN SERIES, </a:t>
            </a:r>
          </a:p>
          <a:p>
            <a:pPr eaLnBrk="1" hangingPunct="1">
              <a:buFont typeface="Wingdings" pitchFamily="2" charset="2"/>
              <a:buNone/>
            </a:pPr>
            <a:r>
              <a:rPr lang="en-GB" sz="1800" b="1" smtClean="0"/>
              <a:t>LEFT SIDE DOMINANT.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440" y="1059668"/>
            <a:ext cx="5638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239" t="30392" r="5903" b="27883"/>
          <a:stretch/>
        </p:blipFill>
        <p:spPr bwMode="auto">
          <a:xfrm>
            <a:off x="-24384" y="4953000"/>
            <a:ext cx="215798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8003" t="36277" r="2041" b="37541"/>
          <a:stretch/>
        </p:blipFill>
        <p:spPr bwMode="auto">
          <a:xfrm>
            <a:off x="2161032" y="4800600"/>
            <a:ext cx="1932432" cy="2091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417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188913"/>
            <a:ext cx="8235950" cy="547687"/>
          </a:xfrm>
        </p:spPr>
        <p:txBody>
          <a:bodyPr anchor="ctr">
            <a:normAutofit fontScale="90000"/>
          </a:bodyPr>
          <a:lstStyle/>
          <a:p>
            <a:pPr eaLnBrk="1" hangingPunct="1"/>
            <a:r>
              <a:rPr lang="en-GB" altLang="en-US" sz="3200" smtClean="0"/>
              <a:t>SUMMARY</a:t>
            </a:r>
            <a:endParaRPr lang="en-GB" sz="3200" smtClean="0"/>
          </a:p>
        </p:txBody>
      </p:sp>
      <p:sp>
        <p:nvSpPr>
          <p:cNvPr id="19459" name="Content Placeholder 2"/>
          <p:cNvSpPr>
            <a:spLocks noGrp="1"/>
          </p:cNvSpPr>
          <p:nvPr>
            <p:ph idx="4294967295"/>
          </p:nvPr>
        </p:nvSpPr>
        <p:spPr>
          <a:xfrm>
            <a:off x="0" y="620713"/>
            <a:ext cx="4572000" cy="3916362"/>
          </a:xfrm>
        </p:spPr>
        <p:txBody>
          <a:bodyPr>
            <a:normAutofit fontScale="92500" lnSpcReduction="20000"/>
          </a:bodyPr>
          <a:lstStyle/>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r>
              <a:rPr lang="en-GB" sz="1600" smtClean="0"/>
              <a:t>Placental circulation provides foetus with oxygen and nutrients. </a:t>
            </a:r>
          </a:p>
          <a:p>
            <a:pPr eaLnBrk="1" hangingPunct="1">
              <a:lnSpc>
                <a:spcPct val="90000"/>
              </a:lnSpc>
              <a:buFont typeface="Wingdings" pitchFamily="2" charset="2"/>
              <a:buNone/>
            </a:pPr>
            <a:r>
              <a:rPr lang="en-GB" sz="1600" smtClean="0"/>
              <a:t>Pulmonary and systemic changes at birth  lead to  alterations in circulation in the neonate, enabling the infant to adjust to extra-uterine life. </a:t>
            </a:r>
          </a:p>
          <a:p>
            <a:pPr eaLnBrk="1" hangingPunct="1">
              <a:lnSpc>
                <a:spcPct val="90000"/>
              </a:lnSpc>
              <a:buFont typeface="Wingdings" pitchFamily="2" charset="2"/>
              <a:buNone/>
            </a:pPr>
            <a:r>
              <a:rPr lang="en-GB" sz="1600" smtClean="0"/>
              <a:t>Main changes include closure of the following, and  eventual formation of their derivatives:</a:t>
            </a:r>
          </a:p>
          <a:p>
            <a:pPr eaLnBrk="1" hangingPunct="1">
              <a:lnSpc>
                <a:spcPct val="90000"/>
              </a:lnSpc>
              <a:buFont typeface="Wingdings" pitchFamily="2" charset="2"/>
              <a:buNone/>
            </a:pPr>
            <a:r>
              <a:rPr lang="en-GB" sz="1600" smtClean="0"/>
              <a:t>UMBILICAL VEIN (Lig. Teres Hepatis)</a:t>
            </a:r>
          </a:p>
          <a:p>
            <a:pPr eaLnBrk="1" hangingPunct="1">
              <a:lnSpc>
                <a:spcPct val="90000"/>
              </a:lnSpc>
              <a:buFont typeface="Wingdings" pitchFamily="2" charset="2"/>
              <a:buNone/>
            </a:pPr>
            <a:r>
              <a:rPr lang="en-GB" sz="1600" smtClean="0"/>
              <a:t>UMBILICAL ARTERIES (DISTAL: Medial Umbilical Ligaments, PROXIMAL: Superior Vesicular Arteries)</a:t>
            </a:r>
          </a:p>
          <a:p>
            <a:pPr eaLnBrk="1" hangingPunct="1">
              <a:lnSpc>
                <a:spcPct val="90000"/>
              </a:lnSpc>
              <a:buFont typeface="Wingdings" pitchFamily="2" charset="2"/>
              <a:buNone/>
            </a:pPr>
            <a:r>
              <a:rPr lang="en-GB" sz="1600" smtClean="0"/>
              <a:t>FORAMEN OVALE  (Fossa Ovalis)</a:t>
            </a:r>
          </a:p>
          <a:p>
            <a:pPr eaLnBrk="1" hangingPunct="1">
              <a:lnSpc>
                <a:spcPct val="90000"/>
              </a:lnSpc>
              <a:buFont typeface="Wingdings" pitchFamily="2" charset="2"/>
              <a:buNone/>
            </a:pPr>
            <a:r>
              <a:rPr lang="en-GB" sz="1600" smtClean="0"/>
              <a:t>DUCTUS ARTERIOSUS (Lig. Arteriosum)</a:t>
            </a:r>
          </a:p>
          <a:p>
            <a:pPr eaLnBrk="1" hangingPunct="1">
              <a:lnSpc>
                <a:spcPct val="90000"/>
              </a:lnSpc>
              <a:buFont typeface="Wingdings" pitchFamily="2" charset="2"/>
              <a:buNone/>
            </a:pPr>
            <a:r>
              <a:rPr lang="en-GB" sz="1600" smtClean="0"/>
              <a:t>DUCTUS VENOSUS (Lig. Venosum)</a:t>
            </a:r>
          </a:p>
          <a:p>
            <a:pPr eaLnBrk="1" hangingPunct="1">
              <a:lnSpc>
                <a:spcPct val="90000"/>
              </a:lnSpc>
              <a:buFont typeface="Wingdings" pitchFamily="2" charset="2"/>
              <a:buNone/>
            </a:pPr>
            <a:endParaRPr lang="en-GB" sz="1600" smtClean="0"/>
          </a:p>
          <a:p>
            <a:pPr eaLnBrk="1" hangingPunct="1">
              <a:lnSpc>
                <a:spcPct val="90000"/>
              </a:lnSpc>
              <a:buFont typeface="Wingdings" pitchFamily="2" charset="2"/>
              <a:buNone/>
            </a:pPr>
            <a:endParaRPr lang="en-GB" sz="1600" smtClean="0"/>
          </a:p>
        </p:txBody>
      </p:sp>
      <p:pic>
        <p:nvPicPr>
          <p:cNvPr id="19460" name="Picture 2" descr="F:\ganong circulations overview.JPG"/>
          <p:cNvPicPr>
            <a:picLocks noChangeAspect="1" noChangeArrowheads="1"/>
          </p:cNvPicPr>
          <p:nvPr/>
        </p:nvPicPr>
        <p:blipFill>
          <a:blip r:embed="rId2"/>
          <a:srcRect/>
          <a:stretch>
            <a:fillRect/>
          </a:stretch>
        </p:blipFill>
        <p:spPr bwMode="auto">
          <a:xfrm>
            <a:off x="4462463" y="1989138"/>
            <a:ext cx="4681537" cy="3814762"/>
          </a:xfrm>
          <a:prstGeom prst="rect">
            <a:avLst/>
          </a:prstGeom>
          <a:noFill/>
          <a:ln w="9525">
            <a:noFill/>
            <a:miter lim="800000"/>
            <a:headEnd/>
            <a:tailEnd/>
          </a:ln>
        </p:spPr>
      </p:pic>
      <p:sp>
        <p:nvSpPr>
          <p:cNvPr id="19461" name="Rectangle 3"/>
          <p:cNvSpPr>
            <a:spLocks noChangeArrowheads="1"/>
          </p:cNvSpPr>
          <p:nvPr/>
        </p:nvSpPr>
        <p:spPr bwMode="auto">
          <a:xfrm>
            <a:off x="8328025" y="6505575"/>
            <a:ext cx="815975" cy="338138"/>
          </a:xfrm>
          <a:prstGeom prst="rect">
            <a:avLst/>
          </a:prstGeom>
          <a:noFill/>
          <a:ln w="9525">
            <a:noFill/>
            <a:miter lim="800000"/>
            <a:headEnd/>
            <a:tailEnd/>
          </a:ln>
        </p:spPr>
        <p:txBody>
          <a:bodyPr wrap="none">
            <a:spAutoFit/>
          </a:bodyPr>
          <a:lstStyle/>
          <a:p>
            <a:r>
              <a:rPr lang="en-GB" sz="1600">
                <a:latin typeface="Franklin Gothic Book" pitchFamily="34" charset="0"/>
              </a:rPr>
              <a:t>FIG. #7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6350" y="1371600"/>
            <a:ext cx="9220200" cy="4832092"/>
          </a:xfrm>
          <a:prstGeom prst="rect">
            <a:avLst/>
          </a:prstGeom>
          <a:noFill/>
          <a:ln>
            <a:noFill/>
          </a:ln>
          <a:extLst/>
        </p:spPr>
        <p:txBody>
          <a:bodyPr>
            <a:spAutoFit/>
          </a:bodyPr>
          <a:lstStyle/>
          <a:p>
            <a:pPr>
              <a:defRPr/>
            </a:pPr>
            <a:endParaRPr lang="en-IN" sz="2800" dirty="0">
              <a:solidFill>
                <a:srgbClr val="FF0000"/>
              </a:solidFill>
              <a:latin typeface="Arial" panose="020B0604020202020204" pitchFamily="34" charset="0"/>
              <a:cs typeface="Arial" panose="020B0604020202020204" pitchFamily="34" charset="0"/>
            </a:endParaRPr>
          </a:p>
          <a:p>
            <a:pPr>
              <a:defRPr/>
            </a:pPr>
            <a:r>
              <a:rPr lang="en-IN" sz="2800" dirty="0">
                <a:latin typeface="Arial" panose="020B0604020202020204" pitchFamily="34" charset="0"/>
                <a:cs typeface="Arial" panose="020B0604020202020204" pitchFamily="34" charset="0"/>
              </a:rPr>
              <a:t>Successful transition from </a:t>
            </a:r>
            <a:r>
              <a:rPr lang="en-IN" sz="2800" dirty="0" err="1">
                <a:latin typeface="Arial" panose="020B0604020202020204" pitchFamily="34" charset="0"/>
                <a:cs typeface="Arial" panose="020B0604020202020204" pitchFamily="34" charset="0"/>
              </a:rPr>
              <a:t>fetal</a:t>
            </a:r>
            <a:r>
              <a:rPr lang="en-IN" sz="2800" dirty="0">
                <a:latin typeface="Arial" panose="020B0604020202020204" pitchFamily="34" charset="0"/>
                <a:cs typeface="Arial" panose="020B0604020202020204" pitchFamily="34" charset="0"/>
              </a:rPr>
              <a:t> to postnatal circulation </a:t>
            </a:r>
            <a:r>
              <a:rPr lang="en-IN" sz="2800" dirty="0" smtClean="0">
                <a:latin typeface="Arial" panose="020B0604020202020204" pitchFamily="34" charset="0"/>
                <a:cs typeface="Arial" panose="020B0604020202020204" pitchFamily="34" charset="0"/>
              </a:rPr>
              <a:t>requires:</a:t>
            </a: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 clamping of umbilical cord and removal of the placenta </a:t>
            </a:r>
          </a:p>
          <a:p>
            <a:pPr marL="285750" indent="-285750">
              <a:buFont typeface="Wingdings" pitchFamily="2" charset="2"/>
              <a:buChar char="Ø"/>
              <a:defRPr/>
            </a:pP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 increased pulmonary blood flow, </a:t>
            </a:r>
          </a:p>
          <a:p>
            <a:pPr>
              <a:defRPr/>
            </a:pP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Shunt closure </a:t>
            </a:r>
          </a:p>
          <a:p>
            <a:pPr>
              <a:defRPr/>
            </a:pPr>
            <a:endParaRPr lang="en-IN" sz="2800" dirty="0">
              <a:latin typeface="Arial" panose="020B0604020202020204" pitchFamily="34" charset="0"/>
              <a:cs typeface="Arial" panose="020B0604020202020204" pitchFamily="34" charset="0"/>
            </a:endParaRPr>
          </a:p>
          <a:p>
            <a:pPr>
              <a:defRPr/>
            </a:pPr>
            <a:endParaRPr lang="en-IN" sz="2800" dirty="0">
              <a:latin typeface="Arial" panose="020B0604020202020204" pitchFamily="34" charset="0"/>
              <a:cs typeface="Arial" panose="020B0604020202020204" pitchFamily="34" charset="0"/>
            </a:endParaRPr>
          </a:p>
          <a:p>
            <a:pPr>
              <a:defRPr/>
            </a:pPr>
            <a:endParaRPr lang="en-IN" sz="2800" dirty="0">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381000"/>
            <a:ext cx="6870700" cy="1600200"/>
          </a:xfrm>
        </p:spPr>
        <p:txBody>
          <a:bodyPr>
            <a:normAutofit/>
          </a:bodyPr>
          <a:lstStyle/>
          <a:p>
            <a:pPr eaLnBrk="1" fontAlgn="auto" hangingPunct="1">
              <a:spcAft>
                <a:spcPts val="0"/>
              </a:spcAft>
              <a:defRPr/>
            </a:pPr>
            <a:r>
              <a:rPr lang="en-IN" sz="3200" dirty="0" smtClean="0">
                <a:latin typeface="Arial" panose="020B0604020202020204" pitchFamily="34" charset="0"/>
                <a:cs typeface="Arial" panose="020B0604020202020204" pitchFamily="34" charset="0"/>
              </a:rPr>
              <a:t>TRANSITION AT BIRTH</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0512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Physical Evaluation at birth</a:t>
            </a:r>
            <a:endParaRPr lang="en-GB" dirty="0"/>
          </a:p>
        </p:txBody>
      </p:sp>
      <p:sp>
        <p:nvSpPr>
          <p:cNvPr id="3" name="Content Placeholder 2"/>
          <p:cNvSpPr>
            <a:spLocks noGrp="1"/>
          </p:cNvSpPr>
          <p:nvPr>
            <p:ph idx="1"/>
          </p:nvPr>
        </p:nvSpPr>
        <p:spPr/>
        <p:txBody>
          <a:bodyPr/>
          <a:lstStyle/>
          <a:p>
            <a:r>
              <a:rPr lang="en-US" b="1" dirty="0" smtClean="0">
                <a:solidFill>
                  <a:srgbClr val="4B5B47"/>
                </a:solidFill>
                <a:cs typeface="Times New Roman" pitchFamily="18" charset="0"/>
              </a:rPr>
              <a:t>Assessment:</a:t>
            </a:r>
            <a:br>
              <a:rPr lang="en-US" b="1" dirty="0" smtClean="0">
                <a:solidFill>
                  <a:srgbClr val="4B5B47"/>
                </a:solidFill>
                <a:cs typeface="Times New Roman" pitchFamily="18" charset="0"/>
              </a:rPr>
            </a:br>
            <a:r>
              <a:rPr lang="en-US" b="1" dirty="0" smtClean="0">
                <a:solidFill>
                  <a:srgbClr val="4B5B47"/>
                </a:solidFill>
                <a:cs typeface="Times New Roman" pitchFamily="18" charset="0"/>
              </a:rPr>
              <a:t/>
            </a:r>
            <a:br>
              <a:rPr lang="en-US" b="1" dirty="0" smtClean="0">
                <a:solidFill>
                  <a:srgbClr val="4B5B47"/>
                </a:solidFill>
                <a:cs typeface="Times New Roman" pitchFamily="18" charset="0"/>
              </a:rPr>
            </a:br>
            <a:r>
              <a:rPr lang="en-US" b="1" dirty="0" smtClean="0">
                <a:solidFill>
                  <a:srgbClr val="8E143D"/>
                </a:solidFill>
                <a:cs typeface="Times New Roman" pitchFamily="18" charset="0"/>
              </a:rPr>
              <a:t>The initial assessment: </a:t>
            </a:r>
            <a:br>
              <a:rPr lang="en-US" b="1" dirty="0" smtClean="0">
                <a:solidFill>
                  <a:srgbClr val="8E143D"/>
                </a:solidFill>
                <a:cs typeface="Times New Roman" pitchFamily="18" charset="0"/>
              </a:rPr>
            </a:br>
            <a:r>
              <a:rPr lang="en-US" b="1" dirty="0" smtClean="0">
                <a:solidFill>
                  <a:srgbClr val="8E143D"/>
                </a:solidFill>
                <a:cs typeface="Times New Roman" pitchFamily="18" charset="0"/>
              </a:rPr>
              <a:t>               </a:t>
            </a:r>
            <a:r>
              <a:rPr lang="en-US" b="1" dirty="0" err="1" smtClean="0">
                <a:solidFill>
                  <a:srgbClr val="000099"/>
                </a:solidFill>
                <a:cs typeface="Times New Roman" pitchFamily="18" charset="0"/>
              </a:rPr>
              <a:t>APGAR</a:t>
            </a:r>
            <a:r>
              <a:rPr lang="en-US" b="1" dirty="0" smtClean="0">
                <a:solidFill>
                  <a:srgbClr val="000099"/>
                </a:solidFill>
                <a:cs typeface="Times New Roman" pitchFamily="18" charset="0"/>
              </a:rPr>
              <a:t> scoring system</a:t>
            </a:r>
            <a:br>
              <a:rPr lang="en-US" b="1" dirty="0" smtClean="0">
                <a:solidFill>
                  <a:srgbClr val="000099"/>
                </a:solidFill>
                <a:cs typeface="Times New Roman" pitchFamily="18" charset="0"/>
              </a:rPr>
            </a:br>
            <a:r>
              <a:rPr lang="en-US" sz="3600" b="1" dirty="0" smtClean="0">
                <a:solidFill>
                  <a:schemeClr val="hlink"/>
                </a:solidFill>
                <a:cs typeface="Times New Roman" pitchFamily="18" charset="0"/>
              </a:rPr>
              <a:t>Purpose:</a:t>
            </a:r>
            <a:r>
              <a:rPr lang="en-US" sz="3600" dirty="0" smtClean="0">
                <a:solidFill>
                  <a:schemeClr val="hlink"/>
                </a:solidFill>
                <a:cs typeface="Times New Roman" pitchFamily="18" charset="0"/>
              </a:rPr>
              <a:t/>
            </a:r>
            <a:br>
              <a:rPr lang="en-US" sz="3600" dirty="0" smtClean="0">
                <a:solidFill>
                  <a:schemeClr val="hlink"/>
                </a:solidFill>
                <a:cs typeface="Times New Roman" pitchFamily="18" charset="0"/>
              </a:rPr>
            </a:br>
            <a:r>
              <a:rPr lang="en-US" dirty="0" smtClean="0">
                <a:solidFill>
                  <a:srgbClr val="000099"/>
                </a:solidFill>
                <a:cs typeface="Times New Roman" pitchFamily="18" charset="0"/>
              </a:rPr>
              <a:t>              is to assess the </a:t>
            </a:r>
            <a:r>
              <a:rPr lang="en-US" dirty="0" err="1" smtClean="0">
                <a:solidFill>
                  <a:srgbClr val="000099"/>
                </a:solidFill>
                <a:cs typeface="Times New Roman" pitchFamily="18" charset="0"/>
              </a:rPr>
              <a:t>newborn</a:t>
            </a:r>
            <a:r>
              <a:rPr lang="en-US" dirty="0" err="1" smtClean="0">
                <a:solidFill>
                  <a:srgbClr val="000099"/>
                </a:solidFill>
              </a:rPr>
              <a:t>´S</a:t>
            </a:r>
            <a:r>
              <a:rPr lang="en-US" dirty="0" smtClean="0">
                <a:solidFill>
                  <a:srgbClr val="000099"/>
                </a:solidFill>
              </a:rPr>
              <a:t> immediate adjustment to </a:t>
            </a:r>
            <a:r>
              <a:rPr lang="en-US" dirty="0" err="1" smtClean="0">
                <a:solidFill>
                  <a:srgbClr val="000099"/>
                </a:solidFill>
              </a:rPr>
              <a:t>extrauterine</a:t>
            </a:r>
            <a:r>
              <a:rPr lang="en-US" dirty="0" smtClean="0">
                <a:solidFill>
                  <a:srgbClr val="000099"/>
                </a:solidFill>
              </a:rPr>
              <a:t> life</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extra uterine activities</a:t>
            </a:r>
            <a:endParaRPr lang="en-GB" dirty="0"/>
          </a:p>
        </p:txBody>
      </p:sp>
      <p:sp>
        <p:nvSpPr>
          <p:cNvPr id="3" name="Content Placeholder 2"/>
          <p:cNvSpPr>
            <a:spLocks noGrp="1"/>
          </p:cNvSpPr>
          <p:nvPr>
            <p:ph idx="1"/>
          </p:nvPr>
        </p:nvSpPr>
        <p:spPr/>
        <p:txBody>
          <a:bodyPr/>
          <a:lstStyle/>
          <a:p>
            <a:r>
              <a:rPr lang="en-US" b="1" dirty="0" smtClean="0">
                <a:solidFill>
                  <a:srgbClr val="8E143D"/>
                </a:solidFill>
                <a:cs typeface="Times New Roman" pitchFamily="18" charset="0"/>
              </a:rPr>
              <a:t>Transitional assessment </a:t>
            </a:r>
            <a:r>
              <a:rPr lang="en-US" b="1" dirty="0" smtClean="0">
                <a:solidFill>
                  <a:schemeClr val="hlink"/>
                </a:solidFill>
                <a:cs typeface="Times New Roman" pitchFamily="18" charset="0"/>
              </a:rPr>
              <a:t>(Periods of reactivity)</a:t>
            </a:r>
            <a:r>
              <a:rPr lang="en-US" b="1" dirty="0" smtClean="0">
                <a:solidFill>
                  <a:srgbClr val="8E143D"/>
                </a:solidFill>
                <a:cs typeface="Times New Roman" pitchFamily="18" charset="0"/>
              </a:rPr>
              <a:t>:</a:t>
            </a:r>
            <a:br>
              <a:rPr lang="en-US" b="1" dirty="0" smtClean="0">
                <a:solidFill>
                  <a:srgbClr val="8E143D"/>
                </a:solidFill>
                <a:cs typeface="Times New Roman" pitchFamily="18" charset="0"/>
              </a:rPr>
            </a:br>
            <a:r>
              <a:rPr lang="en-US" b="1" dirty="0" smtClean="0">
                <a:solidFill>
                  <a:srgbClr val="4B5B47"/>
                </a:solidFill>
                <a:cs typeface="Times New Roman" pitchFamily="18" charset="0"/>
              </a:rPr>
              <a:t>I) </a:t>
            </a:r>
            <a:r>
              <a:rPr lang="en-US" b="1" dirty="0" smtClean="0">
                <a:solidFill>
                  <a:schemeClr val="hlink"/>
                </a:solidFill>
                <a:cs typeface="Times New Roman" pitchFamily="18" charset="0"/>
              </a:rPr>
              <a:t>First period of reactivity:</a:t>
            </a:r>
            <a:r>
              <a:rPr lang="en-US" b="1" dirty="0" smtClean="0">
                <a:solidFill>
                  <a:srgbClr val="4B5B47"/>
                </a:solidFill>
                <a:cs typeface="Times New Roman" pitchFamily="18" charset="0"/>
              </a:rPr>
              <a:t> </a:t>
            </a:r>
            <a:br>
              <a:rPr lang="en-US" b="1" dirty="0" smtClean="0">
                <a:solidFill>
                  <a:srgbClr val="4B5B47"/>
                </a:solidFill>
                <a:cs typeface="Times New Roman" pitchFamily="18" charset="0"/>
              </a:rPr>
            </a:br>
            <a:r>
              <a:rPr lang="en-US" b="1" dirty="0" smtClean="0">
                <a:solidFill>
                  <a:srgbClr val="A50021"/>
                </a:solidFill>
                <a:cs typeface="Times New Roman" pitchFamily="18" charset="0"/>
              </a:rPr>
              <a:t>Stage 1:</a:t>
            </a:r>
            <a:r>
              <a:rPr lang="en-US" b="1" dirty="0" smtClean="0">
                <a:solidFill>
                  <a:srgbClr val="4B5B47"/>
                </a:solidFill>
                <a:cs typeface="Times New Roman" pitchFamily="18" charset="0"/>
              </a:rPr>
              <a:t> </a:t>
            </a:r>
            <a:r>
              <a:rPr lang="en-US" b="1" dirty="0" smtClean="0">
                <a:solidFill>
                  <a:srgbClr val="000099"/>
                </a:solidFill>
                <a:cs typeface="Times New Roman" pitchFamily="18" charset="0"/>
              </a:rPr>
              <a:t>during the first 30 min. through which the baby is characterized as Physiologically unstable (  ), very alert, cries vigorously, may suck a fist greedily, &amp; appears very interested in the environment.</a:t>
            </a:r>
            <a:r>
              <a:rPr lang="en-US" b="1" dirty="0" smtClean="0">
                <a:solidFill>
                  <a:srgbClr val="8E143D"/>
                </a:solidFill>
                <a:cs typeface="Times New Roman" pitchFamily="18" charset="0"/>
              </a:rPr>
              <a:t> </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3600" b="1" dirty="0" smtClean="0">
                <a:solidFill>
                  <a:srgbClr val="8E143D"/>
                </a:solidFill>
                <a:cs typeface="Times New Roman" pitchFamily="18" charset="0"/>
              </a:rPr>
              <a:t>Stage 2:</a:t>
            </a:r>
            <a:r>
              <a:rPr lang="en-US" b="1" dirty="0" smtClean="0">
                <a:solidFill>
                  <a:srgbClr val="8E143D"/>
                </a:solidFill>
                <a:cs typeface="Times New Roman" pitchFamily="18" charset="0"/>
              </a:rPr>
              <a:t> </a:t>
            </a:r>
            <a:r>
              <a:rPr lang="en-US" b="1" dirty="0" smtClean="0">
                <a:solidFill>
                  <a:srgbClr val="000099"/>
                </a:solidFill>
                <a:cs typeface="Times New Roman" pitchFamily="18" charset="0"/>
              </a:rPr>
              <a:t>it lasts for about 2-4 hours, through this period; all </a:t>
            </a:r>
            <a:r>
              <a:rPr lang="en-US" b="1" dirty="0" err="1" smtClean="0">
                <a:solidFill>
                  <a:srgbClr val="000099"/>
                </a:solidFill>
                <a:cs typeface="Times New Roman" pitchFamily="18" charset="0"/>
              </a:rPr>
              <a:t>V.S</a:t>
            </a:r>
            <a:r>
              <a:rPr lang="en-US" b="1" dirty="0" smtClean="0">
                <a:solidFill>
                  <a:srgbClr val="000099"/>
                </a:solidFill>
                <a:cs typeface="Times New Roman" pitchFamily="18" charset="0"/>
              </a:rPr>
              <a:t> &amp; mucus production are decreased. The newborn is in state of sleep and relative calm. </a:t>
            </a:r>
            <a:br>
              <a:rPr lang="en-US" b="1" dirty="0" smtClean="0">
                <a:solidFill>
                  <a:srgbClr val="000099"/>
                </a:solidFill>
                <a:cs typeface="Times New Roman" pitchFamily="18" charset="0"/>
              </a:rPr>
            </a:b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Passage of </a:t>
            </a:r>
            <a:r>
              <a:rPr lang="en-GB" dirty="0" err="1" smtClean="0"/>
              <a:t>meconium</a:t>
            </a:r>
            <a:endParaRPr lang="en-GB" dirty="0"/>
          </a:p>
        </p:txBody>
      </p:sp>
      <p:pic>
        <p:nvPicPr>
          <p:cNvPr id="4" name="Picture 7" descr="meconium"/>
          <p:cNvPicPr>
            <a:picLocks noGrp="1" noChangeAspect="1" noChangeArrowheads="1"/>
          </p:cNvPicPr>
          <p:nvPr>
            <p:ph idx="1"/>
          </p:nvPr>
        </p:nvPicPr>
        <p:blipFill>
          <a:blip r:embed="rId2"/>
          <a:srcRect/>
          <a:stretch>
            <a:fillRect/>
          </a:stretch>
        </p:blipFill>
        <p:spPr>
          <a:xfrm>
            <a:off x="1976437" y="1915319"/>
            <a:ext cx="5191125" cy="389572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9pPr>
          </a:lstStyle>
          <a:p>
            <a:pPr eaLnBrk="1" hangingPunct="1">
              <a:buClrTx/>
              <a:buFontTx/>
              <a:buNone/>
            </a:pPr>
            <a:r>
              <a:rPr lang="en-US" sz="3200" b="1">
                <a:solidFill>
                  <a:srgbClr val="FFFFFF"/>
                </a:solidFill>
              </a:rPr>
              <a:t>Adaptation to Extrauterine Life</a:t>
            </a:r>
          </a:p>
        </p:txBody>
      </p:sp>
      <p:sp>
        <p:nvSpPr>
          <p:cNvPr id="39938" name="Text Box 2"/>
          <p:cNvSpPr txBox="1">
            <a:spLocks noChangeArrowheads="1"/>
          </p:cNvSpPr>
          <p:nvPr/>
        </p:nvSpPr>
        <p:spPr bwMode="auto">
          <a:xfrm>
            <a:off x="609600" y="1196752"/>
            <a:ext cx="7924800" cy="584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Arial" charset="0"/>
                <a:ea typeface="Microsoft YaHei" charset="-122"/>
              </a:defRPr>
            </a:lvl9pPr>
          </a:lstStyle>
          <a:p>
            <a:pPr eaLnBrk="1" hangingPunct="1">
              <a:lnSpc>
                <a:spcPct val="80000"/>
              </a:lnSpc>
              <a:spcBef>
                <a:spcPts val="500"/>
              </a:spcBef>
              <a:buClrTx/>
              <a:buSzPct val="80000"/>
              <a:buFontTx/>
              <a:buNone/>
            </a:pPr>
            <a:r>
              <a:rPr lang="en-US" sz="2800" dirty="0">
                <a:solidFill>
                  <a:schemeClr val="tx1"/>
                </a:solidFill>
                <a:latin typeface="Arial" panose="020B0604020202020204" pitchFamily="34" charset="0"/>
                <a:cs typeface="Arial" panose="020B0604020202020204" pitchFamily="34" charset="0"/>
              </a:rPr>
              <a:t>Adaptation to </a:t>
            </a:r>
            <a:r>
              <a:rPr lang="en-US" sz="2800" dirty="0" err="1">
                <a:solidFill>
                  <a:schemeClr val="tx1"/>
                </a:solidFill>
                <a:latin typeface="Arial" panose="020B0604020202020204" pitchFamily="34" charset="0"/>
                <a:cs typeface="Arial" panose="020B0604020202020204" pitchFamily="34" charset="0"/>
              </a:rPr>
              <a:t>Extrauterine</a:t>
            </a:r>
            <a:r>
              <a:rPr lang="en-US" sz="2800" dirty="0">
                <a:solidFill>
                  <a:schemeClr val="tx1"/>
                </a:solidFill>
                <a:latin typeface="Arial" panose="020B0604020202020204" pitchFamily="34" charset="0"/>
                <a:cs typeface="Arial" panose="020B0604020202020204" pitchFamily="34" charset="0"/>
              </a:rPr>
              <a:t> Life</a:t>
            </a:r>
          </a:p>
          <a:p>
            <a:pPr eaLnBrk="1" hangingPunct="1">
              <a:lnSpc>
                <a:spcPct val="80000"/>
              </a:lnSpc>
              <a:spcBef>
                <a:spcPts val="500"/>
              </a:spcBef>
              <a:buClrTx/>
              <a:buSzPct val="80000"/>
              <a:buFontTx/>
              <a:buNone/>
            </a:pPr>
            <a:endParaRPr lang="en-US" sz="2800" b="1" dirty="0">
              <a:latin typeface="Arial" panose="020B0604020202020204" pitchFamily="34" charset="0"/>
              <a:cs typeface="Arial" panose="020B0604020202020204" pitchFamily="34" charset="0"/>
            </a:endParaRPr>
          </a:p>
          <a:p>
            <a:pPr eaLnBrk="1" hangingPunct="1">
              <a:lnSpc>
                <a:spcPct val="80000"/>
              </a:lnSpc>
              <a:spcBef>
                <a:spcPts val="500"/>
              </a:spcBef>
              <a:buClrTx/>
              <a:buSzPct val="80000"/>
              <a:buFontTx/>
              <a:buNone/>
            </a:pPr>
            <a:r>
              <a:rPr lang="en-US" sz="2800" dirty="0">
                <a:latin typeface="Arial" panose="020B0604020202020204" pitchFamily="34" charset="0"/>
                <a:cs typeface="Arial" panose="020B0604020202020204" pitchFamily="34" charset="0"/>
              </a:rPr>
              <a:t>Cardiovascular</a:t>
            </a:r>
            <a:r>
              <a:rPr lang="en-US" sz="2800" dirty="0" smtClean="0">
                <a:latin typeface="Arial" panose="020B0604020202020204" pitchFamily="34" charset="0"/>
                <a:cs typeface="Arial" panose="020B0604020202020204" pitchFamily="34" charset="0"/>
              </a:rPr>
              <a:t>:</a:t>
            </a:r>
          </a:p>
          <a:p>
            <a:pPr eaLnBrk="1" hangingPunct="1">
              <a:lnSpc>
                <a:spcPct val="80000"/>
              </a:lnSpc>
              <a:spcBef>
                <a:spcPts val="500"/>
              </a:spcBef>
              <a:buClrTx/>
              <a:buSzPct val="80000"/>
              <a:buFontTx/>
              <a:buNone/>
            </a:pP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Newborn </a:t>
            </a:r>
            <a:r>
              <a:rPr lang="en-US" sz="2800" dirty="0">
                <a:latin typeface="Arial" panose="020B0604020202020204" pitchFamily="34" charset="0"/>
                <a:cs typeface="Arial" panose="020B0604020202020204" pitchFamily="34" charset="0"/>
              </a:rPr>
              <a:t>must initiate respirations &amp; sustain </a:t>
            </a:r>
            <a:r>
              <a:rPr lang="en-US" sz="2800" dirty="0" err="1">
                <a:latin typeface="Arial" panose="020B0604020202020204" pitchFamily="34" charset="0"/>
                <a:cs typeface="Arial" panose="020B0604020202020204" pitchFamily="34" charset="0"/>
              </a:rPr>
              <a:t>extrauterine</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oxygenation</a:t>
            </a:r>
          </a:p>
          <a:p>
            <a:pPr eaLnBrk="1" hangingPunct="1">
              <a:lnSpc>
                <a:spcPct val="80000"/>
              </a:lnSpc>
              <a:spcBef>
                <a:spcPts val="500"/>
              </a:spcBef>
              <a:buClrTx/>
              <a:buSzPct val="80000"/>
              <a:buFontTx/>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marL="458787" indent="-457200" eaLnBrk="1" hangingPunct="1">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When </a:t>
            </a:r>
            <a:r>
              <a:rPr lang="en-US" sz="2800" dirty="0" smtClean="0">
                <a:latin typeface="Arial" panose="020B0604020202020204" pitchFamily="34" charset="0"/>
                <a:cs typeface="Arial" panose="020B0604020202020204" pitchFamily="34" charset="0"/>
              </a:rPr>
              <a:t>they are born</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infants are </a:t>
            </a:r>
            <a:r>
              <a:rPr lang="en-US" sz="2800" dirty="0">
                <a:latin typeface="Arial" panose="020B0604020202020204" pitchFamily="34" charset="0"/>
                <a:cs typeface="Arial" panose="020B0604020202020204" pitchFamily="34" charset="0"/>
              </a:rPr>
              <a:t>forced to take in oxygen thru lungs</a:t>
            </a:r>
            <a:r>
              <a:rPr lang="en-US" sz="2800" dirty="0" smtClean="0">
                <a:latin typeface="Arial" panose="020B0604020202020204" pitchFamily="34" charset="0"/>
                <a:cs typeface="Arial" panose="020B0604020202020204" pitchFamily="34" charset="0"/>
              </a:rPr>
              <a:t>.</a:t>
            </a:r>
          </a:p>
          <a:p>
            <a:pPr marL="1587" indent="0" eaLnBrk="1" hangingPunct="1">
              <a:lnSpc>
                <a:spcPct val="80000"/>
              </a:lnSpc>
              <a:spcBef>
                <a:spcPts val="500"/>
              </a:spcBef>
              <a:buClr>
                <a:srgbClr val="996666"/>
              </a:buClr>
              <a:buSzPct val="80000"/>
            </a:pPr>
            <a:endParaRPr lang="en-US" sz="2800" dirty="0">
              <a:latin typeface="Arial" panose="020B0604020202020204" pitchFamily="34" charset="0"/>
              <a:cs typeface="Arial" panose="020B0604020202020204" pitchFamily="34" charset="0"/>
            </a:endParaRPr>
          </a:p>
          <a:p>
            <a:pPr marL="458787" indent="-457200" eaLnBrk="1" hangingPunct="1">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Shunts </a:t>
            </a:r>
            <a:r>
              <a:rPr lang="en-US" sz="2800" dirty="0" smtClean="0">
                <a:latin typeface="Arial" panose="020B0604020202020204" pitchFamily="34" charset="0"/>
                <a:cs typeface="Arial" panose="020B0604020202020204" pitchFamily="34" charset="0"/>
              </a:rPr>
              <a:t>are closed </a:t>
            </a:r>
            <a:r>
              <a:rPr lang="en-US" sz="2800" dirty="0">
                <a:latin typeface="Arial" panose="020B0604020202020204" pitchFamily="34" charset="0"/>
                <a:cs typeface="Arial" panose="020B0604020202020204" pitchFamily="34" charset="0"/>
              </a:rPr>
              <a:t>&amp; vessels clot off &amp; regress </a:t>
            </a:r>
          </a:p>
          <a:p>
            <a:pPr eaLnBrk="1" hangingPunct="1">
              <a:lnSpc>
                <a:spcPct val="80000"/>
              </a:lnSpc>
              <a:spcBef>
                <a:spcPts val="500"/>
              </a:spcBef>
              <a:buClr>
                <a:srgbClr val="996666"/>
              </a:buClr>
              <a:buSzPct val="80000"/>
              <a:buFont typeface="Wingdings" pitchFamily="2" charset="2"/>
              <a:buNone/>
            </a:pPr>
            <a:endParaRPr lang="en-US" sz="2800" dirty="0">
              <a:latin typeface="Arial" panose="020B0604020202020204" pitchFamily="34" charset="0"/>
              <a:cs typeface="Arial" panose="020B0604020202020204" pitchFamily="34" charset="0"/>
            </a:endParaRPr>
          </a:p>
          <a:p>
            <a:pPr eaLnBrk="1" hangingPunct="1">
              <a:lnSpc>
                <a:spcPct val="80000"/>
              </a:lnSpc>
              <a:spcBef>
                <a:spcPts val="500"/>
              </a:spcBef>
              <a:buClr>
                <a:srgbClr val="996666"/>
              </a:buClr>
              <a:buSzPct val="80000"/>
              <a:buFont typeface="Wingdings" pitchFamily="2" charset="2"/>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388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9" name="Rectangle 4"/>
          <p:cNvSpPr>
            <a:spLocks noGrp="1" noChangeArrowheads="1"/>
          </p:cNvSpPr>
          <p:nvPr>
            <p:ph type="title"/>
          </p:nvPr>
        </p:nvSpPr>
        <p:spPr>
          <a:xfrm>
            <a:off x="628650" y="-27384"/>
            <a:ext cx="7886700" cy="1325563"/>
          </a:xfrm>
        </p:spPr>
        <p:txBody>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Respiratory Changes</a:t>
            </a:r>
          </a:p>
        </p:txBody>
      </p:sp>
      <p:graphicFrame>
        <p:nvGraphicFramePr>
          <p:cNvPr id="1026" name="Object 5">
            <a:hlinkClick r:id="" action="ppaction://ole?verb=0"/>
          </p:cNvPr>
          <p:cNvGraphicFramePr>
            <a:graphicFrameLocks/>
          </p:cNvGraphicFramePr>
          <p:nvPr/>
        </p:nvGraphicFramePr>
        <p:xfrm>
          <a:off x="762000" y="3048000"/>
          <a:ext cx="4649788" cy="2995613"/>
        </p:xfrm>
        <a:graphic>
          <a:graphicData uri="http://schemas.openxmlformats.org/presentationml/2006/ole">
            <mc:AlternateContent xmlns:mc="http://schemas.openxmlformats.org/markup-compatibility/2006">
              <mc:Choice xmlns:v="urn:schemas-microsoft-com:vml" Requires="v">
                <p:oleObj spid="_x0000_s1058" name="Clip" r:id="rId4" imgW="4649788" imgH="2995613" progId="">
                  <p:embed/>
                </p:oleObj>
              </mc:Choice>
              <mc:Fallback>
                <p:oleObj name="Clip" r:id="rId4" imgW="4649788" imgH="2995613" progId="">
                  <p:embed/>
                  <p:pic>
                    <p:nvPicPr>
                      <p:cNvPr id="0" name="Pictur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0"/>
                        <a:ext cx="4649788"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6"/>
          <p:cNvSpPr>
            <a:spLocks noChangeArrowheads="1"/>
          </p:cNvSpPr>
          <p:nvPr/>
        </p:nvSpPr>
        <p:spPr bwMode="auto">
          <a:xfrm>
            <a:off x="5486400" y="4343400"/>
            <a:ext cx="16224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800" b="1" dirty="0"/>
              <a:t>Chemical</a:t>
            </a:r>
          </a:p>
        </p:txBody>
      </p:sp>
      <p:sp>
        <p:nvSpPr>
          <p:cNvPr id="1031" name="Rectangle 7"/>
          <p:cNvSpPr>
            <a:spLocks noChangeArrowheads="1"/>
          </p:cNvSpPr>
          <p:nvPr/>
        </p:nvSpPr>
        <p:spPr bwMode="auto">
          <a:xfrm>
            <a:off x="5257800" y="5638800"/>
            <a:ext cx="29178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800" b="1"/>
              <a:t>Sensory/ Thermal</a:t>
            </a:r>
          </a:p>
        </p:txBody>
      </p:sp>
      <p:sp>
        <p:nvSpPr>
          <p:cNvPr id="1032" name="Rectangle 8"/>
          <p:cNvSpPr>
            <a:spLocks noChangeArrowheads="1"/>
          </p:cNvSpPr>
          <p:nvPr/>
        </p:nvSpPr>
        <p:spPr bwMode="auto">
          <a:xfrm>
            <a:off x="5029200" y="3276600"/>
            <a:ext cx="2525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2800" b="1" dirty="0"/>
              <a:t>   Mechanical</a:t>
            </a:r>
          </a:p>
        </p:txBody>
      </p:sp>
      <p:sp>
        <p:nvSpPr>
          <p:cNvPr id="8201" name="Rectangle 9"/>
          <p:cNvSpPr>
            <a:spLocks noChangeArrowheads="1"/>
          </p:cNvSpPr>
          <p:nvPr/>
        </p:nvSpPr>
        <p:spPr bwMode="auto">
          <a:xfrm>
            <a:off x="990600" y="3886200"/>
            <a:ext cx="1712913" cy="1184275"/>
          </a:xfrm>
          <a:prstGeom prst="rect">
            <a:avLst/>
          </a:prstGeom>
          <a:noFill/>
          <a:ln w="9525">
            <a:noFill/>
            <a:miter lim="800000"/>
            <a:headEnd/>
            <a:tailEnd/>
          </a:ln>
          <a:effectLst/>
        </p:spPr>
        <p:txBody>
          <a:bodyPr wrap="none" lIns="90488" tIns="44450" rIns="90488" bIns="44450">
            <a:spAutoFit/>
          </a:bodyPr>
          <a:lstStyle/>
          <a:p>
            <a:pPr>
              <a:defRPr/>
            </a:pPr>
            <a:r>
              <a:rPr lang="en-US" b="1" dirty="0">
                <a:solidFill>
                  <a:schemeClr val="bg1"/>
                </a:solidFill>
                <a:effectLst>
                  <a:outerShdw blurRad="38100" dist="38100" dir="2700000" algn="tl">
                    <a:srgbClr val="C0C0C0"/>
                  </a:outerShdw>
                </a:effectLst>
              </a:rPr>
              <a:t>   Initiation</a:t>
            </a:r>
          </a:p>
          <a:p>
            <a:pPr>
              <a:defRPr/>
            </a:pPr>
            <a:r>
              <a:rPr lang="en-US" b="1" dirty="0">
                <a:solidFill>
                  <a:schemeClr val="bg1"/>
                </a:solidFill>
                <a:effectLst>
                  <a:outerShdw blurRad="38100" dist="38100" dir="2700000" algn="tl">
                    <a:srgbClr val="C0C0C0"/>
                  </a:outerShdw>
                </a:effectLst>
              </a:rPr>
              <a:t>        of</a:t>
            </a:r>
          </a:p>
          <a:p>
            <a:pPr>
              <a:defRPr/>
            </a:pPr>
            <a:r>
              <a:rPr lang="en-US" b="1" dirty="0">
                <a:solidFill>
                  <a:schemeClr val="bg1"/>
                </a:solidFill>
                <a:effectLst>
                  <a:outerShdw blurRad="38100" dist="38100" dir="2700000" algn="tl">
                    <a:srgbClr val="C0C0C0"/>
                  </a:outerShdw>
                </a:effectLst>
              </a:rPr>
              <a:t>   Breathing</a:t>
            </a:r>
          </a:p>
        </p:txBody>
      </p:sp>
      <p:sp>
        <p:nvSpPr>
          <p:cNvPr id="1034" name="TextBox 9"/>
          <p:cNvSpPr txBox="1">
            <a:spLocks noChangeArrowheads="1"/>
          </p:cNvSpPr>
          <p:nvPr/>
        </p:nvSpPr>
        <p:spPr bwMode="auto">
          <a:xfrm>
            <a:off x="1066800" y="1143000"/>
            <a:ext cx="670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r>
              <a:rPr lang="en-US" sz="3200" dirty="0">
                <a:latin typeface="Arial" panose="020B0604020202020204" pitchFamily="34" charset="0"/>
                <a:cs typeface="Arial" panose="020B0604020202020204" pitchFamily="34" charset="0"/>
              </a:rPr>
              <a:t>What part do each of these factors play in initiation of respirations in the neonate? </a:t>
            </a:r>
          </a:p>
        </p:txBody>
      </p:sp>
    </p:spTree>
    <p:extLst>
      <p:ext uri="{BB962C8B-B14F-4D97-AF65-F5344CB8AC3E}">
        <p14:creationId xmlns:p14="http://schemas.microsoft.com/office/powerpoint/2010/main" val="4167817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6988"/>
            <a:ext cx="7543800" cy="914401"/>
          </a:xfrm>
        </p:spPr>
        <p:txBody>
          <a:bodyPr>
            <a:normAutofit fontScale="90000"/>
          </a:bodyPr>
          <a:lstStyle/>
          <a:p>
            <a:pPr eaLnBrk="1" fontAlgn="auto" hangingPunct="1">
              <a:spcAft>
                <a:spcPts val="0"/>
              </a:spcAft>
              <a:defRPr/>
            </a:pPr>
            <a:r>
              <a:rPr lang="en-IN" dirty="0" smtClean="0">
                <a:latin typeface="Arial" panose="020B0604020202020204" pitchFamily="34" charset="0"/>
                <a:cs typeface="Arial" panose="020B0604020202020204" pitchFamily="34" charset="0"/>
              </a:rPr>
              <a:t>Changes at birth….mechanical</a:t>
            </a:r>
          </a:p>
        </p:txBody>
      </p:sp>
      <p:sp>
        <p:nvSpPr>
          <p:cNvPr id="11267" name="Content Placeholder 2"/>
          <p:cNvSpPr>
            <a:spLocks noGrp="1"/>
          </p:cNvSpPr>
          <p:nvPr>
            <p:ph idx="1"/>
          </p:nvPr>
        </p:nvSpPr>
        <p:spPr>
          <a:xfrm>
            <a:off x="0" y="838200"/>
            <a:ext cx="9144000" cy="6019800"/>
          </a:xfrm>
        </p:spPr>
        <p:txBody>
          <a:bodyPr rtlCol="0">
            <a:normAutofit/>
          </a:bodyPr>
          <a:lstStyle/>
          <a:p>
            <a:pPr marL="0" indent="0" eaLnBrk="1" fontAlgn="auto" hangingPunct="1">
              <a:spcAft>
                <a:spcPts val="0"/>
              </a:spcAft>
              <a:buFont typeface="Wingdings" pitchFamily="2" charset="2"/>
              <a:buNone/>
              <a:defRPr/>
            </a:pPr>
            <a:endParaRPr lang="en-IN" sz="2000" dirty="0" smtClean="0"/>
          </a:p>
          <a:p>
            <a:pPr marL="18288" indent="0" eaLnBrk="1" fontAlgn="auto" hangingPunct="1">
              <a:spcAft>
                <a:spcPts val="0"/>
              </a:spcAft>
              <a:buFont typeface="Wingdings" pitchFamily="2" charset="2"/>
              <a:buNone/>
              <a:defRPr/>
            </a:pPr>
            <a:r>
              <a:rPr lang="en-IN" sz="2000" b="1" dirty="0" smtClean="0"/>
              <a:t>Compression of fluid from the </a:t>
            </a:r>
            <a:r>
              <a:rPr lang="en-IN" sz="2000" b="1" dirty="0" err="1" smtClean="0"/>
              <a:t>fetal</a:t>
            </a:r>
            <a:r>
              <a:rPr lang="en-IN" sz="2000" b="1" dirty="0" smtClean="0"/>
              <a:t> lung during delivery  establishes the lung volume</a:t>
            </a:r>
          </a:p>
          <a:p>
            <a:pPr marL="18288" indent="0" eaLnBrk="1" fontAlgn="auto" hangingPunct="1">
              <a:spcAft>
                <a:spcPts val="0"/>
              </a:spcAft>
              <a:buFont typeface="Arial" pitchFamily="34" charset="0"/>
              <a:buNone/>
              <a:defRPr/>
            </a:pPr>
            <a:endParaRPr lang="en-IN" sz="2000" b="1" dirty="0" smtClean="0"/>
          </a:p>
          <a:p>
            <a:pPr marL="18288" indent="0" eaLnBrk="1" fontAlgn="auto" hangingPunct="1">
              <a:spcAft>
                <a:spcPts val="0"/>
              </a:spcAft>
              <a:buFont typeface="Wingdings" pitchFamily="2" charset="2"/>
              <a:buNone/>
              <a:defRPr/>
            </a:pPr>
            <a:endParaRPr lang="en-IN" sz="2000" dirty="0" smtClean="0"/>
          </a:p>
          <a:p>
            <a:pPr marL="18288" indent="0" eaLnBrk="1" fontAlgn="auto" hangingPunct="1">
              <a:spcAft>
                <a:spcPts val="0"/>
              </a:spcAft>
              <a:buFont typeface="Wingdings" pitchFamily="2" charset="2"/>
              <a:buNone/>
              <a:defRPr/>
            </a:pPr>
            <a:endParaRPr lang="en-IN" sz="2000" dirty="0"/>
          </a:p>
          <a:p>
            <a:pPr marL="18288" indent="0" eaLnBrk="1" fontAlgn="auto" hangingPunct="1">
              <a:spcAft>
                <a:spcPts val="0"/>
              </a:spcAft>
              <a:buFont typeface="Wingdings" pitchFamily="2" charset="2"/>
              <a:buNone/>
              <a:defRPr/>
            </a:pPr>
            <a:endParaRPr lang="en-IN" sz="2000" dirty="0" smtClean="0"/>
          </a:p>
          <a:p>
            <a:pPr marL="18288" indent="0" eaLnBrk="1" fontAlgn="auto" hangingPunct="1">
              <a:spcAft>
                <a:spcPts val="0"/>
              </a:spcAft>
              <a:buFont typeface="Wingdings" pitchFamily="2" charset="2"/>
              <a:buNone/>
              <a:defRPr/>
            </a:pPr>
            <a:endParaRPr lang="en-IN" sz="2000" dirty="0" smtClean="0"/>
          </a:p>
          <a:p>
            <a:pPr marL="18288" indent="0" eaLnBrk="1" fontAlgn="auto" hangingPunct="1">
              <a:spcAft>
                <a:spcPts val="0"/>
              </a:spcAft>
              <a:buFont typeface="Wingdings" pitchFamily="2" charset="2"/>
              <a:buNone/>
              <a:defRPr/>
            </a:pPr>
            <a:endParaRPr lang="en-IN" sz="2000" dirty="0"/>
          </a:p>
          <a:p>
            <a:pPr marL="18288" indent="0" eaLnBrk="1" fontAlgn="auto" hangingPunct="1">
              <a:spcAft>
                <a:spcPts val="0"/>
              </a:spcAft>
              <a:buFont typeface="Wingdings" pitchFamily="2" charset="2"/>
              <a:buNone/>
              <a:defRPr/>
            </a:pPr>
            <a:endParaRPr lang="en-IN" sz="2000" dirty="0" smtClean="0"/>
          </a:p>
          <a:p>
            <a:pPr marL="18288" indent="0" eaLnBrk="1" fontAlgn="auto" hangingPunct="1">
              <a:spcAft>
                <a:spcPts val="0"/>
              </a:spcAft>
              <a:buFont typeface="Wingdings" pitchFamily="2" charset="2"/>
              <a:buNone/>
              <a:defRPr/>
            </a:pPr>
            <a:r>
              <a:rPr lang="en-IN" sz="2400" b="1" dirty="0" smtClean="0"/>
              <a:t>Negative inspiratory pressures of up to 70-100 cm H2O are initially required to expand the alveoli which  </a:t>
            </a:r>
            <a:r>
              <a:rPr lang="en-IN" sz="2400" b="1" dirty="0"/>
              <a:t>facilitate lung expansion by overcoming:</a:t>
            </a:r>
          </a:p>
          <a:p>
            <a:pPr marL="274320" indent="-256032" eaLnBrk="1" fontAlgn="auto" hangingPunct="1">
              <a:spcAft>
                <a:spcPts val="0"/>
              </a:spcAft>
              <a:buFont typeface="Arial" pitchFamily="34" charset="0"/>
              <a:buNone/>
              <a:defRPr/>
            </a:pPr>
            <a:r>
              <a:rPr lang="en-IN" sz="2400" b="1" dirty="0"/>
              <a:t> </a:t>
            </a:r>
            <a:r>
              <a:rPr lang="en-IN" sz="2400" b="1" dirty="0" smtClean="0"/>
              <a:t>Airways </a:t>
            </a:r>
            <a:r>
              <a:rPr lang="en-IN" sz="2400" b="1" dirty="0"/>
              <a:t>resistance</a:t>
            </a:r>
          </a:p>
          <a:p>
            <a:pPr marL="274320" indent="-256032" eaLnBrk="1" fontAlgn="auto" hangingPunct="1">
              <a:spcAft>
                <a:spcPts val="0"/>
              </a:spcAft>
              <a:buFont typeface="Arial" pitchFamily="34" charset="0"/>
              <a:buNone/>
              <a:defRPr/>
            </a:pPr>
            <a:r>
              <a:rPr lang="en-IN" sz="2400" b="1" dirty="0"/>
              <a:t> </a:t>
            </a:r>
            <a:r>
              <a:rPr lang="en-IN" sz="2400" b="1" dirty="0" smtClean="0"/>
              <a:t>Inertia </a:t>
            </a:r>
            <a:r>
              <a:rPr lang="en-IN" sz="2400" b="1" dirty="0"/>
              <a:t>of fluid in the airways</a:t>
            </a:r>
          </a:p>
          <a:p>
            <a:pPr marL="274320" indent="-256032" eaLnBrk="1" fontAlgn="auto" hangingPunct="1">
              <a:spcAft>
                <a:spcPts val="0"/>
              </a:spcAft>
              <a:buFont typeface="Arial" pitchFamily="34" charset="0"/>
              <a:buNone/>
              <a:defRPr/>
            </a:pPr>
            <a:r>
              <a:rPr lang="en-IN" sz="2400" b="1" dirty="0"/>
              <a:t> S</a:t>
            </a:r>
            <a:r>
              <a:rPr lang="en-IN" sz="2400" b="1" dirty="0" smtClean="0"/>
              <a:t>urface </a:t>
            </a:r>
            <a:r>
              <a:rPr lang="en-IN" sz="2400" b="1" dirty="0"/>
              <a:t>tension of the air/fluid interface in the </a:t>
            </a:r>
            <a:r>
              <a:rPr lang="en-IN" sz="2400" b="1" dirty="0" smtClean="0"/>
              <a:t>alveolus</a:t>
            </a:r>
          </a:p>
          <a:p>
            <a:pPr marL="18288" indent="0" eaLnBrk="1" fontAlgn="auto" hangingPunct="1">
              <a:spcAft>
                <a:spcPts val="0"/>
              </a:spcAft>
              <a:buFont typeface="Wingdings" pitchFamily="2" charset="2"/>
              <a:buNone/>
              <a:defRPr/>
            </a:pPr>
            <a:endParaRPr lang="en-IN" sz="2000" dirty="0" smtClean="0"/>
          </a:p>
        </p:txBody>
      </p:sp>
      <p:graphicFrame>
        <p:nvGraphicFramePr>
          <p:cNvPr id="2050" name="Object 1">
            <a:hlinkClick r:id="" action="ppaction://ole?verb=0"/>
          </p:cNvPr>
          <p:cNvGraphicFramePr>
            <a:graphicFrameLocks/>
          </p:cNvGraphicFramePr>
          <p:nvPr>
            <p:extLst>
              <p:ext uri="{D42A27DB-BD31-4B8C-83A1-F6EECF244321}">
                <p14:modId xmlns:p14="http://schemas.microsoft.com/office/powerpoint/2010/main" val="2348338922"/>
              </p:ext>
            </p:extLst>
          </p:nvPr>
        </p:nvGraphicFramePr>
        <p:xfrm>
          <a:off x="1855787" y="1905000"/>
          <a:ext cx="1954213" cy="2286000"/>
        </p:xfrm>
        <a:graphic>
          <a:graphicData uri="http://schemas.openxmlformats.org/presentationml/2006/ole">
            <mc:AlternateContent xmlns:mc="http://schemas.openxmlformats.org/markup-compatibility/2006">
              <mc:Choice xmlns:v="urn:schemas-microsoft-com:vml" Requires="v">
                <p:oleObj spid="_x0000_s2112" name="Clip" r:id="rId3" imgW="1954213" imgH="3389313" progId="">
                  <p:embed/>
                </p:oleObj>
              </mc:Choice>
              <mc:Fallback>
                <p:oleObj name="Clip" r:id="rId3" imgW="1954213" imgH="3389313" progId="">
                  <p:embed/>
                  <p:pic>
                    <p:nvPicPr>
                      <p:cNvPr id="0" name="Picture 6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87" y="1905000"/>
                        <a:ext cx="195421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a:hlinkClick r:id="" action="ppaction://ole?verb=0"/>
          </p:cNvPr>
          <p:cNvGraphicFramePr>
            <a:graphicFrameLocks/>
          </p:cNvGraphicFramePr>
          <p:nvPr>
            <p:extLst>
              <p:ext uri="{D42A27DB-BD31-4B8C-83A1-F6EECF244321}">
                <p14:modId xmlns:p14="http://schemas.microsoft.com/office/powerpoint/2010/main" val="804768890"/>
              </p:ext>
            </p:extLst>
          </p:nvPr>
        </p:nvGraphicFramePr>
        <p:xfrm>
          <a:off x="5022850" y="1888331"/>
          <a:ext cx="2298700" cy="2090737"/>
        </p:xfrm>
        <a:graphic>
          <a:graphicData uri="http://schemas.openxmlformats.org/presentationml/2006/ole">
            <mc:AlternateContent xmlns:mc="http://schemas.openxmlformats.org/markup-compatibility/2006">
              <mc:Choice xmlns:v="urn:schemas-microsoft-com:vml" Requires="v">
                <p:oleObj spid="_x0000_s2113" name="Clip" r:id="rId5" imgW="4240213" imgH="3346450" progId="">
                  <p:embed/>
                </p:oleObj>
              </mc:Choice>
              <mc:Fallback>
                <p:oleObj name="Clip" r:id="rId5" imgW="4240213" imgH="3346450" progId="">
                  <p:embed/>
                  <p:pic>
                    <p:nvPicPr>
                      <p:cNvPr id="0" name="Picture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850" y="1888331"/>
                        <a:ext cx="2298700" cy="209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ight Arrow 4"/>
          <p:cNvSpPr/>
          <p:nvPr/>
        </p:nvSpPr>
        <p:spPr>
          <a:xfrm>
            <a:off x="3810000" y="2247900"/>
            <a:ext cx="1143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55" name="Rectangle 1"/>
          <p:cNvSpPr>
            <a:spLocks noChangeArrowheads="1"/>
          </p:cNvSpPr>
          <p:nvPr/>
        </p:nvSpPr>
        <p:spPr bwMode="auto">
          <a:xfrm>
            <a:off x="0" y="2590800"/>
            <a:ext cx="19812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t>As the chest passes</a:t>
            </a:r>
          </a:p>
          <a:p>
            <a:r>
              <a:rPr lang="en-US" b="1" dirty="0"/>
              <a:t> through the birth canal</a:t>
            </a:r>
          </a:p>
          <a:p>
            <a:r>
              <a:rPr lang="en-US" b="1" dirty="0"/>
              <a:t> the lungs are compressed</a:t>
            </a:r>
          </a:p>
          <a:p>
            <a:endParaRPr lang="en-US" b="1" dirty="0"/>
          </a:p>
        </p:txBody>
      </p:sp>
      <p:sp>
        <p:nvSpPr>
          <p:cNvPr id="4" name="Up Arrow 3"/>
          <p:cNvSpPr/>
          <p:nvPr/>
        </p:nvSpPr>
        <p:spPr>
          <a:xfrm>
            <a:off x="2662823" y="1562100"/>
            <a:ext cx="3810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57" name="Rectangle 5"/>
          <p:cNvSpPr>
            <a:spLocks noChangeArrowheads="1"/>
          </p:cNvSpPr>
          <p:nvPr/>
        </p:nvSpPr>
        <p:spPr bwMode="auto">
          <a:xfrm>
            <a:off x="7010400" y="2590800"/>
            <a:ext cx="21669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t>Subsequent recoil of the chest wall produces passive inspiration of air into the lungs</a:t>
            </a:r>
          </a:p>
        </p:txBody>
      </p:sp>
      <p:sp>
        <p:nvSpPr>
          <p:cNvPr id="7" name="Down Arrow 6"/>
          <p:cNvSpPr/>
          <p:nvPr/>
        </p:nvSpPr>
        <p:spPr>
          <a:xfrm>
            <a:off x="5991725" y="1402472"/>
            <a:ext cx="417513" cy="687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extLst>
      <p:ext uri="{BB962C8B-B14F-4D97-AF65-F5344CB8AC3E}">
        <p14:creationId xmlns:p14="http://schemas.microsoft.com/office/powerpoint/2010/main" val="34838318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7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5" name="Rectangle 4"/>
          <p:cNvSpPr>
            <a:spLocks noGrp="1" noChangeArrowheads="1"/>
          </p:cNvSpPr>
          <p:nvPr>
            <p:ph type="title"/>
          </p:nvPr>
        </p:nvSpPr>
        <p:spPr>
          <a:xfrm>
            <a:off x="685800" y="-171400"/>
            <a:ext cx="7772400" cy="1143000"/>
          </a:xfrm>
        </p:spPr>
        <p:txBody>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Chemical  Events</a:t>
            </a:r>
          </a:p>
        </p:txBody>
      </p:sp>
      <p:sp>
        <p:nvSpPr>
          <p:cNvPr id="2056" name="Rectangle 5"/>
          <p:cNvSpPr>
            <a:spLocks noGrp="1" noChangeArrowheads="1"/>
          </p:cNvSpPr>
          <p:nvPr>
            <p:ph idx="1"/>
          </p:nvPr>
        </p:nvSpPr>
        <p:spPr>
          <a:xfrm>
            <a:off x="183976" y="764704"/>
            <a:ext cx="7772400" cy="5486400"/>
          </a:xfrm>
        </p:spPr>
        <p:txBody>
          <a:bodyPr rtlCol="0">
            <a:noAutofit/>
          </a:bodyPr>
          <a:lstStyle/>
          <a:p>
            <a:pPr eaLnBrk="1" fontAlgn="auto" hangingPunct="1">
              <a:spcAft>
                <a:spcPts val="0"/>
              </a:spcAft>
              <a:buFontTx/>
              <a:buNone/>
              <a:defRPr/>
            </a:pPr>
            <a:r>
              <a:rPr lang="en-US" sz="2800" b="1" dirty="0" smtClean="0">
                <a:latin typeface="+mj-lt"/>
              </a:rPr>
              <a:t> 1</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With cutting of the cord, remove oxygen supply</a:t>
            </a:r>
          </a:p>
          <a:p>
            <a:pPr eaLnBrk="1" fontAlgn="auto" hangingPunct="1">
              <a:spcAft>
                <a:spcPts val="0"/>
              </a:spcAft>
              <a:buFontTx/>
              <a:buNone/>
              <a:defRPr/>
            </a:pPr>
            <a:endParaRPr lang="en-US" sz="2800" dirty="0" smtClean="0">
              <a:latin typeface="+mj-lt"/>
              <a:cs typeface="Arial" panose="020B0604020202020204" pitchFamily="34" charset="0"/>
            </a:endParaRPr>
          </a:p>
          <a:p>
            <a:pPr eaLnBrk="1" fontAlgn="auto" hangingPunct="1">
              <a:spcAft>
                <a:spcPts val="0"/>
              </a:spcAft>
              <a:buFontTx/>
              <a:buNone/>
              <a:defRPr/>
            </a:pPr>
            <a:r>
              <a:rPr lang="en-US" sz="2800" dirty="0" smtClean="0">
                <a:latin typeface="Arial" panose="020B0604020202020204" pitchFamily="34" charset="0"/>
                <a:cs typeface="Arial" panose="020B0604020202020204" pitchFamily="34" charset="0"/>
              </a:rPr>
              <a:t>      2. Asphyxia occurs</a:t>
            </a:r>
          </a:p>
          <a:p>
            <a:pPr eaLnBrk="1" fontAlgn="auto" hangingPunct="1">
              <a:spcAft>
                <a:spcPts val="0"/>
              </a:spcAft>
              <a:buFontTx/>
              <a:buNone/>
              <a:defRPr/>
            </a:pPr>
            <a:endParaRPr lang="en-US" sz="2800" dirty="0" smtClean="0">
              <a:latin typeface="+mj-lt"/>
              <a:cs typeface="Arial" panose="020B0604020202020204" pitchFamily="34" charset="0"/>
            </a:endParaRPr>
          </a:p>
          <a:p>
            <a:pPr eaLnBrk="1" fontAlgn="auto" hangingPunct="1">
              <a:spcAft>
                <a:spcPts val="0"/>
              </a:spcAft>
              <a:buFontTx/>
              <a:buNone/>
              <a:defRPr/>
            </a:pPr>
            <a:r>
              <a:rPr lang="en-US" sz="2800" dirty="0" smtClean="0">
                <a:latin typeface="+mj-lt"/>
                <a:cs typeface="Arial" panose="020B0604020202020204" pitchFamily="34" charset="0"/>
              </a:rPr>
              <a:t>            3.    </a:t>
            </a:r>
            <a:r>
              <a:rPr lang="en-US" sz="2800" dirty="0" smtClean="0">
                <a:latin typeface="Arial" panose="020B0604020202020204" pitchFamily="34" charset="0"/>
                <a:cs typeface="Arial" panose="020B0604020202020204" pitchFamily="34" charset="0"/>
              </a:rPr>
              <a:t>CO</a:t>
            </a:r>
            <a:r>
              <a:rPr lang="en-US" sz="2800" baseline="-25000" dirty="0" smtClean="0">
                <a:latin typeface="Arial" panose="020B0604020202020204" pitchFamily="34" charset="0"/>
                <a:cs typeface="Arial" panose="020B0604020202020204" pitchFamily="34" charset="0"/>
              </a:rPr>
              <a:t>2  </a:t>
            </a:r>
            <a:r>
              <a:rPr lang="en-US" sz="2800" dirty="0" smtClean="0">
                <a:latin typeface="Arial" panose="020B0604020202020204" pitchFamily="34" charset="0"/>
                <a:cs typeface="Arial" panose="020B0604020202020204" pitchFamily="34" charset="0"/>
              </a:rPr>
              <a:t>and  O</a:t>
            </a:r>
            <a:r>
              <a:rPr lang="en-US" sz="2800" baseline="-25000" dirty="0" smtClean="0">
                <a:latin typeface="Arial" panose="020B0604020202020204" pitchFamily="34" charset="0"/>
                <a:cs typeface="Arial" panose="020B0604020202020204" pitchFamily="34" charset="0"/>
              </a:rPr>
              <a:t>2  </a:t>
            </a:r>
            <a:r>
              <a:rPr lang="en-US" sz="2800" dirty="0" smtClean="0">
                <a:latin typeface="Arial" panose="020B0604020202020204" pitchFamily="34" charset="0"/>
                <a:cs typeface="Arial" panose="020B0604020202020204" pitchFamily="34" charset="0"/>
              </a:rPr>
              <a:t>and    pH = </a:t>
            </a:r>
            <a:r>
              <a:rPr lang="en-US" sz="2800" dirty="0" smtClean="0">
                <a:solidFill>
                  <a:schemeClr val="accent1"/>
                </a:solidFill>
                <a:latin typeface="Arial" panose="020B0604020202020204" pitchFamily="34" charset="0"/>
                <a:cs typeface="Arial" panose="020B0604020202020204" pitchFamily="34" charset="0"/>
              </a:rPr>
              <a:t>ACIDOSIS</a:t>
            </a:r>
          </a:p>
          <a:p>
            <a:pPr eaLnBrk="1" fontAlgn="auto" hangingPunct="1">
              <a:spcAft>
                <a:spcPts val="0"/>
              </a:spcAft>
              <a:buFontTx/>
              <a:buNone/>
              <a:defRPr/>
            </a:pPr>
            <a:endParaRPr lang="en-US" sz="2800" dirty="0" smtClean="0">
              <a:solidFill>
                <a:schemeClr val="accent1"/>
              </a:solidFill>
              <a:latin typeface="+mj-lt"/>
              <a:cs typeface="Arial" panose="020B0604020202020204" pitchFamily="34" charset="0"/>
            </a:endParaRPr>
          </a:p>
          <a:p>
            <a:pPr eaLnBrk="1" fontAlgn="auto" hangingPunct="1">
              <a:spcAft>
                <a:spcPts val="0"/>
              </a:spcAft>
              <a:buFontTx/>
              <a:buNone/>
              <a:defRPr/>
            </a:pPr>
            <a:r>
              <a:rPr lang="en-US" sz="2800" dirty="0" smtClean="0">
                <a:solidFill>
                  <a:schemeClr val="accent1"/>
                </a:solidFill>
                <a:latin typeface="+mj-lt"/>
                <a:cs typeface="Arial" panose="020B0604020202020204" pitchFamily="34" charset="0"/>
              </a:rPr>
              <a:t>                  </a:t>
            </a:r>
            <a:r>
              <a:rPr lang="en-US" sz="2800" dirty="0" smtClean="0">
                <a:latin typeface="+mj-lt"/>
                <a:cs typeface="Arial" panose="020B0604020202020204" pitchFamily="34" charset="0"/>
              </a:rPr>
              <a:t>4. </a:t>
            </a:r>
            <a:r>
              <a:rPr lang="en-US" sz="2800" dirty="0" smtClean="0">
                <a:latin typeface="Arial" panose="020B0604020202020204" pitchFamily="34" charset="0"/>
                <a:cs typeface="Arial" panose="020B0604020202020204" pitchFamily="34" charset="0"/>
              </a:rPr>
              <a:t>Acidotic state-- stimulates the           respiratory center in the medulla and  the chemoreceptors in carotid artery to</a:t>
            </a:r>
          </a:p>
          <a:p>
            <a:pPr eaLnBrk="1" fontAlgn="auto" hangingPunct="1">
              <a:spcAft>
                <a:spcPts val="0"/>
              </a:spcAft>
              <a:buFontTx/>
              <a:buNone/>
              <a:defRPr/>
            </a:pPr>
            <a:r>
              <a:rPr lang="en-US" sz="2800" dirty="0" smtClean="0">
                <a:latin typeface="Arial" panose="020B0604020202020204" pitchFamily="34" charset="0"/>
                <a:cs typeface="Arial" panose="020B0604020202020204" pitchFamily="34" charset="0"/>
              </a:rPr>
              <a:t>                     initiate breathing</a:t>
            </a:r>
          </a:p>
        </p:txBody>
      </p:sp>
      <p:sp>
        <p:nvSpPr>
          <p:cNvPr id="3081" name="AutoShape 6"/>
          <p:cNvSpPr>
            <a:spLocks noChangeArrowheads="1"/>
          </p:cNvSpPr>
          <p:nvPr/>
        </p:nvSpPr>
        <p:spPr bwMode="auto">
          <a:xfrm>
            <a:off x="2483892" y="2996952"/>
            <a:ext cx="215900" cy="368300"/>
          </a:xfrm>
          <a:prstGeom prst="upArrow">
            <a:avLst>
              <a:gd name="adj1" fmla="val 50000"/>
              <a:gd name="adj2" fmla="val 85302"/>
            </a:avLst>
          </a:prstGeom>
          <a:solidFill>
            <a:schemeClr val="accent1"/>
          </a:solidFill>
          <a:ln w="12700">
            <a:solidFill>
              <a:schemeClr val="tx1"/>
            </a:solidFill>
            <a:miter lim="800000"/>
            <a:headEnd/>
            <a:tailEnd/>
          </a:ln>
        </p:spPr>
        <p:txBody>
          <a:bodyPr wrap="none" anchor="ctr"/>
          <a:lstStyle/>
          <a:p>
            <a:endParaRPr lang="en-US"/>
          </a:p>
        </p:txBody>
      </p:sp>
      <p:sp>
        <p:nvSpPr>
          <p:cNvPr id="3082" name="AutoShape 7"/>
          <p:cNvSpPr>
            <a:spLocks noChangeArrowheads="1"/>
          </p:cNvSpPr>
          <p:nvPr/>
        </p:nvSpPr>
        <p:spPr bwMode="auto">
          <a:xfrm>
            <a:off x="3779912" y="3056508"/>
            <a:ext cx="215900" cy="444500"/>
          </a:xfrm>
          <a:prstGeom prst="downArrow">
            <a:avLst>
              <a:gd name="adj1" fmla="val 50000"/>
              <a:gd name="adj2" fmla="val 102970"/>
            </a:avLst>
          </a:prstGeom>
          <a:solidFill>
            <a:schemeClr val="accent1"/>
          </a:solidFill>
          <a:ln w="12700">
            <a:solidFill>
              <a:schemeClr val="tx1"/>
            </a:solidFill>
            <a:miter lim="800000"/>
            <a:headEnd/>
            <a:tailEnd/>
          </a:ln>
        </p:spPr>
        <p:txBody>
          <a:bodyPr wrap="none" anchor="ctr"/>
          <a:lstStyle/>
          <a:p>
            <a:endParaRPr lang="en-US"/>
          </a:p>
        </p:txBody>
      </p:sp>
      <p:sp>
        <p:nvSpPr>
          <p:cNvPr id="3083" name="AutoShape 8"/>
          <p:cNvSpPr>
            <a:spLocks noChangeArrowheads="1"/>
          </p:cNvSpPr>
          <p:nvPr/>
        </p:nvSpPr>
        <p:spPr bwMode="auto">
          <a:xfrm>
            <a:off x="4716016" y="3056508"/>
            <a:ext cx="215900" cy="444500"/>
          </a:xfrm>
          <a:prstGeom prst="downArrow">
            <a:avLst>
              <a:gd name="adj1" fmla="val 50000"/>
              <a:gd name="adj2" fmla="val 102970"/>
            </a:avLst>
          </a:prstGeom>
          <a:solidFill>
            <a:schemeClr val="accent1"/>
          </a:solidFill>
          <a:ln w="12700">
            <a:solidFill>
              <a:schemeClr val="tx1"/>
            </a:solidFill>
            <a:miter lim="800000"/>
            <a:headEnd/>
            <a:tailEnd/>
          </a:ln>
        </p:spPr>
        <p:txBody>
          <a:bodyPr wrap="none" anchor="ctr"/>
          <a:lstStyle/>
          <a:p>
            <a:endParaRPr lang="en-US"/>
          </a:p>
        </p:txBody>
      </p:sp>
      <p:graphicFrame>
        <p:nvGraphicFramePr>
          <p:cNvPr id="3074" name="Object 9">
            <a:hlinkClick r:id="" action="ppaction://ole?verb=0"/>
          </p:cNvPr>
          <p:cNvGraphicFramePr>
            <a:graphicFrameLocks/>
          </p:cNvGraphicFramePr>
          <p:nvPr>
            <p:extLst>
              <p:ext uri="{D42A27DB-BD31-4B8C-83A1-F6EECF244321}">
                <p14:modId xmlns:p14="http://schemas.microsoft.com/office/powerpoint/2010/main" val="3544963822"/>
              </p:ext>
            </p:extLst>
          </p:nvPr>
        </p:nvGraphicFramePr>
        <p:xfrm>
          <a:off x="220663" y="2132856"/>
          <a:ext cx="465137" cy="333375"/>
        </p:xfrm>
        <a:graphic>
          <a:graphicData uri="http://schemas.openxmlformats.org/presentationml/2006/ole">
            <mc:AlternateContent xmlns:mc="http://schemas.openxmlformats.org/markup-compatibility/2006">
              <mc:Choice xmlns:v="urn:schemas-microsoft-com:vml" Requires="v">
                <p:oleObj spid="_x0000_s3170" name="Clip" r:id="rId4" imgW="465138" imgH="333375" progId="">
                  <p:embed/>
                </p:oleObj>
              </mc:Choice>
              <mc:Fallback>
                <p:oleObj name="Clip" r:id="rId4" imgW="465138" imgH="333375" progId="">
                  <p:embed/>
                  <p:pic>
                    <p:nvPicPr>
                      <p:cNvPr id="0" name="Picture 9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663" y="2132856"/>
                        <a:ext cx="46513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0">
            <a:hlinkClick r:id="" action="ppaction://ole?verb=0"/>
          </p:cNvPr>
          <p:cNvGraphicFramePr>
            <a:graphicFrameLocks/>
          </p:cNvGraphicFramePr>
          <p:nvPr>
            <p:extLst>
              <p:ext uri="{D42A27DB-BD31-4B8C-83A1-F6EECF244321}">
                <p14:modId xmlns:p14="http://schemas.microsoft.com/office/powerpoint/2010/main" val="1451851362"/>
              </p:ext>
            </p:extLst>
          </p:nvPr>
        </p:nvGraphicFramePr>
        <p:xfrm>
          <a:off x="611560" y="3068960"/>
          <a:ext cx="465137" cy="371475"/>
        </p:xfrm>
        <a:graphic>
          <a:graphicData uri="http://schemas.openxmlformats.org/presentationml/2006/ole">
            <mc:AlternateContent xmlns:mc="http://schemas.openxmlformats.org/markup-compatibility/2006">
              <mc:Choice xmlns:v="urn:schemas-microsoft-com:vml" Requires="v">
                <p:oleObj spid="_x0000_s3171" name="Clip" r:id="rId6" imgW="465138" imgH="371475" progId="">
                  <p:embed/>
                </p:oleObj>
              </mc:Choice>
              <mc:Fallback>
                <p:oleObj name="Clip" r:id="rId6" imgW="465138" imgH="371475" progId="">
                  <p:embed/>
                  <p:pic>
                    <p:nvPicPr>
                      <p:cNvPr id="0" name="Picture 9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068960"/>
                        <a:ext cx="46513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1">
            <a:hlinkClick r:id="" action="ppaction://ole?verb=0"/>
          </p:cNvPr>
          <p:cNvGraphicFramePr>
            <a:graphicFrameLocks/>
          </p:cNvGraphicFramePr>
          <p:nvPr>
            <p:extLst>
              <p:ext uri="{D42A27DB-BD31-4B8C-83A1-F6EECF244321}">
                <p14:modId xmlns:p14="http://schemas.microsoft.com/office/powerpoint/2010/main" val="1422459354"/>
              </p:ext>
            </p:extLst>
          </p:nvPr>
        </p:nvGraphicFramePr>
        <p:xfrm>
          <a:off x="1259632" y="4149080"/>
          <a:ext cx="547687" cy="315913"/>
        </p:xfrm>
        <a:graphic>
          <a:graphicData uri="http://schemas.openxmlformats.org/presentationml/2006/ole">
            <mc:AlternateContent xmlns:mc="http://schemas.openxmlformats.org/markup-compatibility/2006">
              <mc:Choice xmlns:v="urn:schemas-microsoft-com:vml" Requires="v">
                <p:oleObj spid="_x0000_s3172" name="Clip" r:id="rId8" imgW="547688" imgH="315913" progId="">
                  <p:embed/>
                </p:oleObj>
              </mc:Choice>
              <mc:Fallback>
                <p:oleObj name="Clip" r:id="rId8" imgW="547688" imgH="315913" progId="">
                  <p:embed/>
                  <p:pic>
                    <p:nvPicPr>
                      <p:cNvPr id="0" name="Picture 9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4149080"/>
                        <a:ext cx="547687"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64872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92"/>
            <a:ext cx="7886700" cy="1325563"/>
          </a:xfrm>
        </p:spPr>
        <p:txBody>
          <a:bodyPr/>
          <a:lstStyle/>
          <a:p>
            <a:r>
              <a:rPr lang="en-US" sz="2800" dirty="0" smtClean="0">
                <a:latin typeface="Arial" panose="020B0604020202020204" pitchFamily="34" charset="0"/>
                <a:cs typeface="Arial" panose="020B0604020202020204" pitchFamily="34" charset="0"/>
              </a:rPr>
              <a:t>OBJECTIVES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458200" cy="5638800"/>
          </a:xfrm>
        </p:spPr>
        <p:txBody>
          <a:bodyPr>
            <a:normAutofit/>
          </a:bodyPr>
          <a:lstStyle/>
          <a:p>
            <a:pPr algn="just">
              <a:buFont typeface="Wingdings" pitchFamily="2" charset="2"/>
              <a:buChar char="Ø"/>
            </a:pPr>
            <a:r>
              <a:rPr lang="en-US" sz="2800" dirty="0" smtClean="0"/>
              <a:t>To understand systemic adaptation of fetus to </a:t>
            </a:r>
            <a:r>
              <a:rPr lang="en-US" sz="2800" dirty="0" err="1" smtClean="0"/>
              <a:t>extrauterine</a:t>
            </a:r>
            <a:r>
              <a:rPr lang="en-US" sz="2800" dirty="0" smtClean="0"/>
              <a:t> life.</a:t>
            </a:r>
          </a:p>
          <a:p>
            <a:pPr marL="0" indent="0" algn="just">
              <a:buNone/>
            </a:pPr>
            <a:endParaRPr lang="en-US" sz="2800" dirty="0" smtClean="0"/>
          </a:p>
          <a:p>
            <a:pPr algn="just">
              <a:buFont typeface="Wingdings" pitchFamily="2" charset="2"/>
              <a:buChar char="Ø"/>
            </a:pPr>
            <a:r>
              <a:rPr lang="en-US" sz="2800" dirty="0" smtClean="0"/>
              <a:t>To point out major biochemical differences in common </a:t>
            </a:r>
            <a:r>
              <a:rPr lang="en-US" sz="2800" dirty="0" err="1" smtClean="0"/>
              <a:t>analytes</a:t>
            </a:r>
            <a:r>
              <a:rPr lang="en-US" sz="2800" dirty="0" smtClean="0"/>
              <a:t> between neonates/</a:t>
            </a:r>
            <a:r>
              <a:rPr lang="en-US" sz="2800" dirty="0" err="1" smtClean="0"/>
              <a:t>paediatric</a:t>
            </a:r>
            <a:r>
              <a:rPr lang="en-US" sz="2800" dirty="0" smtClean="0"/>
              <a:t> age group and adult.</a:t>
            </a:r>
          </a:p>
          <a:p>
            <a:pPr marL="0" indent="0" algn="just">
              <a:buNone/>
            </a:pPr>
            <a:endParaRPr lang="en-US" sz="2800" dirty="0" smtClean="0"/>
          </a:p>
          <a:p>
            <a:pPr algn="just">
              <a:buFont typeface="Wingdings" pitchFamily="2" charset="2"/>
              <a:buChar char="Ø"/>
            </a:pPr>
            <a:r>
              <a:rPr lang="en-US" sz="2800" dirty="0" smtClean="0"/>
              <a:t>To describe the theories of aging</a:t>
            </a:r>
          </a:p>
          <a:p>
            <a:pPr marL="0" indent="0" algn="just">
              <a:buNone/>
            </a:pPr>
            <a:endParaRPr lang="en-US" sz="2800" dirty="0" smtClean="0"/>
          </a:p>
          <a:p>
            <a:pPr algn="just">
              <a:buFont typeface="Wingdings" pitchFamily="2" charset="2"/>
              <a:buChar char="Ø"/>
            </a:pPr>
            <a:r>
              <a:rPr lang="en-US" sz="2800" dirty="0" smtClean="0"/>
              <a:t>To describe the biochemical changes in the elderly</a:t>
            </a:r>
            <a:endParaRPr lang="en-US" sz="2800" dirty="0"/>
          </a:p>
        </p:txBody>
      </p:sp>
    </p:spTree>
    <p:extLst>
      <p:ext uri="{BB962C8B-B14F-4D97-AF65-F5344CB8AC3E}">
        <p14:creationId xmlns:p14="http://schemas.microsoft.com/office/powerpoint/2010/main" val="333511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4" name="Rectangle 4"/>
          <p:cNvSpPr>
            <a:spLocks noGrp="1" noChangeArrowheads="1"/>
          </p:cNvSpPr>
          <p:nvPr>
            <p:ph type="title"/>
          </p:nvPr>
        </p:nvSpPr>
        <p:spPr>
          <a:xfrm>
            <a:off x="628650" y="-243408"/>
            <a:ext cx="7886700" cy="1325563"/>
          </a:xfrm>
        </p:spPr>
        <p:txBody>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Sensory / Thermal Events</a:t>
            </a:r>
          </a:p>
        </p:txBody>
      </p:sp>
      <p:sp>
        <p:nvSpPr>
          <p:cNvPr id="4105" name="Rectangle 5"/>
          <p:cNvSpPr>
            <a:spLocks noGrp="1" noChangeArrowheads="1"/>
          </p:cNvSpPr>
          <p:nvPr>
            <p:ph idx="1"/>
          </p:nvPr>
        </p:nvSpPr>
        <p:spPr>
          <a:xfrm>
            <a:off x="533400" y="928688"/>
            <a:ext cx="9144000" cy="5791200"/>
          </a:xfrm>
          <a:noFill/>
        </p:spPr>
        <p:txBody>
          <a:bodyPr>
            <a:normAutofit lnSpcReduction="10000"/>
          </a:bodyPr>
          <a:lstStyle/>
          <a:p>
            <a:pPr eaLnBrk="1" hangingPunct="1">
              <a:buFontTx/>
              <a:buNone/>
            </a:pPr>
            <a:r>
              <a:rPr lang="en-US" dirty="0" smtClean="0">
                <a:solidFill>
                  <a:srgbClr val="B50069"/>
                </a:solidFill>
                <a:latin typeface="Arial" panose="020B0604020202020204" pitchFamily="34" charset="0"/>
                <a:cs typeface="Arial" panose="020B0604020202020204" pitchFamily="34" charset="0"/>
              </a:rPr>
              <a:t>             Thermal--</a:t>
            </a:r>
            <a:r>
              <a:rPr lang="en-US" sz="2400" dirty="0" smtClean="0">
                <a:latin typeface="Arial" panose="020B0604020202020204" pitchFamily="34" charset="0"/>
                <a:cs typeface="Arial" panose="020B0604020202020204" pitchFamily="34" charset="0"/>
              </a:rPr>
              <a:t>the decrease in</a:t>
            </a:r>
          </a:p>
          <a:p>
            <a:pPr eaLnBrk="1" hangingPunct="1">
              <a:buFontTx/>
              <a:buNone/>
            </a:pPr>
            <a:r>
              <a:rPr lang="en-US" sz="2400" dirty="0" smtClean="0">
                <a:latin typeface="Arial" panose="020B0604020202020204" pitchFamily="34" charset="0"/>
                <a:cs typeface="Arial" panose="020B0604020202020204" pitchFamily="34" charset="0"/>
              </a:rPr>
              <a:t>                   environmental temperature after</a:t>
            </a:r>
          </a:p>
          <a:p>
            <a:pPr eaLnBrk="1" hangingPunct="1">
              <a:buFontTx/>
              <a:buNone/>
            </a:pPr>
            <a:r>
              <a:rPr lang="en-US" sz="2400" dirty="0" smtClean="0">
                <a:latin typeface="Arial" panose="020B0604020202020204" pitchFamily="34" charset="0"/>
                <a:cs typeface="Arial" panose="020B0604020202020204" pitchFamily="34" charset="0"/>
              </a:rPr>
              <a:t>                   delivery is a major stimulus of  breathing</a:t>
            </a:r>
          </a:p>
          <a:p>
            <a:pPr eaLnBrk="1" hangingPunct="1">
              <a:buFontTx/>
              <a:buNone/>
            </a:pPr>
            <a:r>
              <a:rPr lang="en-US" sz="2400" dirty="0" smtClean="0">
                <a:latin typeface="Arial" panose="020B0604020202020204" pitchFamily="34" charset="0"/>
                <a:cs typeface="Arial" panose="020B0604020202020204" pitchFamily="34" charset="0"/>
              </a:rPr>
              <a:t>                                                                                                                   </a:t>
            </a:r>
          </a:p>
          <a:p>
            <a:pPr eaLnBrk="1" hangingPunct="1">
              <a:buFontTx/>
              <a:buNone/>
            </a:pPr>
            <a:r>
              <a:rPr lang="en-US" dirty="0" smtClean="0">
                <a:solidFill>
                  <a:srgbClr val="B50069"/>
                </a:solidFill>
                <a:latin typeface="Arial" panose="020B0604020202020204" pitchFamily="34" charset="0"/>
                <a:cs typeface="Arial" panose="020B0604020202020204" pitchFamily="34" charset="0"/>
              </a:rPr>
              <a:t>             Tactile--</a:t>
            </a:r>
            <a:r>
              <a:rPr lang="en-US" sz="2400" dirty="0" smtClean="0">
                <a:latin typeface="Arial" panose="020B0604020202020204" pitchFamily="34" charset="0"/>
                <a:cs typeface="Arial" panose="020B0604020202020204" pitchFamily="34" charset="0"/>
              </a:rPr>
              <a:t>nerve endings in the skin</a:t>
            </a:r>
          </a:p>
          <a:p>
            <a:pPr eaLnBrk="1" hangingPunct="1">
              <a:buFontTx/>
              <a:buNone/>
            </a:pPr>
            <a:r>
              <a:rPr lang="en-US" sz="2400" dirty="0" smtClean="0">
                <a:latin typeface="Arial" panose="020B0604020202020204" pitchFamily="34" charset="0"/>
                <a:cs typeface="Arial" panose="020B0604020202020204" pitchFamily="34" charset="0"/>
              </a:rPr>
              <a:t>                                   are stimulated</a:t>
            </a:r>
          </a:p>
          <a:p>
            <a:pPr eaLnBrk="1" hangingPunct="1">
              <a:buFontTx/>
              <a:buNone/>
            </a:pPr>
            <a:endParaRPr lang="en-US" sz="2400" dirty="0" smtClean="0">
              <a:latin typeface="Arial" panose="020B0604020202020204" pitchFamily="34" charset="0"/>
              <a:cs typeface="Arial" panose="020B0604020202020204" pitchFamily="34" charset="0"/>
            </a:endParaRPr>
          </a:p>
          <a:p>
            <a:pPr eaLnBrk="1" hangingPunct="1">
              <a:buFontTx/>
              <a:buNone/>
            </a:pPr>
            <a:r>
              <a:rPr lang="en-US" dirty="0" smtClean="0">
                <a:solidFill>
                  <a:srgbClr val="B50069"/>
                </a:solidFill>
                <a:latin typeface="Arial" panose="020B0604020202020204" pitchFamily="34" charset="0"/>
                <a:cs typeface="Arial" panose="020B0604020202020204" pitchFamily="34" charset="0"/>
              </a:rPr>
              <a:t>             Visual--</a:t>
            </a:r>
            <a:r>
              <a:rPr lang="en-US" sz="2400" dirty="0" smtClean="0">
                <a:latin typeface="Arial" panose="020B0604020202020204" pitchFamily="34" charset="0"/>
                <a:cs typeface="Arial" panose="020B0604020202020204" pitchFamily="34" charset="0"/>
              </a:rPr>
              <a:t>change from a dark world to</a:t>
            </a:r>
          </a:p>
          <a:p>
            <a:pPr eaLnBrk="1" hangingPunct="1">
              <a:buFontTx/>
              <a:buNone/>
            </a:pPr>
            <a:r>
              <a:rPr lang="en-US" sz="2400" dirty="0" smtClean="0">
                <a:latin typeface="Arial" panose="020B0604020202020204" pitchFamily="34" charset="0"/>
                <a:cs typeface="Arial" panose="020B0604020202020204" pitchFamily="34" charset="0"/>
              </a:rPr>
              <a:t>                                  one of light</a:t>
            </a:r>
          </a:p>
          <a:p>
            <a:pPr eaLnBrk="1" hangingPunct="1">
              <a:buFontTx/>
              <a:buNone/>
            </a:pPr>
            <a:endParaRPr lang="en-US" sz="2400" dirty="0" smtClean="0">
              <a:latin typeface="Arial" panose="020B0604020202020204" pitchFamily="34" charset="0"/>
              <a:cs typeface="Arial" panose="020B0604020202020204" pitchFamily="34" charset="0"/>
            </a:endParaRPr>
          </a:p>
          <a:p>
            <a:pPr eaLnBrk="1" hangingPunct="1">
              <a:buFontTx/>
              <a:buNone/>
            </a:pPr>
            <a:r>
              <a:rPr lang="en-US" dirty="0" smtClean="0">
                <a:solidFill>
                  <a:srgbClr val="B50069"/>
                </a:solidFill>
                <a:latin typeface="Arial" panose="020B0604020202020204" pitchFamily="34" charset="0"/>
                <a:cs typeface="Arial" panose="020B0604020202020204" pitchFamily="34" charset="0"/>
              </a:rPr>
              <a:t>            Auditory--</a:t>
            </a:r>
            <a:r>
              <a:rPr lang="en-US" sz="2400" dirty="0" smtClean="0">
                <a:latin typeface="Arial" panose="020B0604020202020204" pitchFamily="34" charset="0"/>
                <a:cs typeface="Arial" panose="020B0604020202020204" pitchFamily="34" charset="0"/>
              </a:rPr>
              <a:t>sound in the </a:t>
            </a:r>
            <a:r>
              <a:rPr lang="en-US" sz="2400" dirty="0" err="1" smtClean="0">
                <a:latin typeface="Arial" panose="020B0604020202020204" pitchFamily="34" charset="0"/>
                <a:cs typeface="Arial" panose="020B0604020202020204" pitchFamily="34" charset="0"/>
              </a:rPr>
              <a:t>extrauterine</a:t>
            </a:r>
            <a:endParaRPr lang="en-US" sz="2400" dirty="0" smtClean="0">
              <a:latin typeface="Arial" panose="020B0604020202020204" pitchFamily="34" charset="0"/>
              <a:cs typeface="Arial" panose="020B0604020202020204" pitchFamily="34" charset="0"/>
            </a:endParaRPr>
          </a:p>
          <a:p>
            <a:pPr eaLnBrk="1" hangingPunct="1">
              <a:buFontTx/>
              <a:buNone/>
            </a:pPr>
            <a:r>
              <a:rPr lang="en-US" sz="2400" dirty="0" smtClean="0">
                <a:latin typeface="Arial" panose="020B0604020202020204" pitchFamily="34" charset="0"/>
                <a:cs typeface="Arial" panose="020B0604020202020204" pitchFamily="34" charset="0"/>
              </a:rPr>
              <a:t>                                environment stimulates the infant</a:t>
            </a:r>
          </a:p>
        </p:txBody>
      </p:sp>
      <p:graphicFrame>
        <p:nvGraphicFramePr>
          <p:cNvPr id="4098" name="Object 6">
            <a:hlinkClick r:id="" action="ppaction://ole?verb=0"/>
          </p:cNvPr>
          <p:cNvGraphicFramePr>
            <a:graphicFrameLocks/>
          </p:cNvGraphicFramePr>
          <p:nvPr/>
        </p:nvGraphicFramePr>
        <p:xfrm>
          <a:off x="3175" y="2667000"/>
          <a:ext cx="1363663" cy="633413"/>
        </p:xfrm>
        <a:graphic>
          <a:graphicData uri="http://schemas.openxmlformats.org/presentationml/2006/ole">
            <mc:AlternateContent xmlns:mc="http://schemas.openxmlformats.org/markup-compatibility/2006">
              <mc:Choice xmlns:v="urn:schemas-microsoft-com:vml" Requires="v">
                <p:oleObj spid="_x0000_s4226" name="Clip" r:id="rId4" imgW="1363663" imgH="633413" progId="">
                  <p:embed/>
                </p:oleObj>
              </mc:Choice>
              <mc:Fallback>
                <p:oleObj name="Clip" r:id="rId4" imgW="1363663" imgH="633413" progId="">
                  <p:embed/>
                  <p:pic>
                    <p:nvPicPr>
                      <p:cNvPr id="0" name="Picture 1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2667000"/>
                        <a:ext cx="13636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7">
            <a:hlinkClick r:id="" action="ppaction://ole?verb=0"/>
          </p:cNvPr>
          <p:cNvGraphicFramePr>
            <a:graphicFrameLocks/>
          </p:cNvGraphicFramePr>
          <p:nvPr>
            <p:extLst>
              <p:ext uri="{D42A27DB-BD31-4B8C-83A1-F6EECF244321}">
                <p14:modId xmlns:p14="http://schemas.microsoft.com/office/powerpoint/2010/main" val="3330315393"/>
              </p:ext>
            </p:extLst>
          </p:nvPr>
        </p:nvGraphicFramePr>
        <p:xfrm>
          <a:off x="252413" y="3789040"/>
          <a:ext cx="866775" cy="844550"/>
        </p:xfrm>
        <a:graphic>
          <a:graphicData uri="http://schemas.openxmlformats.org/presentationml/2006/ole">
            <mc:AlternateContent xmlns:mc="http://schemas.openxmlformats.org/markup-compatibility/2006">
              <mc:Choice xmlns:v="urn:schemas-microsoft-com:vml" Requires="v">
                <p:oleObj spid="_x0000_s4227" name="Clip" r:id="rId6" imgW="865188" imgH="844550" progId="">
                  <p:embed/>
                </p:oleObj>
              </mc:Choice>
              <mc:Fallback>
                <p:oleObj name="Clip" r:id="rId6" imgW="865188" imgH="844550" progId="">
                  <p:embed/>
                  <p:pic>
                    <p:nvPicPr>
                      <p:cNvPr id="0" name="Picture 12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2413" y="3789040"/>
                        <a:ext cx="8667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8">
            <a:hlinkClick r:id="" action="ppaction://ole?verb=0"/>
          </p:cNvPr>
          <p:cNvGraphicFramePr>
            <a:graphicFrameLocks/>
          </p:cNvGraphicFramePr>
          <p:nvPr>
            <p:extLst>
              <p:ext uri="{D42A27DB-BD31-4B8C-83A1-F6EECF244321}">
                <p14:modId xmlns:p14="http://schemas.microsoft.com/office/powerpoint/2010/main" val="3523998773"/>
              </p:ext>
            </p:extLst>
          </p:nvPr>
        </p:nvGraphicFramePr>
        <p:xfrm>
          <a:off x="425450" y="5229200"/>
          <a:ext cx="519113" cy="676275"/>
        </p:xfrm>
        <a:graphic>
          <a:graphicData uri="http://schemas.openxmlformats.org/presentationml/2006/ole">
            <mc:AlternateContent xmlns:mc="http://schemas.openxmlformats.org/markup-compatibility/2006">
              <mc:Choice xmlns:v="urn:schemas-microsoft-com:vml" Requires="v">
                <p:oleObj spid="_x0000_s4228" name="Clip" r:id="rId8" imgW="519113" imgH="676275" progId="">
                  <p:embed/>
                </p:oleObj>
              </mc:Choice>
              <mc:Fallback>
                <p:oleObj name="Clip" r:id="rId8" imgW="519113" imgH="676275" progId="">
                  <p:embed/>
                  <p:pic>
                    <p:nvPicPr>
                      <p:cNvPr id="0" name="Picture 12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450" y="5229200"/>
                        <a:ext cx="519113"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9">
            <a:hlinkClick r:id="" action="ppaction://ole?verb=0"/>
          </p:cNvPr>
          <p:cNvGraphicFramePr>
            <a:graphicFrameLocks/>
          </p:cNvGraphicFramePr>
          <p:nvPr>
            <p:extLst>
              <p:ext uri="{D42A27DB-BD31-4B8C-83A1-F6EECF244321}">
                <p14:modId xmlns:p14="http://schemas.microsoft.com/office/powerpoint/2010/main" val="63181446"/>
              </p:ext>
            </p:extLst>
          </p:nvPr>
        </p:nvGraphicFramePr>
        <p:xfrm>
          <a:off x="115888" y="1052736"/>
          <a:ext cx="1139825" cy="381000"/>
        </p:xfrm>
        <a:graphic>
          <a:graphicData uri="http://schemas.openxmlformats.org/presentationml/2006/ole">
            <mc:AlternateContent xmlns:mc="http://schemas.openxmlformats.org/markup-compatibility/2006">
              <mc:Choice xmlns:v="urn:schemas-microsoft-com:vml" Requires="v">
                <p:oleObj spid="_x0000_s4229" name="Clip" r:id="rId10" imgW="1214438" imgH="339725" progId="">
                  <p:embed/>
                </p:oleObj>
              </mc:Choice>
              <mc:Fallback>
                <p:oleObj name="Clip" r:id="rId10" imgW="1214438" imgH="339725" progId="">
                  <p:embed/>
                  <p:pic>
                    <p:nvPicPr>
                      <p:cNvPr id="0" name="Picture 12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888" y="1052736"/>
                        <a:ext cx="1139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4139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484784"/>
            <a:ext cx="8534400" cy="4335033"/>
          </a:xfrm>
          <a:prstGeom prst="rect">
            <a:avLst/>
          </a:prstGeom>
        </p:spPr>
        <p:txBody>
          <a:bodyPr wrap="square">
            <a:spAutoFit/>
          </a:bodyPr>
          <a:lstStyle/>
          <a:p>
            <a:pPr>
              <a:lnSpc>
                <a:spcPct val="80000"/>
              </a:lnSpc>
              <a:spcBef>
                <a:spcPts val="500"/>
              </a:spcBef>
              <a:buSzPct val="80000"/>
            </a:pPr>
            <a:r>
              <a:rPr lang="en-US" sz="2800" dirty="0">
                <a:latin typeface="Arial" panose="020B0604020202020204" pitchFamily="34" charset="0"/>
                <a:cs typeface="Arial" panose="020B0604020202020204" pitchFamily="34" charset="0"/>
              </a:rPr>
              <a:t>Respiratory</a:t>
            </a:r>
            <a:r>
              <a:rPr lang="en-US" sz="2800" dirty="0" smtClean="0">
                <a:latin typeface="Arial" panose="020B0604020202020204" pitchFamily="34" charset="0"/>
                <a:cs typeface="Arial" panose="020B0604020202020204" pitchFamily="34" charset="0"/>
              </a:rPr>
              <a:t>:</a:t>
            </a:r>
          </a:p>
          <a:p>
            <a:pPr>
              <a:lnSpc>
                <a:spcPct val="80000"/>
              </a:lnSpc>
              <a:spcBef>
                <a:spcPts val="500"/>
              </a:spcBef>
              <a:buSzPct val="80000"/>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First breath also in response to temperature &amp; pressure changes, light &amp; noise.  </a:t>
            </a:r>
          </a:p>
          <a:p>
            <a:pPr lvl="2">
              <a:spcBef>
                <a:spcPts val="500"/>
              </a:spcBef>
              <a:buClr>
                <a:srgbClr val="996666"/>
              </a:buClr>
              <a:buSzPct val="65000"/>
              <a:buFont typeface="Wingdings" pitchFamily="2" charset="2"/>
              <a:buChar char=""/>
            </a:pPr>
            <a:r>
              <a:rPr lang="en-US" sz="2800" dirty="0">
                <a:latin typeface="Arial" panose="020B0604020202020204" pitchFamily="34" charset="0"/>
                <a:cs typeface="Arial" panose="020B0604020202020204" pitchFamily="34" charset="0"/>
              </a:rPr>
              <a:t>1st breath requires great </a:t>
            </a:r>
            <a:r>
              <a:rPr lang="en-US" sz="2800" dirty="0" err="1">
                <a:latin typeface="Arial" panose="020B0604020202020204" pitchFamily="34" charset="0"/>
                <a:cs typeface="Arial" panose="020B0604020202020204" pitchFamily="34" charset="0"/>
              </a:rPr>
              <a:t>amt.of</a:t>
            </a:r>
            <a:r>
              <a:rPr lang="en-US" sz="2800" dirty="0">
                <a:latin typeface="Arial" panose="020B0604020202020204" pitchFamily="34" charset="0"/>
                <a:cs typeface="Arial" panose="020B0604020202020204" pitchFamily="34" charset="0"/>
              </a:rPr>
              <a:t> pressure; 40-70 cm H2O. Small </a:t>
            </a:r>
            <a:r>
              <a:rPr lang="en-US" sz="2800" dirty="0" err="1">
                <a:latin typeface="Arial" panose="020B0604020202020204" pitchFamily="34" charset="0"/>
                <a:cs typeface="Arial" panose="020B0604020202020204" pitchFamily="34" charset="0"/>
              </a:rPr>
              <a:t>amt</a:t>
            </a:r>
            <a:r>
              <a:rPr lang="en-US" sz="2800" dirty="0">
                <a:latin typeface="Arial" panose="020B0604020202020204" pitchFamily="34" charset="0"/>
                <a:cs typeface="Arial" panose="020B0604020202020204" pitchFamily="34" charset="0"/>
              </a:rPr>
              <a:t> of fluid present in lungs. </a:t>
            </a:r>
          </a:p>
          <a:p>
            <a:pPr lvl="2">
              <a:spcBef>
                <a:spcPts val="500"/>
              </a:spcBef>
              <a:buClr>
                <a:srgbClr val="996666"/>
              </a:buClr>
              <a:buSzPct val="65000"/>
              <a:buFont typeface="Wingdings" pitchFamily="2" charset="2"/>
              <a:buChar char=""/>
            </a:pPr>
            <a:r>
              <a:rPr lang="en-US" sz="2800" dirty="0">
                <a:latin typeface="Arial" panose="020B0604020202020204" pitchFamily="34" charset="0"/>
                <a:cs typeface="Arial" panose="020B0604020202020204" pitchFamily="34" charset="0"/>
              </a:rPr>
              <a:t>1/3 </a:t>
            </a:r>
            <a:r>
              <a:rPr lang="en-US" sz="2800" dirty="0" err="1">
                <a:latin typeface="Arial" panose="020B0604020202020204" pitchFamily="34" charset="0"/>
                <a:cs typeface="Arial" panose="020B0604020202020204" pitchFamily="34" charset="0"/>
              </a:rPr>
              <a:t>rd</a:t>
            </a:r>
            <a:r>
              <a:rPr lang="en-US" sz="2800" dirty="0">
                <a:latin typeface="Arial" panose="020B0604020202020204" pitchFamily="34" charset="0"/>
                <a:cs typeface="Arial" panose="020B0604020202020204" pitchFamily="34" charset="0"/>
              </a:rPr>
              <a:t> of this fluid forced out by pressure of vaginal birth; rest absorbed by lung tissue. C/S infants may need more suctioning &amp; oxygen therapy.</a:t>
            </a:r>
          </a:p>
        </p:txBody>
      </p:sp>
    </p:spTree>
    <p:extLst>
      <p:ext uri="{BB962C8B-B14F-4D97-AF65-F5344CB8AC3E}">
        <p14:creationId xmlns:p14="http://schemas.microsoft.com/office/powerpoint/2010/main" val="1108466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0" y="-891480"/>
            <a:ext cx="9144000" cy="7355860"/>
          </a:xfrm>
          <a:prstGeom prst="rect">
            <a:avLst/>
          </a:prstGeom>
          <a:noFill/>
          <a:ln>
            <a:noFill/>
          </a:ln>
          <a:extLst/>
        </p:spPr>
        <p:txBody>
          <a:bodyPr>
            <a:spAutoFit/>
          </a:bodyPr>
          <a:lstStyle/>
          <a:p>
            <a:pPr>
              <a:defRPr/>
            </a:pPr>
            <a:r>
              <a:rPr lang="en-IN" sz="2400" dirty="0">
                <a:latin typeface="Arial" panose="020B0604020202020204" pitchFamily="34" charset="0"/>
                <a:cs typeface="Arial" panose="020B0604020202020204" pitchFamily="34" charset="0"/>
              </a:rPr>
              <a:t>                                                </a:t>
            </a:r>
          </a:p>
          <a:p>
            <a:pPr>
              <a:defRPr/>
            </a:pPr>
            <a:endParaRPr lang="en-IN" sz="3200" dirty="0">
              <a:latin typeface="Arial" panose="020B0604020202020204" pitchFamily="34" charset="0"/>
              <a:cs typeface="Arial" panose="020B0604020202020204" pitchFamily="34" charset="0"/>
            </a:endParaRPr>
          </a:p>
          <a:p>
            <a:pPr>
              <a:defRPr/>
            </a:pPr>
            <a:r>
              <a:rPr lang="en-IN" sz="3200" dirty="0">
                <a:latin typeface="Arial" panose="020B0604020202020204" pitchFamily="34" charset="0"/>
                <a:cs typeface="Arial" panose="020B0604020202020204" pitchFamily="34" charset="0"/>
              </a:rPr>
              <a:t>                                     </a:t>
            </a:r>
            <a:r>
              <a:rPr lang="en-IN" sz="3200" dirty="0" smtClean="0">
                <a:latin typeface="Arial" panose="020B0604020202020204" pitchFamily="34" charset="0"/>
                <a:cs typeface="Arial" panose="020B0604020202020204" pitchFamily="34" charset="0"/>
              </a:rPr>
              <a:t>Renal</a:t>
            </a:r>
            <a:endParaRPr lang="en-IN" sz="2400" dirty="0">
              <a:latin typeface="Arial" panose="020B0604020202020204" pitchFamily="34" charset="0"/>
              <a:cs typeface="Arial" panose="020B0604020202020204" pitchFamily="34" charset="0"/>
            </a:endParaRPr>
          </a:p>
          <a:p>
            <a:pPr>
              <a:defRPr/>
            </a:pPr>
            <a:r>
              <a:rPr lang="en-IN" sz="2400" dirty="0">
                <a:solidFill>
                  <a:srgbClr val="002060"/>
                </a:solidFill>
                <a:latin typeface="Arial" panose="020B0604020202020204" pitchFamily="34" charset="0"/>
                <a:cs typeface="Arial" panose="020B0604020202020204" pitchFamily="34" charset="0"/>
              </a:rPr>
              <a:t>EXCRETORY FUNCTION</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1 million nephrons is present by 34 weeks ’gestation. </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The glomeruli and nephrons are immature at birth </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Low GFR and limited concentrating ability.</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 </a:t>
            </a:r>
            <a:r>
              <a:rPr lang="en-IN" sz="2400" dirty="0" smtClean="0">
                <a:latin typeface="Arial" panose="020B0604020202020204" pitchFamily="34" charset="0"/>
                <a:cs typeface="Arial" panose="020B0604020202020204" pitchFamily="34" charset="0"/>
              </a:rPr>
              <a:t>Susceptible </a:t>
            </a:r>
            <a:r>
              <a:rPr lang="en-IN" sz="2400" dirty="0">
                <a:latin typeface="Arial" panose="020B0604020202020204" pitchFamily="34" charset="0"/>
                <a:cs typeface="Arial" panose="020B0604020202020204" pitchFamily="34" charset="0"/>
              </a:rPr>
              <a:t>to both dehydration and volume overload</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Lack of renal medulla osmotic gradient and absence of medullary tubules limit urinary concentrating ability</a:t>
            </a:r>
            <a:r>
              <a:rPr lang="en-IN" sz="2400" dirty="0" smtClean="0">
                <a:latin typeface="Arial" panose="020B0604020202020204" pitchFamily="34" charset="0"/>
                <a:cs typeface="Arial" panose="020B0604020202020204" pitchFamily="34" charset="0"/>
              </a:rPr>
              <a:t>, half </a:t>
            </a:r>
            <a:r>
              <a:rPr lang="en-IN" sz="2400" dirty="0">
                <a:latin typeface="Arial" panose="020B0604020202020204" pitchFamily="34" charset="0"/>
                <a:cs typeface="Arial" panose="020B0604020202020204" pitchFamily="34" charset="0"/>
              </a:rPr>
              <a:t>that of the adult (1200-1400 </a:t>
            </a:r>
            <a:r>
              <a:rPr lang="en-IN" sz="2400" dirty="0" err="1">
                <a:latin typeface="Arial" panose="020B0604020202020204" pitchFamily="34" charset="0"/>
                <a:cs typeface="Arial" panose="020B0604020202020204" pitchFamily="34" charset="0"/>
              </a:rPr>
              <a:t>mOsm</a:t>
            </a:r>
            <a:r>
              <a:rPr lang="en-IN" sz="2400" dirty="0">
                <a:latin typeface="Arial" panose="020B0604020202020204" pitchFamily="34" charset="0"/>
                <a:cs typeface="Arial" panose="020B0604020202020204" pitchFamily="34" charset="0"/>
              </a:rPr>
              <a:t>/kg)</a:t>
            </a:r>
          </a:p>
          <a:p>
            <a:pPr marL="285750" indent="-285750">
              <a:buFont typeface="Wingdings" pitchFamily="2" charset="2"/>
              <a:buChar char="Ø"/>
              <a:defRPr/>
            </a:pPr>
            <a:r>
              <a:rPr lang="en-IN" sz="2400" dirty="0">
                <a:latin typeface="Arial" panose="020B0604020202020204" pitchFamily="34" charset="0"/>
                <a:cs typeface="Arial" panose="020B0604020202020204" pitchFamily="34" charset="0"/>
              </a:rPr>
              <a:t>Glycosuria and aminoaciduria are commonly detected because of immature active transport pumps in the proximal tubule.</a:t>
            </a:r>
          </a:p>
          <a:p>
            <a:pPr>
              <a:defRPr/>
            </a:pPr>
            <a:endParaRPr lang="en-IN" sz="2400" dirty="0">
              <a:latin typeface="Arial" panose="020B0604020202020204" pitchFamily="34" charset="0"/>
              <a:cs typeface="Arial" panose="020B0604020202020204" pitchFamily="34" charset="0"/>
            </a:endParaRPr>
          </a:p>
          <a:p>
            <a:pPr>
              <a:defRPr/>
            </a:pPr>
            <a:r>
              <a:rPr lang="en-IN" sz="2400" dirty="0">
                <a:solidFill>
                  <a:srgbClr val="002060"/>
                </a:solidFill>
                <a:latin typeface="Arial" panose="020B0604020202020204" pitchFamily="34" charset="0"/>
                <a:cs typeface="Arial" panose="020B0604020202020204" pitchFamily="34" charset="0"/>
              </a:rPr>
              <a:t>ENDOCRINOLOGY</a:t>
            </a:r>
          </a:p>
          <a:p>
            <a:pPr>
              <a:defRPr/>
            </a:pPr>
            <a:r>
              <a:rPr lang="en-IN" sz="2400" dirty="0">
                <a:latin typeface="Arial" panose="020B0604020202020204" pitchFamily="34" charset="0"/>
                <a:cs typeface="Arial" panose="020B0604020202020204" pitchFamily="34" charset="0"/>
              </a:rPr>
              <a:t>Renal immaturity  affects vitamin D formation and calcium homeostasis.</a:t>
            </a:r>
          </a:p>
          <a:p>
            <a:pPr>
              <a:defRPr/>
            </a:pPr>
            <a:r>
              <a:rPr lang="en-IN" sz="2400" dirty="0">
                <a:latin typeface="Arial" panose="020B0604020202020204" pitchFamily="34" charset="0"/>
                <a:cs typeface="Arial" panose="020B0604020202020204" pitchFamily="34" charset="0"/>
              </a:rPr>
              <a:t> The </a:t>
            </a:r>
            <a:r>
              <a:rPr lang="en-IN" sz="2400" dirty="0" err="1">
                <a:latin typeface="Arial" panose="020B0604020202020204" pitchFamily="34" charset="0"/>
                <a:cs typeface="Arial" panose="020B0604020202020204" pitchFamily="34" charset="0"/>
              </a:rPr>
              <a:t>fetus</a:t>
            </a:r>
            <a:r>
              <a:rPr lang="en-IN" sz="2400" dirty="0">
                <a:latin typeface="Arial" panose="020B0604020202020204" pitchFamily="34" charset="0"/>
                <a:cs typeface="Arial" panose="020B0604020202020204" pitchFamily="34" charset="0"/>
              </a:rPr>
              <a:t> and neonate have a high calcium and phosphate requirement for bone formation and growth.</a:t>
            </a:r>
          </a:p>
        </p:txBody>
      </p:sp>
    </p:spTree>
    <p:extLst>
      <p:ext uri="{BB962C8B-B14F-4D97-AF65-F5344CB8AC3E}">
        <p14:creationId xmlns:p14="http://schemas.microsoft.com/office/powerpoint/2010/main" val="3684419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RENAL FUNCTION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sz="2800" dirty="0" smtClean="0">
                <a:latin typeface="Arial" panose="020B0604020202020204" pitchFamily="34" charset="0"/>
                <a:cs typeface="Arial" panose="020B0604020202020204" pitchFamily="34" charset="0"/>
              </a:rPr>
              <a:t>Full compliment of the nephron at 36</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week but renal functions develop fully at 2years.</a:t>
            </a:r>
          </a:p>
          <a:p>
            <a:pPr>
              <a:buFont typeface="Wingdings" pitchFamily="2" charset="2"/>
              <a:buChar char="Ø"/>
            </a:pPr>
            <a:r>
              <a:rPr lang="en-US" sz="2800" dirty="0" smtClean="0">
                <a:latin typeface="Arial" panose="020B0604020202020204" pitchFamily="34" charset="0"/>
                <a:cs typeface="Arial" panose="020B0604020202020204" pitchFamily="34" charset="0"/>
              </a:rPr>
              <a:t>Fetal urine is produced at 9</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week but first urine is voided within few </a:t>
            </a:r>
            <a:r>
              <a:rPr lang="en-US" sz="2800" dirty="0" err="1" smtClean="0">
                <a:latin typeface="Arial" panose="020B0604020202020204" pitchFamily="34" charset="0"/>
                <a:cs typeface="Arial" panose="020B0604020202020204" pitchFamily="34" charset="0"/>
              </a:rPr>
              <a:t>hrs</a:t>
            </a:r>
            <a:r>
              <a:rPr lang="en-US" sz="2800" dirty="0" smtClean="0">
                <a:latin typeface="Arial" panose="020B0604020202020204" pitchFamily="34" charset="0"/>
                <a:cs typeface="Arial" panose="020B0604020202020204" pitchFamily="34" charset="0"/>
              </a:rPr>
              <a:t> of birth.</a:t>
            </a:r>
          </a:p>
          <a:p>
            <a:pPr>
              <a:buFont typeface="Wingdings" pitchFamily="2" charset="2"/>
              <a:buChar char="Ø"/>
            </a:pPr>
            <a:r>
              <a:rPr lang="en-US" sz="2800" dirty="0" smtClean="0">
                <a:latin typeface="Arial" panose="020B0604020202020204" pitchFamily="34" charset="0"/>
                <a:cs typeface="Arial" panose="020B0604020202020204" pitchFamily="34" charset="0"/>
              </a:rPr>
              <a:t>Glomerular function develops more rapidly than tubular function.</a:t>
            </a:r>
          </a:p>
          <a:p>
            <a:pPr>
              <a:buFont typeface="Wingdings" pitchFamily="2" charset="2"/>
              <a:buChar char="Ø"/>
            </a:pPr>
            <a:endParaRPr lang="en-US" sz="2800" dirty="0" smtClean="0">
              <a:latin typeface="Arial" panose="020B0604020202020204" pitchFamily="34" charset="0"/>
              <a:cs typeface="Arial" panose="020B0604020202020204" pitchFamily="34" charset="0"/>
            </a:endParaRPr>
          </a:p>
          <a:p>
            <a:pPr>
              <a:buFont typeface="Wingdings" pitchFamily="2" charset="2"/>
              <a:buChar char="Ø"/>
            </a:pPr>
            <a:r>
              <a:rPr lang="en-US" sz="2800" dirty="0" smtClean="0">
                <a:latin typeface="Arial" panose="020B0604020202020204" pitchFamily="34" charset="0"/>
                <a:cs typeface="Arial" panose="020B0604020202020204" pitchFamily="34" charset="0"/>
              </a:rPr>
              <a:t>Urea </a:t>
            </a:r>
            <a:r>
              <a:rPr lang="en-US" sz="2800" dirty="0" err="1" smtClean="0">
                <a:latin typeface="Arial" panose="020B0604020202020204" pitchFamily="34" charset="0"/>
                <a:cs typeface="Arial" panose="020B0604020202020204" pitchFamily="34" charset="0"/>
              </a:rPr>
              <a:t>conc</a:t>
            </a:r>
            <a:r>
              <a:rPr lang="en-US" sz="2800" dirty="0" smtClean="0">
                <a:latin typeface="Arial" panose="020B0604020202020204" pitchFamily="34" charset="0"/>
                <a:cs typeface="Arial" panose="020B0604020202020204" pitchFamily="34" charset="0"/>
              </a:rPr>
              <a:t> is low in the newborn despite the relatively low GFR as more nitrogen is used in anabolic processes rather that urea synthesis.</a:t>
            </a:r>
          </a:p>
          <a:p>
            <a:endParaRPr lang="en-US" dirty="0"/>
          </a:p>
        </p:txBody>
      </p:sp>
    </p:spTree>
    <p:extLst>
      <p:ext uri="{BB962C8B-B14F-4D97-AF65-F5344CB8AC3E}">
        <p14:creationId xmlns:p14="http://schemas.microsoft.com/office/powerpoint/2010/main" val="1812993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325563"/>
          </a:xfrm>
        </p:spPr>
        <p:txBody>
          <a:bodyPr/>
          <a:lstStyle/>
          <a:p>
            <a:r>
              <a:rPr lang="en-US" dirty="0" err="1" smtClean="0">
                <a:latin typeface="Arial" panose="020B0604020202020204" pitchFamily="34" charset="0"/>
                <a:cs typeface="Arial" panose="020B0604020202020204" pitchFamily="34" charset="0"/>
              </a:rPr>
              <a:t>Renals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5334000"/>
          </a:xfrm>
        </p:spPr>
        <p:txBody>
          <a:bodyPr>
            <a:normAutofit/>
          </a:bodyPr>
          <a:lstStyle/>
          <a:p>
            <a:pPr>
              <a:buFont typeface="Wingdings" pitchFamily="2" charset="2"/>
              <a:buChar char="Ø"/>
            </a:pPr>
            <a:r>
              <a:rPr lang="en-US" sz="2800" dirty="0" smtClean="0">
                <a:latin typeface="Arial" panose="020B0604020202020204" pitchFamily="34" charset="0"/>
                <a:cs typeface="Arial" panose="020B0604020202020204" pitchFamily="34" charset="0"/>
              </a:rPr>
              <a:t>Plasma urea </a:t>
            </a:r>
            <a:r>
              <a:rPr lang="en-US" sz="2800" dirty="0" err="1" smtClean="0">
                <a:latin typeface="Arial" panose="020B0604020202020204" pitchFamily="34" charset="0"/>
                <a:cs typeface="Arial" panose="020B0604020202020204" pitchFamily="34" charset="0"/>
              </a:rPr>
              <a:t>conc</a:t>
            </a:r>
            <a:r>
              <a:rPr lang="en-US" sz="2800" dirty="0" smtClean="0">
                <a:latin typeface="Arial" panose="020B0604020202020204" pitchFamily="34" charset="0"/>
                <a:cs typeface="Arial" panose="020B0604020202020204" pitchFamily="34" charset="0"/>
              </a:rPr>
              <a:t> fluctuates with nutritional states, metabolic rate and the state of hydration.</a:t>
            </a:r>
          </a:p>
          <a:p>
            <a:pPr>
              <a:buFont typeface="Wingdings" pitchFamily="2" charset="2"/>
              <a:buChar char="Ø"/>
            </a:pPr>
            <a:r>
              <a:rPr lang="en-US" sz="2800" dirty="0" smtClean="0">
                <a:latin typeface="Arial" panose="020B0604020202020204" pitchFamily="34" charset="0"/>
                <a:cs typeface="Arial" panose="020B0604020202020204" pitchFamily="34" charset="0"/>
              </a:rPr>
              <a:t>Plasma </a:t>
            </a:r>
            <a:r>
              <a:rPr lang="en-US" sz="2800" dirty="0" err="1" smtClean="0">
                <a:latin typeface="Arial" panose="020B0604020202020204" pitchFamily="34" charset="0"/>
                <a:cs typeface="Arial" panose="020B0604020202020204" pitchFamily="34" charset="0"/>
              </a:rPr>
              <a:t>creatinine</a:t>
            </a:r>
            <a:r>
              <a:rPr lang="en-US" sz="2800" dirty="0" smtClean="0">
                <a:latin typeface="Arial" panose="020B0604020202020204" pitchFamily="34" charset="0"/>
                <a:cs typeface="Arial" panose="020B0604020202020204" pitchFamily="34" charset="0"/>
              </a:rPr>
              <a:t> at birth is similar to the  mother. It decreases rapidly at first to </a:t>
            </a:r>
            <a:r>
              <a:rPr lang="en-US" sz="2800" dirty="0" err="1" smtClean="0">
                <a:latin typeface="Arial" panose="020B0604020202020204" pitchFamily="34" charset="0"/>
                <a:cs typeface="Arial" panose="020B0604020202020204" pitchFamily="34" charset="0"/>
              </a:rPr>
              <a:t>approx</a:t>
            </a:r>
            <a:r>
              <a:rPr lang="en-US" sz="2800" dirty="0" smtClean="0">
                <a:latin typeface="Arial" panose="020B0604020202020204" pitchFamily="34" charset="0"/>
                <a:cs typeface="Arial" panose="020B0604020202020204" pitchFamily="34" charset="0"/>
              </a:rPr>
              <a:t> 35</a:t>
            </a:r>
            <a:r>
              <a:rPr lang="el-GR" sz="2800" dirty="0" smtClean="0">
                <a:latin typeface="Arial" panose="020B0604020202020204" pitchFamily="34" charset="0"/>
                <a:cs typeface="Arial" panose="020B0604020202020204" pitchFamily="34" charset="0"/>
              </a:rPr>
              <a:t>μ</a:t>
            </a:r>
            <a:r>
              <a:rPr lang="en-US" sz="2800" dirty="0" smtClean="0">
                <a:latin typeface="Arial" panose="020B0604020202020204" pitchFamily="34" charset="0"/>
                <a:cs typeface="Arial" panose="020B0604020202020204" pitchFamily="34" charset="0"/>
              </a:rPr>
              <a:t>mol/l (slower in preterm) and then rise gradually until the adult level is reached later in life.</a:t>
            </a:r>
          </a:p>
          <a:p>
            <a:pPr>
              <a:buFont typeface="Wingdings" pitchFamily="2" charset="2"/>
              <a:buChar char="Ø"/>
            </a:pPr>
            <a:r>
              <a:rPr lang="en-US" sz="2800" dirty="0" smtClean="0">
                <a:latin typeface="Arial" panose="020B0604020202020204" pitchFamily="34" charset="0"/>
                <a:cs typeface="Arial" panose="020B0604020202020204" pitchFamily="34" charset="0"/>
              </a:rPr>
              <a:t>Renal dysfunction in neonates can be due to </a:t>
            </a:r>
            <a:r>
              <a:rPr lang="en-US" sz="2800" dirty="0" err="1" smtClean="0">
                <a:latin typeface="Arial" panose="020B0604020202020204" pitchFamily="34" charset="0"/>
                <a:cs typeface="Arial" panose="020B0604020202020204" pitchFamily="34" charset="0"/>
              </a:rPr>
              <a:t>hypotension,birth</a:t>
            </a:r>
            <a:r>
              <a:rPr lang="en-US" sz="2800" dirty="0" smtClean="0">
                <a:latin typeface="Arial" panose="020B0604020202020204" pitchFamily="34" charset="0"/>
                <a:cs typeface="Arial" panose="020B0604020202020204" pitchFamily="34" charset="0"/>
              </a:rPr>
              <a:t> asphyxia, </a:t>
            </a:r>
            <a:r>
              <a:rPr lang="en-US" sz="2800" dirty="0" err="1" smtClean="0">
                <a:latin typeface="Arial" panose="020B0604020202020204" pitchFamily="34" charset="0"/>
                <a:cs typeface="Arial" panose="020B0604020202020204" pitchFamily="34" charset="0"/>
              </a:rPr>
              <a:t>renotoxic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drugs,renal</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agenesis,septicemia,dehydration</a:t>
            </a:r>
            <a:r>
              <a:rPr lang="en-US" sz="2800" dirty="0" smtClean="0">
                <a:latin typeface="Arial" panose="020B0604020202020204" pitchFamily="34" charset="0"/>
                <a:cs typeface="Arial" panose="020B0604020202020204" pitchFamily="34" charset="0"/>
              </a:rPr>
              <a:t> etc..</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017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467600" cy="6803401"/>
          </a:xfrm>
          <a:prstGeom prst="rect">
            <a:avLst/>
          </a:prstGeom>
        </p:spPr>
        <p:txBody>
          <a:bodyPr wrap="square">
            <a:spAutoFit/>
          </a:bodyPr>
          <a:lstStyle/>
          <a:p>
            <a:pPr>
              <a:lnSpc>
                <a:spcPct val="80000"/>
              </a:lnSpc>
              <a:spcBef>
                <a:spcPts val="500"/>
              </a:spcBef>
              <a:buSzPct val="80000"/>
            </a:pPr>
            <a:r>
              <a:rPr lang="en-US" sz="2800" dirty="0">
                <a:latin typeface="Arial" panose="020B0604020202020204" pitchFamily="34" charset="0"/>
                <a:cs typeface="Arial" panose="020B0604020202020204" pitchFamily="34" charset="0"/>
              </a:rPr>
              <a:t>Gastrointestinal: </a:t>
            </a:r>
            <a:endParaRPr lang="en-US" sz="2800" dirty="0" smtClean="0">
              <a:latin typeface="Arial" panose="020B0604020202020204" pitchFamily="34" charset="0"/>
              <a:cs typeface="Arial" panose="020B0604020202020204" pitchFamily="34" charset="0"/>
            </a:endParaRPr>
          </a:p>
          <a:p>
            <a:pPr>
              <a:lnSpc>
                <a:spcPct val="80000"/>
              </a:lnSpc>
              <a:spcBef>
                <a:spcPts val="500"/>
              </a:spcBef>
              <a:buSzPct val="80000"/>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GI tract </a:t>
            </a:r>
            <a:r>
              <a:rPr lang="en-US" sz="2800" dirty="0" smtClean="0">
                <a:latin typeface="Arial" panose="020B0604020202020204" pitchFamily="34" charset="0"/>
                <a:cs typeface="Arial" panose="020B0604020202020204" pitchFamily="34" charset="0"/>
              </a:rPr>
              <a:t>is sterile </a:t>
            </a:r>
            <a:r>
              <a:rPr lang="en-US" sz="2800" dirty="0">
                <a:latin typeface="Arial" panose="020B0604020202020204" pitchFamily="34" charset="0"/>
                <a:cs typeface="Arial" panose="020B0604020202020204" pitchFamily="34" charset="0"/>
              </a:rPr>
              <a:t>@ birth; bacteria enters GI tract thru </a:t>
            </a:r>
            <a:r>
              <a:rPr lang="en-US" sz="2800" dirty="0" smtClean="0">
                <a:latin typeface="Arial" panose="020B0604020202020204" pitchFamily="34" charset="0"/>
                <a:cs typeface="Arial" panose="020B0604020202020204" pitchFamily="34" charset="0"/>
              </a:rPr>
              <a:t>the mouth </a:t>
            </a:r>
            <a:r>
              <a:rPr lang="en-US" sz="2800" dirty="0">
                <a:latin typeface="Arial" panose="020B0604020202020204" pitchFamily="34" charset="0"/>
                <a:cs typeface="Arial" panose="020B0604020202020204" pitchFamily="34" charset="0"/>
              </a:rPr>
              <a:t>within 24 </a:t>
            </a:r>
            <a:r>
              <a:rPr lang="en-US" sz="2800" dirty="0" err="1">
                <a:latin typeface="Arial" panose="020B0604020202020204" pitchFamily="34" charset="0"/>
                <a:cs typeface="Arial" panose="020B0604020202020204" pitchFamily="34" charset="0"/>
              </a:rPr>
              <a:t>hrs.of</a:t>
            </a:r>
            <a:r>
              <a:rPr lang="en-US" sz="2800" dirty="0">
                <a:latin typeface="Arial" panose="020B0604020202020204" pitchFamily="34" charset="0"/>
                <a:cs typeface="Arial" panose="020B0604020202020204" pitchFamily="34" charset="0"/>
              </a:rPr>
              <a:t> life. Bacteria needed for prod. </a:t>
            </a:r>
            <a:r>
              <a:rPr lang="en-US" sz="2800" dirty="0" err="1">
                <a:latin typeface="Arial" panose="020B0604020202020204" pitchFamily="34" charset="0"/>
                <a:cs typeface="Arial" panose="020B0604020202020204" pitchFamily="34" charset="0"/>
              </a:rPr>
              <a:t>Vit.K</a:t>
            </a:r>
            <a:endParaRPr lang="en-US" sz="2800" dirty="0">
              <a:latin typeface="Arial" panose="020B0604020202020204" pitchFamily="34" charset="0"/>
              <a:cs typeface="Arial" panose="020B0604020202020204" pitchFamily="34" charset="0"/>
            </a:endParaRPr>
          </a:p>
          <a:p>
            <a:pPr>
              <a:lnSpc>
                <a:spcPct val="80000"/>
              </a:lnSpc>
              <a:spcBef>
                <a:spcPts val="500"/>
              </a:spcBef>
              <a:buSzPct val="80000"/>
            </a:pPr>
            <a:endParaRPr lang="en-US" sz="2800" dirty="0">
              <a:latin typeface="Arial" panose="020B0604020202020204" pitchFamily="34" charset="0"/>
              <a:cs typeface="Arial" panose="020B0604020202020204" pitchFamily="34" charset="0"/>
            </a:endParaRPr>
          </a:p>
          <a:p>
            <a:pPr marL="457200" indent="-457200">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Infant: limited ability to digest fats &amp; </a:t>
            </a:r>
            <a:r>
              <a:rPr lang="en-US" sz="2800" dirty="0" smtClean="0">
                <a:latin typeface="Arial" panose="020B0604020202020204" pitchFamily="34" charset="0"/>
                <a:cs typeface="Arial" panose="020B0604020202020204" pitchFamily="34" charset="0"/>
              </a:rPr>
              <a:t>starches</a:t>
            </a:r>
          </a:p>
          <a:p>
            <a:pPr marL="457200" indent="-457200">
              <a:lnSpc>
                <a:spcPct val="80000"/>
              </a:lnSpc>
              <a:spcBef>
                <a:spcPts val="500"/>
              </a:spcBef>
              <a:buClr>
                <a:srgbClr val="996666"/>
              </a:buClr>
              <a:buSzPct val="80000"/>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 </a:t>
            </a:r>
            <a:r>
              <a:rPr lang="en-US" sz="2800" dirty="0" err="1" smtClean="0">
                <a:latin typeface="Arial" panose="020B0604020202020204" pitchFamily="34" charset="0"/>
                <a:cs typeface="Arial" panose="020B0604020202020204" pitchFamily="34" charset="0"/>
              </a:rPr>
              <a:t>GIT</a:t>
            </a:r>
            <a:r>
              <a:rPr lang="en-US" sz="2800" dirty="0" smtClean="0">
                <a:latin typeface="Arial" panose="020B0604020202020204" pitchFamily="34" charset="0"/>
                <a:cs typeface="Arial" panose="020B0604020202020204" pitchFamily="34" charset="0"/>
              </a:rPr>
              <a:t> flora are important in </a:t>
            </a:r>
            <a:r>
              <a:rPr lang="en-US" sz="2800" dirty="0" err="1" smtClean="0">
                <a:latin typeface="Arial" panose="020B0604020202020204" pitchFamily="34" charset="0"/>
                <a:cs typeface="Arial" panose="020B0604020202020204" pitchFamily="34" charset="0"/>
              </a:rPr>
              <a:t>bilirubin</a:t>
            </a:r>
            <a:r>
              <a:rPr lang="en-US" sz="2800" dirty="0" smtClean="0">
                <a:latin typeface="Arial" panose="020B0604020202020204" pitchFamily="34" charset="0"/>
                <a:cs typeface="Arial" panose="020B0604020202020204" pitchFamily="34" charset="0"/>
              </a:rPr>
              <a:t> metabolism</a:t>
            </a:r>
          </a:p>
          <a:p>
            <a:pPr>
              <a:lnSpc>
                <a:spcPct val="80000"/>
              </a:lnSpc>
              <a:spcBef>
                <a:spcPts val="500"/>
              </a:spcBef>
              <a:buClr>
                <a:srgbClr val="996666"/>
              </a:buClr>
              <a:buSzPct val="80000"/>
              <a:buFont typeface="Wingdings" pitchFamily="2" charset="2"/>
              <a:buChar char=""/>
            </a:pPr>
            <a:endParaRPr lang="en-US" sz="2800"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pPr>
            <a:endParaRPr lang="en-US" sz="2800" dirty="0">
              <a:latin typeface="Arial" panose="020B0604020202020204" pitchFamily="34" charset="0"/>
              <a:cs typeface="Arial" panose="020B0604020202020204" pitchFamily="34" charset="0"/>
            </a:endParaRPr>
          </a:p>
          <a:p>
            <a:pPr marL="457200" indent="-457200">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Meconium passed 1st 24-48 hrs. of </a:t>
            </a:r>
            <a:r>
              <a:rPr lang="en-US" sz="2800" dirty="0" smtClean="0">
                <a:latin typeface="Arial" panose="020B0604020202020204" pitchFamily="34" charset="0"/>
                <a:cs typeface="Arial" panose="020B0604020202020204" pitchFamily="34" charset="0"/>
              </a:rPr>
              <a:t>life</a:t>
            </a:r>
          </a:p>
          <a:p>
            <a:pPr>
              <a:lnSpc>
                <a:spcPct val="80000"/>
              </a:lnSpc>
              <a:spcBef>
                <a:spcPts val="500"/>
              </a:spcBef>
              <a:buClr>
                <a:srgbClr val="996666"/>
              </a:buClr>
              <a:buSzPct val="80000"/>
            </a:pPr>
            <a:endParaRPr lang="en-US" sz="2800"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pPr>
            <a:endParaRPr lang="en-US" sz="2800" dirty="0" smtClean="0">
              <a:latin typeface="Arial" panose="020B0604020202020204" pitchFamily="34" charset="0"/>
              <a:cs typeface="Arial" panose="020B0604020202020204" pitchFamily="34" charset="0"/>
            </a:endParaRPr>
          </a:p>
          <a:p>
            <a:pPr>
              <a:lnSpc>
                <a:spcPct val="80000"/>
              </a:lnSpc>
              <a:spcBef>
                <a:spcPts val="500"/>
              </a:spcBef>
              <a:buClr>
                <a:srgbClr val="996666"/>
              </a:buClr>
              <a:buSzPct val="80000"/>
            </a:pPr>
            <a:endParaRPr lang="en-US" sz="2800" dirty="0">
              <a:latin typeface="Arial" panose="020B0604020202020204" pitchFamily="34" charset="0"/>
              <a:cs typeface="Arial" panose="020B0604020202020204" pitchFamily="34" charset="0"/>
            </a:endParaRPr>
          </a:p>
          <a:p>
            <a:pPr marL="457200" indent="-457200">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By 2nd - 3rd day, transitional stool passed</a:t>
            </a:r>
          </a:p>
          <a:p>
            <a:pPr>
              <a:lnSpc>
                <a:spcPct val="90000"/>
              </a:lnSpc>
              <a:spcBef>
                <a:spcPts val="800"/>
              </a:spcBef>
              <a:buClr>
                <a:srgbClr val="996666"/>
              </a:buClr>
              <a:buSzPct val="80000"/>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4095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3408"/>
            <a:ext cx="7886700" cy="1325563"/>
          </a:xfrm>
        </p:spPr>
        <p:txBody>
          <a:bodyPr>
            <a:normAutofit fontScale="90000"/>
          </a:bodyPr>
          <a:lstStyle/>
          <a:p>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
            </a:r>
            <a:br>
              <a:rPr lang="en-US" sz="3600" dirty="0" smtClean="0">
                <a:latin typeface="Arial" pitchFamily="34" charset="0"/>
                <a:cs typeface="Arial" pitchFamily="34" charset="0"/>
              </a:rPr>
            </a:br>
            <a:r>
              <a:rPr lang="en-US" sz="3600" dirty="0" smtClean="0">
                <a:latin typeface="Arial" pitchFamily="34" charset="0"/>
                <a:cs typeface="Arial" pitchFamily="34" charset="0"/>
              </a:rPr>
              <a:t>Body Fat and Temperature Control</a:t>
            </a:r>
            <a:br>
              <a:rPr lang="en-US" sz="3600" dirty="0" smtClean="0">
                <a:latin typeface="Arial" pitchFamily="34" charset="0"/>
                <a:cs typeface="Arial" pitchFamily="34" charset="0"/>
              </a:rPr>
            </a:br>
            <a:endParaRPr lang="en-US" sz="3600" dirty="0">
              <a:latin typeface="Arial" pitchFamily="34" charset="0"/>
              <a:cs typeface="Arial" pitchFamily="34" charset="0"/>
            </a:endParaRPr>
          </a:p>
        </p:txBody>
      </p:sp>
      <p:sp>
        <p:nvSpPr>
          <p:cNvPr id="3" name="Content Placeholder 2"/>
          <p:cNvSpPr>
            <a:spLocks noGrp="1"/>
          </p:cNvSpPr>
          <p:nvPr>
            <p:ph idx="1"/>
          </p:nvPr>
        </p:nvSpPr>
        <p:spPr>
          <a:xfrm>
            <a:off x="628650" y="836712"/>
            <a:ext cx="7886700" cy="5688632"/>
          </a:xfrm>
        </p:spPr>
        <p:txBody>
          <a:bodyPr>
            <a:noAutofit/>
          </a:bodyPr>
          <a:lstStyle/>
          <a:p>
            <a:pPr>
              <a:spcBef>
                <a:spcPts val="500"/>
              </a:spcBef>
              <a:buSzPct val="80000"/>
              <a:buNone/>
            </a:pPr>
            <a:r>
              <a:rPr lang="en-US" sz="2400" b="1" dirty="0">
                <a:latin typeface="Arial" pitchFamily="34" charset="0"/>
                <a:cs typeface="Arial" pitchFamily="34" charset="0"/>
              </a:rPr>
              <a:t>Brown fat</a:t>
            </a:r>
            <a:r>
              <a:rPr lang="en-US" sz="2400" dirty="0">
                <a:latin typeface="Arial" pitchFamily="34" charset="0"/>
                <a:cs typeface="Arial" pitchFamily="34" charset="0"/>
              </a:rPr>
              <a:t> : helps conserve body heat; produces heat.</a:t>
            </a:r>
          </a:p>
          <a:p>
            <a:pPr>
              <a:spcBef>
                <a:spcPts val="500"/>
              </a:spcBef>
              <a:buSzPct val="80000"/>
              <a:buNone/>
            </a:pPr>
            <a:r>
              <a:rPr lang="en-US" sz="2400" dirty="0">
                <a:latin typeface="Arial" pitchFamily="34" charset="0"/>
                <a:cs typeface="Arial" pitchFamily="34" charset="0"/>
              </a:rPr>
              <a:t> Found in upper chest, back of neck, around abdomen.</a:t>
            </a:r>
          </a:p>
          <a:p>
            <a:pPr>
              <a:spcBef>
                <a:spcPts val="500"/>
              </a:spcBef>
              <a:buSzPct val="80000"/>
              <a:buNone/>
            </a:pPr>
            <a:r>
              <a:rPr lang="en-US" sz="2400" dirty="0">
                <a:latin typeface="Arial" pitchFamily="34" charset="0"/>
                <a:cs typeface="Arial" pitchFamily="34" charset="0"/>
              </a:rPr>
              <a:t> Is deposited in 2</a:t>
            </a:r>
            <a:r>
              <a:rPr lang="en-US" sz="2400" baseline="30000" dirty="0">
                <a:latin typeface="Arial" pitchFamily="34" charset="0"/>
                <a:cs typeface="Arial" pitchFamily="34" charset="0"/>
              </a:rPr>
              <a:t>nd</a:t>
            </a:r>
            <a:r>
              <a:rPr lang="en-US" sz="2400" dirty="0">
                <a:latin typeface="Arial" pitchFamily="34" charset="0"/>
                <a:cs typeface="Arial" pitchFamily="34" charset="0"/>
              </a:rPr>
              <a:t> trimester; Helps regulate body temp&gt;delivery.</a:t>
            </a:r>
          </a:p>
          <a:p>
            <a:pPr>
              <a:spcBef>
                <a:spcPts val="500"/>
              </a:spcBef>
              <a:buSzPct val="80000"/>
              <a:buNone/>
            </a:pPr>
            <a:r>
              <a:rPr lang="en-US" sz="2400" dirty="0">
                <a:latin typeface="Arial" pitchFamily="34" charset="0"/>
                <a:cs typeface="Arial" pitchFamily="34" charset="0"/>
              </a:rPr>
              <a:t>Radiant warmer - helps regulates body temp. by </a:t>
            </a:r>
            <a:r>
              <a:rPr lang="en-US" sz="2400" dirty="0" err="1" smtClean="0">
                <a:latin typeface="Arial" pitchFamily="34" charset="0"/>
                <a:cs typeface="Arial" pitchFamily="34" charset="0"/>
              </a:rPr>
              <a:t>conservaing</a:t>
            </a:r>
            <a:r>
              <a:rPr lang="en-US" sz="2400" dirty="0" smtClean="0">
                <a:latin typeface="Arial" pitchFamily="34" charset="0"/>
                <a:cs typeface="Arial" pitchFamily="34" charset="0"/>
              </a:rPr>
              <a:t> </a:t>
            </a:r>
            <a:r>
              <a:rPr lang="en-US" sz="2400" dirty="0">
                <a:latin typeface="Arial" pitchFamily="34" charset="0"/>
                <a:cs typeface="Arial" pitchFamily="34" charset="0"/>
              </a:rPr>
              <a:t>heat.</a:t>
            </a:r>
          </a:p>
          <a:p>
            <a:pPr>
              <a:lnSpc>
                <a:spcPct val="80000"/>
              </a:lnSpc>
              <a:spcBef>
                <a:spcPts val="500"/>
              </a:spcBef>
              <a:buSzPct val="80000"/>
              <a:buNone/>
            </a:pPr>
            <a:r>
              <a:rPr lang="en-US" sz="2400" dirty="0">
                <a:latin typeface="Arial" pitchFamily="34" charset="0"/>
                <a:cs typeface="Arial" pitchFamily="34" charset="0"/>
              </a:rPr>
              <a:t>Newborns can produce sufficient heat in optimal thermal </a:t>
            </a:r>
          </a:p>
          <a:p>
            <a:pPr>
              <a:lnSpc>
                <a:spcPct val="80000"/>
              </a:lnSpc>
              <a:spcBef>
                <a:spcPts val="500"/>
              </a:spcBef>
              <a:buSzPct val="80000"/>
              <a:buNone/>
            </a:pPr>
            <a:r>
              <a:rPr lang="en-US" sz="2400" dirty="0">
                <a:latin typeface="Arial" pitchFamily="34" charset="0"/>
                <a:cs typeface="Arial" pitchFamily="34" charset="0"/>
              </a:rPr>
              <a:t>Environment if warm enough. </a:t>
            </a:r>
          </a:p>
          <a:p>
            <a:pPr>
              <a:lnSpc>
                <a:spcPct val="80000"/>
              </a:lnSpc>
              <a:spcBef>
                <a:spcPts val="500"/>
              </a:spcBef>
              <a:buSzPct val="80000"/>
              <a:buNone/>
            </a:pPr>
            <a:r>
              <a:rPr lang="en-US" sz="2400" dirty="0">
                <a:latin typeface="Arial" pitchFamily="34" charset="0"/>
                <a:cs typeface="Arial" pitchFamily="34" charset="0"/>
              </a:rPr>
              <a:t>Rapid heat loss occurs in suboptimal environment [cooler]. </a:t>
            </a:r>
          </a:p>
          <a:p>
            <a:pPr>
              <a:lnSpc>
                <a:spcPct val="80000"/>
              </a:lnSpc>
              <a:spcBef>
                <a:spcPts val="500"/>
              </a:spcBef>
              <a:buSzPct val="80000"/>
              <a:buNone/>
            </a:pPr>
            <a:r>
              <a:rPr lang="en-US" sz="2400" dirty="0">
                <a:latin typeface="Arial" pitchFamily="34" charset="0"/>
                <a:cs typeface="Arial" pitchFamily="34" charset="0"/>
              </a:rPr>
              <a:t>Infants do not shiver; can go into </a:t>
            </a:r>
            <a:r>
              <a:rPr lang="en-US" sz="2400" b="1" dirty="0">
                <a:latin typeface="Arial" pitchFamily="34" charset="0"/>
                <a:cs typeface="Arial" pitchFamily="34" charset="0"/>
              </a:rPr>
              <a:t>cold stress</a:t>
            </a:r>
            <a:r>
              <a:rPr lang="en-US" sz="2400" dirty="0">
                <a:latin typeface="Arial" pitchFamily="34" charset="0"/>
                <a:cs typeface="Arial" pitchFamily="34" charset="0"/>
              </a:rPr>
              <a:t> quickly. </a:t>
            </a:r>
          </a:p>
          <a:p>
            <a:pPr>
              <a:lnSpc>
                <a:spcPct val="80000"/>
              </a:lnSpc>
              <a:spcBef>
                <a:spcPts val="500"/>
              </a:spcBef>
              <a:buSzPct val="80000"/>
              <a:buNone/>
            </a:pPr>
            <a:r>
              <a:rPr lang="en-US" sz="2400" dirty="0">
                <a:latin typeface="Arial" pitchFamily="34" charset="0"/>
                <a:cs typeface="Arial" pitchFamily="34" charset="0"/>
              </a:rPr>
              <a:t>Uses up extra glucose &amp; oxygen to </a:t>
            </a:r>
            <a:r>
              <a:rPr lang="en-US" sz="2400" dirty="0" err="1">
                <a:latin typeface="Arial" pitchFamily="34" charset="0"/>
                <a:cs typeface="Arial" pitchFamily="34" charset="0"/>
              </a:rPr>
              <a:t>thermoregulate</a:t>
            </a:r>
            <a:r>
              <a:rPr lang="en-US" sz="2400" dirty="0">
                <a:latin typeface="Arial" pitchFamily="34" charset="0"/>
                <a:cs typeface="Arial" pitchFamily="34" charset="0"/>
              </a:rPr>
              <a:t>. </a:t>
            </a:r>
          </a:p>
          <a:p>
            <a:pPr>
              <a:lnSpc>
                <a:spcPct val="80000"/>
              </a:lnSpc>
              <a:spcBef>
                <a:spcPts val="500"/>
              </a:spcBef>
              <a:buSzPct val="80000"/>
              <a:buNone/>
            </a:pPr>
            <a:r>
              <a:rPr lang="en-US" sz="2400" dirty="0" smtClean="0">
                <a:latin typeface="Arial" pitchFamily="34" charset="0"/>
                <a:cs typeface="Arial" pitchFamily="34" charset="0"/>
              </a:rPr>
              <a:t>Cold can leads </a:t>
            </a:r>
            <a:r>
              <a:rPr lang="en-US" sz="2400" dirty="0">
                <a:latin typeface="Arial" pitchFamily="34" charset="0"/>
                <a:cs typeface="Arial" pitchFamily="34" charset="0"/>
              </a:rPr>
              <a:t>to: </a:t>
            </a:r>
          </a:p>
          <a:p>
            <a:pPr>
              <a:lnSpc>
                <a:spcPct val="80000"/>
              </a:lnSpc>
              <a:spcBef>
                <a:spcPts val="500"/>
              </a:spcBef>
              <a:buClr>
                <a:srgbClr val="996666"/>
              </a:buClr>
              <a:buSzPct val="80000"/>
              <a:buFont typeface="Wingdings" pitchFamily="2" charset="2"/>
              <a:buChar char=""/>
            </a:pPr>
            <a:r>
              <a:rPr lang="en-US" sz="2400" dirty="0">
                <a:latin typeface="Arial" pitchFamily="34" charset="0"/>
                <a:cs typeface="Arial" pitchFamily="34" charset="0"/>
              </a:rPr>
              <a:t>metabolic acidosis; respiratory distress </a:t>
            </a:r>
          </a:p>
          <a:p>
            <a:pPr>
              <a:lnSpc>
                <a:spcPct val="80000"/>
              </a:lnSpc>
              <a:spcBef>
                <a:spcPts val="500"/>
              </a:spcBef>
              <a:buClr>
                <a:srgbClr val="996666"/>
              </a:buClr>
              <a:buSzPct val="80000"/>
              <a:buFont typeface="Wingdings" pitchFamily="2" charset="2"/>
              <a:buChar char=""/>
            </a:pPr>
            <a:r>
              <a:rPr lang="en-US" sz="2400" dirty="0">
                <a:latin typeface="Arial" pitchFamily="34" charset="0"/>
                <a:cs typeface="Arial" pitchFamily="34" charset="0"/>
              </a:rPr>
              <a:t>Hypoglycemia; Jaundice; decreased surfactant </a:t>
            </a:r>
            <a:r>
              <a:rPr lang="en-US" sz="2400" dirty="0" smtClean="0">
                <a:latin typeface="Arial" pitchFamily="34" charset="0"/>
                <a:cs typeface="Arial" pitchFamily="34" charset="0"/>
              </a:rPr>
              <a:t>production </a:t>
            </a:r>
            <a:endParaRPr lang="en-US" sz="2400" dirty="0">
              <a:latin typeface="Arial" pitchFamily="34" charset="0"/>
              <a:cs typeface="Arial" pitchFamily="34" charset="0"/>
            </a:endParaRPr>
          </a:p>
          <a:p>
            <a:pPr>
              <a:lnSpc>
                <a:spcPct val="80000"/>
              </a:lnSpc>
              <a:spcBef>
                <a:spcPts val="500"/>
              </a:spcBef>
              <a:buClr>
                <a:srgbClr val="996666"/>
              </a:buClr>
              <a:buSzPct val="80000"/>
              <a:buNone/>
            </a:pPr>
            <a:endParaRPr lang="en-US" sz="2400" dirty="0">
              <a:latin typeface="Arial" pitchFamily="34" charset="0"/>
              <a:cs typeface="Arial" pitchFamily="34" charset="0"/>
            </a:endParaRPr>
          </a:p>
          <a:p>
            <a:pPr>
              <a:spcBef>
                <a:spcPts val="500"/>
              </a:spcBef>
              <a:buSzPct val="80000"/>
              <a:buNone/>
            </a:pPr>
            <a:r>
              <a:rPr lang="en-US" sz="2400" dirty="0">
                <a:latin typeface="Arial" pitchFamily="34" charset="0"/>
                <a:cs typeface="Arial" pitchFamily="34" charset="0"/>
              </a:rPr>
              <a:t> </a:t>
            </a:r>
          </a:p>
          <a:p>
            <a:pPr>
              <a:spcBef>
                <a:spcPts val="500"/>
              </a:spcBef>
              <a:buSzPct val="80000"/>
              <a:buNone/>
            </a:pPr>
            <a:r>
              <a:rPr lang="en-US" sz="2400" dirty="0">
                <a:latin typeface="Arial" pitchFamily="34" charset="0"/>
                <a:cs typeface="Arial" pitchFamily="34" charset="0"/>
              </a:rPr>
              <a:t> </a:t>
            </a:r>
          </a:p>
          <a:p>
            <a:pPr>
              <a:spcBef>
                <a:spcPts val="500"/>
              </a:spcBef>
              <a:buClr>
                <a:srgbClr val="996666"/>
              </a:buClr>
              <a:buSzPct val="80000"/>
              <a:buNone/>
            </a:pPr>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90097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158055"/>
            <a:ext cx="9144000" cy="8032968"/>
          </a:xfrm>
          <a:prstGeom prst="rect">
            <a:avLst/>
          </a:prstGeom>
          <a:noFill/>
          <a:ln>
            <a:noFill/>
          </a:ln>
          <a:extLst/>
        </p:spPr>
        <p:txBody>
          <a:bodyPr wrap="square">
            <a:spAutoFit/>
          </a:bodyPr>
          <a:lstStyle/>
          <a:p>
            <a:pPr>
              <a:defRPr/>
            </a:pPr>
            <a:r>
              <a:rPr lang="en-IN" sz="4000" dirty="0"/>
              <a:t>         </a:t>
            </a:r>
            <a:r>
              <a:rPr lang="en-IN" sz="4000" dirty="0" smtClean="0"/>
              <a:t> </a:t>
            </a:r>
            <a:r>
              <a:rPr lang="en-IN" sz="3200" dirty="0">
                <a:latin typeface="Arial" panose="020B0604020202020204" pitchFamily="34" charset="0"/>
                <a:cs typeface="Arial" panose="020B0604020202020204" pitchFamily="34" charset="0"/>
              </a:rPr>
              <a:t>Haematology</a:t>
            </a:r>
          </a:p>
          <a:p>
            <a:pPr>
              <a:defRPr/>
            </a:pPr>
            <a:endParaRPr lang="en-IN" sz="2800" dirty="0"/>
          </a:p>
          <a:p>
            <a:pPr>
              <a:defRPr/>
            </a:pPr>
            <a:endParaRPr lang="en-IN" sz="2800" dirty="0"/>
          </a:p>
          <a:p>
            <a:pPr>
              <a:defRPr/>
            </a:pPr>
            <a:r>
              <a:rPr lang="en-IN" sz="2800" dirty="0" smtClean="0">
                <a:latin typeface="Arial" panose="020B0604020202020204" pitchFamily="34" charset="0"/>
                <a:cs typeface="Arial" panose="020B0604020202020204" pitchFamily="34" charset="0"/>
              </a:rPr>
              <a:t>NB blood contains </a:t>
            </a:r>
            <a:r>
              <a:rPr lang="en-IN" sz="2800" dirty="0">
                <a:latin typeface="Arial" panose="020B0604020202020204" pitchFamily="34" charset="0"/>
                <a:cs typeface="Arial" panose="020B0604020202020204" pitchFamily="34" charset="0"/>
              </a:rPr>
              <a:t>both adult (</a:t>
            </a:r>
            <a:r>
              <a:rPr lang="en-IN" sz="2800" dirty="0" err="1">
                <a:latin typeface="Arial" panose="020B0604020202020204" pitchFamily="34" charset="0"/>
                <a:cs typeface="Arial" panose="020B0604020202020204" pitchFamily="34" charset="0"/>
              </a:rPr>
              <a:t>HbA</a:t>
            </a:r>
            <a:r>
              <a:rPr lang="en-IN" sz="2800" dirty="0">
                <a:latin typeface="Arial" panose="020B0604020202020204" pitchFamily="34" charset="0"/>
                <a:cs typeface="Arial" panose="020B0604020202020204" pitchFamily="34" charset="0"/>
              </a:rPr>
              <a:t>) </a:t>
            </a:r>
            <a:endParaRPr lang="en-IN" sz="2800" dirty="0" smtClean="0">
              <a:latin typeface="Arial" panose="020B0604020202020204" pitchFamily="34" charset="0"/>
              <a:cs typeface="Arial" panose="020B0604020202020204" pitchFamily="34" charset="0"/>
            </a:endParaRPr>
          </a:p>
          <a:p>
            <a:pPr>
              <a:defRPr/>
            </a:pPr>
            <a:r>
              <a:rPr lang="en-IN" sz="2800" dirty="0" smtClean="0">
                <a:latin typeface="Arial" panose="020B0604020202020204" pitchFamily="34" charset="0"/>
                <a:cs typeface="Arial" panose="020B0604020202020204" pitchFamily="34" charset="0"/>
              </a:rPr>
              <a:t>and </a:t>
            </a:r>
            <a:r>
              <a:rPr lang="en-IN" sz="2800" dirty="0" err="1">
                <a:latin typeface="Arial" panose="020B0604020202020204" pitchFamily="34" charset="0"/>
                <a:cs typeface="Arial" panose="020B0604020202020204" pitchFamily="34" charset="0"/>
              </a:rPr>
              <a:t>fetal</a:t>
            </a:r>
            <a:r>
              <a:rPr lang="en-IN" sz="2800" dirty="0">
                <a:latin typeface="Arial" panose="020B0604020202020204" pitchFamily="34" charset="0"/>
                <a:cs typeface="Arial" panose="020B0604020202020204" pitchFamily="34" charset="0"/>
              </a:rPr>
              <a:t> </a:t>
            </a:r>
            <a:r>
              <a:rPr lang="en-IN" sz="2800" dirty="0" smtClean="0">
                <a:latin typeface="Arial" panose="020B0604020202020204" pitchFamily="34" charset="0"/>
                <a:cs typeface="Arial" panose="020B0604020202020204" pitchFamily="34" charset="0"/>
              </a:rPr>
              <a:t>haemoglobin at birth</a:t>
            </a:r>
            <a:endParaRPr lang="en-IN" sz="2800" dirty="0">
              <a:latin typeface="Arial" panose="020B0604020202020204" pitchFamily="34" charset="0"/>
              <a:cs typeface="Arial" panose="020B0604020202020204" pitchFamily="34" charset="0"/>
            </a:endParaRPr>
          </a:p>
          <a:p>
            <a:pPr>
              <a:defRPr/>
            </a:pPr>
            <a:r>
              <a:rPr lang="en-IN" sz="2800" dirty="0">
                <a:latin typeface="Arial" panose="020B0604020202020204" pitchFamily="34" charset="0"/>
                <a:cs typeface="Arial" panose="020B0604020202020204" pitchFamily="34" charset="0"/>
              </a:rPr>
              <a:t> </a:t>
            </a:r>
          </a:p>
          <a:p>
            <a:pPr>
              <a:defRPr/>
            </a:pPr>
            <a:r>
              <a:rPr lang="en-IN" sz="2800" dirty="0" smtClean="0">
                <a:latin typeface="Arial" panose="020B0604020202020204" pitchFamily="34" charset="0"/>
                <a:cs typeface="Arial" panose="020B0604020202020204" pitchFamily="34" charset="0"/>
              </a:rPr>
              <a:t>                    </a:t>
            </a:r>
            <a:r>
              <a:rPr lang="en-IN" sz="2800" dirty="0" err="1" smtClean="0">
                <a:latin typeface="Arial" panose="020B0604020202020204" pitchFamily="34" charset="0"/>
                <a:cs typeface="Arial" panose="020B0604020202020204" pitchFamily="34" charset="0"/>
              </a:rPr>
              <a:t>HbF</a:t>
            </a: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70-80% </a:t>
            </a:r>
            <a:r>
              <a:rPr lang="en-IN" sz="2800" dirty="0" smtClean="0">
                <a:latin typeface="Arial" panose="020B0604020202020204" pitchFamily="34" charset="0"/>
                <a:cs typeface="Arial" panose="020B0604020202020204" pitchFamily="34" charset="0"/>
              </a:rPr>
              <a:t>up to </a:t>
            </a:r>
            <a:r>
              <a:rPr lang="en-IN" sz="2800" dirty="0">
                <a:latin typeface="Arial" panose="020B0604020202020204" pitchFamily="34" charset="0"/>
                <a:cs typeface="Arial" panose="020B0604020202020204" pitchFamily="34" charset="0"/>
              </a:rPr>
              <a:t>90% in preterm</a:t>
            </a: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F</a:t>
            </a:r>
            <a:r>
              <a:rPr lang="en-IN" sz="2800" dirty="0" smtClean="0">
                <a:latin typeface="Arial" panose="020B0604020202020204" pitchFamily="34" charset="0"/>
                <a:cs typeface="Arial" panose="020B0604020202020204" pitchFamily="34" charset="0"/>
              </a:rPr>
              <a:t>our </a:t>
            </a:r>
            <a:r>
              <a:rPr lang="en-IN" sz="2800" dirty="0">
                <a:latin typeface="Arial" panose="020B0604020202020204" pitchFamily="34" charset="0"/>
                <a:cs typeface="Arial" panose="020B0604020202020204" pitchFamily="34" charset="0"/>
              </a:rPr>
              <a:t>globin chains </a:t>
            </a:r>
            <a:r>
              <a:rPr lang="en-IN" sz="2800" dirty="0" smtClean="0">
                <a:latin typeface="Arial" panose="020B0604020202020204" pitchFamily="34" charset="0"/>
                <a:cs typeface="Arial" panose="020B0604020202020204" pitchFamily="34" charset="0"/>
              </a:rPr>
              <a:t>alpha2 and delta2 </a:t>
            </a: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G</a:t>
            </a:r>
            <a:r>
              <a:rPr lang="en-IN" sz="2800" dirty="0" smtClean="0">
                <a:latin typeface="Arial" panose="020B0604020202020204" pitchFamily="34" charset="0"/>
                <a:cs typeface="Arial" panose="020B0604020202020204" pitchFamily="34" charset="0"/>
              </a:rPr>
              <a:t>reater </a:t>
            </a:r>
            <a:r>
              <a:rPr lang="en-IN" sz="2800" dirty="0">
                <a:latin typeface="Arial" panose="020B0604020202020204" pitchFamily="34" charset="0"/>
                <a:cs typeface="Arial" panose="020B0604020202020204" pitchFamily="34" charset="0"/>
              </a:rPr>
              <a:t>affinity for oxygen and helps maintain the molecular structure and </a:t>
            </a:r>
            <a:r>
              <a:rPr lang="en-IN" sz="2800" dirty="0" smtClean="0">
                <a:latin typeface="Arial" panose="020B0604020202020204" pitchFamily="34" charset="0"/>
                <a:cs typeface="Arial" panose="020B0604020202020204" pitchFamily="34" charset="0"/>
              </a:rPr>
              <a:t>function </a:t>
            </a:r>
            <a:r>
              <a:rPr lang="en-IN" sz="2800" dirty="0">
                <a:latin typeface="Arial" panose="020B0604020202020204" pitchFamily="34" charset="0"/>
                <a:cs typeface="Arial" panose="020B0604020202020204" pitchFamily="34" charset="0"/>
              </a:rPr>
              <a:t>in a more acidic environment</a:t>
            </a: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F</a:t>
            </a:r>
            <a:r>
              <a:rPr lang="en-IN" sz="2800" dirty="0" smtClean="0">
                <a:latin typeface="Arial" panose="020B0604020202020204" pitchFamily="34" charset="0"/>
                <a:cs typeface="Arial" panose="020B0604020202020204" pitchFamily="34" charset="0"/>
              </a:rPr>
              <a:t>acilitates </a:t>
            </a:r>
            <a:r>
              <a:rPr lang="en-IN" sz="2800" dirty="0">
                <a:latin typeface="Arial" panose="020B0604020202020204" pitchFamily="34" charset="0"/>
                <a:cs typeface="Arial" panose="020B0604020202020204" pitchFamily="34" charset="0"/>
              </a:rPr>
              <a:t>oxygen transfer across the placenta from maternal </a:t>
            </a:r>
            <a:r>
              <a:rPr lang="en-IN" sz="2800" dirty="0" err="1">
                <a:latin typeface="Arial" panose="020B0604020202020204" pitchFamily="34" charset="0"/>
                <a:cs typeface="Arial" panose="020B0604020202020204" pitchFamily="34" charset="0"/>
              </a:rPr>
              <a:t>HbA</a:t>
            </a:r>
            <a:r>
              <a:rPr lang="en-IN" sz="2800" dirty="0">
                <a:latin typeface="Arial" panose="020B0604020202020204" pitchFamily="34" charset="0"/>
                <a:cs typeface="Arial" panose="020B0604020202020204" pitchFamily="34" charset="0"/>
              </a:rPr>
              <a:t>.</a:t>
            </a:r>
          </a:p>
          <a:p>
            <a:pPr marL="285750" indent="-285750">
              <a:buFont typeface="Wingdings" pitchFamily="2" charset="2"/>
              <a:buChar char="Ø"/>
              <a:defRPr/>
            </a:pPr>
            <a:r>
              <a:rPr lang="en-IN" sz="2800" dirty="0">
                <a:latin typeface="Arial" panose="020B0604020202020204" pitchFamily="34" charset="0"/>
                <a:cs typeface="Arial" panose="020B0604020202020204" pitchFamily="34" charset="0"/>
              </a:rPr>
              <a:t> </a:t>
            </a:r>
            <a:r>
              <a:rPr lang="en-IN" sz="2800" dirty="0" smtClean="0">
                <a:latin typeface="Arial" panose="020B0604020202020204" pitchFamily="34" charset="0"/>
                <a:cs typeface="Arial" panose="020B0604020202020204" pitchFamily="34" charset="0"/>
              </a:rPr>
              <a:t>Replaced </a:t>
            </a:r>
            <a:r>
              <a:rPr lang="en-IN" sz="2800" dirty="0">
                <a:latin typeface="Arial" panose="020B0604020202020204" pitchFamily="34" charset="0"/>
                <a:cs typeface="Arial" panose="020B0604020202020204" pitchFamily="34" charset="0"/>
              </a:rPr>
              <a:t>with </a:t>
            </a:r>
            <a:r>
              <a:rPr lang="en-IN" sz="2800" dirty="0" err="1">
                <a:latin typeface="Arial" panose="020B0604020202020204" pitchFamily="34" charset="0"/>
                <a:cs typeface="Arial" panose="020B0604020202020204" pitchFamily="34" charset="0"/>
              </a:rPr>
              <a:t>HbA</a:t>
            </a:r>
            <a:r>
              <a:rPr lang="en-IN" sz="2800" dirty="0">
                <a:latin typeface="Arial" panose="020B0604020202020204" pitchFamily="34" charset="0"/>
                <a:cs typeface="Arial" panose="020B0604020202020204" pitchFamily="34" charset="0"/>
              </a:rPr>
              <a:t> at approximately 6 month of age.</a:t>
            </a:r>
          </a:p>
          <a:p>
            <a:pPr marL="285750" indent="-285750">
              <a:buFont typeface="Wingdings" pitchFamily="2" charset="2"/>
              <a:buChar char="Ø"/>
              <a:defRPr/>
            </a:pPr>
            <a:endParaRPr lang="en-IN" sz="2800" dirty="0"/>
          </a:p>
          <a:p>
            <a:pPr>
              <a:defRPr/>
            </a:pPr>
            <a:endParaRPr lang="en-IN" sz="2800" dirty="0"/>
          </a:p>
          <a:p>
            <a:pPr>
              <a:defRPr/>
            </a:pPr>
            <a:r>
              <a:rPr lang="en-IN" sz="2800" dirty="0"/>
              <a:t> </a:t>
            </a:r>
            <a:r>
              <a:rPr lang="en-IN" sz="2800" dirty="0">
                <a:solidFill>
                  <a:srgbClr val="FF0000"/>
                </a:solidFill>
              </a:rPr>
              <a:t> </a:t>
            </a:r>
            <a:endParaRPr lang="en-IN" sz="2800" dirty="0"/>
          </a:p>
        </p:txBody>
      </p:sp>
      <p:pic>
        <p:nvPicPr>
          <p:cNvPr id="4" name="Picture 4" descr="C:\Users\anuradha\Downloads\350px-Hematopoesis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8640"/>
            <a:ext cx="3959841" cy="33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2432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9524" y="1295400"/>
            <a:ext cx="8905875" cy="6986528"/>
          </a:xfrm>
          <a:prstGeom prst="rect">
            <a:avLst/>
          </a:prstGeom>
          <a:noFill/>
          <a:ln>
            <a:noFill/>
          </a:ln>
          <a:extLst/>
        </p:spPr>
        <p:txBody>
          <a:bodyPr wrap="square">
            <a:spAutoFit/>
          </a:bodyPr>
          <a:lstStyle/>
          <a:p>
            <a:pPr>
              <a:defRPr/>
            </a:pPr>
            <a:r>
              <a:rPr lang="en-IN" sz="2400" dirty="0"/>
              <a:t>   </a:t>
            </a:r>
            <a:endParaRPr lang="en-IN"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75% of TBW,80-85% IN PRETERM</a:t>
            </a: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Reduced to 60-65% BY one year</a:t>
            </a: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ECF:ICF IS 2:1,</a:t>
            </a: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The diuresis reduces the extracellular water (30% of TBW) and ICF increases due to growth of </a:t>
            </a:r>
            <a:r>
              <a:rPr lang="en-IN" sz="2800" dirty="0" smtClean="0">
                <a:latin typeface="Arial" panose="020B0604020202020204" pitchFamily="34" charset="0"/>
                <a:cs typeface="Arial" panose="020B0604020202020204" pitchFamily="34" charset="0"/>
              </a:rPr>
              <a:t>cells-</a:t>
            </a:r>
            <a:endParaRPr lang="en-IN"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reaches adult value by 1 </a:t>
            </a:r>
            <a:r>
              <a:rPr lang="en-IN" sz="2800" dirty="0" err="1">
                <a:latin typeface="Arial" panose="020B0604020202020204" pitchFamily="34" charset="0"/>
                <a:cs typeface="Arial" panose="020B0604020202020204" pitchFamily="34" charset="0"/>
              </a:rPr>
              <a:t>yr</a:t>
            </a:r>
            <a:endParaRPr lang="en-IN" sz="2800" dirty="0">
              <a:latin typeface="Arial" panose="020B0604020202020204" pitchFamily="34" charset="0"/>
              <a:cs typeface="Arial" panose="020B0604020202020204" pitchFamily="34" charset="0"/>
            </a:endParaRPr>
          </a:p>
          <a:p>
            <a:pPr marL="285750" indent="-285750">
              <a:buFont typeface="Wingdings" pitchFamily="2" charset="2"/>
              <a:buChar char="ü"/>
              <a:defRPr/>
            </a:pPr>
            <a:endParaRPr lang="en-IN"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Ø"/>
              <a:defRPr/>
            </a:pPr>
            <a:r>
              <a:rPr lang="en-IN" sz="2800" dirty="0">
                <a:latin typeface="Arial" panose="020B0604020202020204" pitchFamily="34" charset="0"/>
                <a:cs typeface="Arial" panose="020B0604020202020204" pitchFamily="34" charset="0"/>
              </a:rPr>
              <a:t>Blood volume</a:t>
            </a:r>
          </a:p>
          <a:p>
            <a:pPr>
              <a:defRPr/>
            </a:pPr>
            <a:r>
              <a:rPr lang="en-IN" sz="2800" dirty="0">
                <a:latin typeface="Arial" panose="020B0604020202020204" pitchFamily="34" charset="0"/>
                <a:cs typeface="Arial" panose="020B0604020202020204" pitchFamily="34" charset="0"/>
              </a:rPr>
              <a:t>    Full term-85 ml /kg</a:t>
            </a:r>
          </a:p>
          <a:p>
            <a:pPr>
              <a:defRPr/>
            </a:pPr>
            <a:r>
              <a:rPr lang="en-IN" sz="2800" dirty="0">
                <a:latin typeface="Arial" panose="020B0604020202020204" pitchFamily="34" charset="0"/>
                <a:cs typeface="Arial" panose="020B0604020202020204" pitchFamily="34" charset="0"/>
              </a:rPr>
              <a:t>    Preterm90-100 ml /kg(50 ml/kg is plasma)</a:t>
            </a:r>
          </a:p>
          <a:p>
            <a:pPr>
              <a:defRPr/>
            </a:pPr>
            <a:endParaRPr lang="en-IN" sz="2400" dirty="0"/>
          </a:p>
          <a:p>
            <a:pPr marL="285750" indent="-285750">
              <a:buFont typeface="Wingdings" pitchFamily="2" charset="2"/>
              <a:buChar char="ü"/>
              <a:defRPr/>
            </a:pPr>
            <a:endParaRPr lang="en-IN" sz="2400" dirty="0"/>
          </a:p>
          <a:p>
            <a:pPr marL="285750" indent="-285750">
              <a:buFont typeface="Wingdings" pitchFamily="2" charset="2"/>
              <a:buChar char="ü"/>
              <a:defRPr/>
            </a:pPr>
            <a:endParaRPr lang="en-IN" sz="2400" dirty="0"/>
          </a:p>
          <a:p>
            <a:pPr marL="285750" indent="-285750">
              <a:buFont typeface="Wingdings" pitchFamily="2" charset="2"/>
              <a:buChar char="ü"/>
              <a:defRPr/>
            </a:pPr>
            <a:endParaRPr lang="en-IN" sz="2400" dirty="0"/>
          </a:p>
          <a:p>
            <a:pPr marL="285750" indent="-285750">
              <a:buFont typeface="Wingdings" pitchFamily="2" charset="2"/>
              <a:buChar char="ü"/>
              <a:defRPr/>
            </a:pPr>
            <a:endParaRPr lang="en-IN" sz="2400" dirty="0"/>
          </a:p>
          <a:p>
            <a:pPr marL="285750" indent="-285750">
              <a:buFont typeface="Wingdings" pitchFamily="2" charset="2"/>
              <a:buChar char="ü"/>
              <a:defRPr/>
            </a:pPr>
            <a:endParaRPr lang="en-IN" sz="2400" dirty="0"/>
          </a:p>
        </p:txBody>
      </p:sp>
      <p:sp>
        <p:nvSpPr>
          <p:cNvPr id="2" name="Title 1"/>
          <p:cNvSpPr>
            <a:spLocks noGrp="1"/>
          </p:cNvSpPr>
          <p:nvPr>
            <p:ph type="title"/>
          </p:nvPr>
        </p:nvSpPr>
        <p:spPr>
          <a:xfrm>
            <a:off x="609600" y="214313"/>
            <a:ext cx="7543800" cy="914400"/>
          </a:xfrm>
        </p:spPr>
        <p:txBody>
          <a:bodyPr/>
          <a:lstStyle/>
          <a:p>
            <a:pPr eaLnBrk="1" fontAlgn="auto" hangingPunct="1">
              <a:spcAft>
                <a:spcPts val="0"/>
              </a:spcAft>
              <a:defRPr/>
            </a:pPr>
            <a:r>
              <a:rPr lang="en-IN" sz="3200" dirty="0" smtClean="0">
                <a:latin typeface="Arial" panose="020B0604020202020204" pitchFamily="34" charset="0"/>
                <a:cs typeface="Arial" panose="020B0604020202020204" pitchFamily="34" charset="0"/>
              </a:rPr>
              <a:t>        BODY FLUID COMPOSITION</a:t>
            </a:r>
            <a:endParaRPr lang="en-I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878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WATER HOMEOSTASIS IN 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80% of the weight of the neonates consists of water as against 60% in adults.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At birth , there is more water in the extracellular compartments than intracellular space.</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At 1</a:t>
            </a:r>
            <a:r>
              <a:rPr lang="en-US" sz="2800" baseline="30000" dirty="0" smtClean="0">
                <a:latin typeface="Arial" panose="020B0604020202020204" pitchFamily="34" charset="0"/>
                <a:cs typeface="Arial" panose="020B0604020202020204" pitchFamily="34" charset="0"/>
              </a:rPr>
              <a:t>st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week,the</a:t>
            </a:r>
            <a:r>
              <a:rPr lang="en-US" sz="2800" dirty="0" smtClean="0">
                <a:latin typeface="Arial" panose="020B0604020202020204" pitchFamily="34" charset="0"/>
                <a:cs typeface="Arial" panose="020B0604020202020204" pitchFamily="34" charset="0"/>
              </a:rPr>
              <a:t> ECF contracts , hence the reduction in weight during this period.</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Renal concentrating capacity is reduced in the newborn and increases during the first 2 years with maximum </a:t>
            </a:r>
            <a:r>
              <a:rPr lang="en-US" sz="2800" b="1" dirty="0" smtClean="0">
                <a:solidFill>
                  <a:srgbClr val="FF0000"/>
                </a:solidFill>
                <a:latin typeface="Arial" panose="020B0604020202020204" pitchFamily="34" charset="0"/>
                <a:cs typeface="Arial" panose="020B0604020202020204" pitchFamily="34" charset="0"/>
              </a:rPr>
              <a:t>Urine </a:t>
            </a:r>
            <a:r>
              <a:rPr lang="en-US" sz="2800" b="1" dirty="0" err="1" smtClean="0">
                <a:solidFill>
                  <a:srgbClr val="FF0000"/>
                </a:solidFill>
                <a:latin typeface="Arial" panose="020B0604020202020204" pitchFamily="34" charset="0"/>
                <a:cs typeface="Arial" panose="020B0604020202020204" pitchFamily="34" charset="0"/>
              </a:rPr>
              <a:t>osm</a:t>
            </a:r>
            <a:r>
              <a:rPr lang="en-US" sz="2800" b="1" dirty="0" smtClean="0">
                <a:solidFill>
                  <a:srgbClr val="FF0000"/>
                </a:solidFill>
                <a:latin typeface="Arial" panose="020B0604020202020204" pitchFamily="34" charset="0"/>
                <a:cs typeface="Arial" panose="020B0604020202020204" pitchFamily="34" charset="0"/>
              </a:rPr>
              <a:t>=500-</a:t>
            </a:r>
            <a:r>
              <a:rPr lang="en-US" sz="2800" b="1" dirty="0" err="1" smtClean="0">
                <a:solidFill>
                  <a:srgbClr val="FF0000"/>
                </a:solidFill>
                <a:latin typeface="Arial" panose="020B0604020202020204" pitchFamily="34" charset="0"/>
                <a:cs typeface="Arial" panose="020B0604020202020204" pitchFamily="34" charset="0"/>
              </a:rPr>
              <a:t>700mosm</a:t>
            </a:r>
            <a:r>
              <a:rPr lang="en-US" sz="2800" b="1" dirty="0" smtClean="0">
                <a:solidFill>
                  <a:srgbClr val="FF0000"/>
                </a:solidFill>
                <a:latin typeface="Arial" panose="020B0604020202020204" pitchFamily="34" charset="0"/>
                <a:cs typeface="Arial" panose="020B0604020202020204" pitchFamily="34" charset="0"/>
              </a:rPr>
              <a:t>/kg </a:t>
            </a:r>
            <a:r>
              <a:rPr lang="en-US" sz="2800" dirty="0" smtClean="0">
                <a:latin typeface="Arial" panose="020B0604020202020204" pitchFamily="34" charset="0"/>
                <a:cs typeface="Arial" panose="020B0604020202020204" pitchFamily="34" charset="0"/>
              </a:rPr>
              <a:t>even after exogenous ADH</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6062654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325563"/>
          </a:xfrm>
        </p:spPr>
        <p:txBody>
          <a:bodyPr/>
          <a:lstStyle/>
          <a:p>
            <a:r>
              <a:rPr lang="en-US" dirty="0" smtClean="0">
                <a:latin typeface="Arial" panose="020B0604020202020204" pitchFamily="34" charset="0"/>
                <a:cs typeface="Arial" panose="020B0604020202020204" pitchFamily="34" charset="0"/>
              </a:rPr>
              <a:t>OUTLINE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219200"/>
            <a:ext cx="8839200" cy="5486400"/>
          </a:xfrm>
        </p:spPr>
        <p:txBody>
          <a:bodyPr>
            <a:noAutofit/>
          </a:bodyPr>
          <a:lstStyle/>
          <a:p>
            <a:pPr>
              <a:buFont typeface="Wingdings" pitchFamily="2" charset="2"/>
              <a:buChar char="Ø"/>
            </a:pPr>
            <a:r>
              <a:rPr lang="en-US" sz="2800" dirty="0" smtClean="0">
                <a:latin typeface="Arial" panose="020B0604020202020204" pitchFamily="34" charset="0"/>
                <a:cs typeface="Arial" panose="020B0604020202020204" pitchFamily="34" charset="0"/>
              </a:rPr>
              <a:t>Definitions</a:t>
            </a:r>
          </a:p>
          <a:p>
            <a:pPr>
              <a:buFont typeface="Wingdings" pitchFamily="2" charset="2"/>
              <a:buChar char="Ø"/>
            </a:pPr>
            <a:r>
              <a:rPr lang="en-US" sz="2800" dirty="0" smtClean="0">
                <a:latin typeface="Arial" panose="020B0604020202020204" pitchFamily="34" charset="0"/>
                <a:cs typeface="Arial" panose="020B0604020202020204" pitchFamily="34" charset="0"/>
              </a:rPr>
              <a:t>Systemic adaptations to </a:t>
            </a:r>
            <a:r>
              <a:rPr lang="en-US" sz="2800" dirty="0" err="1" smtClean="0">
                <a:latin typeface="Arial" pitchFamily="34" charset="0"/>
                <a:cs typeface="Arial" pitchFamily="34" charset="0"/>
              </a:rPr>
              <a:t>extrauterine</a:t>
            </a:r>
            <a:r>
              <a:rPr lang="en-US" sz="2800" dirty="0" smtClean="0">
                <a:latin typeface="Arial" pitchFamily="34" charset="0"/>
                <a:cs typeface="Arial" pitchFamily="34" charset="0"/>
              </a:rPr>
              <a:t> life</a:t>
            </a:r>
          </a:p>
          <a:p>
            <a:pPr>
              <a:buFont typeface="Wingdings" pitchFamily="2" charset="2"/>
              <a:buChar char="Ø"/>
            </a:pPr>
            <a:r>
              <a:rPr lang="en-US" sz="2800" dirty="0" smtClean="0">
                <a:latin typeface="Arial" pitchFamily="34" charset="0"/>
                <a:cs typeface="Arial" pitchFamily="34" charset="0"/>
              </a:rPr>
              <a:t>Systemic changes in neonatal organ-systems[</a:t>
            </a:r>
            <a:r>
              <a:rPr lang="en-US" sz="2800" i="1" dirty="0" err="1" smtClean="0">
                <a:latin typeface="Arial" pitchFamily="34" charset="0"/>
                <a:cs typeface="Arial" pitchFamily="34" charset="0"/>
              </a:rPr>
              <a:t>kidney,lungs,GIT,liver,thyroids,bone,immune</a:t>
            </a:r>
            <a:r>
              <a:rPr lang="en-US" sz="2800" i="1" dirty="0">
                <a:latin typeface="Arial" pitchFamily="34" charset="0"/>
                <a:cs typeface="Arial" pitchFamily="34" charset="0"/>
              </a:rPr>
              <a:t> </a:t>
            </a:r>
            <a:r>
              <a:rPr lang="en-US" sz="2800" i="1" dirty="0" smtClean="0">
                <a:latin typeface="Arial" pitchFamily="34" charset="0"/>
                <a:cs typeface="Arial" pitchFamily="34" charset="0"/>
              </a:rPr>
              <a:t>system</a:t>
            </a:r>
            <a:r>
              <a:rPr lang="en-US" sz="2800" dirty="0" smtClean="0">
                <a:latin typeface="Arial" pitchFamily="34" charset="0"/>
                <a:cs typeface="Arial" pitchFamily="34" charset="0"/>
              </a:rPr>
              <a:t>]</a:t>
            </a:r>
          </a:p>
          <a:p>
            <a:pPr>
              <a:buFont typeface="Wingdings" pitchFamily="2" charset="2"/>
              <a:buChar char="Ø"/>
            </a:pPr>
            <a:r>
              <a:rPr lang="en-US" sz="2800" dirty="0" smtClean="0">
                <a:latin typeface="Arial" pitchFamily="34" charset="0"/>
                <a:cs typeface="Arial" pitchFamily="34" charset="0"/>
              </a:rPr>
              <a:t>Neonatal common problems</a:t>
            </a:r>
          </a:p>
          <a:p>
            <a:pPr>
              <a:buFont typeface="Wingdings" pitchFamily="2" charset="2"/>
              <a:buChar char="Ø"/>
            </a:pPr>
            <a:r>
              <a:rPr lang="en-US" sz="2800" dirty="0" err="1" smtClean="0">
                <a:latin typeface="Arial" pitchFamily="34" charset="0"/>
                <a:cs typeface="Arial" pitchFamily="34" charset="0"/>
              </a:rPr>
              <a:t>Preanalytical</a:t>
            </a:r>
            <a:r>
              <a:rPr lang="en-US" sz="2800" dirty="0" smtClean="0">
                <a:latin typeface="Arial" pitchFamily="34" charset="0"/>
                <a:cs typeface="Arial" pitchFamily="34" charset="0"/>
              </a:rPr>
              <a:t> concerns in investigation of neonates</a:t>
            </a:r>
          </a:p>
          <a:p>
            <a:pPr>
              <a:buFont typeface="Wingdings" pitchFamily="2" charset="2"/>
              <a:buChar char="Ø"/>
            </a:pPr>
            <a:r>
              <a:rPr lang="en-US" sz="2800" dirty="0" smtClean="0">
                <a:latin typeface="Arial" pitchFamily="34" charset="0"/>
                <a:cs typeface="Arial" pitchFamily="34" charset="0"/>
              </a:rPr>
              <a:t>The elderly</a:t>
            </a:r>
          </a:p>
          <a:p>
            <a:pPr>
              <a:buFont typeface="Wingdings" pitchFamily="2" charset="2"/>
              <a:buChar char="Ø"/>
            </a:pPr>
            <a:r>
              <a:rPr lang="en-GB" sz="2800" dirty="0" smtClean="0">
                <a:latin typeface="Arial" pitchFamily="34" charset="0"/>
                <a:cs typeface="Arial" pitchFamily="34" charset="0"/>
              </a:rPr>
              <a:t>Theories of aging</a:t>
            </a:r>
            <a:endParaRPr lang="en-GB" sz="2800" dirty="0">
              <a:latin typeface="Arial" pitchFamily="34" charset="0"/>
              <a:cs typeface="Arial" pitchFamily="34" charset="0"/>
            </a:endParaRPr>
          </a:p>
          <a:p>
            <a:pPr>
              <a:buFont typeface="Wingdings" pitchFamily="2" charset="2"/>
              <a:buChar char="Ø"/>
            </a:pPr>
            <a:r>
              <a:rPr lang="en-GB" sz="2800" dirty="0" smtClean="0">
                <a:latin typeface="Arial" pitchFamily="34" charset="0"/>
                <a:cs typeface="Arial" pitchFamily="34" charset="0"/>
              </a:rPr>
              <a:t>Biochemical and Physiologic changes of aging</a:t>
            </a:r>
          </a:p>
          <a:p>
            <a:pPr>
              <a:buFont typeface="Wingdings" pitchFamily="2" charset="2"/>
              <a:buChar char="Ø"/>
            </a:pPr>
            <a:r>
              <a:rPr lang="en-GB" sz="2800" dirty="0" smtClean="0">
                <a:latin typeface="Arial" pitchFamily="34" charset="0"/>
                <a:cs typeface="Arial" pitchFamily="34" charset="0"/>
              </a:rPr>
              <a:t>Clinical chemistry results and aging</a:t>
            </a:r>
            <a:endParaRPr lang="en-US" sz="2800" dirty="0" smtClean="0">
              <a:latin typeface="Arial" pitchFamily="34" charset="0"/>
              <a:cs typeface="Arial" pitchFamily="34" charset="0"/>
            </a:endParaRPr>
          </a:p>
          <a:p>
            <a:pPr>
              <a:buFont typeface="Wingdings" pitchFamily="2" charset="2"/>
              <a:buChar char="Ø"/>
            </a:pPr>
            <a:r>
              <a:rPr lang="en-US" sz="2800" dirty="0" smtClean="0">
                <a:latin typeface="Arial" pitchFamily="34" charset="0"/>
                <a:cs typeface="Arial" pitchFamily="34" charset="0"/>
              </a:rPr>
              <a:t>References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3339759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92"/>
            <a:ext cx="7886700" cy="1325563"/>
          </a:xfrm>
        </p:spPr>
        <p:txBody>
          <a:bodyPr/>
          <a:lstStyle/>
          <a:p>
            <a:r>
              <a:rPr lang="en-US" dirty="0" smtClean="0">
                <a:latin typeface="Arial" panose="020B0604020202020204" pitchFamily="34" charset="0"/>
                <a:cs typeface="Arial" panose="020B0604020202020204" pitchFamily="34" charset="0"/>
              </a:rPr>
              <a:t>WATER</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5486400"/>
          </a:xfrm>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Countercurrent </a:t>
            </a:r>
            <a:r>
              <a:rPr lang="en-US" sz="2800" dirty="0" err="1" smtClean="0">
                <a:latin typeface="Arial" panose="020B0604020202020204" pitchFamily="34" charset="0"/>
                <a:cs typeface="Arial" panose="020B0604020202020204" pitchFamily="34" charset="0"/>
              </a:rPr>
              <a:t>mech</a:t>
            </a:r>
            <a:r>
              <a:rPr lang="en-US" sz="2800" dirty="0" smtClean="0">
                <a:latin typeface="Arial" panose="020B0604020202020204" pitchFamily="34" charset="0"/>
                <a:cs typeface="Arial" panose="020B0604020202020204" pitchFamily="34" charset="0"/>
              </a:rPr>
              <a:t> is inefficient because loops do not penetrate deeply into the medulla as found in adult and the low rate of urea production.</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 ratio of body surface area to body volume is high hence increased insensible water loss through the skin as the epidermis is not fully </a:t>
            </a:r>
            <a:r>
              <a:rPr lang="en-US" sz="2800" dirty="0" err="1" smtClean="0">
                <a:latin typeface="Arial" panose="020B0604020202020204" pitchFamily="34" charset="0"/>
                <a:cs typeface="Arial" panose="020B0604020202020204" pitchFamily="34" charset="0"/>
              </a:rPr>
              <a:t>developed,little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subcut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fat,high</a:t>
            </a:r>
            <a:r>
              <a:rPr lang="en-US" sz="2800" dirty="0" smtClean="0">
                <a:latin typeface="Arial" panose="020B0604020202020204" pitchFamily="34" charset="0"/>
                <a:cs typeface="Arial" panose="020B0604020202020204" pitchFamily="34" charset="0"/>
              </a:rPr>
              <a:t> metabolic and respiratory rates.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Other factors: phototherapy, radiant baby warmer.</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4605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SODIUM HOMEOSTASIS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Total body Na  in a 1 kg newborn=100mmol/L , adult=3000mmol/L</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Daily requirement: Preterm=6mmol/</a:t>
            </a:r>
            <a:r>
              <a:rPr lang="en-US" sz="2800" dirty="0" err="1" smtClean="0">
                <a:latin typeface="Arial" panose="020B0604020202020204" pitchFamily="34" charset="0"/>
                <a:cs typeface="Arial" panose="020B0604020202020204" pitchFamily="34" charset="0"/>
              </a:rPr>
              <a:t>kg,full</a:t>
            </a:r>
            <a:r>
              <a:rPr lang="en-US" sz="2800" dirty="0" smtClean="0">
                <a:latin typeface="Arial" panose="020B0604020202020204" pitchFamily="34" charset="0"/>
                <a:cs typeface="Arial" panose="020B0604020202020204" pitchFamily="34" charset="0"/>
              </a:rPr>
              <a:t>-term infant=2-4mmol/kg. Adults=1.5mmol/kg</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In preterm infants renin, aldosterone and angiotensin II are HIGH. However, renal conservation of Na is inefficient because of immature renal tubular functions.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434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Sodium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Total body Na and plasma sodium may fluctuate because the tubules are immature.</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Common causes of </a:t>
            </a:r>
            <a:r>
              <a:rPr lang="en-US" sz="2800" dirty="0" err="1" smtClean="0">
                <a:latin typeface="Arial" panose="020B0604020202020204" pitchFamily="34" charset="0"/>
                <a:cs typeface="Arial" panose="020B0604020202020204" pitchFamily="34" charset="0"/>
              </a:rPr>
              <a:t>hyponatremia</a:t>
            </a:r>
            <a:r>
              <a:rPr lang="en-US" sz="2800" dirty="0" smtClean="0">
                <a:latin typeface="Arial" panose="020B0604020202020204" pitchFamily="34" charset="0"/>
                <a:cs typeface="Arial" panose="020B0604020202020204" pitchFamily="34" charset="0"/>
              </a:rPr>
              <a:t> in </a:t>
            </a:r>
            <a:r>
              <a:rPr lang="en-US" sz="2800" dirty="0" err="1" smtClean="0">
                <a:latin typeface="Arial" panose="020B0604020202020204" pitchFamily="34" charset="0"/>
                <a:cs typeface="Arial" panose="020B0604020202020204" pitchFamily="34" charset="0"/>
              </a:rPr>
              <a:t>neonates:prolong</a:t>
            </a:r>
            <a:r>
              <a:rPr lang="en-US" sz="2800" dirty="0" smtClean="0">
                <a:latin typeface="Arial" panose="020B0604020202020204" pitchFamily="34" charset="0"/>
                <a:cs typeface="Arial" panose="020B0604020202020204" pitchFamily="34" charset="0"/>
              </a:rPr>
              <a:t> maternal infusion of </a:t>
            </a:r>
            <a:r>
              <a:rPr lang="en-US" sz="2800" dirty="0" err="1" smtClean="0">
                <a:latin typeface="Arial" panose="020B0604020202020204" pitchFamily="34" charset="0"/>
                <a:cs typeface="Arial" panose="020B0604020202020204" pitchFamily="34" charset="0"/>
              </a:rPr>
              <a:t>oxytocin,inappropriate</a:t>
            </a:r>
            <a:r>
              <a:rPr lang="en-US" sz="2800" dirty="0" smtClean="0">
                <a:latin typeface="Arial" panose="020B0604020202020204" pitchFamily="34" charset="0"/>
                <a:cs typeface="Arial" panose="020B0604020202020204" pitchFamily="34" charset="0"/>
              </a:rPr>
              <a:t>  ADH secretion, infusion of water in excess of sodium, acute renal disease, diuretic treatment, CAH, adrenal </a:t>
            </a:r>
            <a:r>
              <a:rPr lang="en-US" sz="2800" dirty="0" err="1" smtClean="0">
                <a:latin typeface="Arial" panose="020B0604020202020204" pitchFamily="34" charset="0"/>
                <a:cs typeface="Arial" panose="020B0604020202020204" pitchFamily="34" charset="0"/>
              </a:rPr>
              <a:t>insuff</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hypothyroidism,cystic</a:t>
            </a:r>
            <a:r>
              <a:rPr lang="en-US" sz="2800" dirty="0" smtClean="0">
                <a:latin typeface="Arial" panose="020B0604020202020204" pitchFamily="34" charset="0"/>
                <a:cs typeface="Arial" panose="020B0604020202020204" pitchFamily="34" charset="0"/>
              </a:rPr>
              <a:t> fibrosis……..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Presenting as hypotension, drowsiness and convulsion.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1381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Sodium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Predominant water depletion from insensible water loss and impaired urinary water retention from immature renal tubules  cause hypernatremia.</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This is also aggravated by hyperventilation, </a:t>
            </a:r>
            <a:r>
              <a:rPr lang="en-US" sz="2800" dirty="0" err="1" smtClean="0">
                <a:latin typeface="Arial" panose="020B0604020202020204" pitchFamily="34" charset="0"/>
                <a:cs typeface="Arial" panose="020B0604020202020204" pitchFamily="34" charset="0"/>
              </a:rPr>
              <a:t>diarrhoea</a:t>
            </a:r>
            <a:r>
              <a:rPr lang="en-US" sz="2800" dirty="0" smtClean="0">
                <a:latin typeface="Arial" panose="020B0604020202020204" pitchFamily="34" charset="0"/>
                <a:cs typeface="Arial" panose="020B0604020202020204" pitchFamily="34" charset="0"/>
              </a:rPr>
              <a:t> and vomiting.</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Other causes of hypernatremia in neonates are sodium bicarbonate infusion and excess salt, rarely by nephrogenic DI.</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982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Potassium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Same requirement as that of Na</a:t>
            </a: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Artefactual</a:t>
            </a:r>
            <a:r>
              <a:rPr lang="en-US" sz="2800" dirty="0" smtClean="0">
                <a:latin typeface="Arial" panose="020B0604020202020204" pitchFamily="34" charset="0"/>
                <a:cs typeface="Arial" panose="020B0604020202020204" pitchFamily="34" charset="0"/>
              </a:rPr>
              <a:t> causes of abnormal K+ </a:t>
            </a:r>
            <a:r>
              <a:rPr lang="en-US" sz="2800" dirty="0" err="1" smtClean="0">
                <a:latin typeface="Arial" panose="020B0604020202020204" pitchFamily="34" charset="0"/>
                <a:cs typeface="Arial" panose="020B0604020202020204" pitchFamily="34" charset="0"/>
              </a:rPr>
              <a:t>conc</a:t>
            </a:r>
            <a:r>
              <a:rPr lang="en-US" sz="2800" dirty="0" smtClean="0">
                <a:latin typeface="Arial" panose="020B0604020202020204" pitchFamily="34" charset="0"/>
                <a:cs typeface="Arial" panose="020B0604020202020204" pitchFamily="34" charset="0"/>
              </a:rPr>
              <a:t> must be excluded.</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Reduced K+: </a:t>
            </a:r>
            <a:r>
              <a:rPr lang="en-US" sz="2800" dirty="0" err="1" smtClean="0">
                <a:latin typeface="Arial" panose="020B0604020202020204" pitchFamily="34" charset="0"/>
                <a:cs typeface="Arial" panose="020B0604020202020204" pitchFamily="34" charset="0"/>
              </a:rPr>
              <a:t>diarrhoea,alkalosis,pyloric</a:t>
            </a:r>
            <a:r>
              <a:rPr lang="en-US" sz="2800" dirty="0" smtClean="0">
                <a:latin typeface="Arial" panose="020B0604020202020204" pitchFamily="34" charset="0"/>
                <a:cs typeface="Arial" panose="020B0604020202020204" pitchFamily="34" charset="0"/>
              </a:rPr>
              <a:t> stenosis, RTA 1&amp;2, diuretic use.</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Elevated K+:</a:t>
            </a:r>
            <a:r>
              <a:rPr lang="en-US" sz="2800" dirty="0" err="1" smtClean="0">
                <a:latin typeface="Arial" panose="020B0604020202020204" pitchFamily="34" charset="0"/>
                <a:cs typeface="Arial" panose="020B0604020202020204" pitchFamily="34" charset="0"/>
              </a:rPr>
              <a:t>iathrogenic,AKI,EBT</a:t>
            </a:r>
            <a:r>
              <a:rPr lang="en-US" sz="2800" dirty="0" smtClean="0">
                <a:latin typeface="Arial" panose="020B0604020202020204" pitchFamily="34" charset="0"/>
                <a:cs typeface="Arial" panose="020B0604020202020204" pitchFamily="34" charset="0"/>
              </a:rPr>
              <a:t>, Tissue damage[bruising/hematoma],CAH,</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863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Neonatal lung functions &amp; Acid base balance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Fetal lung fluid production stops at birth as a result of increased adrenaline during delivery.</a:t>
            </a: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Labour</a:t>
            </a:r>
            <a:r>
              <a:rPr lang="en-US" sz="2800" dirty="0" smtClean="0">
                <a:latin typeface="Arial" panose="020B0604020202020204" pitchFamily="34" charset="0"/>
                <a:cs typeface="Arial" panose="020B0604020202020204" pitchFamily="34" charset="0"/>
              </a:rPr>
              <a:t> squeezes fluid from the mouth  and the remaining fluid is absorbed via pulmonary </a:t>
            </a:r>
            <a:r>
              <a:rPr lang="en-US" sz="2800" dirty="0" err="1" smtClean="0">
                <a:latin typeface="Arial" panose="020B0604020202020204" pitchFamily="34" charset="0"/>
                <a:cs typeface="Arial" panose="020B0604020202020204" pitchFamily="34" charset="0"/>
              </a:rPr>
              <a:t>lymphatics</a:t>
            </a:r>
            <a:r>
              <a:rPr lang="en-US" sz="2800" dirty="0" smtClean="0">
                <a:latin typeface="Arial" panose="020B0604020202020204" pitchFamily="34" charset="0"/>
                <a:cs typeface="Arial" panose="020B0604020202020204" pitchFamily="34" charset="0"/>
              </a:rPr>
              <a:t> and capillaries.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Type 2 </a:t>
            </a:r>
            <a:r>
              <a:rPr lang="en-US" sz="2800" dirty="0" err="1" smtClean="0">
                <a:latin typeface="Arial" panose="020B0604020202020204" pitchFamily="34" charset="0"/>
                <a:cs typeface="Arial" panose="020B0604020202020204" pitchFamily="34" charset="0"/>
              </a:rPr>
              <a:t>pneumocytes</a:t>
            </a:r>
            <a:r>
              <a:rPr lang="en-US" sz="2800" dirty="0" smtClean="0">
                <a:latin typeface="Arial" panose="020B0604020202020204" pitchFamily="34" charset="0"/>
                <a:cs typeface="Arial" panose="020B0604020202020204" pitchFamily="34" charset="0"/>
              </a:rPr>
              <a:t>  produce surfactant which reduces lung surface tension thus helping lung expansion.</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634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Lungs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Neonatal pO2=8-11kPa</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Plasma bicarbonate is usually 3mmol/l lower in newborn infants than adults as a result of renal immaturity and low </a:t>
            </a:r>
            <a:r>
              <a:rPr lang="en-US" sz="2800" dirty="0" err="1" smtClean="0">
                <a:latin typeface="Arial" panose="020B0604020202020204" pitchFamily="34" charset="0"/>
                <a:cs typeface="Arial" panose="020B0604020202020204" pitchFamily="34" charset="0"/>
              </a:rPr>
              <a:t>conc</a:t>
            </a:r>
            <a:r>
              <a:rPr lang="en-US" sz="2800" dirty="0" smtClean="0">
                <a:latin typeface="Arial" panose="020B0604020202020204" pitchFamily="34" charset="0"/>
                <a:cs typeface="Arial" panose="020B0604020202020204" pitchFamily="34" charset="0"/>
              </a:rPr>
              <a:t> of urinary buffer thus impairing bicarbonate reabsorption and regeneration.</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This </a:t>
            </a:r>
            <a:r>
              <a:rPr lang="en-US" sz="2800" dirty="0" err="1" smtClean="0">
                <a:latin typeface="Arial" panose="020B0604020202020204" pitchFamily="34" charset="0"/>
                <a:cs typeface="Arial" panose="020B0604020202020204" pitchFamily="34" charset="0"/>
              </a:rPr>
              <a:t>shld</a:t>
            </a:r>
            <a:r>
              <a:rPr lang="en-US" sz="2800" dirty="0" smtClean="0">
                <a:latin typeface="Arial" panose="020B0604020202020204" pitchFamily="34" charset="0"/>
                <a:cs typeface="Arial" panose="020B0604020202020204" pitchFamily="34" charset="0"/>
              </a:rPr>
              <a:t> be interpreted with caution as bicarbonate will be </a:t>
            </a:r>
            <a:r>
              <a:rPr lang="en-US" sz="2800" dirty="0" err="1" smtClean="0">
                <a:latin typeface="Arial" panose="020B0604020202020204" pitchFamily="34" charset="0"/>
                <a:cs typeface="Arial" panose="020B0604020202020204" pitchFamily="34" charset="0"/>
              </a:rPr>
              <a:t>artefactually</a:t>
            </a:r>
            <a:r>
              <a:rPr lang="en-US" sz="2800" dirty="0" smtClean="0">
                <a:latin typeface="Arial" panose="020B0604020202020204" pitchFamily="34" charset="0"/>
                <a:cs typeface="Arial" panose="020B0604020202020204" pitchFamily="34" charset="0"/>
              </a:rPr>
              <a:t> low in very small samples.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6092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Metabolic acidosis in 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Renal </a:t>
            </a:r>
            <a:r>
              <a:rPr lang="en-US" sz="2800" dirty="0" err="1" smtClean="0">
                <a:latin typeface="Arial" panose="020B0604020202020204" pitchFamily="34" charset="0"/>
                <a:cs typeface="Arial" panose="020B0604020202020204" pitchFamily="34" charset="0"/>
              </a:rPr>
              <a:t>dysfunction,lactic</a:t>
            </a:r>
            <a:r>
              <a:rPr lang="en-US" sz="2800" dirty="0" smtClean="0">
                <a:latin typeface="Arial" panose="020B0604020202020204" pitchFamily="34" charset="0"/>
                <a:cs typeface="Arial" panose="020B0604020202020204" pitchFamily="34" charset="0"/>
              </a:rPr>
              <a:t> acidosis( tissue </a:t>
            </a:r>
            <a:r>
              <a:rPr lang="en-US" sz="2800" dirty="0" err="1" smtClean="0">
                <a:latin typeface="Arial" panose="020B0604020202020204" pitchFamily="34" charset="0"/>
                <a:cs typeface="Arial" panose="020B0604020202020204" pitchFamily="34" charset="0"/>
              </a:rPr>
              <a:t>hypoxia,IEM</a:t>
            </a:r>
            <a:r>
              <a:rPr lang="en-US" sz="2800" dirty="0" smtClean="0">
                <a:latin typeface="Arial" panose="020B0604020202020204" pitchFamily="34" charset="0"/>
                <a:cs typeface="Arial" panose="020B0604020202020204" pitchFamily="34" charset="0"/>
              </a:rPr>
              <a:t> like G6Ptase </a:t>
            </a:r>
            <a:r>
              <a:rPr lang="en-US" sz="2800" dirty="0" err="1" smtClean="0">
                <a:latin typeface="Arial" panose="020B0604020202020204" pitchFamily="34" charset="0"/>
                <a:cs typeface="Arial" panose="020B0604020202020204" pitchFamily="34" charset="0"/>
              </a:rPr>
              <a:t>def</a:t>
            </a:r>
            <a:r>
              <a:rPr lang="en-US" sz="2800" dirty="0" smtClean="0">
                <a:latin typeface="Arial" panose="020B0604020202020204" pitchFamily="34" charset="0"/>
                <a:cs typeface="Arial" panose="020B0604020202020204" pitchFamily="34" charset="0"/>
              </a:rPr>
              <a:t>) inborn error of aa or organic acids</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Congenital heart dx and PDA</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Acute blood loss.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1003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Respiratory acidosis in 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Commonest cause is RDS. Others include pneumonia, meconium aspiration during birth.</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RDS occurs due to immaturity of the enzymes responsible for the synthesis of pulmonary surfactants. Synthesis begins at 20</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wk</a:t>
            </a:r>
            <a:r>
              <a:rPr lang="en-US" sz="2800" dirty="0" smtClean="0">
                <a:latin typeface="Arial" panose="020B0604020202020204" pitchFamily="34" charset="0"/>
                <a:cs typeface="Arial" panose="020B0604020202020204" pitchFamily="34" charset="0"/>
              </a:rPr>
              <a:t> and increases rapidly after 34</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wk.</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Surfactant deficiency is common among male infants, infants of DM mothers , those with asphyxia and hypothermia.</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6564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Respiratory alkalosis in 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Commonly caused by </a:t>
            </a:r>
            <a:r>
              <a:rPr lang="en-US" sz="2800" dirty="0" err="1" smtClean="0">
                <a:latin typeface="Arial" panose="020B0604020202020204" pitchFamily="34" charset="0"/>
                <a:cs typeface="Arial" panose="020B0604020202020204" pitchFamily="34" charset="0"/>
              </a:rPr>
              <a:t>septicaemia,meningitis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hyperammonaemia</a:t>
            </a:r>
            <a:r>
              <a:rPr lang="en-US" sz="2800" dirty="0" smtClean="0">
                <a:latin typeface="Arial" panose="020B0604020202020204" pitchFamily="34" charset="0"/>
                <a:cs typeface="Arial" panose="020B0604020202020204" pitchFamily="34" charset="0"/>
              </a:rPr>
              <a:t> and hepatic failure.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151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62213"/>
            <a:ext cx="7886700" cy="4351337"/>
          </a:xfrm>
        </p:spPr>
        <p:txBody>
          <a:bodyPr>
            <a:normAutofit/>
          </a:bodyPr>
          <a:lstStyle/>
          <a:p>
            <a:pPr marL="0" indent="0">
              <a:buNone/>
            </a:pPr>
            <a:r>
              <a:rPr lang="en-US" sz="11500" b="1" dirty="0" smtClean="0"/>
              <a:t>  NEONATES</a:t>
            </a:r>
            <a:endParaRPr lang="en-US" sz="11500" b="1" dirty="0"/>
          </a:p>
        </p:txBody>
      </p:sp>
    </p:spTree>
    <p:extLst>
      <p:ext uri="{BB962C8B-B14F-4D97-AF65-F5344CB8AC3E}">
        <p14:creationId xmlns:p14="http://schemas.microsoft.com/office/powerpoint/2010/main" val="3444520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6350" y="304800"/>
            <a:ext cx="9144000" cy="6617196"/>
          </a:xfrm>
          <a:prstGeom prst="rect">
            <a:avLst/>
          </a:prstGeom>
          <a:noFill/>
          <a:ln>
            <a:noFill/>
          </a:ln>
          <a:extLst/>
        </p:spPr>
        <p:txBody>
          <a:bodyPr>
            <a:spAutoFit/>
          </a:bodyPr>
          <a:lstStyle/>
          <a:p>
            <a:pPr>
              <a:defRPr/>
            </a:pPr>
            <a:r>
              <a:rPr lang="en-IN" sz="4000" b="1" dirty="0">
                <a:latin typeface="Arial" panose="020B0604020202020204" pitchFamily="34" charset="0"/>
                <a:cs typeface="Arial" panose="020B0604020202020204" pitchFamily="34" charset="0"/>
              </a:rPr>
              <a:t>                    </a:t>
            </a:r>
            <a:r>
              <a:rPr lang="en-IN" sz="4000" b="1" dirty="0" smtClean="0">
                <a:latin typeface="Arial" panose="020B0604020202020204" pitchFamily="34" charset="0"/>
                <a:cs typeface="Arial" panose="020B0604020202020204" pitchFamily="34" charset="0"/>
              </a:rPr>
              <a:t> </a:t>
            </a:r>
            <a:r>
              <a:rPr lang="en-IN" sz="4000" dirty="0" smtClean="0">
                <a:latin typeface="Arial" panose="020B0604020202020204" pitchFamily="34" charset="0"/>
                <a:cs typeface="Arial" panose="020B0604020202020204" pitchFamily="34" charset="0"/>
              </a:rPr>
              <a:t>Hepatic</a:t>
            </a:r>
            <a:endParaRPr lang="en-IN" sz="2400" dirty="0">
              <a:latin typeface="Arial" panose="020B0604020202020204" pitchFamily="34" charset="0"/>
              <a:cs typeface="Arial" panose="020B0604020202020204" pitchFamily="34" charset="0"/>
            </a:endParaRPr>
          </a:p>
          <a:p>
            <a:pPr marL="342900" indent="-342900">
              <a:buFont typeface="Wingdings" pitchFamily="2" charset="2"/>
              <a:buChar char="Ø"/>
              <a:defRPr/>
            </a:pPr>
            <a:r>
              <a:rPr lang="en-IN" sz="2400" b="1" dirty="0" smtClean="0">
                <a:latin typeface="Arial" panose="020B0604020202020204" pitchFamily="34" charset="0"/>
                <a:cs typeface="Arial" panose="020B0604020202020204" pitchFamily="34" charset="0"/>
              </a:rPr>
              <a:t>       Most </a:t>
            </a:r>
            <a:r>
              <a:rPr lang="en-IN" sz="2400" b="1" dirty="0">
                <a:latin typeface="Arial" panose="020B0604020202020204" pitchFamily="34" charset="0"/>
                <a:cs typeface="Arial" panose="020B0604020202020204" pitchFamily="34" charset="0"/>
              </a:rPr>
              <a:t>enzymatic pathways </a:t>
            </a:r>
            <a:r>
              <a:rPr lang="en-IN" sz="2400" b="1" dirty="0" smtClean="0">
                <a:latin typeface="Arial" panose="020B0604020202020204" pitchFamily="34" charset="0"/>
                <a:cs typeface="Arial" panose="020B0604020202020204" pitchFamily="34" charset="0"/>
              </a:rPr>
              <a:t>are: </a:t>
            </a:r>
            <a:endParaRPr lang="en-IN" sz="2400" b="1" dirty="0">
              <a:latin typeface="Arial" panose="020B0604020202020204" pitchFamily="34" charset="0"/>
              <a:cs typeface="Arial" panose="020B0604020202020204" pitchFamily="34" charset="0"/>
            </a:endParaRP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inactive at birth</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become fully active at 3 months</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Albumin level low-more free drug in circulation</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Risk of </a:t>
            </a:r>
            <a:r>
              <a:rPr lang="en-IN" sz="2400" b="1" dirty="0" err="1">
                <a:latin typeface="Arial" panose="020B0604020202020204" pitchFamily="34" charset="0"/>
                <a:cs typeface="Arial" panose="020B0604020202020204" pitchFamily="34" charset="0"/>
              </a:rPr>
              <a:t>hypoglycemia</a:t>
            </a:r>
            <a:r>
              <a:rPr lang="en-IN" sz="2400" b="1" dirty="0">
                <a:latin typeface="Arial" panose="020B0604020202020204" pitchFamily="34" charset="0"/>
                <a:cs typeface="Arial" panose="020B0604020202020204" pitchFamily="34" charset="0"/>
              </a:rPr>
              <a:t>-low glycogen stores and </a:t>
            </a:r>
            <a:r>
              <a:rPr lang="en-IN" sz="2400" b="1" dirty="0" smtClean="0">
                <a:latin typeface="Arial" panose="020B0604020202020204" pitchFamily="34" charset="0"/>
                <a:cs typeface="Arial" panose="020B0604020202020204" pitchFamily="34" charset="0"/>
              </a:rPr>
              <a:t>decreased </a:t>
            </a:r>
            <a:r>
              <a:rPr lang="en-IN" sz="2400" b="1" dirty="0">
                <a:latin typeface="Arial" panose="020B0604020202020204" pitchFamily="34" charset="0"/>
                <a:cs typeface="Arial" panose="020B0604020202020204" pitchFamily="34" charset="0"/>
              </a:rPr>
              <a:t>synthetic </a:t>
            </a:r>
            <a:r>
              <a:rPr lang="en-IN" sz="2400" b="1" dirty="0" smtClean="0">
                <a:latin typeface="Arial" panose="020B0604020202020204" pitchFamily="34" charset="0"/>
                <a:cs typeface="Arial" panose="020B0604020202020204" pitchFamily="34" charset="0"/>
              </a:rPr>
              <a:t>function</a:t>
            </a:r>
            <a:endParaRPr lang="en-IN" sz="2400" b="1" dirty="0">
              <a:latin typeface="Arial" panose="020B0604020202020204" pitchFamily="34" charset="0"/>
              <a:cs typeface="Arial" panose="020B0604020202020204" pitchFamily="34" charset="0"/>
            </a:endParaRPr>
          </a:p>
          <a:p>
            <a:pPr marL="342900" indent="-342900">
              <a:buFont typeface="Wingdings" pitchFamily="2" charset="2"/>
              <a:buChar char="Ø"/>
              <a:defRPr/>
            </a:pPr>
            <a:r>
              <a:rPr lang="en-IN" sz="2400" b="1" dirty="0">
                <a:solidFill>
                  <a:schemeClr val="bg2"/>
                </a:solidFill>
                <a:latin typeface="Arial" panose="020B0604020202020204" pitchFamily="34" charset="0"/>
                <a:cs typeface="Arial" panose="020B0604020202020204" pitchFamily="34" charset="0"/>
              </a:rPr>
              <a:t> </a:t>
            </a:r>
            <a:r>
              <a:rPr lang="en-IN" sz="2400" b="1" dirty="0">
                <a:solidFill>
                  <a:srgbClr val="C00000"/>
                </a:solidFill>
                <a:latin typeface="Arial" panose="020B0604020202020204" pitchFamily="34" charset="0"/>
                <a:cs typeface="Arial" panose="020B0604020202020204" pitchFamily="34" charset="0"/>
              </a:rPr>
              <a:t>UNCONJUGATED </a:t>
            </a:r>
            <a:r>
              <a:rPr lang="en-IN" sz="2400" b="1" dirty="0" smtClean="0">
                <a:solidFill>
                  <a:srgbClr val="C00000"/>
                </a:solidFill>
                <a:latin typeface="Arial" panose="020B0604020202020204" pitchFamily="34" charset="0"/>
                <a:cs typeface="Arial" panose="020B0604020202020204" pitchFamily="34" charset="0"/>
              </a:rPr>
              <a:t>HYPERBILIRUBINEMIA</a:t>
            </a:r>
            <a:endParaRPr lang="en-IN" sz="2400" b="1" dirty="0">
              <a:latin typeface="Arial" panose="020B0604020202020204" pitchFamily="34" charset="0"/>
              <a:cs typeface="Arial" panose="020B0604020202020204" pitchFamily="34" charset="0"/>
            </a:endParaRP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 Unconjugated bilirubin levels rise during the first 48 hours</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 </a:t>
            </a:r>
            <a:r>
              <a:rPr lang="en-IN" sz="2400" b="1" dirty="0" smtClean="0">
                <a:latin typeface="Arial" panose="020B0604020202020204" pitchFamily="34" charset="0"/>
                <a:cs typeface="Arial" panose="020B0604020202020204" pitchFamily="34" charset="0"/>
              </a:rPr>
              <a:t>Rapid </a:t>
            </a:r>
            <a:r>
              <a:rPr lang="en-IN" sz="2400" b="1" dirty="0">
                <a:latin typeface="Arial" panose="020B0604020202020204" pitchFamily="34" charset="0"/>
                <a:cs typeface="Arial" panose="020B0604020202020204" pitchFamily="34" charset="0"/>
              </a:rPr>
              <a:t>breakdown of </a:t>
            </a:r>
            <a:r>
              <a:rPr lang="en-IN" sz="2400" b="1" dirty="0" err="1">
                <a:latin typeface="Arial" panose="020B0604020202020204" pitchFamily="34" charset="0"/>
                <a:cs typeface="Arial" panose="020B0604020202020204" pitchFamily="34" charset="0"/>
              </a:rPr>
              <a:t>HbF</a:t>
            </a:r>
            <a:r>
              <a:rPr lang="en-IN" sz="2400" b="1" dirty="0">
                <a:latin typeface="Arial" panose="020B0604020202020204" pitchFamily="34" charset="0"/>
                <a:cs typeface="Arial" panose="020B0604020202020204" pitchFamily="34" charset="0"/>
              </a:rPr>
              <a:t> </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P</a:t>
            </a:r>
            <a:r>
              <a:rPr lang="en-IN" sz="2400" b="1" dirty="0" smtClean="0">
                <a:latin typeface="Arial" panose="020B0604020202020204" pitchFamily="34" charset="0"/>
                <a:cs typeface="Arial" panose="020B0604020202020204" pitchFamily="34" charset="0"/>
              </a:rPr>
              <a:t>oor </a:t>
            </a:r>
            <a:r>
              <a:rPr lang="en-IN" sz="2400" b="1" dirty="0">
                <a:latin typeface="Arial" panose="020B0604020202020204" pitchFamily="34" charset="0"/>
                <a:cs typeface="Arial" panose="020B0604020202020204" pitchFamily="34" charset="0"/>
              </a:rPr>
              <a:t>conjugating abilities of the immature liver.</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E</a:t>
            </a:r>
            <a:r>
              <a:rPr lang="en-IN" sz="2400" b="1" dirty="0" smtClean="0">
                <a:latin typeface="Arial" panose="020B0604020202020204" pitchFamily="34" charset="0"/>
                <a:cs typeface="Arial" panose="020B0604020202020204" pitchFamily="34" charset="0"/>
              </a:rPr>
              <a:t>xacerbated </a:t>
            </a:r>
            <a:r>
              <a:rPr lang="en-IN" sz="2400" b="1" dirty="0">
                <a:latin typeface="Arial" panose="020B0604020202020204" pitchFamily="34" charset="0"/>
                <a:cs typeface="Arial" panose="020B0604020202020204" pitchFamily="34" charset="0"/>
              </a:rPr>
              <a:t>in presence of haemolysis, sepsis, dehydration or excessive bruising;</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 </a:t>
            </a:r>
            <a:r>
              <a:rPr lang="en-IN" sz="2400" b="1" dirty="0" smtClean="0">
                <a:latin typeface="Arial" panose="020B0604020202020204" pitchFamily="34" charset="0"/>
                <a:cs typeface="Arial" panose="020B0604020202020204" pitchFamily="34" charset="0"/>
              </a:rPr>
              <a:t>Can </a:t>
            </a:r>
            <a:r>
              <a:rPr lang="en-IN" sz="2400" b="1" dirty="0">
                <a:latin typeface="Arial" panose="020B0604020202020204" pitchFamily="34" charset="0"/>
                <a:cs typeface="Arial" panose="020B0604020202020204" pitchFamily="34" charset="0"/>
              </a:rPr>
              <a:t>cross the blood brain barrier </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K</a:t>
            </a:r>
            <a:r>
              <a:rPr lang="en-IN" sz="2400" b="1" dirty="0" smtClean="0">
                <a:latin typeface="Arial" panose="020B0604020202020204" pitchFamily="34" charset="0"/>
                <a:cs typeface="Arial" panose="020B0604020202020204" pitchFamily="34" charset="0"/>
              </a:rPr>
              <a:t>ernicterus </a:t>
            </a:r>
            <a:r>
              <a:rPr lang="en-IN" sz="2400" b="1" dirty="0">
                <a:latin typeface="Arial" panose="020B0604020202020204" pitchFamily="34" charset="0"/>
                <a:cs typeface="Arial" panose="020B0604020202020204" pitchFamily="34" charset="0"/>
              </a:rPr>
              <a:t>and subsequent developmental delay. </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Bilirubin levels gradually fall over the first 2weeks,</a:t>
            </a:r>
          </a:p>
          <a:p>
            <a:pPr marL="342900" indent="-342900">
              <a:buFont typeface="Wingdings" pitchFamily="2" charset="2"/>
              <a:buChar char="Ø"/>
              <a:defRPr/>
            </a:pPr>
            <a:r>
              <a:rPr lang="en-IN" sz="2400" b="1" dirty="0">
                <a:latin typeface="Arial" panose="020B0604020202020204" pitchFamily="34" charset="0"/>
                <a:cs typeface="Arial" panose="020B0604020202020204" pitchFamily="34" charset="0"/>
              </a:rPr>
              <a:t> </a:t>
            </a:r>
            <a:r>
              <a:rPr lang="en-IN" sz="2400" b="1" dirty="0" smtClean="0">
                <a:latin typeface="Arial" panose="020B0604020202020204" pitchFamily="34" charset="0"/>
                <a:cs typeface="Arial" panose="020B0604020202020204" pitchFamily="34" charset="0"/>
              </a:rPr>
              <a:t>Jaundice </a:t>
            </a:r>
            <a:r>
              <a:rPr lang="en-IN" sz="2400" b="1" dirty="0">
                <a:latin typeface="Arial" panose="020B0604020202020204" pitchFamily="34" charset="0"/>
                <a:cs typeface="Arial" panose="020B0604020202020204" pitchFamily="34" charset="0"/>
              </a:rPr>
              <a:t>in term infants being rare beyond this period</a:t>
            </a:r>
          </a:p>
        </p:txBody>
      </p:sp>
      <p:pic>
        <p:nvPicPr>
          <p:cNvPr id="51203" name="Picture 3" descr="C:\Users\anuradha\Downloads\NEW-BORN-JAUNDI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57225"/>
            <a:ext cx="20097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169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Neonatal liver functions.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 GIT begins to function as from 26</a:t>
            </a:r>
            <a:r>
              <a:rPr lang="en-US" sz="2800" baseline="30000" dirty="0" smtClean="0">
                <a:latin typeface="Arial" panose="020B0604020202020204" pitchFamily="34" charset="0"/>
                <a:cs typeface="Arial" panose="020B0604020202020204" pitchFamily="34" charset="0"/>
              </a:rPr>
              <a:t>th</a:t>
            </a:r>
            <a:r>
              <a:rPr lang="en-US" sz="2800" dirty="0" smtClean="0">
                <a:latin typeface="Arial" panose="020B0604020202020204" pitchFamily="34" charset="0"/>
                <a:cs typeface="Arial" panose="020B0604020202020204" pitchFamily="34" charset="0"/>
              </a:rPr>
              <a:t> wk.</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Plasma transaminase activities are up to twice the upper limit of the adult reference interval during the first 3months of life and fall to the adult level  at about 1 yr.</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pic>
        <p:nvPicPr>
          <p:cNvPr id="7170" name="Picture 2" descr="C:\Users\ADADJA TOMI-SADE\Documents\li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267200"/>
            <a:ext cx="36957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03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
            <a:ext cx="7886700" cy="1325563"/>
          </a:xfrm>
        </p:spPr>
        <p:txBody>
          <a:bodyPr/>
          <a:lstStyle/>
          <a:p>
            <a:r>
              <a:rPr lang="en-US" dirty="0" smtClean="0">
                <a:latin typeface="Arial" panose="020B0604020202020204" pitchFamily="34" charset="0"/>
                <a:cs typeface="Arial" panose="020B0604020202020204" pitchFamily="34" charset="0"/>
              </a:rPr>
              <a:t>BILIRUBIN METABOLISM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268760"/>
            <a:ext cx="7886700" cy="4351338"/>
          </a:xfrm>
        </p:spPr>
        <p:txBody>
          <a:bodyPr>
            <a:no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More unconjugated bilirubin reaches the liver in the new born infants than adults due to:</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            Delayed cord </a:t>
            </a:r>
            <a:r>
              <a:rPr lang="en-US" sz="2800" dirty="0" err="1" smtClean="0">
                <a:latin typeface="Arial" panose="020B0604020202020204" pitchFamily="34" charset="0"/>
                <a:cs typeface="Arial" panose="020B0604020202020204" pitchFamily="34" charset="0"/>
              </a:rPr>
              <a:t>clamping,bruises</a:t>
            </a:r>
            <a:r>
              <a:rPr lang="en-US" sz="2800" dirty="0" smtClean="0">
                <a:latin typeface="Arial" panose="020B0604020202020204" pitchFamily="34" charset="0"/>
                <a:cs typeface="Arial" panose="020B0604020202020204" pitchFamily="34" charset="0"/>
              </a:rPr>
              <a:t> during </a:t>
            </a:r>
            <a:r>
              <a:rPr lang="en-US" sz="2800" dirty="0" err="1" smtClean="0">
                <a:latin typeface="Arial" panose="020B0604020202020204" pitchFamily="34" charset="0"/>
                <a:cs typeface="Arial" panose="020B0604020202020204" pitchFamily="34" charset="0"/>
              </a:rPr>
              <a:t>childbirth,shorter</a:t>
            </a:r>
            <a:r>
              <a:rPr lang="en-US" sz="2800" dirty="0" smtClean="0">
                <a:latin typeface="Arial" panose="020B0604020202020204" pitchFamily="34" charset="0"/>
                <a:cs typeface="Arial" panose="020B0604020202020204" pitchFamily="34" charset="0"/>
              </a:rPr>
              <a:t> red cell half life.</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Physiological jaundice is a mild jaundice which is not present at birth but develops during the first few days and continues during the first 10days of life for which there is no pathological reasons.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Occurs in about 50% of normal babies within 48hrs.</a:t>
            </a: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Tbil</a:t>
            </a:r>
            <a:r>
              <a:rPr lang="en-US" sz="2800" dirty="0" smtClean="0">
                <a:latin typeface="Arial" panose="020B0604020202020204" pitchFamily="34" charset="0"/>
                <a:cs typeface="Arial" panose="020B0604020202020204" pitchFamily="34" charset="0"/>
              </a:rPr>
              <a:t> may be &gt;200</a:t>
            </a:r>
            <a:r>
              <a:rPr lang="el-GR" sz="2800" dirty="0" smtClean="0">
                <a:latin typeface="Arial" panose="020B0604020202020204" pitchFamily="34" charset="0"/>
                <a:cs typeface="Arial" panose="020B0604020202020204" pitchFamily="34" charset="0"/>
              </a:rPr>
              <a:t>μ</a:t>
            </a:r>
            <a:r>
              <a:rPr lang="en-US" sz="2800" dirty="0" err="1" smtClean="0">
                <a:latin typeface="Arial" panose="020B0604020202020204" pitchFamily="34" charset="0"/>
                <a:cs typeface="Arial" panose="020B0604020202020204" pitchFamily="34" charset="0"/>
              </a:rPr>
              <a:t>mol</a:t>
            </a:r>
            <a:r>
              <a:rPr lang="en-US" sz="2800" dirty="0" smtClean="0">
                <a:latin typeface="Arial" panose="020B0604020202020204" pitchFamily="34" charset="0"/>
                <a:cs typeface="Arial" panose="020B0604020202020204" pitchFamily="34" charset="0"/>
              </a:rPr>
              <a:t>/l with Dbil˂40.</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606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Bilirubin</a:t>
            </a:r>
            <a:r>
              <a:rPr lang="en-US" dirty="0" smtClean="0">
                <a:latin typeface="Arial" panose="020B0604020202020204" pitchFamily="34" charset="0"/>
                <a:cs typeface="Arial" panose="020B0604020202020204" pitchFamily="34" charset="0"/>
              </a:rPr>
              <a:t> Met (cont)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Physiol</a:t>
            </a:r>
            <a:r>
              <a:rPr lang="en-US" sz="2800" dirty="0" smtClean="0">
                <a:latin typeface="Arial" panose="020B0604020202020204" pitchFamily="34" charset="0"/>
                <a:cs typeface="Arial" panose="020B0604020202020204" pitchFamily="34" charset="0"/>
              </a:rPr>
              <a:t> jaundice is aggravated by prematurity, </a:t>
            </a:r>
            <a:r>
              <a:rPr lang="en-US" sz="2800" dirty="0" err="1" smtClean="0">
                <a:latin typeface="Arial" panose="020B0604020202020204" pitchFamily="34" charset="0"/>
                <a:cs typeface="Arial" panose="020B0604020202020204" pitchFamily="34" charset="0"/>
              </a:rPr>
              <a:t>infection,dehydration,hypoxia</a:t>
            </a:r>
            <a:r>
              <a:rPr lang="en-US" sz="2800" dirty="0" smtClean="0">
                <a:latin typeface="Arial" panose="020B0604020202020204" pitchFamily="34" charset="0"/>
                <a:cs typeface="Arial" panose="020B0604020202020204" pitchFamily="34" charset="0"/>
              </a:rPr>
              <a:t>, poor nutrition etc.</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If </a:t>
            </a:r>
            <a:r>
              <a:rPr lang="en-US" sz="2800" dirty="0" err="1" smtClean="0">
                <a:latin typeface="Arial" panose="020B0604020202020204" pitchFamily="34" charset="0"/>
                <a:cs typeface="Arial" panose="020B0604020202020204" pitchFamily="34" charset="0"/>
              </a:rPr>
              <a:t>bilirubin</a:t>
            </a:r>
            <a:r>
              <a:rPr lang="en-US" sz="2800" dirty="0" smtClean="0">
                <a:latin typeface="Arial" panose="020B0604020202020204" pitchFamily="34" charset="0"/>
                <a:cs typeface="Arial" panose="020B0604020202020204" pitchFamily="34" charset="0"/>
              </a:rPr>
              <a:t> concentration exceeds albumin-binding </a:t>
            </a:r>
            <a:r>
              <a:rPr lang="en-US" sz="2800" dirty="0" err="1" smtClean="0">
                <a:latin typeface="Arial" panose="020B0604020202020204" pitchFamily="34" charset="0"/>
                <a:cs typeface="Arial" panose="020B0604020202020204" pitchFamily="34" charset="0"/>
              </a:rPr>
              <a:t>capacity,the</a:t>
            </a:r>
            <a:r>
              <a:rPr lang="en-US" sz="2800" dirty="0" smtClean="0">
                <a:latin typeface="Arial" panose="020B0604020202020204" pitchFamily="34" charset="0"/>
                <a:cs typeface="Arial" panose="020B0604020202020204" pitchFamily="34" charset="0"/>
              </a:rPr>
              <a:t> unbound fat soluble </a:t>
            </a:r>
            <a:r>
              <a:rPr lang="en-US" sz="2800" dirty="0" err="1" smtClean="0">
                <a:latin typeface="Arial" panose="020B0604020202020204" pitchFamily="34" charset="0"/>
                <a:cs typeface="Arial" panose="020B0604020202020204" pitchFamily="34" charset="0"/>
              </a:rPr>
              <a:t>unconjug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bil</a:t>
            </a:r>
            <a:r>
              <a:rPr lang="en-US" sz="2800" dirty="0" smtClean="0">
                <a:latin typeface="Arial" panose="020B0604020202020204" pitchFamily="34" charset="0"/>
                <a:cs typeface="Arial" panose="020B0604020202020204" pitchFamily="34" charset="0"/>
              </a:rPr>
              <a:t> crosses the cell membrane  and deposited in the brain causing kernicterus.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Risk factors for kernicterus=</a:t>
            </a:r>
            <a:r>
              <a:rPr lang="en-US" sz="2800" dirty="0" err="1" smtClean="0">
                <a:latin typeface="Arial" panose="020B0604020202020204" pitchFamily="34" charset="0"/>
                <a:cs typeface="Arial" panose="020B0604020202020204" pitchFamily="34" charset="0"/>
              </a:rPr>
              <a:t>prematurity,high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unconj</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bil,hypoalbuminemia,drugs,acidosis</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140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Causes of Jaundice during the first </a:t>
            </a:r>
            <a:r>
              <a:rPr lang="en-US" dirty="0" err="1" smtClean="0">
                <a:latin typeface="Arial" panose="020B0604020202020204" pitchFamily="34" charset="0"/>
                <a:cs typeface="Arial" panose="020B0604020202020204" pitchFamily="34" charset="0"/>
              </a:rPr>
              <a:t>24hrs</a:t>
            </a:r>
            <a:r>
              <a:rPr lang="en-US" dirty="0" smtClean="0">
                <a:latin typeface="Arial" panose="020B0604020202020204" pitchFamily="34" charset="0"/>
                <a:cs typeface="Arial" panose="020B0604020202020204" pitchFamily="34" charset="0"/>
              </a:rPr>
              <a:t> of birth</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Maternofetal rhesus or ABO incompatibility</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Inherited erythrocyte abnormality</a:t>
            </a:r>
          </a:p>
          <a:p>
            <a:pPr marL="0" indent="0">
              <a:buNone/>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Intrauterine infections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284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Causes of Conjugated </a:t>
            </a:r>
            <a:r>
              <a:rPr lang="en-US" dirty="0" err="1" smtClean="0">
                <a:latin typeface="Arial" panose="020B0604020202020204" pitchFamily="34" charset="0"/>
                <a:cs typeface="Arial" panose="020B0604020202020204" pitchFamily="34" charset="0"/>
              </a:rPr>
              <a:t>hyperbilirubinemia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Congenital biliary atresia (Byler’s dx)</a:t>
            </a:r>
          </a:p>
          <a:p>
            <a:pPr>
              <a:buFont typeface="Wingdings" panose="05000000000000000000" pitchFamily="2" charset="2"/>
              <a:buChar char="Ø"/>
            </a:pPr>
            <a:r>
              <a:rPr lang="en-US" sz="2800" dirty="0" smtClean="0"/>
              <a:t>Biliary obstruction,TPN,alpha1 antitrypsin </a:t>
            </a:r>
            <a:r>
              <a:rPr lang="en-US" sz="2800" dirty="0" err="1" smtClean="0"/>
              <a:t>def</a:t>
            </a:r>
            <a:r>
              <a:rPr lang="en-US" sz="2800" dirty="0" smtClean="0"/>
              <a:t>, </a:t>
            </a:r>
            <a:r>
              <a:rPr lang="en-US" sz="2800" dirty="0" err="1" smtClean="0"/>
              <a:t>tyrosinemia</a:t>
            </a:r>
            <a:r>
              <a:rPr lang="en-US" sz="2800" dirty="0" smtClean="0"/>
              <a:t>, </a:t>
            </a:r>
            <a:r>
              <a:rPr lang="en-US" sz="2800" dirty="0" err="1" smtClean="0"/>
              <a:t>galactosemia</a:t>
            </a:r>
            <a:r>
              <a:rPr lang="en-US" sz="2800" dirty="0" smtClean="0"/>
              <a:t>, CF, hepatitis, </a:t>
            </a:r>
            <a:r>
              <a:rPr lang="en-US" sz="2800" dirty="0" err="1" smtClean="0"/>
              <a:t>Dubin</a:t>
            </a:r>
            <a:r>
              <a:rPr lang="en-US" sz="2800" dirty="0" smtClean="0"/>
              <a:t>-Johnson </a:t>
            </a:r>
            <a:r>
              <a:rPr lang="en-US" sz="2800" dirty="0" err="1" smtClean="0"/>
              <a:t>synd</a:t>
            </a:r>
            <a:endParaRPr lang="en-US" sz="2800" dirty="0" smtClean="0"/>
          </a:p>
          <a:p>
            <a:pPr>
              <a:buFont typeface="Wingdings" panose="05000000000000000000" pitchFamily="2" charset="2"/>
              <a:buChar char="Ø"/>
            </a:pPr>
            <a:endParaRPr lang="en-US" sz="2800" dirty="0"/>
          </a:p>
        </p:txBody>
      </p:sp>
      <p:pic>
        <p:nvPicPr>
          <p:cNvPr id="8194" name="Picture 2" descr="C:\Users\ADADJA TOMI-SADE\Documents\Hepatic_stru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5487987"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54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Glucose metabolism in Neonates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Hypoglycemia is common</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Hepatic glycogen stores increases 3x and adipose tissue is laid down during the last 10weeks of pregnancy.</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Causes of neonatal </a:t>
            </a:r>
            <a:r>
              <a:rPr lang="en-US" sz="2800" dirty="0" err="1" smtClean="0">
                <a:latin typeface="Arial" panose="020B0604020202020204" pitchFamily="34" charset="0"/>
                <a:cs typeface="Arial" panose="020B0604020202020204" pitchFamily="34" charset="0"/>
              </a:rPr>
              <a:t>hypoglycemia:SGA</a:t>
            </a:r>
            <a:r>
              <a:rPr lang="en-US" sz="2800" dirty="0" smtClean="0">
                <a:latin typeface="Arial" panose="020B0604020202020204" pitchFamily="34" charset="0"/>
                <a:cs typeface="Arial" panose="020B0604020202020204" pitchFamily="34" charset="0"/>
              </a:rPr>
              <a:t> baby, </a:t>
            </a:r>
            <a:r>
              <a:rPr lang="en-US" sz="2800" dirty="0" err="1" smtClean="0">
                <a:latin typeface="Arial" panose="020B0604020202020204" pitchFamily="34" charset="0"/>
                <a:cs typeface="Arial" panose="020B0604020202020204" pitchFamily="34" charset="0"/>
              </a:rPr>
              <a:t>prematurity,birth</a:t>
            </a:r>
            <a:r>
              <a:rPr lang="en-US" sz="2800" dirty="0" smtClean="0">
                <a:latin typeface="Arial" panose="020B0604020202020204" pitchFamily="34" charset="0"/>
                <a:cs typeface="Arial" panose="020B0604020202020204" pitchFamily="34" charset="0"/>
              </a:rPr>
              <a:t> asphyxia, </a:t>
            </a:r>
            <a:r>
              <a:rPr lang="en-US" sz="2800" dirty="0" err="1" smtClean="0">
                <a:latin typeface="Arial" panose="020B0604020202020204" pitchFamily="34" charset="0"/>
                <a:cs typeface="Arial" panose="020B0604020202020204" pitchFamily="34" charset="0"/>
              </a:rPr>
              <a:t>sepsis,poor</a:t>
            </a:r>
            <a:r>
              <a:rPr lang="en-US" sz="2800" dirty="0" smtClean="0">
                <a:latin typeface="Arial" panose="020B0604020202020204" pitchFamily="34" charset="0"/>
                <a:cs typeface="Arial" panose="020B0604020202020204" pitchFamily="34" charset="0"/>
              </a:rPr>
              <a:t> nutrition, </a:t>
            </a:r>
            <a:r>
              <a:rPr lang="en-US" sz="2800" dirty="0" err="1" smtClean="0">
                <a:latin typeface="Arial" panose="020B0604020202020204" pitchFamily="34" charset="0"/>
                <a:cs typeface="Arial" panose="020B0604020202020204" pitchFamily="34" charset="0"/>
              </a:rPr>
              <a:t>hypothermia,congenital</a:t>
            </a:r>
            <a:r>
              <a:rPr lang="en-US" sz="2800" dirty="0" smtClean="0">
                <a:latin typeface="Arial" panose="020B0604020202020204" pitchFamily="34" charset="0"/>
                <a:cs typeface="Arial" panose="020B0604020202020204" pitchFamily="34" charset="0"/>
              </a:rPr>
              <a:t> heart dx.</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GSD Type 1,organic </a:t>
            </a:r>
            <a:r>
              <a:rPr lang="en-US" sz="2800" dirty="0" err="1" smtClean="0">
                <a:latin typeface="Arial" panose="020B0604020202020204" pitchFamily="34" charset="0"/>
                <a:cs typeface="Arial" panose="020B0604020202020204" pitchFamily="34" charset="0"/>
              </a:rPr>
              <a:t>acidemias</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ddrs</a:t>
            </a:r>
            <a:r>
              <a:rPr lang="en-US" sz="2800" dirty="0" smtClean="0">
                <a:latin typeface="Arial" panose="020B0604020202020204" pitchFamily="34" charset="0"/>
                <a:cs typeface="Arial" panose="020B0604020202020204" pitchFamily="34" charset="0"/>
              </a:rPr>
              <a:t> of :fatty </a:t>
            </a:r>
            <a:r>
              <a:rPr lang="en-US" sz="2800" dirty="0" err="1" smtClean="0">
                <a:latin typeface="Arial" panose="020B0604020202020204" pitchFamily="34" charset="0"/>
                <a:cs typeface="Arial" panose="020B0604020202020204" pitchFamily="34" charset="0"/>
              </a:rPr>
              <a:t>oxidation,gluconeogenesis,amino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acid,leucine</a:t>
            </a:r>
            <a:r>
              <a:rPr lang="en-US" sz="2800" dirty="0" smtClean="0">
                <a:latin typeface="Arial" panose="020B0604020202020204" pitchFamily="34" charset="0"/>
                <a:cs typeface="Arial" panose="020B0604020202020204" pitchFamily="34" charset="0"/>
              </a:rPr>
              <a:t> sensitivity</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684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Other causes of hypoglycemia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Neonates born by DM mothers , </a:t>
            </a:r>
            <a:r>
              <a:rPr lang="en-US" sz="2800" dirty="0" err="1" smtClean="0"/>
              <a:t>nesidioblastosis</a:t>
            </a:r>
            <a:r>
              <a:rPr lang="en-US" sz="2800" dirty="0" smtClean="0"/>
              <a:t>[islet cell hyperplasia],</a:t>
            </a:r>
            <a:r>
              <a:rPr lang="en-US" sz="2800" dirty="0" err="1" smtClean="0"/>
              <a:t>insulinoma,erythroblastosis</a:t>
            </a:r>
            <a:r>
              <a:rPr lang="en-US" sz="2800" dirty="0" smtClean="0"/>
              <a:t> </a:t>
            </a:r>
            <a:r>
              <a:rPr lang="en-US" sz="2800" dirty="0" err="1" smtClean="0"/>
              <a:t>fetalis</a:t>
            </a:r>
            <a:endParaRPr lang="en-US" sz="2800" dirty="0" smtClean="0"/>
          </a:p>
          <a:p>
            <a:pPr>
              <a:buFont typeface="Wingdings" panose="05000000000000000000" pitchFamily="2" charset="2"/>
              <a:buChar char="Ø"/>
            </a:pPr>
            <a:r>
              <a:rPr lang="en-US" sz="2800" dirty="0" err="1" smtClean="0"/>
              <a:t>Hypothyroidism,hypopituitarism,adrenal</a:t>
            </a:r>
            <a:r>
              <a:rPr lang="en-US" sz="2800" dirty="0" smtClean="0"/>
              <a:t> </a:t>
            </a:r>
            <a:r>
              <a:rPr lang="en-US" sz="2800" dirty="0" err="1" smtClean="0"/>
              <a:t>insuff,CAH</a:t>
            </a:r>
            <a:endParaRPr lang="en-US" sz="2800" dirty="0"/>
          </a:p>
        </p:txBody>
      </p:sp>
    </p:spTree>
    <p:extLst>
      <p:ext uri="{BB962C8B-B14F-4D97-AF65-F5344CB8AC3E}">
        <p14:creationId xmlns:p14="http://schemas.microsoft.com/office/powerpoint/2010/main" val="34765161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NEONATAL CALCIUM/PHOSPHATE METABOLISM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Fetal plasma calcium is higher than that of the mother due to active calcium transport across the placenta.</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The relatively high calcium suppresses PTH , hence a transient </a:t>
            </a:r>
            <a:r>
              <a:rPr lang="en-US" sz="2800" dirty="0" err="1" smtClean="0">
                <a:latin typeface="Arial" panose="020B0604020202020204" pitchFamily="34" charset="0"/>
                <a:cs typeface="Arial" panose="020B0604020202020204" pitchFamily="34" charset="0"/>
              </a:rPr>
              <a:t>hypoparathyroidism</a:t>
            </a:r>
            <a:r>
              <a:rPr lang="en-US" sz="2800" dirty="0" smtClean="0">
                <a:latin typeface="Arial" panose="020B0604020202020204" pitchFamily="34" charset="0"/>
                <a:cs typeface="Arial" panose="020B0604020202020204" pitchFamily="34" charset="0"/>
              </a:rPr>
              <a:t> at birth but spontaneously regain adult concentration on the 3</a:t>
            </a:r>
            <a:r>
              <a:rPr lang="en-US" sz="2800" baseline="30000" dirty="0" smtClean="0">
                <a:latin typeface="Arial" panose="020B0604020202020204" pitchFamily="34" charset="0"/>
                <a:cs typeface="Arial" panose="020B0604020202020204" pitchFamily="34" charset="0"/>
              </a:rPr>
              <a:t>rd</a:t>
            </a:r>
            <a:r>
              <a:rPr lang="en-US" sz="2800" dirty="0" smtClean="0">
                <a:latin typeface="Arial" panose="020B0604020202020204" pitchFamily="34" charset="0"/>
                <a:cs typeface="Arial" panose="020B0604020202020204" pitchFamily="34" charset="0"/>
              </a:rPr>
              <a:t> day of birth.</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Plasma phosphate </a:t>
            </a:r>
            <a:r>
              <a:rPr lang="en-US" sz="2800" dirty="0" err="1" smtClean="0">
                <a:latin typeface="Arial" panose="020B0604020202020204" pitchFamily="34" charset="0"/>
                <a:cs typeface="Arial" panose="020B0604020202020204" pitchFamily="34" charset="0"/>
              </a:rPr>
              <a:t>conc</a:t>
            </a:r>
            <a:r>
              <a:rPr lang="en-US" sz="2800" dirty="0" smtClean="0">
                <a:latin typeface="Arial" panose="020B0604020202020204" pitchFamily="34" charset="0"/>
                <a:cs typeface="Arial" panose="020B0604020202020204" pitchFamily="34" charset="0"/>
              </a:rPr>
              <a:t> is higher in actively growing infants and children, just as ALP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9691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Plasma proteins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At birth, TP is 1.2g/dl lower than the adult TP. This reaches the adult value at 6 months.</a:t>
            </a: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IgG</a:t>
            </a:r>
            <a:r>
              <a:rPr lang="en-US" sz="2800" dirty="0" smtClean="0">
                <a:latin typeface="Arial" panose="020B0604020202020204" pitchFamily="34" charset="0"/>
                <a:cs typeface="Arial" panose="020B0604020202020204" pitchFamily="34" charset="0"/>
              </a:rPr>
              <a:t> is transferred through the placental but degraded after birth.</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Adult concentrations  of </a:t>
            </a:r>
            <a:r>
              <a:rPr lang="en-US" sz="2800" dirty="0" err="1" smtClean="0">
                <a:latin typeface="Arial" panose="020B0604020202020204" pitchFamily="34" charset="0"/>
                <a:cs typeface="Arial" panose="020B0604020202020204" pitchFamily="34" charset="0"/>
              </a:rPr>
              <a:t>IgM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IgG</a:t>
            </a:r>
            <a:r>
              <a:rPr lang="en-US" sz="2800" dirty="0" smtClean="0">
                <a:latin typeface="Arial" panose="020B0604020202020204" pitchFamily="34" charset="0"/>
                <a:cs typeface="Arial" panose="020B0604020202020204" pitchFamily="34" charset="0"/>
              </a:rPr>
              <a:t>, and IgA are reached at 9months,3-5yrs , and 15yrs respectively.</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Elevated </a:t>
            </a:r>
            <a:r>
              <a:rPr lang="en-US" sz="2800" dirty="0" err="1" smtClean="0">
                <a:latin typeface="Arial" panose="020B0604020202020204" pitchFamily="34" charset="0"/>
                <a:cs typeface="Arial" panose="020B0604020202020204" pitchFamily="34" charset="0"/>
              </a:rPr>
              <a:t>IgM</a:t>
            </a:r>
            <a:r>
              <a:rPr lang="en-US" sz="2800" dirty="0" smtClean="0">
                <a:latin typeface="Arial" panose="020B0604020202020204" pitchFamily="34" charset="0"/>
                <a:cs typeface="Arial" panose="020B0604020202020204" pitchFamily="34" charset="0"/>
              </a:rPr>
              <a:t> from cord blood or within the 1</a:t>
            </a:r>
            <a:r>
              <a:rPr lang="en-US" sz="2800" baseline="30000" dirty="0" smtClean="0">
                <a:latin typeface="Arial" panose="020B0604020202020204" pitchFamily="34" charset="0"/>
                <a:cs typeface="Arial" panose="020B0604020202020204" pitchFamily="34" charset="0"/>
              </a:rPr>
              <a:t>st</a:t>
            </a:r>
            <a:r>
              <a:rPr lang="en-US" sz="2800" dirty="0" smtClean="0">
                <a:latin typeface="Arial" panose="020B0604020202020204" pitchFamily="34" charset="0"/>
                <a:cs typeface="Arial" panose="020B0604020202020204" pitchFamily="34" charset="0"/>
              </a:rPr>
              <a:t> month indicates intrauterine of neonatal infection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6391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52400" y="1124744"/>
            <a:ext cx="86868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IN" sz="2800" dirty="0" smtClean="0">
                <a:latin typeface="Arial" panose="020B0604020202020204" pitchFamily="34" charset="0"/>
                <a:cs typeface="Arial" panose="020B0604020202020204" pitchFamily="34" charset="0"/>
              </a:rPr>
              <a:t>NEWBORN-The first </a:t>
            </a:r>
            <a:r>
              <a:rPr lang="en-IN" sz="2800" dirty="0">
                <a:latin typeface="Arial" panose="020B0604020202020204" pitchFamily="34" charset="0"/>
                <a:cs typeface="Arial" panose="020B0604020202020204" pitchFamily="34" charset="0"/>
              </a:rPr>
              <a:t>24 </a:t>
            </a:r>
            <a:r>
              <a:rPr lang="en-IN" sz="2800" dirty="0" err="1">
                <a:latin typeface="Arial" panose="020B0604020202020204" pitchFamily="34" charset="0"/>
                <a:cs typeface="Arial" panose="020B0604020202020204" pitchFamily="34" charset="0"/>
              </a:rPr>
              <a:t>hrs</a:t>
            </a:r>
            <a:r>
              <a:rPr lang="en-IN" sz="2800" dirty="0">
                <a:latin typeface="Arial" panose="020B0604020202020204" pitchFamily="34" charset="0"/>
                <a:cs typeface="Arial" panose="020B0604020202020204" pitchFamily="34" charset="0"/>
              </a:rPr>
              <a:t> of </a:t>
            </a:r>
            <a:r>
              <a:rPr lang="en-IN" sz="2800" dirty="0" smtClean="0">
                <a:latin typeface="Arial" panose="020B0604020202020204" pitchFamily="34" charset="0"/>
                <a:cs typeface="Arial" panose="020B0604020202020204" pitchFamily="34" charset="0"/>
              </a:rPr>
              <a:t>life</a:t>
            </a:r>
            <a:endParaRPr lang="en-IN" sz="2800" dirty="0">
              <a:latin typeface="Arial" panose="020B0604020202020204" pitchFamily="34" charset="0"/>
              <a:cs typeface="Arial" panose="020B0604020202020204" pitchFamily="34" charset="0"/>
            </a:endParaRPr>
          </a:p>
          <a:p>
            <a:r>
              <a:rPr lang="en-IN" sz="2800" dirty="0">
                <a:latin typeface="Arial" panose="020B0604020202020204" pitchFamily="34" charset="0"/>
                <a:cs typeface="Arial" panose="020B0604020202020204" pitchFamily="34" charset="0"/>
              </a:rPr>
              <a:t>NEONATE-from birth to under four weeks(&lt;28 days</a:t>
            </a:r>
            <a:r>
              <a:rPr lang="en-IN" sz="2800" dirty="0" smtClean="0">
                <a:latin typeface="Arial" panose="020B0604020202020204" pitchFamily="34" charset="0"/>
                <a:cs typeface="Arial" panose="020B0604020202020204" pitchFamily="34" charset="0"/>
              </a:rPr>
              <a:t>)</a:t>
            </a:r>
            <a:endParaRPr lang="en-IN" sz="2800" dirty="0">
              <a:latin typeface="Arial" panose="020B0604020202020204" pitchFamily="34" charset="0"/>
              <a:cs typeface="Arial" panose="020B0604020202020204" pitchFamily="34" charset="0"/>
            </a:endParaRPr>
          </a:p>
          <a:p>
            <a:r>
              <a:rPr lang="en-IN" sz="2800" dirty="0">
                <a:latin typeface="Arial" panose="020B0604020202020204" pitchFamily="34" charset="0"/>
                <a:cs typeface="Arial" panose="020B0604020202020204" pitchFamily="34" charset="0"/>
              </a:rPr>
              <a:t>TERM NEONATE-between 37 to &lt; 42  gestational week</a:t>
            </a:r>
          </a:p>
          <a:p>
            <a:r>
              <a:rPr lang="en-IN" sz="2800" dirty="0">
                <a:latin typeface="Arial" panose="020B0604020202020204" pitchFamily="34" charset="0"/>
                <a:cs typeface="Arial" panose="020B0604020202020204" pitchFamily="34" charset="0"/>
              </a:rPr>
              <a:t>PRETERM NEONATE-&lt;37 gestational week                           </a:t>
            </a:r>
          </a:p>
          <a:p>
            <a:r>
              <a:rPr lang="en-IN" sz="2800" dirty="0">
                <a:latin typeface="Arial" panose="020B0604020202020204" pitchFamily="34" charset="0"/>
                <a:cs typeface="Arial" panose="020B0604020202020204" pitchFamily="34" charset="0"/>
              </a:rPr>
              <a:t>POST TERM NEONATE-&gt; or </a:t>
            </a:r>
            <a:r>
              <a:rPr lang="en-IN" sz="2800" dirty="0" smtClean="0">
                <a:latin typeface="Arial" panose="020B0604020202020204" pitchFamily="34" charset="0"/>
                <a:cs typeface="Arial" panose="020B0604020202020204" pitchFamily="34" charset="0"/>
              </a:rPr>
              <a:t>equal </a:t>
            </a:r>
            <a:r>
              <a:rPr lang="en-IN" sz="2800" dirty="0">
                <a:latin typeface="Arial" panose="020B0604020202020204" pitchFamily="34" charset="0"/>
                <a:cs typeface="Arial" panose="020B0604020202020204" pitchFamily="34" charset="0"/>
              </a:rPr>
              <a:t>to 42 gestational week </a:t>
            </a:r>
          </a:p>
          <a:p>
            <a:r>
              <a:rPr lang="en-IN" sz="2800" dirty="0">
                <a:latin typeface="Arial" panose="020B0604020202020204" pitchFamily="34" charset="0"/>
                <a:cs typeface="Arial" panose="020B0604020202020204" pitchFamily="34" charset="0"/>
              </a:rPr>
              <a:t>LOW BIRTH WEIGHT(LBW</a:t>
            </a:r>
            <a:r>
              <a:rPr lang="en-IN" sz="2800" dirty="0" smtClean="0">
                <a:latin typeface="Arial" panose="020B0604020202020204" pitchFamily="34" charset="0"/>
                <a:cs typeface="Arial" panose="020B0604020202020204" pitchFamily="34" charset="0"/>
              </a:rPr>
              <a:t>) &lt;</a:t>
            </a:r>
            <a:r>
              <a:rPr lang="en-IN" sz="2800" dirty="0">
                <a:latin typeface="Arial" panose="020B0604020202020204" pitchFamily="34" charset="0"/>
                <a:cs typeface="Arial" panose="020B0604020202020204" pitchFamily="34" charset="0"/>
              </a:rPr>
              <a:t>2500 GRAM             </a:t>
            </a:r>
            <a:r>
              <a:rPr lang="en-IN" sz="2800" dirty="0" smtClean="0">
                <a:latin typeface="Arial" panose="020B0604020202020204" pitchFamily="34" charset="0"/>
                <a:cs typeface="Arial" panose="020B0604020202020204" pitchFamily="34" charset="0"/>
              </a:rPr>
              <a:t>                       </a:t>
            </a:r>
            <a:r>
              <a:rPr lang="en-IN" sz="2800" dirty="0">
                <a:latin typeface="Arial" panose="020B0604020202020204" pitchFamily="34" charset="0"/>
                <a:cs typeface="Arial" panose="020B0604020202020204" pitchFamily="34" charset="0"/>
              </a:rPr>
              <a:t>irrespective of birth weight</a:t>
            </a:r>
          </a:p>
          <a:p>
            <a:r>
              <a:rPr lang="en-IN" sz="2800" dirty="0">
                <a:latin typeface="Arial" panose="020B0604020202020204" pitchFamily="34" charset="0"/>
                <a:cs typeface="Arial" panose="020B0604020202020204" pitchFamily="34" charset="0"/>
              </a:rPr>
              <a:t>VERY LOW BIRTH WEIGHT(VLBW</a:t>
            </a:r>
            <a:r>
              <a:rPr lang="en-IN" sz="2800" dirty="0" smtClean="0">
                <a:latin typeface="Arial" panose="020B0604020202020204" pitchFamily="34" charset="0"/>
                <a:cs typeface="Arial" panose="020B0604020202020204" pitchFamily="34" charset="0"/>
              </a:rPr>
              <a:t>) &lt;</a:t>
            </a:r>
            <a:r>
              <a:rPr lang="en-IN" sz="2800" dirty="0">
                <a:latin typeface="Arial" panose="020B0604020202020204" pitchFamily="34" charset="0"/>
                <a:cs typeface="Arial" panose="020B0604020202020204" pitchFamily="34" charset="0"/>
              </a:rPr>
              <a:t>150O GRAM</a:t>
            </a:r>
          </a:p>
          <a:p>
            <a:r>
              <a:rPr lang="en-IN" sz="2800" dirty="0">
                <a:latin typeface="Arial" panose="020B0604020202020204" pitchFamily="34" charset="0"/>
                <a:cs typeface="Arial" panose="020B0604020202020204" pitchFamily="34" charset="0"/>
              </a:rPr>
              <a:t>EXTREMELY LOW BIRTH WEIGHT(ELBW</a:t>
            </a:r>
            <a:r>
              <a:rPr lang="en-IN" sz="2800" dirty="0" smtClean="0">
                <a:latin typeface="Arial" panose="020B0604020202020204" pitchFamily="34" charset="0"/>
                <a:cs typeface="Arial" panose="020B0604020202020204" pitchFamily="34" charset="0"/>
              </a:rPr>
              <a:t>) &lt; </a:t>
            </a:r>
            <a:r>
              <a:rPr lang="en-IN" sz="2800" dirty="0">
                <a:latin typeface="Arial" panose="020B0604020202020204" pitchFamily="34" charset="0"/>
                <a:cs typeface="Arial" panose="020B0604020202020204" pitchFamily="34" charset="0"/>
              </a:rPr>
              <a:t>1000 GRAM</a:t>
            </a:r>
          </a:p>
          <a:p>
            <a:r>
              <a:rPr lang="en-IN" sz="2800" dirty="0"/>
              <a:t> </a:t>
            </a:r>
          </a:p>
          <a:p>
            <a:endParaRPr lang="en-IN" sz="2800" dirty="0"/>
          </a:p>
        </p:txBody>
      </p:sp>
      <p:sp>
        <p:nvSpPr>
          <p:cNvPr id="6147" name="Title 6"/>
          <p:cNvSpPr>
            <a:spLocks noGrp="1"/>
          </p:cNvSpPr>
          <p:nvPr>
            <p:ph type="title"/>
          </p:nvPr>
        </p:nvSpPr>
        <p:spPr>
          <a:xfrm>
            <a:off x="457200" y="152400"/>
            <a:ext cx="7543800" cy="762000"/>
          </a:xfrm>
        </p:spPr>
        <p:txBody>
          <a:bodyPr/>
          <a:lstStyle/>
          <a:p>
            <a:pPr eaLnBrk="1" fontAlgn="auto" hangingPunct="1">
              <a:spcAft>
                <a:spcPts val="0"/>
              </a:spcAft>
              <a:defRPr/>
            </a:pPr>
            <a:r>
              <a:rPr lang="en-IN" dirty="0" smtClean="0">
                <a:latin typeface="Arial" panose="020B0604020202020204" pitchFamily="34" charset="0"/>
                <a:cs typeface="Arial" panose="020B0604020202020204" pitchFamily="34" charset="0"/>
              </a:rPr>
              <a:t>Definitions</a:t>
            </a:r>
          </a:p>
        </p:txBody>
      </p:sp>
    </p:spTree>
    <p:extLst>
      <p:ext uri="{BB962C8B-B14F-4D97-AF65-F5344CB8AC3E}">
        <p14:creationId xmlns:p14="http://schemas.microsoft.com/office/powerpoint/2010/main" val="6754170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Ammonia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This should be ˂100</a:t>
            </a:r>
            <a:r>
              <a:rPr lang="el-GR" sz="2800" dirty="0" smtClean="0">
                <a:latin typeface="Arial" panose="020B0604020202020204" pitchFamily="34" charset="0"/>
                <a:cs typeface="Arial" panose="020B0604020202020204" pitchFamily="34" charset="0"/>
              </a:rPr>
              <a:t>μ</a:t>
            </a:r>
            <a:r>
              <a:rPr lang="en-US" sz="2800" dirty="0" err="1" smtClean="0">
                <a:latin typeface="Arial" panose="020B0604020202020204" pitchFamily="34" charset="0"/>
                <a:cs typeface="Arial" panose="020B0604020202020204" pitchFamily="34" charset="0"/>
              </a:rPr>
              <a:t>mol</a:t>
            </a:r>
            <a:r>
              <a:rPr lang="en-US" sz="2800" dirty="0" smtClean="0">
                <a:latin typeface="Arial" panose="020B0604020202020204" pitchFamily="34" charset="0"/>
                <a:cs typeface="Arial" panose="020B0604020202020204" pitchFamily="34" charset="0"/>
              </a:rPr>
              <a:t>/L in neonates and infants, and ˂200</a:t>
            </a:r>
            <a:r>
              <a:rPr lang="el-GR" sz="2800" dirty="0">
                <a:latin typeface="Arial" panose="020B0604020202020204" pitchFamily="34" charset="0"/>
                <a:cs typeface="Arial" panose="020B0604020202020204" pitchFamily="34" charset="0"/>
              </a:rPr>
              <a:t>μ</a:t>
            </a:r>
            <a:r>
              <a:rPr lang="en-US" sz="2800" dirty="0" err="1">
                <a:latin typeface="Arial" panose="020B0604020202020204" pitchFamily="34" charset="0"/>
                <a:cs typeface="Arial" panose="020B0604020202020204" pitchFamily="34" charset="0"/>
              </a:rPr>
              <a:t>mol</a:t>
            </a:r>
            <a:r>
              <a:rPr lang="en-US" sz="2800" dirty="0">
                <a:latin typeface="Arial" panose="020B0604020202020204" pitchFamily="34" charset="0"/>
                <a:cs typeface="Arial" panose="020B0604020202020204" pitchFamily="34" charset="0"/>
              </a:rPr>
              <a:t>/L </a:t>
            </a:r>
            <a:r>
              <a:rPr lang="en-US" sz="2800" dirty="0" smtClean="0">
                <a:latin typeface="Arial" panose="020B0604020202020204" pitchFamily="34" charset="0"/>
                <a:cs typeface="Arial" panose="020B0604020202020204" pitchFamily="34" charset="0"/>
              </a:rPr>
              <a:t>in preterm.</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Common causes of </a:t>
            </a:r>
            <a:r>
              <a:rPr lang="en-US" sz="2800" dirty="0" err="1" smtClean="0">
                <a:latin typeface="Arial" panose="020B0604020202020204" pitchFamily="34" charset="0"/>
                <a:cs typeface="Arial" panose="020B0604020202020204" pitchFamily="34" charset="0"/>
              </a:rPr>
              <a:t>hyperammonemia:sepsis,ccf,valproate</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treatment,urea</a:t>
            </a:r>
            <a:r>
              <a:rPr lang="en-US" sz="2800" dirty="0" smtClean="0">
                <a:latin typeface="Arial" panose="020B0604020202020204" pitchFamily="34" charset="0"/>
                <a:cs typeface="Arial" panose="020B0604020202020204" pitchFamily="34" charset="0"/>
              </a:rPr>
              <a:t> cycle </a:t>
            </a:r>
            <a:r>
              <a:rPr lang="en-US" sz="2800" dirty="0" err="1" smtClean="0">
                <a:latin typeface="Arial" panose="020B0604020202020204" pitchFamily="34" charset="0"/>
                <a:cs typeface="Arial" panose="020B0604020202020204" pitchFamily="34" charset="0"/>
              </a:rPr>
              <a:t>ddrs,acute</a:t>
            </a:r>
            <a:r>
              <a:rPr lang="en-US" sz="2800" dirty="0" smtClean="0">
                <a:latin typeface="Arial" panose="020B0604020202020204" pitchFamily="34" charset="0"/>
                <a:cs typeface="Arial" panose="020B0604020202020204" pitchFamily="34" charset="0"/>
              </a:rPr>
              <a:t> hepatic failure</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Clinical feature=</a:t>
            </a:r>
            <a:r>
              <a:rPr lang="en-US" sz="2800" dirty="0" err="1" smtClean="0">
                <a:latin typeface="Arial" panose="020B0604020202020204" pitchFamily="34" charset="0"/>
                <a:cs typeface="Arial" panose="020B0604020202020204" pitchFamily="34" charset="0"/>
              </a:rPr>
              <a:t>seizures,coma,lethargy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resp</a:t>
            </a:r>
            <a:r>
              <a:rPr lang="en-US" sz="2800" dirty="0" smtClean="0">
                <a:latin typeface="Arial" panose="020B0604020202020204" pitchFamily="34" charset="0"/>
                <a:cs typeface="Arial" panose="020B0604020202020204" pitchFamily="34" charset="0"/>
              </a:rPr>
              <a:t> alkalosis.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818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Neonatal thyroid metabolism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84784"/>
            <a:ext cx="7886700" cy="4351338"/>
          </a:xfrm>
        </p:spPr>
        <p:txBody>
          <a:bodyPr>
            <a:no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TSH increases immediately after birth in response to stress……. About 15x the adult value. This </a:t>
            </a:r>
            <a:r>
              <a:rPr lang="en-US" sz="2800" b="1" i="1" dirty="0" smtClean="0">
                <a:latin typeface="Arial" panose="020B0604020202020204" pitchFamily="34" charset="0"/>
                <a:cs typeface="Arial" panose="020B0604020202020204" pitchFamily="34" charset="0"/>
              </a:rPr>
              <a:t>peaks after the first hour and drops after a week</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T4 peaks within the first 24-48hr and then fall gradually..</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Screening  for congenital hypothyroidism should be delayed for about a week after birth to allow TSH stabilizes.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TSH may not increase in preterm babies after birth and thus give false negative result………repeat test at 40wks.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5793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0"/>
            <a:ext cx="7772400" cy="1143000"/>
          </a:xfrm>
        </p:spPr>
        <p:txBody>
          <a:bodyPr/>
          <a:lstStyle/>
          <a:p>
            <a:pPr eaLnBrk="1" fontAlgn="auto" hangingPunct="1">
              <a:spcAft>
                <a:spcPts val="0"/>
              </a:spcAft>
              <a:defRPr/>
            </a:pPr>
            <a:r>
              <a:rPr lang="en-US" dirty="0" smtClean="0">
                <a:latin typeface="Arial" panose="020B0604020202020204" pitchFamily="34" charset="0"/>
                <a:cs typeface="Arial" panose="020B0604020202020204" pitchFamily="34" charset="0"/>
              </a:rPr>
              <a:t>Immunologic Adaptation</a:t>
            </a:r>
          </a:p>
        </p:txBody>
      </p:sp>
      <p:sp>
        <p:nvSpPr>
          <p:cNvPr id="3" name="Content Placeholder 2"/>
          <p:cNvSpPr>
            <a:spLocks noGrp="1"/>
          </p:cNvSpPr>
          <p:nvPr>
            <p:ph idx="1"/>
          </p:nvPr>
        </p:nvSpPr>
        <p:spPr>
          <a:xfrm>
            <a:off x="381000" y="1066800"/>
            <a:ext cx="7772400" cy="5105400"/>
          </a:xfrm>
        </p:spPr>
        <p:txBody>
          <a:bodyPr rtlCol="0">
            <a:normAutofit/>
          </a:bodyPr>
          <a:lstStyle/>
          <a:p>
            <a:pPr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Active acquired immunity</a:t>
            </a:r>
          </a:p>
          <a:p>
            <a:pPr marL="457200" lvl="1" indent="-457200"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Pregnant woman forms antibodies herself</a:t>
            </a:r>
          </a:p>
          <a:p>
            <a:pPr marL="457200" lvl="1" indent="-457200" eaLnBrk="1" fontAlgn="auto" hangingPunct="1">
              <a:spcAft>
                <a:spcPts val="0"/>
              </a:spcAft>
              <a:buFont typeface="Wingdings" panose="05000000000000000000" pitchFamily="2" charset="2"/>
              <a:buChar char="Ø"/>
              <a:defRPr/>
            </a:pPr>
            <a:endParaRPr lang="en-US" sz="2800" dirty="0" smtClean="0">
              <a:latin typeface="Arial" panose="020B0604020202020204" pitchFamily="34" charset="0"/>
              <a:cs typeface="Arial" panose="020B0604020202020204" pitchFamily="34" charset="0"/>
            </a:endParaRPr>
          </a:p>
          <a:p>
            <a:pPr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Passive acquired immunity</a:t>
            </a:r>
          </a:p>
          <a:p>
            <a:pPr marL="457200" lvl="1" indent="-457200"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Mum passes antibodies to the fetus</a:t>
            </a:r>
          </a:p>
          <a:p>
            <a:pPr marL="457200" lvl="1" indent="-457200"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Lasts for 4-8 months</a:t>
            </a:r>
          </a:p>
          <a:p>
            <a:pPr marL="457200" lvl="1" indent="-457200" eaLnBrk="1" fontAlgn="auto" hangingPunct="1">
              <a:spcAft>
                <a:spcPts val="0"/>
              </a:spcAft>
              <a:buFont typeface="Wingdings" panose="05000000000000000000" pitchFamily="2" charset="2"/>
              <a:buChar char="Ø"/>
              <a:defRPr/>
            </a:pPr>
            <a:r>
              <a:rPr lang="en-US" sz="2800" dirty="0" smtClean="0">
                <a:latin typeface="Arial" panose="020B0604020202020204" pitchFamily="34" charset="0"/>
                <a:cs typeface="Arial" panose="020B0604020202020204" pitchFamily="34" charset="0"/>
              </a:rPr>
              <a:t>Newborn begins to produce own immunity about 4 weeks of age</a:t>
            </a:r>
          </a:p>
          <a:p>
            <a:pPr marL="457200" lvl="1" indent="-457200" eaLnBrk="1" fontAlgn="auto" hangingPunct="1">
              <a:spcAft>
                <a:spcPts val="0"/>
              </a:spcAft>
              <a:buFont typeface="Wingdings" panose="05000000000000000000" pitchFamily="2" charset="2"/>
              <a:buChar char="Ø"/>
              <a:defRPr/>
            </a:pPr>
            <a:endParaRPr lang="en-US" sz="2800" dirty="0" smtClean="0">
              <a:latin typeface="Arial" panose="020B0604020202020204" pitchFamily="34" charset="0"/>
              <a:cs typeface="Arial" panose="020B0604020202020204" pitchFamily="34" charset="0"/>
            </a:endParaRPr>
          </a:p>
          <a:p>
            <a:pPr marL="457200" lvl="1" indent="-457200" eaLnBrk="1" fontAlgn="auto" hangingPunct="1">
              <a:spcAft>
                <a:spcPts val="0"/>
              </a:spcAft>
              <a:buFont typeface="Wingdings" panose="05000000000000000000" pitchFamily="2" charset="2"/>
              <a:buChar char="Ø"/>
              <a:defRP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9953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457200" y="381000"/>
            <a:ext cx="8229600" cy="5745163"/>
          </a:xfrm>
        </p:spPr>
        <p:txBody>
          <a:bodyPr>
            <a:normAutofit/>
          </a:bodyPr>
          <a:lstStyle/>
          <a:p>
            <a:pPr>
              <a:spcBef>
                <a:spcPts val="500"/>
              </a:spcBef>
              <a:buSzPct val="80000"/>
              <a:buFont typeface="Wingdings" panose="05000000000000000000" pitchFamily="2" charset="2"/>
              <a:buChar char="Ø"/>
            </a:pPr>
            <a:r>
              <a:rPr lang="en-US" sz="2800" b="1" u="sng" dirty="0">
                <a:latin typeface="Arial" panose="020B0604020202020204" pitchFamily="34" charset="0"/>
                <a:cs typeface="Arial" panose="020B0604020202020204" pitchFamily="34" charset="0"/>
              </a:rPr>
              <a:t>IMMUNOLOGIC</a:t>
            </a:r>
            <a:r>
              <a:rPr lang="en-US" sz="2800" b="1" u="sng" dirty="0" smtClean="0">
                <a:latin typeface="Arial" panose="020B0604020202020204" pitchFamily="34" charset="0"/>
                <a:cs typeface="Arial" panose="020B0604020202020204" pitchFamily="34" charset="0"/>
              </a:rPr>
              <a:t>:</a:t>
            </a:r>
          </a:p>
          <a:p>
            <a:pPr marL="0" indent="0">
              <a:spcBef>
                <a:spcPts val="500"/>
              </a:spcBef>
              <a:buSzPct val="80000"/>
              <a:buNone/>
            </a:pPr>
            <a:r>
              <a:rPr lang="en-US" sz="2800" b="1" u="sng" dirty="0" smtClean="0">
                <a:latin typeface="Arial" panose="020B0604020202020204" pitchFamily="34" charset="0"/>
                <a:cs typeface="Arial" panose="020B0604020202020204" pitchFamily="34" charset="0"/>
              </a:rPr>
              <a:t>  </a:t>
            </a:r>
            <a:endParaRPr lang="en-US" sz="2800" b="1" u="sng"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buFont typeface="Wingdings" panose="05000000000000000000" pitchFamily="2" charset="2"/>
              <a:buChar char="Ø"/>
            </a:pPr>
            <a:r>
              <a:rPr lang="en-US" sz="2800" dirty="0">
                <a:latin typeface="Arial" panose="020B0604020202020204" pitchFamily="34" charset="0"/>
                <a:cs typeface="Arial" panose="020B0604020202020204" pitchFamily="34" charset="0"/>
              </a:rPr>
              <a:t>Newborn still prone to infection, handwashing important</a:t>
            </a:r>
            <a:r>
              <a:rPr lang="en-US" sz="2800" dirty="0" smtClean="0">
                <a:latin typeface="Arial" panose="020B0604020202020204" pitchFamily="34" charset="0"/>
                <a:cs typeface="Arial" panose="020B0604020202020204" pitchFamily="34" charset="0"/>
              </a:rPr>
              <a:t>!</a:t>
            </a:r>
          </a:p>
          <a:p>
            <a:pPr marL="0" indent="0">
              <a:lnSpc>
                <a:spcPct val="80000"/>
              </a:lnSpc>
              <a:spcBef>
                <a:spcPts val="500"/>
              </a:spcBef>
              <a:buClr>
                <a:srgbClr val="996666"/>
              </a:buClr>
              <a:buSzPct val="80000"/>
              <a:buNone/>
            </a:pPr>
            <a:endParaRPr lang="en-US" sz="2800"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buFont typeface="Wingdings" panose="05000000000000000000" pitchFamily="2" charset="2"/>
              <a:buChar char="Ø"/>
            </a:pPr>
            <a:r>
              <a:rPr lang="en-US" sz="2800" b="1" dirty="0" err="1">
                <a:latin typeface="Arial" panose="020B0604020202020204" pitchFamily="34" charset="0"/>
                <a:cs typeface="Arial" panose="020B0604020202020204" pitchFamily="34" charset="0"/>
              </a:rPr>
              <a:t>IgG</a:t>
            </a:r>
            <a:r>
              <a:rPr lang="en-US" sz="2800" dirty="0">
                <a:latin typeface="Arial" panose="020B0604020202020204" pitchFamily="34" charset="0"/>
                <a:cs typeface="Arial" panose="020B0604020202020204" pitchFamily="34" charset="0"/>
              </a:rPr>
              <a:t>: Infant born with passive immunity from mom. Fetus makes own starting @ 20 </a:t>
            </a:r>
            <a:r>
              <a:rPr lang="en-US" sz="2800" dirty="0" err="1" smtClean="0">
                <a:latin typeface="Arial" panose="020B0604020202020204" pitchFamily="34" charset="0"/>
                <a:cs typeface="Arial" panose="020B0604020202020204" pitchFamily="34" charset="0"/>
              </a:rPr>
              <a:t>wks</a:t>
            </a:r>
            <a:endParaRPr lang="en-US" sz="2800" dirty="0" smtClean="0">
              <a:latin typeface="Arial" panose="020B0604020202020204" pitchFamily="34" charset="0"/>
              <a:cs typeface="Arial" panose="020B0604020202020204" pitchFamily="34" charset="0"/>
            </a:endParaRPr>
          </a:p>
          <a:p>
            <a:pPr marL="0" indent="0">
              <a:lnSpc>
                <a:spcPct val="80000"/>
              </a:lnSpc>
              <a:spcBef>
                <a:spcPts val="500"/>
              </a:spcBef>
              <a:buClr>
                <a:srgbClr val="996666"/>
              </a:buClr>
              <a:buSzPct val="80000"/>
              <a:buNone/>
            </a:pPr>
            <a:endParaRPr lang="en-US" sz="2800"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buFont typeface="Wingdings" panose="05000000000000000000" pitchFamily="2" charset="2"/>
              <a:buChar char="Ø"/>
            </a:pPr>
            <a:r>
              <a:rPr lang="en-US" sz="2800" b="1" dirty="0">
                <a:latin typeface="Arial" panose="020B0604020202020204" pitchFamily="34" charset="0"/>
                <a:cs typeface="Arial" panose="020B0604020202020204" pitchFamily="34" charset="0"/>
              </a:rPr>
              <a:t>IgM</a:t>
            </a:r>
            <a:r>
              <a:rPr lang="en-US" sz="2800" dirty="0">
                <a:latin typeface="Arial" panose="020B0604020202020204" pitchFamily="34" charset="0"/>
                <a:cs typeface="Arial" panose="020B0604020202020204" pitchFamily="34" charset="0"/>
              </a:rPr>
              <a:t> too large to cross; makes own after delivery</a:t>
            </a:r>
            <a:r>
              <a:rPr lang="en-US" sz="2800" dirty="0" smtClean="0">
                <a:latin typeface="Arial" panose="020B0604020202020204" pitchFamily="34" charset="0"/>
                <a:cs typeface="Arial" panose="020B0604020202020204" pitchFamily="34" charset="0"/>
              </a:rPr>
              <a:t>.</a:t>
            </a:r>
          </a:p>
          <a:p>
            <a:pPr marL="0" indent="0">
              <a:lnSpc>
                <a:spcPct val="80000"/>
              </a:lnSpc>
              <a:spcBef>
                <a:spcPts val="500"/>
              </a:spcBef>
              <a:buClr>
                <a:srgbClr val="996666"/>
              </a:buClr>
              <a:buSzPct val="80000"/>
              <a:buNone/>
            </a:pPr>
            <a:endParaRPr lang="en-US" sz="2800" dirty="0">
              <a:latin typeface="Arial" panose="020B0604020202020204" pitchFamily="34" charset="0"/>
              <a:cs typeface="Arial" panose="020B0604020202020204" pitchFamily="34" charset="0"/>
            </a:endParaRPr>
          </a:p>
          <a:p>
            <a:pPr>
              <a:lnSpc>
                <a:spcPct val="80000"/>
              </a:lnSpc>
              <a:spcBef>
                <a:spcPts val="500"/>
              </a:spcBef>
              <a:buClr>
                <a:srgbClr val="996666"/>
              </a:buClr>
              <a:buSzPct val="80000"/>
              <a:buFont typeface="Wingdings" panose="05000000000000000000" pitchFamily="2" charset="2"/>
              <a:buChar char="Ø"/>
            </a:pPr>
            <a:r>
              <a:rPr lang="en-US" sz="2800" b="1" dirty="0">
                <a:latin typeface="Arial" panose="020B0604020202020204" pitchFamily="34" charset="0"/>
                <a:cs typeface="Arial" panose="020B0604020202020204" pitchFamily="34" charset="0"/>
              </a:rPr>
              <a:t>IgA</a:t>
            </a:r>
            <a:r>
              <a:rPr lang="en-US" sz="2800" dirty="0">
                <a:latin typeface="Arial" panose="020B0604020202020204" pitchFamily="34" charset="0"/>
                <a:cs typeface="Arial" panose="020B0604020202020204" pitchFamily="34" charset="0"/>
              </a:rPr>
              <a:t> do not cross placenta. Produced by infant </a:t>
            </a:r>
            <a:r>
              <a:rPr lang="en-US" sz="2800" dirty="0" smtClean="0">
                <a:latin typeface="Arial" panose="020B0604020202020204" pitchFamily="34" charset="0"/>
                <a:cs typeface="Arial" panose="020B0604020202020204" pitchFamily="34" charset="0"/>
              </a:rPr>
              <a:t>after </a:t>
            </a:r>
            <a:r>
              <a:rPr lang="en-US" sz="2800" dirty="0">
                <a:latin typeface="Arial" panose="020B0604020202020204" pitchFamily="34" charset="0"/>
                <a:cs typeface="Arial" panose="020B0604020202020204" pitchFamily="34" charset="0"/>
              </a:rPr>
              <a:t>birth @ 6-12 wks. Found in breast milk.</a:t>
            </a:r>
          </a:p>
          <a:p>
            <a:pPr>
              <a:spcBef>
                <a:spcPts val="500"/>
              </a:spcBef>
              <a:buSzPct val="80000"/>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14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EXPECTED VALUES RELATIVE TO THE ADULTS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ELECTROLYTES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METABOLITES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PLASMA PROTEINS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ENZYMES &amp;MARKERS OF TISSUE TURNOVER</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NUTRIENTS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HORMONES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2142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SIMILAR MEDIAN ADULT AND NEONATAL NORMAL VALUES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ELECTROLYTES:Na,K</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Cl,Total</a:t>
            </a:r>
            <a:r>
              <a:rPr lang="en-US" sz="2800" dirty="0" smtClean="0">
                <a:latin typeface="Arial" panose="020B0604020202020204" pitchFamily="34" charset="0"/>
                <a:cs typeface="Arial" panose="020B0604020202020204" pitchFamily="34" charset="0"/>
              </a:rPr>
              <a:t> CO2, Ca,Mg,Osm,pCO2,pH,</a:t>
            </a: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METAB:Ammonia,lactate,uric</a:t>
            </a:r>
            <a:r>
              <a:rPr lang="en-US" sz="2800" dirty="0" smtClean="0">
                <a:latin typeface="Arial" panose="020B0604020202020204" pitchFamily="34" charset="0"/>
                <a:cs typeface="Arial" panose="020B0604020202020204" pitchFamily="34" charset="0"/>
              </a:rPr>
              <a:t> acid</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PLASMA </a:t>
            </a:r>
            <a:r>
              <a:rPr lang="en-US" sz="2800" dirty="0" err="1" smtClean="0">
                <a:latin typeface="Arial" panose="020B0604020202020204" pitchFamily="34" charset="0"/>
                <a:cs typeface="Arial" panose="020B0604020202020204" pitchFamily="34" charset="0"/>
              </a:rPr>
              <a:t>PROT:Alpha</a:t>
            </a:r>
            <a:r>
              <a:rPr lang="en-US" sz="2800" dirty="0" smtClean="0">
                <a:latin typeface="Arial" panose="020B0604020202020204" pitchFamily="34" charset="0"/>
                <a:cs typeface="Arial" panose="020B0604020202020204" pitchFamily="34" charset="0"/>
              </a:rPr>
              <a:t> 1 antitrypsin, </a:t>
            </a:r>
            <a:r>
              <a:rPr lang="en-US" sz="2800" dirty="0" err="1" smtClean="0">
                <a:latin typeface="Arial" panose="020B0604020202020204" pitchFamily="34" charset="0"/>
                <a:cs typeface="Arial" panose="020B0604020202020204" pitchFamily="34" charset="0"/>
              </a:rPr>
              <a:t>apoA,apoB,IgG</a:t>
            </a: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ENZ&amp;MARKERS:ALT,lipase</a:t>
            </a: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NUTRIENTS:FE,Zn</a:t>
            </a: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HORMONES:DHEA,DHEA-</a:t>
            </a:r>
            <a:r>
              <a:rPr lang="en-US" sz="2800" dirty="0" err="1" smtClean="0">
                <a:latin typeface="Arial" panose="020B0604020202020204" pitchFamily="34" charset="0"/>
                <a:cs typeface="Arial" panose="020B0604020202020204" pitchFamily="34" charset="0"/>
              </a:rPr>
              <a:t>S,Gastrin</a:t>
            </a:r>
            <a:r>
              <a:rPr lang="en-US" sz="2800" dirty="0" smtClean="0">
                <a:latin typeface="Arial" panose="020B0604020202020204" pitchFamily="34" charset="0"/>
                <a:cs typeface="Arial" panose="020B0604020202020204" pitchFamily="34" charset="0"/>
              </a:rPr>
              <a:t>, 11-Deoxycortisol</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169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NEONATAL VALUES HIGHER THAN ADULTS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ELECTROLYTES:Phosphate</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METAB:bilirubin</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PLASMA </a:t>
            </a:r>
            <a:r>
              <a:rPr lang="en-US" sz="2800" dirty="0" smtClean="0">
                <a:latin typeface="Arial" panose="020B0604020202020204" pitchFamily="34" charset="0"/>
                <a:cs typeface="Arial" panose="020B0604020202020204" pitchFamily="34" charset="0"/>
              </a:rPr>
              <a:t>PROT:AFP, </a:t>
            </a:r>
            <a:r>
              <a:rPr lang="en-US" sz="2800" dirty="0" err="1" smtClean="0">
                <a:latin typeface="Arial" panose="020B0604020202020204" pitchFamily="34" charset="0"/>
                <a:cs typeface="Arial" panose="020B0604020202020204" pitchFamily="34" charset="0"/>
              </a:rPr>
              <a:t>cystatin</a:t>
            </a:r>
            <a:r>
              <a:rPr lang="en-US" sz="2800" dirty="0" smtClean="0">
                <a:latin typeface="Arial" panose="020B0604020202020204" pitchFamily="34" charset="0"/>
                <a:cs typeface="Arial" panose="020B0604020202020204" pitchFamily="34" charset="0"/>
              </a:rPr>
              <a:t>-C, CRP</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ENZ&amp;MARKERS:ALP,AST,CPK,GGT,LD,Cardiac</a:t>
            </a:r>
            <a:r>
              <a:rPr lang="en-US" sz="2800" dirty="0" smtClean="0">
                <a:latin typeface="Arial" panose="020B0604020202020204" pitchFamily="34" charset="0"/>
                <a:cs typeface="Arial" panose="020B0604020202020204" pitchFamily="34" charset="0"/>
              </a:rPr>
              <a:t> troponin</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NUTRIENTS:</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HORMONES:Aldosterone,oestradiol,17-OH progesterone, Prolactin, </a:t>
            </a:r>
            <a:r>
              <a:rPr lang="en-US" sz="2800" dirty="0" err="1" smtClean="0">
                <a:latin typeface="Arial" panose="020B0604020202020204" pitchFamily="34" charset="0"/>
                <a:cs typeface="Arial" panose="020B0604020202020204" pitchFamily="34" charset="0"/>
              </a:rPr>
              <a:t>Renin,TSH</a:t>
            </a:r>
            <a:r>
              <a:rPr lang="en-US" sz="2800" dirty="0" smtClean="0">
                <a:latin typeface="Arial" panose="020B0604020202020204" pitchFamily="34" charset="0"/>
                <a:cs typeface="Arial" panose="020B0604020202020204" pitchFamily="34" charset="0"/>
              </a:rPr>
              <a:t>, free T4</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8876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NEONATAL VALUES LOWER THAN ADULTS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ELECTROLYTES:base</a:t>
            </a:r>
            <a:r>
              <a:rPr lang="en-US" sz="2800" dirty="0" smtClean="0">
                <a:latin typeface="Arial" panose="020B0604020202020204" pitchFamily="34" charset="0"/>
                <a:cs typeface="Arial" panose="020B0604020202020204" pitchFamily="34" charset="0"/>
              </a:rPr>
              <a:t> excess</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METAB:carnitine,creatinine,glucose</a:t>
            </a:r>
            <a:r>
              <a:rPr lang="en-US" sz="2800" dirty="0" smtClean="0">
                <a:latin typeface="Arial" panose="020B0604020202020204" pitchFamily="34" charset="0"/>
                <a:cs typeface="Arial" panose="020B0604020202020204" pitchFamily="34" charset="0"/>
              </a:rPr>
              <a:t>, urea</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PLASMA </a:t>
            </a:r>
            <a:r>
              <a:rPr lang="en-US" sz="2800" dirty="0" err="1" smtClean="0">
                <a:latin typeface="Arial" panose="020B0604020202020204" pitchFamily="34" charset="0"/>
                <a:cs typeface="Arial" panose="020B0604020202020204" pitchFamily="34" charset="0"/>
              </a:rPr>
              <a:t>PROT:albumin,caeruloplasmin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haptoglobin</a:t>
            </a:r>
            <a:r>
              <a:rPr lang="en-US" sz="2800" dirty="0" smtClean="0">
                <a:latin typeface="Arial" panose="020B0604020202020204" pitchFamily="34" charset="0"/>
                <a:cs typeface="Arial" panose="020B0604020202020204" pitchFamily="34" charset="0"/>
              </a:rPr>
              <a:t>, compliments C3,C4,IgA, </a:t>
            </a:r>
            <a:r>
              <a:rPr lang="en-US" sz="2800" dirty="0" err="1" smtClean="0">
                <a:latin typeface="Arial" panose="020B0604020202020204" pitchFamily="34" charset="0"/>
                <a:cs typeface="Arial" panose="020B0604020202020204" pitchFamily="34" charset="0"/>
              </a:rPr>
              <a:t>IgM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Prealbumin,RBP</a:t>
            </a:r>
            <a:r>
              <a:rPr lang="en-US" sz="2800" dirty="0" smtClean="0">
                <a:latin typeface="Arial" panose="020B0604020202020204" pitchFamily="34" charset="0"/>
                <a:cs typeface="Arial" panose="020B0604020202020204" pitchFamily="34" charset="0"/>
              </a:rPr>
              <a:t>, Total protein, transferrin,</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ENZ&amp;MARKERS: Amylase</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err="1" smtClean="0">
                <a:latin typeface="Arial" panose="020B0604020202020204" pitchFamily="34" charset="0"/>
                <a:cs typeface="Arial" panose="020B0604020202020204" pitchFamily="34" charset="0"/>
              </a:rPr>
              <a:t>NUTRIENTS:cholesterol,Cu</a:t>
            </a:r>
            <a:r>
              <a:rPr lang="en-US" sz="2800" dirty="0" smtClean="0">
                <a:latin typeface="Arial" panose="020B0604020202020204" pitchFamily="34" charset="0"/>
                <a:cs typeface="Arial" panose="020B0604020202020204" pitchFamily="34" charset="0"/>
              </a:rPr>
              <a:t>, Se, </a:t>
            </a:r>
            <a:r>
              <a:rPr lang="en-US" sz="2800" dirty="0" err="1" smtClean="0">
                <a:latin typeface="Arial" panose="020B0604020202020204" pitchFamily="34" charset="0"/>
                <a:cs typeface="Arial" panose="020B0604020202020204" pitchFamily="34" charset="0"/>
              </a:rPr>
              <a:t>triglycerides,Vitamins</a:t>
            </a:r>
            <a:r>
              <a:rPr lang="en-US" sz="2800" dirty="0" smtClean="0">
                <a:latin typeface="Arial" panose="020B0604020202020204" pitchFamily="34" charset="0"/>
                <a:cs typeface="Arial" panose="020B0604020202020204" pitchFamily="34" charset="0"/>
              </a:rPr>
              <a:t> A, E,25-OH vitamin D</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HORMONES:Cortisol,IGF-1,PTH,Androgen</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5254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624"/>
            <a:ext cx="7886700" cy="1325563"/>
          </a:xfrm>
        </p:spPr>
        <p:txBody>
          <a:bodyPr>
            <a:noAutofit/>
          </a:bodyPr>
          <a:lstStyle/>
          <a:p>
            <a:r>
              <a:rPr lang="en-US" sz="3200" dirty="0" smtClean="0">
                <a:latin typeface="Arial" panose="020B0604020202020204" pitchFamily="34" charset="0"/>
                <a:cs typeface="Arial" panose="020B0604020202020204" pitchFamily="34" charset="0"/>
              </a:rPr>
              <a:t>ANALYTES WHERE AGE-RELATED REFERENCE INTERVALS MUST BE CONSIDERED [Bolarin,2001]</a:t>
            </a:r>
            <a:endParaRPr lang="en-US" sz="32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5379118"/>
              </p:ext>
            </p:extLst>
          </p:nvPr>
        </p:nvGraphicFramePr>
        <p:xfrm>
          <a:off x="628650" y="1556792"/>
          <a:ext cx="7886700" cy="4876802"/>
        </p:xfrm>
        <a:graphic>
          <a:graphicData uri="http://schemas.openxmlformats.org/drawingml/2006/table">
            <a:tbl>
              <a:tblPr firstRow="1" bandRow="1">
                <a:tableStyleId>{5C22544A-7EE6-4342-B048-85BDC9FD1C3A}</a:tableStyleId>
              </a:tblPr>
              <a:tblGrid>
                <a:gridCol w="1898650"/>
                <a:gridCol w="5988050"/>
              </a:tblGrid>
              <a:tr h="576996">
                <a:tc>
                  <a:txBody>
                    <a:bodyPr/>
                    <a:lstStyle/>
                    <a:p>
                      <a:r>
                        <a:rPr lang="en-US" sz="2000" b="1" dirty="0" smtClean="0">
                          <a:solidFill>
                            <a:schemeClr val="tx1"/>
                          </a:solidFill>
                          <a:latin typeface="Arial" panose="020B0604020202020204" pitchFamily="34" charset="0"/>
                          <a:cs typeface="Arial" panose="020B0604020202020204" pitchFamily="34" charset="0"/>
                        </a:rPr>
                        <a:t>ANALYTES</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COMMENTS</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576996">
                <a:tc>
                  <a:txBody>
                    <a:bodyPr/>
                    <a:lstStyle/>
                    <a:p>
                      <a:r>
                        <a:rPr lang="en-US" sz="2000" b="1" dirty="0" smtClean="0">
                          <a:solidFill>
                            <a:schemeClr val="tx1"/>
                          </a:solidFill>
                          <a:latin typeface="Arial" panose="020B0604020202020204" pitchFamily="34" charset="0"/>
                          <a:cs typeface="Arial" panose="020B0604020202020204" pitchFamily="34" charset="0"/>
                        </a:rPr>
                        <a:t>ALBUMIN</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LOW IN NEWBORN</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995911">
                <a:tc>
                  <a:txBody>
                    <a:bodyPr/>
                    <a:lstStyle/>
                    <a:p>
                      <a:r>
                        <a:rPr lang="en-US" sz="2000" b="1" dirty="0" smtClean="0">
                          <a:solidFill>
                            <a:schemeClr val="tx1"/>
                          </a:solidFill>
                          <a:latin typeface="Arial" panose="020B0604020202020204" pitchFamily="34" charset="0"/>
                          <a:cs typeface="Arial" panose="020B0604020202020204" pitchFamily="34" charset="0"/>
                        </a:rPr>
                        <a:t>PLASMA PROTEIN</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LOW……DUE TO DEFICIENT LIVER  FUNCTION, Attains adult level @</a:t>
                      </a:r>
                      <a:r>
                        <a:rPr lang="en-US" sz="2000" b="1" baseline="0" dirty="0" smtClean="0">
                          <a:solidFill>
                            <a:schemeClr val="tx1"/>
                          </a:solidFill>
                          <a:latin typeface="Arial" panose="020B0604020202020204" pitchFamily="34" charset="0"/>
                          <a:cs typeface="Arial" panose="020B0604020202020204" pitchFamily="34" charset="0"/>
                        </a:rPr>
                        <a:t> puberty</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995911">
                <a:tc>
                  <a:txBody>
                    <a:bodyPr/>
                    <a:lstStyle/>
                    <a:p>
                      <a:r>
                        <a:rPr lang="en-US" sz="2000" b="1" dirty="0" smtClean="0">
                          <a:solidFill>
                            <a:schemeClr val="tx1"/>
                          </a:solidFill>
                          <a:latin typeface="Arial" panose="020B0604020202020204" pitchFamily="34" charset="0"/>
                          <a:cs typeface="Arial" panose="020B0604020202020204" pitchFamily="34" charset="0"/>
                        </a:rPr>
                        <a:t>Ammonia</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Higher in infants due to incomplete liver circulation, OTC </a:t>
                      </a:r>
                      <a:r>
                        <a:rPr lang="en-US" sz="2000" b="1" dirty="0" err="1" smtClean="0">
                          <a:solidFill>
                            <a:schemeClr val="tx1"/>
                          </a:solidFill>
                          <a:latin typeface="Arial" panose="020B0604020202020204" pitchFamily="34" charset="0"/>
                          <a:cs typeface="Arial" panose="020B0604020202020204" pitchFamily="34" charset="0"/>
                        </a:rPr>
                        <a:t>Def</a:t>
                      </a:r>
                      <a:r>
                        <a:rPr lang="en-US" sz="2000" b="1" dirty="0" smtClean="0">
                          <a:solidFill>
                            <a:schemeClr val="tx1"/>
                          </a:solidFill>
                          <a:latin typeface="Arial" panose="020B0604020202020204" pitchFamily="34" charset="0"/>
                          <a:cs typeface="Arial" panose="020B0604020202020204" pitchFamily="34" charset="0"/>
                        </a:rPr>
                        <a:t>, </a:t>
                      </a:r>
                      <a:r>
                        <a:rPr lang="en-US" sz="2000" b="1" dirty="0" err="1" smtClean="0">
                          <a:solidFill>
                            <a:schemeClr val="tx1"/>
                          </a:solidFill>
                          <a:latin typeface="Arial" panose="020B0604020202020204" pitchFamily="34" charset="0"/>
                          <a:cs typeface="Arial" panose="020B0604020202020204" pitchFamily="34" charset="0"/>
                        </a:rPr>
                        <a:t>hyperalimentation</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576996">
                <a:tc>
                  <a:txBody>
                    <a:bodyPr/>
                    <a:lstStyle/>
                    <a:p>
                      <a:r>
                        <a:rPr lang="en-US" sz="2000" b="1" dirty="0" smtClean="0">
                          <a:solidFill>
                            <a:schemeClr val="tx1"/>
                          </a:solidFill>
                          <a:latin typeface="Arial" panose="020B0604020202020204" pitchFamily="34" charset="0"/>
                          <a:cs typeface="Arial" panose="020B0604020202020204" pitchFamily="34" charset="0"/>
                        </a:rPr>
                        <a:t>ALP</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Increases in children due to bone growth</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576996">
                <a:tc>
                  <a:txBody>
                    <a:bodyPr/>
                    <a:lstStyle/>
                    <a:p>
                      <a:r>
                        <a:rPr lang="en-US" sz="2000" b="1" dirty="0" smtClean="0">
                          <a:solidFill>
                            <a:schemeClr val="tx1"/>
                          </a:solidFill>
                          <a:latin typeface="Arial" panose="020B0604020202020204" pitchFamily="34" charset="0"/>
                          <a:cs typeface="Arial" panose="020B0604020202020204" pitchFamily="34" charset="0"/>
                        </a:rPr>
                        <a:t>bilirubin</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Increased due to poor liver </a:t>
                      </a:r>
                      <a:r>
                        <a:rPr lang="en-US" sz="2000" b="1" dirty="0" err="1" smtClean="0">
                          <a:solidFill>
                            <a:schemeClr val="tx1"/>
                          </a:solidFill>
                          <a:latin typeface="Arial" panose="020B0604020202020204" pitchFamily="34" charset="0"/>
                          <a:cs typeface="Arial" panose="020B0604020202020204" pitchFamily="34" charset="0"/>
                        </a:rPr>
                        <a:t>fxn</a:t>
                      </a:r>
                      <a:r>
                        <a:rPr lang="en-US" sz="2000" b="1" dirty="0" smtClean="0">
                          <a:solidFill>
                            <a:schemeClr val="tx1"/>
                          </a:solidFill>
                          <a:latin typeface="Arial" panose="020B0604020202020204" pitchFamily="34" charset="0"/>
                          <a:cs typeface="Arial" panose="020B0604020202020204" pitchFamily="34" charset="0"/>
                        </a:rPr>
                        <a:t> </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r h="576996">
                <a:tc>
                  <a:txBody>
                    <a:bodyPr/>
                    <a:lstStyle/>
                    <a:p>
                      <a:r>
                        <a:rPr lang="en-US" sz="2000" b="1" dirty="0" smtClean="0">
                          <a:solidFill>
                            <a:schemeClr val="tx1"/>
                          </a:solidFill>
                          <a:latin typeface="Arial" panose="020B0604020202020204" pitchFamily="34" charset="0"/>
                          <a:cs typeface="Arial" panose="020B0604020202020204" pitchFamily="34" charset="0"/>
                        </a:rPr>
                        <a:t>cortisol</a:t>
                      </a:r>
                      <a:endParaRPr lang="en-US" sz="2000" b="1"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1" dirty="0" smtClean="0">
                          <a:solidFill>
                            <a:schemeClr val="tx1"/>
                          </a:solidFill>
                          <a:latin typeface="Arial" panose="020B0604020202020204" pitchFamily="34" charset="0"/>
                          <a:cs typeface="Arial" panose="020B0604020202020204" pitchFamily="34" charset="0"/>
                        </a:rPr>
                        <a:t>No diurnal variation in the newborn</a:t>
                      </a:r>
                      <a:endParaRPr lang="en-US" sz="2000" b="1" dirty="0">
                        <a:solidFill>
                          <a:schemeClr val="tx1"/>
                        </a:solidFill>
                        <a:latin typeface="Arial" panose="020B0604020202020204" pitchFamily="34" charset="0"/>
                        <a:cs typeface="Arial" panose="020B0604020202020204" pitchFamily="34" charset="0"/>
                      </a:endParaRPr>
                    </a:p>
                  </a:txBody>
                  <a:tcPr marL="87630" marR="87630"/>
                </a:tc>
              </a:tr>
            </a:tbl>
          </a:graphicData>
        </a:graphic>
      </p:graphicFrame>
    </p:spTree>
    <p:extLst>
      <p:ext uri="{BB962C8B-B14F-4D97-AF65-F5344CB8AC3E}">
        <p14:creationId xmlns:p14="http://schemas.microsoft.com/office/powerpoint/2010/main" val="906199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766859516"/>
              </p:ext>
            </p:extLst>
          </p:nvPr>
        </p:nvGraphicFramePr>
        <p:xfrm>
          <a:off x="1257300" y="620713"/>
          <a:ext cx="7886700" cy="5688087"/>
        </p:xfrm>
        <a:graphic>
          <a:graphicData uri="http://schemas.openxmlformats.org/drawingml/2006/table">
            <a:tbl>
              <a:tblPr firstRow="1" bandRow="1">
                <a:tableStyleId>{5C22544A-7EE6-4342-B048-85BDC9FD1C3A}</a:tableStyleId>
              </a:tblPr>
              <a:tblGrid>
                <a:gridCol w="2117725"/>
                <a:gridCol w="5768975"/>
              </a:tblGrid>
              <a:tr h="1186388">
                <a:tc>
                  <a:txBody>
                    <a:bodyPr/>
                    <a:lstStyle/>
                    <a:p>
                      <a:r>
                        <a:rPr lang="en-US" sz="2000" b="1" dirty="0" err="1" smtClean="0"/>
                        <a:t>Analytes</a:t>
                      </a:r>
                      <a:r>
                        <a:rPr lang="en-US" sz="2000" b="1" dirty="0" smtClean="0"/>
                        <a:t> </a:t>
                      </a:r>
                      <a:endParaRPr lang="en-US" sz="2000" b="1" dirty="0"/>
                    </a:p>
                  </a:txBody>
                  <a:tcPr marL="87630" marR="87630"/>
                </a:tc>
                <a:tc>
                  <a:txBody>
                    <a:bodyPr/>
                    <a:lstStyle/>
                    <a:p>
                      <a:r>
                        <a:rPr lang="en-US" sz="2000" b="1" dirty="0" smtClean="0"/>
                        <a:t>Comments </a:t>
                      </a:r>
                      <a:endParaRPr lang="en-US" sz="2000" b="1" dirty="0"/>
                    </a:p>
                  </a:txBody>
                  <a:tcPr marL="87630" marR="87630"/>
                </a:tc>
              </a:tr>
              <a:tr h="538316">
                <a:tc>
                  <a:txBody>
                    <a:bodyPr/>
                    <a:lstStyle/>
                    <a:p>
                      <a:r>
                        <a:rPr lang="en-US" sz="2000" b="1" dirty="0" smtClean="0"/>
                        <a:t>DRUGS</a:t>
                      </a:r>
                      <a:endParaRPr lang="en-US" sz="2000" b="1" dirty="0"/>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  in neonates due to immature metabolic pathways</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929148">
                <a:tc>
                  <a:txBody>
                    <a:bodyPr/>
                    <a:lstStyle/>
                    <a:p>
                      <a:r>
                        <a:rPr lang="en-US" sz="2000" b="1" dirty="0" smtClean="0"/>
                        <a:t>PLASMA ENZYME</a:t>
                      </a:r>
                      <a:endParaRPr lang="en-US" sz="2000" b="1" dirty="0"/>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 </a:t>
                      </a:r>
                      <a:r>
                        <a:rPr lang="en-US" sz="2000" b="0" baseline="0" dirty="0" smtClean="0">
                          <a:solidFill>
                            <a:schemeClr val="tx1"/>
                          </a:solidFill>
                          <a:latin typeface="Arial" panose="020B0604020202020204" pitchFamily="34" charset="0"/>
                          <a:cs typeface="Arial" panose="020B0604020202020204" pitchFamily="34" charset="0"/>
                        </a:rPr>
                        <a:t>  in newborn </a:t>
                      </a:r>
                      <a:r>
                        <a:rPr lang="en-US" sz="2000" b="0" baseline="0" dirty="0" err="1" smtClean="0">
                          <a:solidFill>
                            <a:schemeClr val="tx1"/>
                          </a:solidFill>
                          <a:latin typeface="Arial" panose="020B0604020202020204" pitchFamily="34" charset="0"/>
                          <a:cs typeface="Arial" panose="020B0604020202020204" pitchFamily="34" charset="0"/>
                        </a:rPr>
                        <a:t>eg</a:t>
                      </a:r>
                      <a:r>
                        <a:rPr lang="en-US" sz="2000" b="0" baseline="0" dirty="0" smtClean="0">
                          <a:solidFill>
                            <a:schemeClr val="tx1"/>
                          </a:solidFill>
                          <a:latin typeface="Arial" panose="020B0604020202020204" pitchFamily="34" charset="0"/>
                          <a:cs typeface="Arial" panose="020B0604020202020204" pitchFamily="34" charset="0"/>
                        </a:rPr>
                        <a:t> CK,GGT,AST,ALT,….but decreases during childhood to adult levels at puberty  or earlier</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538316">
                <a:tc>
                  <a:txBody>
                    <a:bodyPr/>
                    <a:lstStyle/>
                    <a:p>
                      <a:r>
                        <a:rPr lang="en-US" sz="2000" b="1" dirty="0" smtClean="0"/>
                        <a:t>CREATININE</a:t>
                      </a:r>
                      <a:endParaRPr lang="en-US" sz="2000" b="1" dirty="0"/>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At birth, its similar to the mother.</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929148">
                <a:tc>
                  <a:txBody>
                    <a:bodyPr/>
                    <a:lstStyle/>
                    <a:p>
                      <a:r>
                        <a:rPr lang="en-US" sz="2000" b="1" dirty="0" smtClean="0"/>
                        <a:t>freeT3</a:t>
                      </a:r>
                      <a:endParaRPr lang="en-US" sz="2000" b="1" dirty="0"/>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 in </a:t>
                      </a:r>
                      <a:r>
                        <a:rPr lang="en-US" sz="2000" b="0" dirty="0" err="1" smtClean="0">
                          <a:solidFill>
                            <a:schemeClr val="tx1"/>
                          </a:solidFill>
                          <a:latin typeface="Arial" panose="020B0604020202020204" pitchFamily="34" charset="0"/>
                          <a:cs typeface="Arial" panose="020B0604020202020204" pitchFamily="34" charset="0"/>
                        </a:rPr>
                        <a:t>paediatric</a:t>
                      </a:r>
                      <a:r>
                        <a:rPr lang="en-US" sz="2000" b="0" dirty="0" smtClean="0">
                          <a:solidFill>
                            <a:schemeClr val="tx1"/>
                          </a:solidFill>
                          <a:latin typeface="Arial" panose="020B0604020202020204" pitchFamily="34" charset="0"/>
                          <a:cs typeface="Arial" panose="020B0604020202020204" pitchFamily="34" charset="0"/>
                        </a:rPr>
                        <a:t> </a:t>
                      </a:r>
                      <a:r>
                        <a:rPr lang="en-US" sz="2000" b="0" dirty="0" err="1" smtClean="0">
                          <a:solidFill>
                            <a:schemeClr val="tx1"/>
                          </a:solidFill>
                          <a:latin typeface="Arial" panose="020B0604020202020204" pitchFamily="34" charset="0"/>
                          <a:cs typeface="Arial" panose="020B0604020202020204" pitchFamily="34" charset="0"/>
                        </a:rPr>
                        <a:t>subjects</a:t>
                      </a:r>
                      <a:r>
                        <a:rPr lang="en-US" sz="2000" b="0" baseline="0" dirty="0" err="1" smtClean="0">
                          <a:solidFill>
                            <a:schemeClr val="tx1"/>
                          </a:solidFill>
                          <a:latin typeface="Arial" panose="020B0604020202020204" pitchFamily="34" charset="0"/>
                          <a:cs typeface="Arial" panose="020B0604020202020204" pitchFamily="34" charset="0"/>
                        </a:rPr>
                        <a:t>,to</a:t>
                      </a:r>
                      <a:r>
                        <a:rPr lang="en-US" sz="2000" b="0" baseline="0" dirty="0" smtClean="0">
                          <a:solidFill>
                            <a:schemeClr val="tx1"/>
                          </a:solidFill>
                          <a:latin typeface="Arial" panose="020B0604020202020204" pitchFamily="34" charset="0"/>
                          <a:cs typeface="Arial" panose="020B0604020202020204" pitchFamily="34" charset="0"/>
                        </a:rPr>
                        <a:t> assume adult level in late adolescence </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1327355">
                <a:tc>
                  <a:txBody>
                    <a:bodyPr/>
                    <a:lstStyle/>
                    <a:p>
                      <a:r>
                        <a:rPr lang="en-US" sz="2000" b="1" dirty="0" smtClean="0"/>
                        <a:t>FSH</a:t>
                      </a:r>
                    </a:p>
                    <a:p>
                      <a:endParaRPr lang="en-US" sz="2000" b="1" dirty="0" smtClean="0"/>
                    </a:p>
                    <a:p>
                      <a:r>
                        <a:rPr lang="en-US" sz="2000" b="1" dirty="0" smtClean="0"/>
                        <a:t>GLUCOSE</a:t>
                      </a:r>
                      <a:endParaRPr lang="en-US" sz="2000" b="1" dirty="0"/>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Adult level is seen at puberty</a:t>
                      </a:r>
                    </a:p>
                    <a:p>
                      <a:endParaRPr lang="en-US" sz="2000" b="0" dirty="0" smtClean="0">
                        <a:solidFill>
                          <a:schemeClr val="tx1"/>
                        </a:solidFill>
                        <a:latin typeface="Arial" panose="020B0604020202020204" pitchFamily="34" charset="0"/>
                        <a:cs typeface="Arial" panose="020B0604020202020204" pitchFamily="34" charset="0"/>
                      </a:endParaRPr>
                    </a:p>
                    <a:p>
                      <a:r>
                        <a:rPr lang="en-US" sz="2000" b="0" dirty="0" smtClean="0">
                          <a:solidFill>
                            <a:schemeClr val="tx1"/>
                          </a:solidFill>
                          <a:latin typeface="Arial" panose="020B0604020202020204" pitchFamily="34" charset="0"/>
                          <a:cs typeface="Arial" panose="020B0604020202020204" pitchFamily="34" charset="0"/>
                        </a:rPr>
                        <a:t>  in </a:t>
                      </a:r>
                      <a:r>
                        <a:rPr lang="en-US" sz="2000" b="0" dirty="0" err="1" smtClean="0">
                          <a:solidFill>
                            <a:schemeClr val="tx1"/>
                          </a:solidFill>
                          <a:latin typeface="Arial" panose="020B0604020202020204" pitchFamily="34" charset="0"/>
                          <a:cs typeface="Arial" panose="020B0604020202020204" pitchFamily="34" charset="0"/>
                        </a:rPr>
                        <a:t>newborn.Adult</a:t>
                      </a:r>
                      <a:r>
                        <a:rPr lang="en-US" sz="2000" b="0" dirty="0" smtClean="0">
                          <a:solidFill>
                            <a:schemeClr val="tx1"/>
                          </a:solidFill>
                          <a:latin typeface="Arial" panose="020B0604020202020204" pitchFamily="34" charset="0"/>
                          <a:cs typeface="Arial" panose="020B0604020202020204" pitchFamily="34" charset="0"/>
                        </a:rPr>
                        <a:t> level is seen when baby is 1 month</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bl>
          </a:graphicData>
        </a:graphic>
      </p:graphicFrame>
      <p:cxnSp>
        <p:nvCxnSpPr>
          <p:cNvPr id="6" name="Straight Arrow Connector 5"/>
          <p:cNvCxnSpPr/>
          <p:nvPr/>
        </p:nvCxnSpPr>
        <p:spPr>
          <a:xfrm flipV="1">
            <a:off x="2555776" y="1916832"/>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55776" y="2543944"/>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555776" y="41281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55776" y="556828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25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080120"/>
          </a:xfrm>
        </p:spPr>
        <p:txBody>
          <a:bodyPr>
            <a:normAutofit/>
          </a:bodyPr>
          <a:lstStyle/>
          <a:p>
            <a:r>
              <a:rPr lang="en-GB" sz="2800" dirty="0" smtClean="0">
                <a:latin typeface="Arial" panose="020B0604020202020204" pitchFamily="34" charset="0"/>
                <a:cs typeface="Arial" panose="020B0604020202020204" pitchFamily="34" charset="0"/>
              </a:rPr>
              <a:t>DEFINITION OF TERMS</a:t>
            </a:r>
            <a:r>
              <a:rPr lang="en-GB" sz="2800" dirty="0" smtClean="0"/>
              <a:t/>
            </a:r>
            <a:br>
              <a:rPr lang="en-GB" sz="2800" dirty="0" smtClean="0"/>
            </a:br>
            <a:endParaRPr lang="en-GB" sz="2800" dirty="0"/>
          </a:p>
        </p:txBody>
      </p:sp>
      <p:sp>
        <p:nvSpPr>
          <p:cNvPr id="3" name="Content Placeholder 2"/>
          <p:cNvSpPr>
            <a:spLocks noGrp="1"/>
          </p:cNvSpPr>
          <p:nvPr>
            <p:ph idx="1"/>
          </p:nvPr>
        </p:nvSpPr>
        <p:spPr>
          <a:xfrm>
            <a:off x="457200" y="1066800"/>
            <a:ext cx="8686800" cy="5530552"/>
          </a:xfrm>
        </p:spPr>
        <p:txBody>
          <a:bodyPr>
            <a:normAutofit/>
          </a:bodyPr>
          <a:lstStyle/>
          <a:p>
            <a:pPr>
              <a:buFont typeface="Wingdings" pitchFamily="2" charset="2"/>
              <a:buChar char="Ø"/>
            </a:pPr>
            <a:r>
              <a:rPr lang="en-GB" sz="2800" dirty="0" smtClean="0">
                <a:latin typeface="Arial" panose="020B0604020202020204" pitchFamily="34" charset="0"/>
                <a:cs typeface="Arial" panose="020B0604020202020204" pitchFamily="34" charset="0"/>
              </a:rPr>
              <a:t>Ageing;  To grow older</a:t>
            </a:r>
          </a:p>
          <a:p>
            <a:pPr>
              <a:buFont typeface="Wingdings" pitchFamily="2" charset="2"/>
              <a:buChar char="Ø"/>
            </a:pPr>
            <a:endParaRPr lang="en-GB" sz="2800" dirty="0" smtClean="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Elderly;  People older than 65years</a:t>
            </a:r>
          </a:p>
          <a:p>
            <a:pPr>
              <a:buFont typeface="Wingdings" pitchFamily="2" charset="2"/>
              <a:buChar char="Ø"/>
            </a:pPr>
            <a:endParaRPr lang="en-GB" sz="2800" dirty="0" smtClean="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Geriatrics; Branch of health care concerned with the care of the aged</a:t>
            </a:r>
          </a:p>
          <a:p>
            <a:pPr>
              <a:buFont typeface="Wingdings" pitchFamily="2" charset="2"/>
              <a:buChar char="Ø"/>
            </a:pPr>
            <a:endParaRPr lang="en-GB" sz="2800" dirty="0" smtClean="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Gerontology; The study of the ageing process</a:t>
            </a:r>
          </a:p>
          <a:p>
            <a:pPr>
              <a:buFont typeface="Wingdings" pitchFamily="2" charset="2"/>
              <a:buChar char="Ø"/>
            </a:pPr>
            <a:endParaRPr lang="en-GB" sz="2800" dirty="0" smtClean="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Ageism; When older </a:t>
            </a:r>
            <a:r>
              <a:rPr lang="en-GB" sz="2800" dirty="0" err="1" smtClean="0">
                <a:latin typeface="Arial" panose="020B0604020202020204" pitchFamily="34" charset="0"/>
                <a:cs typeface="Arial" panose="020B0604020202020204" pitchFamily="34" charset="0"/>
              </a:rPr>
              <a:t>aldults</a:t>
            </a:r>
            <a:r>
              <a:rPr lang="en-GB" sz="2800" dirty="0" smtClean="0">
                <a:latin typeface="Arial" panose="020B0604020202020204" pitchFamily="34" charset="0"/>
                <a:cs typeface="Arial" panose="020B0604020202020204" pitchFamily="34" charset="0"/>
              </a:rPr>
              <a:t> are </a:t>
            </a:r>
            <a:r>
              <a:rPr lang="en-GB" sz="2800" dirty="0" err="1" smtClean="0">
                <a:latin typeface="Arial" panose="020B0604020202020204" pitchFamily="34" charset="0"/>
                <a:cs typeface="Arial" panose="020B0604020202020204" pitchFamily="34" charset="0"/>
              </a:rPr>
              <a:t>sterotyped</a:t>
            </a:r>
            <a:endParaRPr lang="en-GB" sz="2800" dirty="0" smtClean="0">
              <a:latin typeface="Arial" panose="020B0604020202020204" pitchFamily="34" charset="0"/>
              <a:cs typeface="Arial" panose="020B0604020202020204" pitchFamily="34" charset="0"/>
            </a:endParaRPr>
          </a:p>
          <a:p>
            <a:pPr>
              <a:buFont typeface="Wingdings" pitchFamily="2" charset="2"/>
              <a:buChar char="Ø"/>
            </a:pPr>
            <a:endParaRPr lang="en-GB" sz="2800" dirty="0" smtClean="0">
              <a:latin typeface="Arial" panose="020B0604020202020204" pitchFamily="34" charset="0"/>
              <a:cs typeface="Arial" panose="020B0604020202020204" pitchFamily="34" charset="0"/>
            </a:endParaRPr>
          </a:p>
          <a:p>
            <a:pPr>
              <a:buFont typeface="Wingdings"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34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392"/>
            <a:ext cx="7886700" cy="1325563"/>
          </a:xfrm>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1167290"/>
              </p:ext>
            </p:extLst>
          </p:nvPr>
        </p:nvGraphicFramePr>
        <p:xfrm>
          <a:off x="628650" y="1268760"/>
          <a:ext cx="7886700" cy="5516880"/>
        </p:xfrm>
        <a:graphic>
          <a:graphicData uri="http://schemas.openxmlformats.org/drawingml/2006/table">
            <a:tbl>
              <a:tblPr firstRow="1" bandRow="1">
                <a:tableStyleId>{5C22544A-7EE6-4342-B048-85BDC9FD1C3A}</a:tableStyleId>
              </a:tblPr>
              <a:tblGrid>
                <a:gridCol w="1533525"/>
                <a:gridCol w="6353175"/>
              </a:tblGrid>
              <a:tr h="370840">
                <a:tc>
                  <a:txBody>
                    <a:bodyPr/>
                    <a:lstStyle/>
                    <a:p>
                      <a:r>
                        <a:rPr lang="en-US" sz="2000" b="0" dirty="0" err="1" smtClean="0">
                          <a:solidFill>
                            <a:schemeClr val="tx1"/>
                          </a:solidFill>
                          <a:latin typeface="Arial" panose="020B0604020202020204" pitchFamily="34" charset="0"/>
                          <a:cs typeface="Arial" panose="020B0604020202020204" pitchFamily="34" charset="0"/>
                        </a:rPr>
                        <a:t>Analytes</a:t>
                      </a:r>
                      <a:r>
                        <a:rPr lang="en-US" sz="2000" b="0" dirty="0" smtClean="0">
                          <a:solidFill>
                            <a:schemeClr val="tx1"/>
                          </a:solidFill>
                          <a:latin typeface="Arial" panose="020B0604020202020204" pitchFamily="34" charset="0"/>
                          <a:cs typeface="Arial" panose="020B0604020202020204" pitchFamily="34" charset="0"/>
                        </a:rPr>
                        <a:t> </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Comments </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IGF</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Changes</a:t>
                      </a:r>
                      <a:r>
                        <a:rPr lang="en-US" sz="2000" b="0" baseline="0" dirty="0" smtClean="0">
                          <a:solidFill>
                            <a:schemeClr val="tx1"/>
                          </a:solidFill>
                          <a:latin typeface="Arial" panose="020B0604020202020204" pitchFamily="34" charset="0"/>
                          <a:cs typeface="Arial" panose="020B0604020202020204" pitchFamily="34" charset="0"/>
                        </a:rPr>
                        <a:t> with age throughout  life</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TSH</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baseline="0" dirty="0" smtClean="0">
                          <a:solidFill>
                            <a:schemeClr val="tx1"/>
                          </a:solidFill>
                          <a:latin typeface="Arial" panose="020B0604020202020204" pitchFamily="34" charset="0"/>
                          <a:cs typeface="Arial" panose="020B0604020202020204" pitchFamily="34" charset="0"/>
                        </a:rPr>
                        <a:t> Increases in newborn due to stress of birth, attains adult level @ 1month</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Mg2+</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Decreases in newborn </a:t>
                      </a:r>
                      <a:r>
                        <a:rPr lang="en-US" sz="2000" b="0" dirty="0" err="1" smtClean="0">
                          <a:solidFill>
                            <a:schemeClr val="tx1"/>
                          </a:solidFill>
                          <a:latin typeface="Arial" panose="020B0604020202020204" pitchFamily="34" charset="0"/>
                          <a:cs typeface="Arial" panose="020B0604020202020204" pitchFamily="34" charset="0"/>
                        </a:rPr>
                        <a:t>esp</a:t>
                      </a:r>
                      <a:r>
                        <a:rPr lang="en-US" sz="2000" b="0" dirty="0" smtClean="0">
                          <a:solidFill>
                            <a:schemeClr val="tx1"/>
                          </a:solidFill>
                          <a:latin typeface="Arial" panose="020B0604020202020204" pitchFamily="34" charset="0"/>
                          <a:cs typeface="Arial" panose="020B0604020202020204" pitchFamily="34" charset="0"/>
                        </a:rPr>
                        <a:t> in premature </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Urine  catecholamine</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Varies with age until adulthood</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Urea </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Decreases in newborn. </a:t>
                      </a:r>
                      <a:r>
                        <a:rPr lang="en-US" sz="2000" b="0" dirty="0" err="1" smtClean="0">
                          <a:solidFill>
                            <a:schemeClr val="tx1"/>
                          </a:solidFill>
                          <a:latin typeface="Arial" panose="020B0604020202020204" pitchFamily="34" charset="0"/>
                          <a:cs typeface="Arial" panose="020B0604020202020204" pitchFamily="34" charset="0"/>
                        </a:rPr>
                        <a:t>Urea:Creatinine</a:t>
                      </a:r>
                      <a:r>
                        <a:rPr lang="en-US" sz="2000" b="0" dirty="0" smtClean="0">
                          <a:solidFill>
                            <a:schemeClr val="tx1"/>
                          </a:solidFill>
                          <a:latin typeface="Arial" panose="020B0604020202020204" pitchFamily="34" charset="0"/>
                          <a:cs typeface="Arial" panose="020B0604020202020204" pitchFamily="34" charset="0"/>
                        </a:rPr>
                        <a:t> ratio=15:1 to 24:1</a:t>
                      </a:r>
                      <a:endParaRPr lang="en-US" sz="2000" b="0" dirty="0">
                        <a:solidFill>
                          <a:schemeClr val="tx1"/>
                        </a:solidFill>
                        <a:latin typeface="Arial" panose="020B0604020202020204" pitchFamily="34" charset="0"/>
                        <a:cs typeface="Arial" panose="020B0604020202020204" pitchFamily="34" charset="0"/>
                      </a:endParaRPr>
                    </a:p>
                  </a:txBody>
                  <a:tcPr marL="87630" marR="87630"/>
                </a:tc>
              </a:tr>
              <a:tr h="370840">
                <a:tc>
                  <a:txBody>
                    <a:bodyPr/>
                    <a:lstStyle/>
                    <a:p>
                      <a:r>
                        <a:rPr lang="en-US" sz="2000" b="0" dirty="0" smtClean="0">
                          <a:solidFill>
                            <a:schemeClr val="tx1"/>
                          </a:solidFill>
                          <a:latin typeface="Arial" panose="020B0604020202020204" pitchFamily="34" charset="0"/>
                          <a:cs typeface="Arial" panose="020B0604020202020204" pitchFamily="34" charset="0"/>
                        </a:rPr>
                        <a:t>Phosphate</a:t>
                      </a:r>
                    </a:p>
                    <a:p>
                      <a:endParaRPr lang="en-US" sz="2000" b="0" dirty="0" smtClean="0">
                        <a:solidFill>
                          <a:schemeClr val="tx1"/>
                        </a:solidFill>
                        <a:latin typeface="Arial" panose="020B0604020202020204" pitchFamily="34" charset="0"/>
                        <a:cs typeface="Arial" panose="020B0604020202020204" pitchFamily="34" charset="0"/>
                      </a:endParaRPr>
                    </a:p>
                    <a:p>
                      <a:r>
                        <a:rPr lang="en-US" sz="2000" b="0" dirty="0" smtClean="0">
                          <a:solidFill>
                            <a:schemeClr val="tx1"/>
                          </a:solidFill>
                          <a:latin typeface="Arial" panose="020B0604020202020204" pitchFamily="34" charset="0"/>
                          <a:cs typeface="Arial" panose="020B0604020202020204" pitchFamily="34" charset="0"/>
                        </a:rPr>
                        <a:t>Sodium</a:t>
                      </a:r>
                    </a:p>
                    <a:p>
                      <a:endParaRPr lang="en-US" sz="2000" b="0" dirty="0" smtClean="0">
                        <a:solidFill>
                          <a:schemeClr val="tx1"/>
                        </a:solidFill>
                        <a:latin typeface="Arial" panose="020B0604020202020204" pitchFamily="34" charset="0"/>
                        <a:cs typeface="Arial" panose="020B0604020202020204" pitchFamily="34" charset="0"/>
                      </a:endParaRPr>
                    </a:p>
                    <a:p>
                      <a:r>
                        <a:rPr lang="en-US" sz="2000" b="0" dirty="0" smtClean="0">
                          <a:solidFill>
                            <a:schemeClr val="tx1"/>
                          </a:solidFill>
                          <a:latin typeface="Arial" panose="020B0604020202020204" pitchFamily="34" charset="0"/>
                          <a:cs typeface="Arial" panose="020B0604020202020204" pitchFamily="34" charset="0"/>
                        </a:rPr>
                        <a:t>Uric acid </a:t>
                      </a:r>
                      <a:endParaRPr lang="en-US" sz="2000" b="0" dirty="0">
                        <a:solidFill>
                          <a:schemeClr val="tx1"/>
                        </a:solidFill>
                        <a:latin typeface="Arial" panose="020B0604020202020204" pitchFamily="34" charset="0"/>
                        <a:cs typeface="Arial" panose="020B0604020202020204" pitchFamily="34" charset="0"/>
                      </a:endParaRPr>
                    </a:p>
                  </a:txBody>
                  <a:tcPr marL="87630" marR="87630"/>
                </a:tc>
                <a:tc>
                  <a:txBody>
                    <a:bodyPr/>
                    <a:lstStyle/>
                    <a:p>
                      <a:r>
                        <a:rPr lang="en-US" sz="2000" b="0" dirty="0" smtClean="0">
                          <a:solidFill>
                            <a:schemeClr val="tx1"/>
                          </a:solidFill>
                          <a:latin typeface="Arial" panose="020B0604020202020204" pitchFamily="34" charset="0"/>
                          <a:cs typeface="Arial" panose="020B0604020202020204" pitchFamily="34" charset="0"/>
                        </a:rPr>
                        <a:t>Increases in actively growing infants and childhood</a:t>
                      </a:r>
                    </a:p>
                    <a:p>
                      <a:endParaRPr lang="en-US" sz="2000" b="0" dirty="0" smtClean="0">
                        <a:solidFill>
                          <a:schemeClr val="tx1"/>
                        </a:solidFill>
                        <a:latin typeface="Arial" panose="020B0604020202020204" pitchFamily="34" charset="0"/>
                        <a:cs typeface="Arial" panose="020B0604020202020204" pitchFamily="34" charset="0"/>
                      </a:endParaRPr>
                    </a:p>
                    <a:p>
                      <a:r>
                        <a:rPr lang="en-US" sz="2000" b="0" dirty="0" smtClean="0">
                          <a:solidFill>
                            <a:schemeClr val="tx1"/>
                          </a:solidFill>
                          <a:latin typeface="Arial" panose="020B0604020202020204" pitchFamily="34" charset="0"/>
                          <a:cs typeface="Arial" panose="020B0604020202020204" pitchFamily="34" charset="0"/>
                        </a:rPr>
                        <a:t>Same reference as in adult bot not well controlled</a:t>
                      </a:r>
                    </a:p>
                    <a:p>
                      <a:endParaRPr lang="en-US" sz="2000" b="0" dirty="0" smtClean="0">
                        <a:solidFill>
                          <a:schemeClr val="tx1"/>
                        </a:solidFill>
                        <a:latin typeface="Arial" panose="020B0604020202020204" pitchFamily="34" charset="0"/>
                        <a:cs typeface="Arial" panose="020B0604020202020204" pitchFamily="34" charset="0"/>
                      </a:endParaRPr>
                    </a:p>
                    <a:p>
                      <a:r>
                        <a:rPr lang="en-US" sz="2000" b="0" dirty="0" smtClean="0">
                          <a:solidFill>
                            <a:schemeClr val="tx1"/>
                          </a:solidFill>
                          <a:latin typeface="Arial" panose="020B0604020202020204" pitchFamily="34" charset="0"/>
                          <a:cs typeface="Arial" panose="020B0604020202020204" pitchFamily="34" charset="0"/>
                        </a:rPr>
                        <a:t>Increases at </a:t>
                      </a:r>
                      <a:r>
                        <a:rPr lang="en-US" sz="2000" b="0" dirty="0" err="1" smtClean="0">
                          <a:solidFill>
                            <a:schemeClr val="tx1"/>
                          </a:solidFill>
                          <a:latin typeface="Arial" panose="020B0604020202020204" pitchFamily="34" charset="0"/>
                          <a:cs typeface="Arial" panose="020B0604020202020204" pitchFamily="34" charset="0"/>
                        </a:rPr>
                        <a:t>birth,but</a:t>
                      </a:r>
                      <a:r>
                        <a:rPr lang="en-US" sz="2000" b="0" dirty="0" smtClean="0">
                          <a:solidFill>
                            <a:schemeClr val="tx1"/>
                          </a:solidFill>
                          <a:latin typeface="Arial" panose="020B0604020202020204" pitchFamily="34" charset="0"/>
                          <a:cs typeface="Arial" panose="020B0604020202020204" pitchFamily="34" charset="0"/>
                        </a:rPr>
                        <a:t> decreases until adolescence</a:t>
                      </a:r>
                    </a:p>
                    <a:p>
                      <a:endParaRPr lang="en-US" sz="2000" b="0" dirty="0">
                        <a:solidFill>
                          <a:schemeClr val="tx1"/>
                        </a:solidFill>
                        <a:latin typeface="Arial" panose="020B0604020202020204" pitchFamily="34" charset="0"/>
                        <a:cs typeface="Arial" panose="020B0604020202020204" pitchFamily="34" charset="0"/>
                      </a:endParaRPr>
                    </a:p>
                  </a:txBody>
                  <a:tcPr marL="87630" marR="87630"/>
                </a:tc>
              </a:tr>
            </a:tbl>
          </a:graphicData>
        </a:graphic>
      </p:graphicFrame>
    </p:spTree>
    <p:extLst>
      <p:ext uri="{BB962C8B-B14F-4D97-AF65-F5344CB8AC3E}">
        <p14:creationId xmlns:p14="http://schemas.microsoft.com/office/powerpoint/2010/main" val="327121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Arial" panose="020B0604020202020204" pitchFamily="34" charset="0"/>
                <a:cs typeface="Arial" panose="020B0604020202020204" pitchFamily="34" charset="0"/>
              </a:rPr>
              <a:t>Preanalytical</a:t>
            </a:r>
            <a:r>
              <a:rPr lang="en-US" dirty="0" smtClean="0">
                <a:latin typeface="Arial" panose="020B0604020202020204" pitchFamily="34" charset="0"/>
                <a:cs typeface="Arial" panose="020B0604020202020204" pitchFamily="34" charset="0"/>
              </a:rPr>
              <a:t> concerns in investigation of the neonates.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Small amount of sample can be taken without causing volume depletion and </a:t>
            </a:r>
            <a:r>
              <a:rPr lang="en-US" sz="2800" dirty="0" err="1" smtClean="0">
                <a:latin typeface="Arial" panose="020B0604020202020204" pitchFamily="34" charset="0"/>
                <a:cs typeface="Arial" panose="020B0604020202020204" pitchFamily="34" charset="0"/>
              </a:rPr>
              <a:t>anaemia</a:t>
            </a: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Contamination by interstitial fluid and cellular debris when capillary blood is used.</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Difficult interpretation results.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Application of continuous pressure on capillary area increased K</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,Mg</a:t>
            </a:r>
            <a:r>
              <a:rPr lang="en-US" sz="2800" baseline="30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HPO4</a:t>
            </a:r>
            <a:r>
              <a:rPr lang="en-US" sz="2800" baseline="300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,LDH</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Minute volume is affected by </a:t>
            </a:r>
            <a:r>
              <a:rPr lang="en-US" sz="2800" dirty="0" err="1" smtClean="0">
                <a:latin typeface="Arial" panose="020B0604020202020204" pitchFamily="34" charset="0"/>
                <a:cs typeface="Arial" panose="020B0604020202020204" pitchFamily="34" charset="0"/>
              </a:rPr>
              <a:t>light,heat</a:t>
            </a:r>
            <a:r>
              <a:rPr lang="en-US" sz="2800" dirty="0" smtClean="0">
                <a:latin typeface="Arial" panose="020B0604020202020204" pitchFamily="34" charset="0"/>
                <a:cs typeface="Arial" panose="020B0604020202020204" pitchFamily="34" charset="0"/>
              </a:rPr>
              <a:t>, and pollution. HCO3</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decreases.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Timed urine collection is strenuous in neonates.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711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Analytical and </a:t>
            </a:r>
            <a:r>
              <a:rPr lang="en-US" dirty="0" err="1" smtClean="0">
                <a:latin typeface="Arial" panose="020B0604020202020204" pitchFamily="34" charset="0"/>
                <a:cs typeface="Arial" panose="020B0604020202020204" pitchFamily="34" charset="0"/>
              </a:rPr>
              <a:t>Postanalytical</a:t>
            </a:r>
            <a:r>
              <a:rPr lang="en-US" dirty="0" smtClean="0">
                <a:latin typeface="Arial" panose="020B0604020202020204" pitchFamily="34" charset="0"/>
                <a:cs typeface="Arial" panose="020B0604020202020204" pitchFamily="34" charset="0"/>
              </a:rPr>
              <a:t> concerns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Capillary blood clot coats electrodes with proteins, alters </a:t>
            </a:r>
            <a:r>
              <a:rPr lang="en-US" sz="2800" dirty="0" err="1" smtClean="0">
                <a:latin typeface="Arial" panose="020B0604020202020204" pitchFamily="34" charset="0"/>
                <a:cs typeface="Arial" panose="020B0604020202020204" pitchFamily="34" charset="0"/>
              </a:rPr>
              <a:t>analytes</a:t>
            </a:r>
            <a:r>
              <a:rPr lang="en-US" sz="2800" dirty="0" smtClean="0">
                <a:latin typeface="Arial" panose="020B0604020202020204" pitchFamily="34" charset="0"/>
                <a:cs typeface="Arial" panose="020B0604020202020204" pitchFamily="34" charset="0"/>
              </a:rPr>
              <a:t> and increases maintenance costs.</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Interferences from by fetal adrenal steroids up to 40wks of conception</a:t>
            </a:r>
          </a:p>
          <a:p>
            <a:pPr>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Establishment of accurate reference intervals…..a problem in </a:t>
            </a:r>
            <a:r>
              <a:rPr lang="en-US" sz="2800" dirty="0" err="1" smtClean="0">
                <a:latin typeface="Arial" panose="020B0604020202020204" pitchFamily="34" charset="0"/>
                <a:cs typeface="Arial" panose="020B0604020202020204" pitchFamily="34" charset="0"/>
              </a:rPr>
              <a:t>paediatric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chem</a:t>
            </a:r>
            <a:r>
              <a:rPr lang="en-US" sz="2800" dirty="0" smtClean="0">
                <a:latin typeface="Arial" panose="020B0604020202020204" pitchFamily="34" charset="0"/>
                <a:cs typeface="Arial" panose="020B0604020202020204" pitchFamily="34" charset="0"/>
              </a:rPr>
              <a:t> pathology.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0376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628650" y="2174006"/>
            <a:ext cx="7886700" cy="4351338"/>
          </a:xfrm>
        </p:spPr>
        <p:txBody>
          <a:bodyPr>
            <a:normAutofit/>
          </a:bodyPr>
          <a:lstStyle/>
          <a:p>
            <a:r>
              <a:rPr lang="en-US" sz="9600" b="1" dirty="0" smtClean="0"/>
              <a:t>THE ELDERLY</a:t>
            </a:r>
            <a:endParaRPr lang="en-US" sz="9600" b="1" dirty="0"/>
          </a:p>
        </p:txBody>
      </p:sp>
    </p:spTree>
    <p:extLst>
      <p:ext uri="{BB962C8B-B14F-4D97-AF65-F5344CB8AC3E}">
        <p14:creationId xmlns:p14="http://schemas.microsoft.com/office/powerpoint/2010/main" val="1988092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Older Adult</a:t>
            </a:r>
          </a:p>
        </p:txBody>
      </p:sp>
      <p:pic>
        <p:nvPicPr>
          <p:cNvPr id="97285" name="Picture 5" descr="j0211134"/>
          <p:cNvPicPr>
            <a:picLocks noGrp="1" noChangeAspect="1" noChangeArrowheads="1"/>
          </p:cNvPicPr>
          <p:nvPr>
            <p:ph type="clipArt" sz="half" idx="1"/>
          </p:nvPr>
        </p:nvPicPr>
        <p:blipFill>
          <a:blip r:embed="rId3" cstate="print"/>
          <a:stretch>
            <a:fillRect/>
          </a:stretch>
        </p:blipFill>
        <p:spPr>
          <a:xfrm>
            <a:off x="1182688" y="2350806"/>
            <a:ext cx="3810000" cy="3448613"/>
          </a:xfrm>
        </p:spPr>
      </p:pic>
      <p:sp>
        <p:nvSpPr>
          <p:cNvPr id="97284" name="Rectangle 4"/>
          <p:cNvSpPr>
            <a:spLocks noGrp="1" noChangeArrowheads="1"/>
          </p:cNvSpPr>
          <p:nvPr>
            <p:ph type="body" sz="half" idx="2"/>
          </p:nvPr>
        </p:nvSpPr>
        <p:spPr/>
        <p:txBody>
          <a:bodyPr>
            <a:normAutofit/>
          </a:bodyPr>
          <a:lstStyle/>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Young Old </a:t>
            </a:r>
            <a:r>
              <a:rPr lang="en-US" sz="2800" dirty="0" smtClean="0">
                <a:latin typeface="Arial" panose="020B0604020202020204" pitchFamily="34" charset="0"/>
                <a:cs typeface="Arial" panose="020B0604020202020204" pitchFamily="34" charset="0"/>
              </a:rPr>
              <a:t>65-74</a:t>
            </a:r>
            <a:endParaRPr lang="en-US" sz="28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Middle Old 75-84</a:t>
            </a: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Old </a:t>
            </a:r>
            <a:r>
              <a:rPr lang="en-US" sz="2800" dirty="0" err="1">
                <a:latin typeface="Arial" panose="020B0604020202020204" pitchFamily="34" charset="0"/>
                <a:cs typeface="Arial" panose="020B0604020202020204" pitchFamily="34" charset="0"/>
              </a:rPr>
              <a:t>Old</a:t>
            </a:r>
            <a:r>
              <a:rPr lang="en-US" sz="2800" dirty="0">
                <a:latin typeface="Arial" panose="020B0604020202020204" pitchFamily="34" charset="0"/>
                <a:cs typeface="Arial" panose="020B0604020202020204" pitchFamily="34" charset="0"/>
              </a:rPr>
              <a:t> 85  &amp; older</a:t>
            </a:r>
          </a:p>
          <a:p>
            <a:pPr>
              <a:lnSpc>
                <a:spcPct val="9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Presently: 12.8% of population</a:t>
            </a: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2030: will increase to 20% of population</a:t>
            </a:r>
          </a:p>
        </p:txBody>
      </p:sp>
    </p:spTree>
    <p:extLst>
      <p:ext uri="{BB962C8B-B14F-4D97-AF65-F5344CB8AC3E}">
        <p14:creationId xmlns:p14="http://schemas.microsoft.com/office/powerpoint/2010/main" val="17327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anim calcmode="lin" valueType="num">
                                      <p:cBhvr additive="base">
                                        <p:cTn id="7" dur="500" fill="hold"/>
                                        <p:tgtEl>
                                          <p:spTgt spid="9728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4">
                                            <p:txEl>
                                              <p:pRg st="1" end="1"/>
                                            </p:txEl>
                                          </p:spTgt>
                                        </p:tgtEl>
                                        <p:attrNameLst>
                                          <p:attrName>style.visibility</p:attrName>
                                        </p:attrNameLst>
                                      </p:cBhvr>
                                      <p:to>
                                        <p:strVal val="visible"/>
                                      </p:to>
                                    </p:set>
                                    <p:anim calcmode="lin" valueType="num">
                                      <p:cBhvr additive="base">
                                        <p:cTn id="13" dur="500" fill="hold"/>
                                        <p:tgtEl>
                                          <p:spTgt spid="9728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4">
                                            <p:txEl>
                                              <p:pRg st="2" end="2"/>
                                            </p:txEl>
                                          </p:spTgt>
                                        </p:tgtEl>
                                        <p:attrNameLst>
                                          <p:attrName>style.visibility</p:attrName>
                                        </p:attrNameLst>
                                      </p:cBhvr>
                                      <p:to>
                                        <p:strVal val="visible"/>
                                      </p:to>
                                    </p:set>
                                    <p:anim calcmode="lin" valueType="num">
                                      <p:cBhvr additive="base">
                                        <p:cTn id="19" dur="500" fill="hold"/>
                                        <p:tgtEl>
                                          <p:spTgt spid="9728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4">
                                            <p:txEl>
                                              <p:pRg st="4" end="4"/>
                                            </p:txEl>
                                          </p:spTgt>
                                        </p:tgtEl>
                                        <p:attrNameLst>
                                          <p:attrName>style.visibility</p:attrName>
                                        </p:attrNameLst>
                                      </p:cBhvr>
                                      <p:to>
                                        <p:strVal val="visible"/>
                                      </p:to>
                                    </p:set>
                                    <p:anim calcmode="lin" valueType="num">
                                      <p:cBhvr additive="base">
                                        <p:cTn id="25" dur="500" fill="hold"/>
                                        <p:tgtEl>
                                          <p:spTgt spid="9728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4">
                                            <p:txEl>
                                              <p:pRg st="5" end="5"/>
                                            </p:txEl>
                                          </p:spTgt>
                                        </p:tgtEl>
                                        <p:attrNameLst>
                                          <p:attrName>style.visibility</p:attrName>
                                        </p:attrNameLst>
                                      </p:cBhvr>
                                      <p:to>
                                        <p:strVal val="visible"/>
                                      </p:to>
                                    </p:set>
                                    <p:anim calcmode="lin" valueType="num">
                                      <p:cBhvr additive="base">
                                        <p:cTn id="31" dur="500" fill="hold"/>
                                        <p:tgtEl>
                                          <p:spTgt spid="9728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Theories of Aging</a:t>
            </a:r>
          </a:p>
        </p:txBody>
      </p:sp>
      <p:sp>
        <p:nvSpPr>
          <p:cNvPr id="142339" name="Rectangle 3"/>
          <p:cNvSpPr>
            <a:spLocks noGrp="1" noChangeArrowheads="1"/>
          </p:cNvSpPr>
          <p:nvPr>
            <p:ph idx="1"/>
          </p:nvPr>
        </p:nvSpPr>
        <p:spPr>
          <a:xfrm>
            <a:off x="467544" y="1484784"/>
            <a:ext cx="8136904" cy="5040560"/>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Most experts believe that a combination of genetic and stochastic (random) events are responsible for aging</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i="1" dirty="0" smtClean="0">
                <a:latin typeface="Arial" panose="020B0604020202020204" pitchFamily="34" charset="0"/>
                <a:cs typeface="Arial" panose="020B0604020202020204" pitchFamily="34" charset="0"/>
              </a:rPr>
              <a:t>Stochastic:</a:t>
            </a:r>
            <a:r>
              <a:rPr lang="en-US" sz="2800" dirty="0" smtClean="0">
                <a:latin typeface="Arial" panose="020B0604020202020204" pitchFamily="34" charset="0"/>
                <a:cs typeface="Arial" panose="020B0604020202020204" pitchFamily="34" charset="0"/>
              </a:rPr>
              <a:t> Explain aging as events that occur randomly and accumulate over time</a:t>
            </a:r>
          </a:p>
          <a:p>
            <a:pP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i="1" dirty="0" err="1" smtClean="0">
                <a:latin typeface="Arial" panose="020B0604020202020204" pitchFamily="34" charset="0"/>
                <a:cs typeface="Arial" panose="020B0604020202020204" pitchFamily="34" charset="0"/>
              </a:rPr>
              <a:t>Nonstochastic</a:t>
            </a:r>
            <a:r>
              <a:rPr lang="en-US" sz="2800" i="1"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View aging as certain predetermined, timed phenomena</a:t>
            </a:r>
          </a:p>
          <a:p>
            <a:pP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836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u="sng" dirty="0" smtClean="0">
                <a:latin typeface="Arial" panose="020B0604020202020204" pitchFamily="34" charset="0"/>
                <a:cs typeface="Arial" panose="020B0604020202020204" pitchFamily="34" charset="0"/>
              </a:rPr>
              <a:t>Stochastic Theories</a:t>
            </a:r>
            <a:br>
              <a:rPr lang="en-US" u="sng"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8915" name="Rectangle 3"/>
          <p:cNvSpPr>
            <a:spLocks noGrp="1" noChangeArrowheads="1"/>
          </p:cNvSpPr>
          <p:nvPr>
            <p:ph idx="1"/>
          </p:nvPr>
        </p:nvSpPr>
        <p:spPr>
          <a:xfrm>
            <a:off x="457200" y="1714805"/>
            <a:ext cx="8229600" cy="5098571"/>
          </a:xfrm>
        </p:spPr>
        <p:txBody>
          <a:bodyPr>
            <a:normAutofit/>
          </a:bodyPr>
          <a:lstStyle/>
          <a:p>
            <a:endParaRPr lang="en-US" sz="2800" i="1" u="sng" dirty="0">
              <a:latin typeface="Arial" panose="020B0604020202020204" pitchFamily="34" charset="0"/>
              <a:cs typeface="Arial" panose="020B0604020202020204" pitchFamily="34" charset="0"/>
            </a:endParaRPr>
          </a:p>
          <a:p>
            <a:pPr marL="624078" indent="-514350">
              <a:buFont typeface="+mj-lt"/>
              <a:buAutoNum type="arabicPeriod"/>
            </a:pPr>
            <a:r>
              <a:rPr lang="en-US" sz="2800" dirty="0">
                <a:latin typeface="Arial" panose="020B0604020202020204" pitchFamily="34" charset="0"/>
                <a:cs typeface="Arial" panose="020B0604020202020204" pitchFamily="34" charset="0"/>
              </a:rPr>
              <a:t>Error Theory		</a:t>
            </a:r>
            <a:endParaRPr lang="en-US" sz="2800" dirty="0" smtClean="0">
              <a:latin typeface="Arial" panose="020B0604020202020204" pitchFamily="34" charset="0"/>
              <a:cs typeface="Arial" panose="020B0604020202020204" pitchFamily="34" charset="0"/>
            </a:endParaRPr>
          </a:p>
          <a:p>
            <a:pPr marL="624078" indent="-514350">
              <a:buFont typeface="+mj-lt"/>
              <a:buAutoNum type="arabicPeriod"/>
            </a:pPr>
            <a:r>
              <a:rPr lang="en-US" sz="2800" dirty="0" smtClean="0">
                <a:latin typeface="Arial" panose="020B0604020202020204" pitchFamily="34" charset="0"/>
                <a:cs typeface="Arial" panose="020B0604020202020204" pitchFamily="34" charset="0"/>
              </a:rPr>
              <a:t>Free </a:t>
            </a:r>
            <a:r>
              <a:rPr lang="en-US" sz="2800" dirty="0">
                <a:latin typeface="Arial" panose="020B0604020202020204" pitchFamily="34" charset="0"/>
                <a:cs typeface="Arial" panose="020B0604020202020204" pitchFamily="34" charset="0"/>
              </a:rPr>
              <a:t>Radical </a:t>
            </a:r>
            <a:r>
              <a:rPr lang="en-US" sz="2800" dirty="0" smtClean="0">
                <a:latin typeface="Arial" panose="020B0604020202020204" pitchFamily="34" charset="0"/>
                <a:cs typeface="Arial" panose="020B0604020202020204" pitchFamily="34" charset="0"/>
              </a:rPr>
              <a:t>Theory</a:t>
            </a:r>
            <a:endParaRPr lang="en-US" sz="2800" dirty="0">
              <a:latin typeface="Arial" panose="020B0604020202020204" pitchFamily="34" charset="0"/>
              <a:cs typeface="Arial" panose="020B0604020202020204" pitchFamily="34" charset="0"/>
            </a:endParaRPr>
          </a:p>
          <a:p>
            <a:pPr marL="624078" indent="-514350">
              <a:buFont typeface="+mj-lt"/>
              <a:buAutoNum type="arabicPeriod"/>
            </a:pPr>
            <a:r>
              <a:rPr lang="en-US" sz="2800" dirty="0">
                <a:latin typeface="Arial" panose="020B0604020202020204" pitchFamily="34" charset="0"/>
                <a:cs typeface="Arial" panose="020B0604020202020204" pitchFamily="34" charset="0"/>
              </a:rPr>
              <a:t>Cross-Linkage </a:t>
            </a:r>
            <a:r>
              <a:rPr lang="en-US" sz="2800" dirty="0" smtClean="0">
                <a:latin typeface="Arial" panose="020B0604020202020204" pitchFamily="34" charset="0"/>
                <a:cs typeface="Arial" panose="020B0604020202020204" pitchFamily="34" charset="0"/>
              </a:rPr>
              <a:t>Theory</a:t>
            </a:r>
            <a:endParaRPr lang="en-US" sz="2800" dirty="0">
              <a:latin typeface="Arial" panose="020B0604020202020204" pitchFamily="34" charset="0"/>
              <a:cs typeface="Arial" panose="020B0604020202020204" pitchFamily="34" charset="0"/>
            </a:endParaRPr>
          </a:p>
          <a:p>
            <a:pPr marL="624078" indent="-514350">
              <a:buFont typeface="+mj-lt"/>
              <a:buAutoNum type="arabicPeriod"/>
            </a:pPr>
            <a:r>
              <a:rPr lang="en-US" sz="2800" dirty="0">
                <a:latin typeface="Arial" panose="020B0604020202020204" pitchFamily="34" charset="0"/>
                <a:cs typeface="Arial" panose="020B0604020202020204" pitchFamily="34" charset="0"/>
              </a:rPr>
              <a:t>Wear &amp; Tear Theory</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899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latin typeface="Arial" panose="020B0604020202020204" pitchFamily="34" charset="0"/>
                <a:cs typeface="Arial" panose="020B0604020202020204" pitchFamily="34" charset="0"/>
              </a:rPr>
              <a:t>1. Error </a:t>
            </a:r>
            <a:r>
              <a:rPr lang="en-US" dirty="0">
                <a:latin typeface="Arial" panose="020B0604020202020204" pitchFamily="34" charset="0"/>
                <a:cs typeface="Arial" panose="020B0604020202020204" pitchFamily="34" charset="0"/>
              </a:rPr>
              <a:t>Theory</a:t>
            </a:r>
          </a:p>
        </p:txBody>
      </p:sp>
      <p:sp>
        <p:nvSpPr>
          <p:cNvPr id="39939" name="Rectangle 3"/>
          <p:cNvSpPr>
            <a:spLocks noGrp="1" noChangeArrowheads="1"/>
          </p:cNvSpPr>
          <p:nvPr>
            <p:ph idx="1"/>
          </p:nvPr>
        </p:nvSpPr>
        <p:spPr>
          <a:xfrm>
            <a:off x="628650" y="1484784"/>
            <a:ext cx="7886700" cy="4351338"/>
          </a:xfrm>
        </p:spPr>
        <p:txBody>
          <a:bodyPr>
            <a:no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Originally proposed in 1963</a:t>
            </a: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Basis</a:t>
            </a:r>
            <a:r>
              <a:rPr lang="en-US" sz="2800" dirty="0" smtClean="0">
                <a:latin typeface="Arial" panose="020B0604020202020204" pitchFamily="34" charset="0"/>
                <a:cs typeface="Arial" panose="020B0604020202020204" pitchFamily="34" charset="0"/>
              </a:rPr>
              <a:t>:</a:t>
            </a:r>
          </a:p>
          <a:p>
            <a:pPr lvl="1">
              <a:buFont typeface="Wingdings" panose="05000000000000000000" pitchFamily="2" charset="2"/>
              <a:buChar char="Ø"/>
            </a:pPr>
            <a:r>
              <a:rPr lang="en-US" sz="2800" dirty="0" smtClean="0">
                <a:latin typeface="Arial" panose="020B0604020202020204" pitchFamily="34" charset="0"/>
                <a:cs typeface="Arial" panose="020B0604020202020204" pitchFamily="34" charset="0"/>
              </a:rPr>
              <a:t> 1)errors </a:t>
            </a:r>
            <a:r>
              <a:rPr lang="en-US" sz="2800" dirty="0">
                <a:latin typeface="Arial" panose="020B0604020202020204" pitchFamily="34" charset="0"/>
                <a:cs typeface="Arial" panose="020B0604020202020204" pitchFamily="34" charset="0"/>
              </a:rPr>
              <a:t>can occur in the transcription in any step of the protein synthesis of </a:t>
            </a:r>
            <a:r>
              <a:rPr lang="en-US" sz="2800" dirty="0" smtClean="0">
                <a:latin typeface="Arial" panose="020B0604020202020204" pitchFamily="34" charset="0"/>
                <a:cs typeface="Arial" panose="020B0604020202020204" pitchFamily="34" charset="0"/>
              </a:rPr>
              <a:t>DNA</a:t>
            </a:r>
          </a:p>
          <a:p>
            <a:pPr lvl="1">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2) error causes the reproduction of an enzyme or protein that is not an exact </a:t>
            </a:r>
            <a:r>
              <a:rPr lang="en-US" sz="2800" dirty="0" smtClean="0">
                <a:latin typeface="Arial" panose="020B0604020202020204" pitchFamily="34" charset="0"/>
                <a:cs typeface="Arial" panose="020B0604020202020204" pitchFamily="34" charset="0"/>
              </a:rPr>
              <a:t>copy</a:t>
            </a:r>
          </a:p>
          <a:p>
            <a:pPr lvl="1">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3) As transcription errors to occur, the end product would  not even resemble the original cell, thereby compromising its functional ability</a:t>
            </a:r>
          </a:p>
        </p:txBody>
      </p:sp>
    </p:spTree>
    <p:extLst>
      <p:ext uri="{BB962C8B-B14F-4D97-AF65-F5344CB8AC3E}">
        <p14:creationId xmlns:p14="http://schemas.microsoft.com/office/powerpoint/2010/main" val="1461195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latin typeface="Arial" panose="020B0604020202020204" pitchFamily="34" charset="0"/>
                <a:cs typeface="Arial" panose="020B0604020202020204" pitchFamily="34" charset="0"/>
              </a:rPr>
              <a:t>2. Free </a:t>
            </a:r>
            <a:r>
              <a:rPr lang="en-US" dirty="0">
                <a:latin typeface="Arial" panose="020B0604020202020204" pitchFamily="34" charset="0"/>
                <a:cs typeface="Arial" panose="020B0604020202020204" pitchFamily="34" charset="0"/>
              </a:rPr>
              <a:t>Radical Theory</a:t>
            </a:r>
          </a:p>
        </p:txBody>
      </p:sp>
      <p:sp>
        <p:nvSpPr>
          <p:cNvPr id="41987" name="Rectangle 3"/>
          <p:cNvSpPr>
            <a:spLocks noGrp="1" noChangeArrowheads="1"/>
          </p:cNvSpPr>
          <p:nvPr>
            <p:ph idx="1"/>
          </p:nvPr>
        </p:nvSpPr>
        <p:spPr>
          <a:xfrm>
            <a:off x="1043608" y="1484784"/>
            <a:ext cx="7632848" cy="3849216"/>
          </a:xfrm>
        </p:spPr>
        <p:txBody>
          <a:bodyPr>
            <a:normAutofit fontScale="92500"/>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Free radicals are byproducts of metabolism--can increase as a result of environmental </a:t>
            </a:r>
            <a:r>
              <a:rPr lang="en-US" sz="2800" dirty="0" smtClean="0">
                <a:latin typeface="Arial" panose="020B0604020202020204" pitchFamily="34" charset="0"/>
                <a:cs typeface="Arial" panose="020B0604020202020204" pitchFamily="34" charset="0"/>
              </a:rPr>
              <a:t>pollutants.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When they accumulate, they damage cell membrane, decreasing its </a:t>
            </a:r>
            <a:r>
              <a:rPr lang="en-US" sz="2800" dirty="0" smtClean="0">
                <a:latin typeface="Arial" panose="020B0604020202020204" pitchFamily="34" charset="0"/>
                <a:cs typeface="Arial" panose="020B0604020202020204" pitchFamily="34" charset="0"/>
              </a:rPr>
              <a:t>efficiency.</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The body produces antioxidants that scavenge the free </a:t>
            </a:r>
            <a:r>
              <a:rPr lang="en-US" sz="2800" dirty="0" smtClean="0">
                <a:latin typeface="Arial" panose="020B0604020202020204" pitchFamily="34" charset="0"/>
                <a:cs typeface="Arial" panose="020B0604020202020204" pitchFamily="34" charset="0"/>
              </a:rPr>
              <a:t>radicals.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022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28650" y="1196752"/>
            <a:ext cx="7886700" cy="4351338"/>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In animal studies, administration of antioxidants postpones the appearance of diseases such as cardiovascular disease and CA</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Free radicals are also implicated in the development of plaques associated with Alzheimer’s</a:t>
            </a:r>
          </a:p>
        </p:txBody>
      </p:sp>
    </p:spTree>
    <p:extLst>
      <p:ext uri="{BB962C8B-B14F-4D97-AF65-F5344CB8AC3E}">
        <p14:creationId xmlns:p14="http://schemas.microsoft.com/office/powerpoint/2010/main" val="3622907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25934"/>
            <a:ext cx="7886700" cy="4351338"/>
          </a:xfrm>
        </p:spPr>
        <p:txBody>
          <a:bodyPr>
            <a:normAutofit/>
          </a:bodyPr>
          <a:lstStyle/>
          <a:p>
            <a:pPr>
              <a:buFont typeface="Wingdings" pitchFamily="2" charset="2"/>
              <a:buChar char="Ø"/>
            </a:pPr>
            <a:r>
              <a:rPr lang="en-GB" sz="2800" dirty="0" smtClean="0">
                <a:latin typeface="Arial" panose="020B0604020202020204" pitchFamily="34" charset="0"/>
                <a:cs typeface="Arial" panose="020B0604020202020204" pitchFamily="34" charset="0"/>
              </a:rPr>
              <a:t>Senescence ; The decline of fitness. components of an individual with increasing age, owing to internal deterioration</a:t>
            </a:r>
          </a:p>
          <a:p>
            <a:pPr>
              <a:buFont typeface="Wingdings" pitchFamily="2" charset="2"/>
              <a:buChar char="Ø"/>
            </a:pPr>
            <a:endParaRPr lang="en-GB" sz="2800" dirty="0">
              <a:latin typeface="Arial" panose="020B0604020202020204" pitchFamily="34" charset="0"/>
              <a:cs typeface="Arial" panose="020B0604020202020204" pitchFamily="34" charset="0"/>
            </a:endParaRPr>
          </a:p>
          <a:p>
            <a:pPr>
              <a:buFont typeface="Wingdings" pitchFamily="2" charset="2"/>
              <a:buChar char="Ø"/>
            </a:pPr>
            <a:r>
              <a:rPr lang="en-GB" sz="2800" dirty="0" err="1" smtClean="0">
                <a:latin typeface="Arial" panose="020B0604020202020204" pitchFamily="34" charset="0"/>
                <a:cs typeface="Arial" panose="020B0604020202020204" pitchFamily="34" charset="0"/>
              </a:rPr>
              <a:t>Biogerontology</a:t>
            </a:r>
            <a:r>
              <a:rPr lang="en-GB" sz="2800" dirty="0" smtClean="0">
                <a:latin typeface="Arial" panose="020B0604020202020204" pitchFamily="34" charset="0"/>
                <a:cs typeface="Arial" panose="020B0604020202020204" pitchFamily="34" charset="0"/>
              </a:rPr>
              <a:t>; The study of the biology of ageing and longevity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6198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latin typeface="Arial" panose="020B0604020202020204" pitchFamily="34" charset="0"/>
                <a:cs typeface="Arial" panose="020B0604020202020204" pitchFamily="34" charset="0"/>
              </a:rPr>
              <a:t>3. Cross-Linkage </a:t>
            </a:r>
            <a:r>
              <a:rPr lang="en-US" dirty="0">
                <a:latin typeface="Arial" panose="020B0604020202020204" pitchFamily="34" charset="0"/>
                <a:cs typeface="Arial" panose="020B0604020202020204" pitchFamily="34" charset="0"/>
              </a:rPr>
              <a:t>Theory</a:t>
            </a:r>
          </a:p>
        </p:txBody>
      </p:sp>
      <p:sp>
        <p:nvSpPr>
          <p:cNvPr id="44035" name="Rectangle 3"/>
          <p:cNvSpPr>
            <a:spLocks noGrp="1" noChangeArrowheads="1"/>
          </p:cNvSpPr>
          <p:nvPr>
            <p:ph idx="1"/>
          </p:nvPr>
        </p:nvSpPr>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Some proteins in the body become cross-linked, thereby not allowing for normal metabolic activities</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Waste products accumulate </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Result: tissues do not function at optimal efficiency</a:t>
            </a:r>
          </a:p>
        </p:txBody>
      </p:sp>
    </p:spTree>
    <p:extLst>
      <p:ext uri="{BB962C8B-B14F-4D97-AF65-F5344CB8AC3E}">
        <p14:creationId xmlns:p14="http://schemas.microsoft.com/office/powerpoint/2010/main" val="15253147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latin typeface="Arial" panose="020B0604020202020204" pitchFamily="34" charset="0"/>
                <a:cs typeface="Arial" panose="020B0604020202020204" pitchFamily="34" charset="0"/>
              </a:rPr>
              <a:t>4. Wear and </a:t>
            </a:r>
            <a:r>
              <a:rPr lang="en-US" dirty="0">
                <a:latin typeface="Arial" panose="020B0604020202020204" pitchFamily="34" charset="0"/>
                <a:cs typeface="Arial" panose="020B0604020202020204" pitchFamily="34" charset="0"/>
              </a:rPr>
              <a:t>Tear Theory</a:t>
            </a:r>
          </a:p>
        </p:txBody>
      </p:sp>
      <p:sp>
        <p:nvSpPr>
          <p:cNvPr id="46083" name="Rectangle 3"/>
          <p:cNvSpPr>
            <a:spLocks noGrp="1" noChangeArrowheads="1"/>
          </p:cNvSpPr>
          <p:nvPr>
            <p:ph idx="1"/>
          </p:nvPr>
        </p:nvSpPr>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Proposed first in 1882</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Cells simply wear out over time because of continued use--rather like a machine</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775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marL="457200" indent="-457200">
              <a:buFont typeface="Wingdings" panose="05000000000000000000" pitchFamily="2" charset="2"/>
              <a:buChar char="Ø"/>
            </a:pPr>
            <a:r>
              <a:rPr lang="en-US" u="sng" dirty="0" err="1" smtClean="0"/>
              <a:t>Nonstochastic</a:t>
            </a:r>
            <a:r>
              <a:rPr lang="en-US" u="sng" dirty="0" smtClean="0"/>
              <a:t> Theories:</a:t>
            </a:r>
            <a:br>
              <a:rPr lang="en-US" u="sng" dirty="0" smtClean="0"/>
            </a:br>
            <a:endParaRPr lang="en-US" dirty="0"/>
          </a:p>
        </p:txBody>
      </p:sp>
      <p:sp>
        <p:nvSpPr>
          <p:cNvPr id="47107" name="Rectangle 3"/>
          <p:cNvSpPr>
            <a:spLocks noGrp="1" noChangeArrowheads="1"/>
          </p:cNvSpPr>
          <p:nvPr>
            <p:ph idx="1"/>
          </p:nvPr>
        </p:nvSpPr>
        <p:spPr/>
        <p:txBody>
          <a:bodyPr>
            <a:normAutofit/>
          </a:bodyPr>
          <a:lstStyle/>
          <a:p>
            <a:pPr>
              <a:buFont typeface="Wingdings" panose="05000000000000000000" pitchFamily="2" charset="2"/>
              <a:buChar char="Ø"/>
            </a:pPr>
            <a:endParaRPr lang="en-US" sz="2800" i="1" u="sng"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Programmed Theory</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Immunity Theory</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751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Programmed (</a:t>
            </a:r>
            <a:r>
              <a:rPr lang="en-US" dirty="0" err="1">
                <a:latin typeface="Arial" panose="020B0604020202020204" pitchFamily="34" charset="0"/>
                <a:cs typeface="Arial" panose="020B0604020202020204" pitchFamily="34" charset="0"/>
              </a:rPr>
              <a:t>Hayflick</a:t>
            </a:r>
            <a:r>
              <a:rPr lang="en-US" dirty="0">
                <a:latin typeface="Arial" panose="020B0604020202020204" pitchFamily="34" charset="0"/>
                <a:cs typeface="Arial" panose="020B0604020202020204" pitchFamily="34" charset="0"/>
              </a:rPr>
              <a:t> Limit) Theory</a:t>
            </a:r>
          </a:p>
        </p:txBody>
      </p:sp>
      <p:sp>
        <p:nvSpPr>
          <p:cNvPr id="48131" name="Rectangle 3"/>
          <p:cNvSpPr>
            <a:spLocks noGrp="1" noChangeArrowheads="1"/>
          </p:cNvSpPr>
          <p:nvPr>
            <p:ph idx="1"/>
          </p:nvPr>
        </p:nvSpPr>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Based on lab experiments on fetal fibroblastic cells and their reproductive </a:t>
            </a:r>
            <a:r>
              <a:rPr lang="en-US" sz="2800" dirty="0" smtClean="0">
                <a:latin typeface="Arial" panose="020B0604020202020204" pitchFamily="34" charset="0"/>
                <a:cs typeface="Arial" panose="020B0604020202020204" pitchFamily="34" charset="0"/>
              </a:rPr>
              <a:t>capabilities.</a:t>
            </a: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Cells can only reproduce themselves a limited number of times</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Life expectancies are seen as preprogrammed within a species-specific range</a:t>
            </a:r>
          </a:p>
        </p:txBody>
      </p:sp>
    </p:spTree>
    <p:extLst>
      <p:ext uri="{BB962C8B-B14F-4D97-AF65-F5344CB8AC3E}">
        <p14:creationId xmlns:p14="http://schemas.microsoft.com/office/powerpoint/2010/main" val="19069505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descr="Narrow horizontal"/>
          <p:cNvSpPr>
            <a:spLocks noGrp="1" noChangeArrowheads="1"/>
          </p:cNvSpPr>
          <p:nvPr>
            <p:ph type="title"/>
          </p:nvPr>
        </p:nvSpPr>
        <p:spPr>
          <a:ln/>
        </p:spPr>
        <p:txBody>
          <a:bodyPr/>
          <a:lstStyle/>
          <a:p>
            <a:r>
              <a:rPr lang="en-US" dirty="0" err="1">
                <a:latin typeface="Arial" panose="020B0604020202020204" pitchFamily="34" charset="0"/>
                <a:cs typeface="Arial" panose="020B0604020202020204" pitchFamily="34" charset="0"/>
              </a:rPr>
              <a:t>Telomeric</a:t>
            </a:r>
            <a:r>
              <a:rPr lang="en-US" dirty="0">
                <a:latin typeface="Arial" panose="020B0604020202020204" pitchFamily="34" charset="0"/>
                <a:cs typeface="Arial" panose="020B0604020202020204" pitchFamily="34" charset="0"/>
              </a:rPr>
              <a:t> Theory </a:t>
            </a:r>
          </a:p>
        </p:txBody>
      </p:sp>
      <p:sp>
        <p:nvSpPr>
          <p:cNvPr id="116739" name="Rectangle 3"/>
          <p:cNvSpPr>
            <a:spLocks noGrp="1" noChangeArrowheads="1"/>
          </p:cNvSpPr>
          <p:nvPr>
            <p:ph idx="1"/>
          </p:nvPr>
        </p:nvSpPr>
        <p:spPr>
          <a:solidFill>
            <a:srgbClr val="FFFFD9"/>
          </a:solidFill>
        </p:spPr>
        <p:txBody>
          <a:bodyPr>
            <a:no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This is an extension of the “</a:t>
            </a:r>
            <a:r>
              <a:rPr lang="en-US" sz="2800" dirty="0" err="1">
                <a:latin typeface="Arial" panose="020B0604020202020204" pitchFamily="34" charset="0"/>
                <a:cs typeface="Arial" panose="020B0604020202020204" pitchFamily="34" charset="0"/>
              </a:rPr>
              <a:t>Hayflick</a:t>
            </a:r>
            <a:r>
              <a:rPr lang="en-US" sz="2800" dirty="0">
                <a:latin typeface="Arial" panose="020B0604020202020204" pitchFamily="34" charset="0"/>
                <a:cs typeface="Arial" panose="020B0604020202020204" pitchFamily="34" charset="0"/>
              </a:rPr>
              <a:t> Limit</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Telomeres are specialized DNA sequences at the end of chromosomes.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They shorten with each cell division.</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When the telomeres become too short, the cell enters the senescence </a:t>
            </a:r>
            <a:r>
              <a:rPr lang="en-US" sz="2800" dirty="0" smtClean="0">
                <a:latin typeface="Arial" panose="020B0604020202020204" pitchFamily="34" charset="0"/>
                <a:cs typeface="Arial" panose="020B0604020202020204" pitchFamily="34" charset="0"/>
              </a:rPr>
              <a:t>stage</a:t>
            </a:r>
          </a:p>
          <a:p>
            <a:pPr lvl="1">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In the normal process of DNA replication, the end of the chromosome is not copied exactly, which leaves an </a:t>
            </a:r>
            <a:r>
              <a:rPr lang="en-US" sz="2800" dirty="0" err="1">
                <a:latin typeface="Arial" panose="020B0604020202020204" pitchFamily="34" charset="0"/>
                <a:cs typeface="Arial" panose="020B0604020202020204" pitchFamily="34" charset="0"/>
              </a:rPr>
              <a:t>unreplicated</a:t>
            </a:r>
            <a:r>
              <a:rPr lang="en-US" sz="2800" dirty="0">
                <a:latin typeface="Arial" panose="020B0604020202020204" pitchFamily="34" charset="0"/>
                <a:cs typeface="Arial" panose="020B0604020202020204" pitchFamily="34" charset="0"/>
              </a:rPr>
              <a:t> gap.</a:t>
            </a:r>
          </a:p>
        </p:txBody>
      </p:sp>
    </p:spTree>
    <p:extLst>
      <p:ext uri="{BB962C8B-B14F-4D97-AF65-F5344CB8AC3E}">
        <p14:creationId xmlns:p14="http://schemas.microsoft.com/office/powerpoint/2010/main" val="266906398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5" name="Rectangle 11"/>
          <p:cNvSpPr>
            <a:spLocks noChangeArrowheads="1"/>
          </p:cNvSpPr>
          <p:nvPr/>
        </p:nvSpPr>
        <p:spPr bwMode="auto">
          <a:xfrm>
            <a:off x="3405188" y="1709738"/>
            <a:ext cx="9144000" cy="0"/>
          </a:xfrm>
          <a:prstGeom prst="rect">
            <a:avLst/>
          </a:prstGeom>
          <a:noFill/>
          <a:ln w="9525">
            <a:noFill/>
            <a:miter lim="800000"/>
            <a:headEnd/>
            <a:tailEnd/>
          </a:ln>
          <a:effectLst/>
        </p:spPr>
        <p:txBody>
          <a:bodyPr>
            <a:spAutoFit/>
          </a:bodyPr>
          <a:lstStyle/>
          <a:p>
            <a:endParaRPr lang="en-GB"/>
          </a:p>
        </p:txBody>
      </p:sp>
      <p:graphicFrame>
        <p:nvGraphicFramePr>
          <p:cNvPr id="118794" name="Object 10"/>
          <p:cNvGraphicFramePr>
            <a:graphicFrameLocks noChangeAspect="1"/>
          </p:cNvGraphicFramePr>
          <p:nvPr/>
        </p:nvGraphicFramePr>
        <p:xfrm>
          <a:off x="3352800" y="457200"/>
          <a:ext cx="4189413" cy="6172200"/>
        </p:xfrm>
        <a:graphic>
          <a:graphicData uri="http://schemas.openxmlformats.org/presentationml/2006/ole">
            <mc:AlternateContent xmlns:mc="http://schemas.openxmlformats.org/markup-compatibility/2006">
              <mc:Choice xmlns:v="urn:schemas-microsoft-com:vml" Requires="v">
                <p:oleObj spid="_x0000_s5152" r:id="rId4" imgW="2333333" imgH="3438095" progId="PBrush">
                  <p:embed/>
                </p:oleObj>
              </mc:Choice>
              <mc:Fallback>
                <p:oleObj r:id="rId4" imgW="2333333" imgH="3438095" progId="PBrush">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57200"/>
                        <a:ext cx="4189413"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8796" name="Picture 12" descr="telescope_eye_blink_sm_nwm"/>
          <p:cNvPicPr>
            <a:picLocks noChangeAspect="1" noChangeArrowheads="1" noCrop="1"/>
          </p:cNvPicPr>
          <p:nvPr/>
        </p:nvPicPr>
        <p:blipFill>
          <a:blip r:embed="rId6" cstate="print"/>
          <a:srcRect/>
          <a:stretch>
            <a:fillRect/>
          </a:stretch>
        </p:blipFill>
        <p:spPr bwMode="auto">
          <a:xfrm>
            <a:off x="838200" y="457200"/>
            <a:ext cx="1447800" cy="1447800"/>
          </a:xfrm>
          <a:prstGeom prst="rect">
            <a:avLst/>
          </a:prstGeom>
          <a:noFill/>
        </p:spPr>
      </p:pic>
    </p:spTree>
    <p:extLst>
      <p:ext uri="{BB962C8B-B14F-4D97-AF65-F5344CB8AC3E}">
        <p14:creationId xmlns:p14="http://schemas.microsoft.com/office/powerpoint/2010/main" val="1237592740"/>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descr="Narrow horizontal"/>
          <p:cNvSpPr>
            <a:spLocks noGrp="1" noChangeArrowheads="1"/>
          </p:cNvSpPr>
          <p:nvPr>
            <p:ph type="title"/>
          </p:nvPr>
        </p:nvSpPr>
        <p:spPr>
          <a:xfrm>
            <a:off x="609600" y="-27384"/>
            <a:ext cx="7620000" cy="1143000"/>
          </a:xfrm>
          <a:ln/>
        </p:spPr>
        <p:txBody>
          <a:bodyPr/>
          <a:lstStyle/>
          <a:p>
            <a:r>
              <a:rPr lang="en-US" dirty="0" err="1">
                <a:latin typeface="Arial" panose="020B0604020202020204" pitchFamily="34" charset="0"/>
                <a:cs typeface="Arial" panose="020B0604020202020204" pitchFamily="34" charset="0"/>
              </a:rPr>
              <a:t>Telomeric</a:t>
            </a:r>
            <a:r>
              <a:rPr lang="en-US" dirty="0">
                <a:latin typeface="Arial" panose="020B0604020202020204" pitchFamily="34" charset="0"/>
                <a:cs typeface="Arial" panose="020B0604020202020204" pitchFamily="34" charset="0"/>
              </a:rPr>
              <a:t> Theory</a:t>
            </a:r>
          </a:p>
        </p:txBody>
      </p:sp>
      <p:sp>
        <p:nvSpPr>
          <p:cNvPr id="121859" name="Rectangle 3"/>
          <p:cNvSpPr>
            <a:spLocks noGrp="1" noChangeArrowheads="1"/>
          </p:cNvSpPr>
          <p:nvPr>
            <p:ph idx="1"/>
          </p:nvPr>
        </p:nvSpPr>
        <p:spPr>
          <a:xfrm>
            <a:off x="685800" y="1268760"/>
            <a:ext cx="7772400" cy="4419600"/>
          </a:xfrm>
        </p:spPr>
        <p:txBody>
          <a:bodyPr>
            <a:noAutofit/>
          </a:bodyPr>
          <a:lstStyle/>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The enzyme, telomerase, fills the gap by attaching bases to the end of the chromosomes</a:t>
            </a:r>
            <a:r>
              <a:rPr lang="en-US" sz="2800" dirty="0" smtClean="0">
                <a:latin typeface="Arial" panose="020B0604020202020204" pitchFamily="34" charset="0"/>
                <a:cs typeface="Arial" panose="020B0604020202020204" pitchFamily="34" charset="0"/>
              </a:rPr>
              <a:t>.</a:t>
            </a:r>
          </a:p>
          <a:p>
            <a:pPr>
              <a:lnSpc>
                <a:spcPct val="9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As long as the cells have enough telomerase to do the job, they keep the telomeres long enough to prevent any important information from being lost as they go through each replication</a:t>
            </a:r>
            <a:r>
              <a:rPr lang="en-US" sz="2800" dirty="0" smtClean="0">
                <a:latin typeface="Arial" panose="020B0604020202020204" pitchFamily="34" charset="0"/>
                <a:cs typeface="Arial" panose="020B0604020202020204" pitchFamily="34" charset="0"/>
              </a:rPr>
              <a:t>.</a:t>
            </a:r>
          </a:p>
          <a:p>
            <a:pPr>
              <a:lnSpc>
                <a:spcPct val="90000"/>
              </a:lnSpc>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With time, telomerase levels decrease.</a:t>
            </a:r>
          </a:p>
          <a:p>
            <a:pPr lvl="1">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With decreasing telomerase levels, the telomeres become shorter and shorter.</a:t>
            </a:r>
          </a:p>
        </p:txBody>
      </p:sp>
    </p:spTree>
    <p:extLst>
      <p:ext uri="{BB962C8B-B14F-4D97-AF65-F5344CB8AC3E}">
        <p14:creationId xmlns:p14="http://schemas.microsoft.com/office/powerpoint/2010/main" val="4113713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051"/>
          <p:cNvSpPr>
            <a:spLocks noChangeArrowheads="1"/>
          </p:cNvSpPr>
          <p:nvPr/>
        </p:nvSpPr>
        <p:spPr bwMode="auto">
          <a:xfrm>
            <a:off x="3786188" y="1695450"/>
            <a:ext cx="9144000" cy="0"/>
          </a:xfrm>
          <a:prstGeom prst="rect">
            <a:avLst/>
          </a:prstGeom>
          <a:noFill/>
          <a:ln w="9525">
            <a:noFill/>
            <a:miter lim="800000"/>
            <a:headEnd/>
            <a:tailEnd/>
          </a:ln>
          <a:effectLst/>
        </p:spPr>
        <p:txBody>
          <a:bodyPr>
            <a:spAutoFit/>
          </a:bodyPr>
          <a:lstStyle/>
          <a:p>
            <a:endParaRPr lang="en-GB"/>
          </a:p>
        </p:txBody>
      </p:sp>
      <p:graphicFrame>
        <p:nvGraphicFramePr>
          <p:cNvPr id="120834" name="Object 2050"/>
          <p:cNvGraphicFramePr>
            <a:graphicFrameLocks noChangeAspect="1"/>
          </p:cNvGraphicFramePr>
          <p:nvPr/>
        </p:nvGraphicFramePr>
        <p:xfrm>
          <a:off x="3124200" y="381000"/>
          <a:ext cx="2798763" cy="6172200"/>
        </p:xfrm>
        <a:graphic>
          <a:graphicData uri="http://schemas.openxmlformats.org/presentationml/2006/ole">
            <mc:AlternateContent xmlns:mc="http://schemas.openxmlformats.org/markup-compatibility/2006">
              <mc:Choice xmlns:v="urn:schemas-microsoft-com:vml" Requires="v">
                <p:oleObj spid="_x0000_s6176" r:id="rId4" imgW="1571844" imgH="3467584" progId="PBrush">
                  <p:embed/>
                </p:oleObj>
              </mc:Choice>
              <mc:Fallback>
                <p:oleObj r:id="rId4" imgW="1571844" imgH="3467584" progId="PBrush">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81000"/>
                        <a:ext cx="2798763"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800636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descr="Narrow horizontal"/>
          <p:cNvSpPr>
            <a:spLocks noGrp="1" noChangeArrowheads="1"/>
          </p:cNvSpPr>
          <p:nvPr>
            <p:ph type="title"/>
          </p:nvPr>
        </p:nvSpPr>
        <p:spPr>
          <a:ln/>
        </p:spPr>
        <p:txBody>
          <a:bodyPr/>
          <a:lstStyle/>
          <a:p>
            <a:r>
              <a:rPr lang="en-US" dirty="0" err="1">
                <a:latin typeface="Arial" panose="020B0604020202020204" pitchFamily="34" charset="0"/>
                <a:cs typeface="Arial" panose="020B0604020202020204" pitchFamily="34" charset="0"/>
              </a:rPr>
              <a:t>Telomeric</a:t>
            </a:r>
            <a:r>
              <a:rPr lang="en-US" dirty="0">
                <a:latin typeface="Arial" panose="020B0604020202020204" pitchFamily="34" charset="0"/>
                <a:cs typeface="Arial" panose="020B0604020202020204" pitchFamily="34" charset="0"/>
              </a:rPr>
              <a:t> Theory and Cancer</a:t>
            </a:r>
          </a:p>
        </p:txBody>
      </p:sp>
      <p:sp>
        <p:nvSpPr>
          <p:cNvPr id="129027" name="Rectangle 1027"/>
          <p:cNvSpPr>
            <a:spLocks noGrp="1" noChangeArrowheads="1"/>
          </p:cNvSpPr>
          <p:nvPr>
            <p:ph idx="1"/>
          </p:nvPr>
        </p:nvSpPr>
        <p:spPr>
          <a:xfrm>
            <a:off x="685800" y="1828800"/>
            <a:ext cx="7772400" cy="4572000"/>
          </a:xfrm>
        </p:spPr>
        <p:txBody>
          <a:bodyPr>
            <a:normAutofit lnSpcReduction="10000"/>
          </a:bodyPr>
          <a:lstStyle/>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90% of cancer cells have been found to possess  telomerase.</a:t>
            </a:r>
          </a:p>
          <a:p>
            <a:pPr lvl="1">
              <a:lnSpc>
                <a:spcPct val="9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Telomerase prevents the telomere from shortening.</a:t>
            </a:r>
          </a:p>
          <a:p>
            <a:pPr lvl="1">
              <a:lnSpc>
                <a:spcPct val="9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This allows the cancer cells to reproduce, resulting in tumor growth.</a:t>
            </a:r>
          </a:p>
          <a:p>
            <a:pPr>
              <a:lnSpc>
                <a:spcPct val="90000"/>
              </a:lnSpc>
              <a:buFont typeface="Wingdings" panose="05000000000000000000" pitchFamily="2" charset="2"/>
              <a:buChar char="Ø"/>
            </a:pPr>
            <a:r>
              <a:rPr lang="en-US" sz="2800" dirty="0">
                <a:latin typeface="Arial" panose="020B0604020202020204" pitchFamily="34" charset="0"/>
                <a:cs typeface="Arial" panose="020B0604020202020204" pitchFamily="34" charset="0"/>
              </a:rPr>
              <a:t>Research areas</a:t>
            </a:r>
          </a:p>
          <a:p>
            <a:pPr lvl="1">
              <a:lnSpc>
                <a:spcPct val="9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Measuring telomerase  may help detect cancer.</a:t>
            </a:r>
          </a:p>
          <a:p>
            <a:pPr lvl="1">
              <a:lnSpc>
                <a:spcPct val="9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Stopping telomerase may fight cancer by causing death of cancer cells.</a:t>
            </a:r>
          </a:p>
          <a:p>
            <a:pPr lvl="1">
              <a:lnSpc>
                <a:spcPct val="90000"/>
              </a:lnSpc>
              <a:buFont typeface="Wingdings" panose="05000000000000000000" pitchFamily="2" charset="2"/>
              <a:buChar char="Ø"/>
            </a:pPr>
            <a:r>
              <a:rPr lang="en-US" sz="2400" dirty="0">
                <a:latin typeface="Arial" panose="020B0604020202020204" pitchFamily="34" charset="0"/>
                <a:cs typeface="Arial" panose="020B0604020202020204" pitchFamily="34" charset="0"/>
              </a:rPr>
              <a:t>Telomerase may be used to help with wound healing or the immune response.</a:t>
            </a:r>
          </a:p>
        </p:txBody>
      </p:sp>
    </p:spTree>
    <p:extLst>
      <p:ext uri="{BB962C8B-B14F-4D97-AF65-F5344CB8AC3E}">
        <p14:creationId xmlns:p14="http://schemas.microsoft.com/office/powerpoint/2010/main" val="268778812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Narrow horizontal"/>
          <p:cNvSpPr>
            <a:spLocks noGrp="1" noChangeArrowheads="1"/>
          </p:cNvSpPr>
          <p:nvPr>
            <p:ph type="title"/>
          </p:nvPr>
        </p:nvSpPr>
        <p:spPr>
          <a:ln/>
        </p:spPr>
        <p:txBody>
          <a:bodyPr/>
          <a:lstStyle/>
          <a:p>
            <a:r>
              <a:rPr lang="en-US" dirty="0"/>
              <a:t>Immunologic Theory</a:t>
            </a:r>
          </a:p>
        </p:txBody>
      </p:sp>
      <p:sp>
        <p:nvSpPr>
          <p:cNvPr id="57347" name="Rectangle 3"/>
          <p:cNvSpPr>
            <a:spLocks noGrp="1" noChangeArrowheads="1"/>
          </p:cNvSpPr>
          <p:nvPr>
            <p:ph idx="1"/>
          </p:nvPr>
        </p:nvSpPr>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A programmed decline in the immune system leads to an increased vulnerability to disease, aging and </a:t>
            </a:r>
            <a:r>
              <a:rPr lang="en-US" sz="2800" dirty="0" smtClean="0">
                <a:latin typeface="Arial" panose="020B0604020202020204" pitchFamily="34" charset="0"/>
                <a:cs typeface="Arial" panose="020B0604020202020204" pitchFamily="34" charset="0"/>
              </a:rPr>
              <a:t>death</a:t>
            </a:r>
          </a:p>
          <a:p>
            <a:pP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Example- Decreased T cells (helper  cells) in adults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Increased diseases in older adults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Increased autoimmune diseases in adults</a:t>
            </a:r>
          </a:p>
          <a:p>
            <a:pPr lvl="1">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08102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INTRODUCTION</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GB" sz="2800" dirty="0" smtClean="0">
                <a:latin typeface="Arial" panose="020B0604020202020204" pitchFamily="34" charset="0"/>
                <a:cs typeface="Arial" panose="020B0604020202020204" pitchFamily="34" charset="0"/>
              </a:rPr>
              <a:t>The demand on the health care system by geriatric patients is different from the rest of the population</a:t>
            </a:r>
          </a:p>
          <a:p>
            <a:pPr>
              <a:buFont typeface="Wingdings" pitchFamily="2" charset="2"/>
              <a:buChar char="Ø"/>
            </a:pPr>
            <a:endParaRPr lang="en-GB" sz="2800" dirty="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As the population ages, increases in chronic disease are expected</a:t>
            </a:r>
          </a:p>
          <a:p>
            <a:pPr>
              <a:buFont typeface="Wingdings" pitchFamily="2" charset="2"/>
              <a:buChar char="Ø"/>
            </a:pPr>
            <a:endParaRPr lang="en-GB" sz="2800" dirty="0">
              <a:latin typeface="Arial" panose="020B0604020202020204" pitchFamily="34" charset="0"/>
              <a:cs typeface="Arial" panose="020B0604020202020204" pitchFamily="34" charset="0"/>
            </a:endParaRPr>
          </a:p>
          <a:p>
            <a:pPr>
              <a:buFont typeface="Wingdings" pitchFamily="2" charset="2"/>
              <a:buChar char="Ø"/>
            </a:pPr>
            <a:r>
              <a:rPr lang="en-GB" sz="2800" dirty="0" smtClean="0">
                <a:latin typeface="Arial" panose="020B0604020202020204" pitchFamily="34" charset="0"/>
                <a:cs typeface="Arial" panose="020B0604020202020204" pitchFamily="34" charset="0"/>
              </a:rPr>
              <a:t>This  poses a challenge to the nation’s health care, social system and clinical laboratory </a:t>
            </a:r>
          </a:p>
          <a:p>
            <a:pPr>
              <a:buFont typeface="Wingdings" pitchFamily="2" charset="2"/>
              <a:buChar char="Ø"/>
            </a:pPr>
            <a:endParaRPr lang="en-GB" sz="2800" dirty="0">
              <a:latin typeface="Arial" panose="020B0604020202020204" pitchFamily="34" charset="0"/>
              <a:cs typeface="Arial" panose="020B0604020202020204" pitchFamily="34" charset="0"/>
            </a:endParaRPr>
          </a:p>
          <a:p>
            <a:pPr>
              <a:buFont typeface="Wingdings"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1129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4864"/>
            <a:ext cx="8229600" cy="1143000"/>
          </a:xfrm>
        </p:spPr>
        <p:txBody>
          <a:bodyPr>
            <a:normAutofit fontScale="90000"/>
          </a:bodyPr>
          <a:lstStyle/>
          <a:p>
            <a:r>
              <a:rPr lang="en-GB" dirty="0" smtClean="0"/>
              <a:t>Biochemical and physiological changes in the elderly</a:t>
            </a:r>
            <a:endParaRPr lang="en-GB" dirty="0"/>
          </a:p>
        </p:txBody>
      </p:sp>
    </p:spTree>
    <p:extLst>
      <p:ext uri="{BB962C8B-B14F-4D97-AF65-F5344CB8AC3E}">
        <p14:creationId xmlns:p14="http://schemas.microsoft.com/office/powerpoint/2010/main" val="35858860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General Physiological Changes</a:t>
            </a:r>
          </a:p>
        </p:txBody>
      </p:sp>
      <p:sp>
        <p:nvSpPr>
          <p:cNvPr id="111619" name="Rectangle 3"/>
          <p:cNvSpPr>
            <a:spLocks noGrp="1" noChangeArrowheads="1"/>
          </p:cNvSpPr>
          <p:nvPr>
            <p:ph idx="1"/>
          </p:nvPr>
        </p:nvSpPr>
        <p:spPr>
          <a:xfrm>
            <a:off x="838200" y="2017713"/>
            <a:ext cx="8116888" cy="4114800"/>
          </a:xfrm>
        </p:spPr>
        <p:txBody>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All systems decline in overall </a:t>
            </a:r>
            <a:r>
              <a:rPr lang="en-US" sz="2800" dirty="0" smtClean="0">
                <a:latin typeface="Arial" panose="020B0604020202020204" pitchFamily="34" charset="0"/>
                <a:cs typeface="Arial" panose="020B0604020202020204" pitchFamily="34" charset="0"/>
              </a:rPr>
              <a:t>functioning</a:t>
            </a:r>
          </a:p>
          <a:p>
            <a:endParaRPr lang="en-US" dirty="0"/>
          </a:p>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Decreased physiological </a:t>
            </a:r>
            <a:r>
              <a:rPr lang="en-US" sz="2800" dirty="0" smtClean="0">
                <a:latin typeface="Arial" panose="020B0604020202020204" pitchFamily="34" charset="0"/>
                <a:cs typeface="Arial" panose="020B0604020202020204" pitchFamily="34" charset="0"/>
              </a:rPr>
              <a:t>reserves , and the rate of decline depend on factors such nutrition , lifestyle and hereditary </a:t>
            </a:r>
          </a:p>
          <a:p>
            <a:endParaRPr lang="en-US" dirty="0" smtClean="0"/>
          </a:p>
          <a:p>
            <a:endParaRPr lang="en-US" dirty="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a:p>
            <a:endParaRPr lang="en-US" dirty="0"/>
          </a:p>
        </p:txBody>
      </p:sp>
      <p:pic>
        <p:nvPicPr>
          <p:cNvPr id="111620" name="Picture 4" descr="j0243229"/>
          <p:cNvPicPr>
            <a:picLocks noChangeAspect="1" noChangeArrowheads="1"/>
          </p:cNvPicPr>
          <p:nvPr/>
        </p:nvPicPr>
        <p:blipFill>
          <a:blip r:embed="rId3" cstate="print"/>
          <a:srcRect/>
          <a:stretch>
            <a:fillRect/>
          </a:stretch>
        </p:blipFill>
        <p:spPr bwMode="auto">
          <a:xfrm>
            <a:off x="3048000" y="4114800"/>
            <a:ext cx="2895600" cy="2501900"/>
          </a:xfrm>
          <a:prstGeom prst="rect">
            <a:avLst/>
          </a:prstGeom>
          <a:noFill/>
        </p:spPr>
      </p:pic>
    </p:spTree>
    <p:extLst>
      <p:ext uri="{BB962C8B-B14F-4D97-AF65-F5344CB8AC3E}">
        <p14:creationId xmlns:p14="http://schemas.microsoft.com/office/powerpoint/2010/main" val="3634444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674635"/>
          </a:xfrm>
        </p:spPr>
        <p:txBody>
          <a:bodyPr>
            <a:noAutofit/>
          </a:bodyPr>
          <a:lstStyle/>
          <a:p>
            <a:pPr marL="0" indent="0">
              <a:buNone/>
            </a:pPr>
            <a:r>
              <a:rPr lang="en-GB" sz="2800" dirty="0" smtClean="0">
                <a:latin typeface="Arial" panose="020B0604020202020204" pitchFamily="34" charset="0"/>
                <a:cs typeface="Arial" panose="020B0604020202020204" pitchFamily="34" charset="0"/>
              </a:rPr>
              <a:t>  There is an age associated decrease in </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Total body water</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Muscle mass</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Bone mass with osteoporosis </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Respiratory function</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Cardiovascular  function</a:t>
            </a: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Renals</a:t>
            </a: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Liver</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Gastrointestinal</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Immune</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Neurologic</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 Endocrine system function</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08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08720"/>
            <a:ext cx="7886700" cy="4351338"/>
          </a:xfrm>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There is an increase in lipids</a:t>
            </a:r>
          </a:p>
          <a:p>
            <a:pPr marL="0" indent="0">
              <a:buNone/>
            </a:pPr>
            <a:r>
              <a:rPr lang="en-GB" sz="28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Total cholesterol</a:t>
            </a:r>
          </a:p>
          <a:p>
            <a:pPr marL="0" indent="0">
              <a:buNone/>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HDL Cholesterol</a:t>
            </a:r>
          </a:p>
          <a:p>
            <a:pPr marL="0" indent="0">
              <a:buNone/>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Triglycerides</a:t>
            </a: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0952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68760"/>
            <a:ext cx="7886700" cy="4351338"/>
          </a:xfrm>
        </p:spPr>
        <p:txBody>
          <a:bodyPr>
            <a:normAutofit/>
          </a:bodyPr>
          <a:lstStyle/>
          <a:p>
            <a:pPr>
              <a:buNone/>
            </a:pPr>
            <a:r>
              <a:rPr lang="en-GB" sz="2800" b="1"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Differentiating between age associated decline and pathologic conditions may be difficult in the elderly patient  because disease presentation may be atypical with non specific  complaints and no classic signs.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2650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Diseases and disorders commonly associated with ageing</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435280" cy="4539960"/>
          </a:xfrm>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Atherosclerosis </a:t>
            </a:r>
            <a:r>
              <a:rPr lang="en-GB" sz="2800" dirty="0" err="1" smtClean="0">
                <a:latin typeface="Arial" panose="020B0604020202020204" pitchFamily="34" charset="0"/>
                <a:cs typeface="Arial" panose="020B0604020202020204" pitchFamily="34" charset="0"/>
              </a:rPr>
              <a:t>eg</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Myocardiac</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Infaction</a:t>
            </a:r>
            <a:r>
              <a:rPr lang="en-GB" sz="2800" dirty="0" smtClean="0">
                <a:latin typeface="Arial" panose="020B0604020202020204" pitchFamily="34" charset="0"/>
                <a:cs typeface="Arial" panose="020B0604020202020204" pitchFamily="34" charset="0"/>
              </a:rPr>
              <a:t>, Renal disease, stroke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Cancer</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Diabetes mellitus</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Hyperparathyroidism</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Hyperthyroidism</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Hypothyroidism</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Monoclonal </a:t>
            </a:r>
            <a:r>
              <a:rPr lang="en-GB" sz="2800" dirty="0" err="1" smtClean="0">
                <a:latin typeface="Arial" panose="020B0604020202020204" pitchFamily="34" charset="0"/>
                <a:cs typeface="Arial" panose="020B0604020202020204" pitchFamily="34" charset="0"/>
              </a:rPr>
              <a:t>gammopathies</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eg</a:t>
            </a:r>
            <a:r>
              <a:rPr lang="en-GB" sz="2800" dirty="0" smtClean="0">
                <a:latin typeface="Arial" panose="020B0604020202020204" pitchFamily="34" charset="0"/>
                <a:cs typeface="Arial" panose="020B0604020202020204" pitchFamily="34" charset="0"/>
              </a:rPr>
              <a:t> multiple myeloma.</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Osteoporosis</a:t>
            </a:r>
          </a:p>
        </p:txBody>
      </p:sp>
    </p:spTree>
    <p:extLst>
      <p:ext uri="{BB962C8B-B14F-4D97-AF65-F5344CB8AC3E}">
        <p14:creationId xmlns:p14="http://schemas.microsoft.com/office/powerpoint/2010/main" val="1831596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Ten top leading cause of death in the elderly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Heart disease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Cancer</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Stroke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Chronic Lower respiratory disease</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Accidental death due to unintentional injury</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Diabetes</a:t>
            </a: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Alzeheimer’s</a:t>
            </a:r>
            <a:r>
              <a:rPr lang="en-GB" sz="2800" dirty="0" smtClean="0">
                <a:latin typeface="Arial" panose="020B0604020202020204" pitchFamily="34" charset="0"/>
                <a:cs typeface="Arial" panose="020B0604020202020204" pitchFamily="34" charset="0"/>
              </a:rPr>
              <a:t> disease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Influenza or pneumonia</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Nephritis, </a:t>
            </a:r>
            <a:r>
              <a:rPr lang="en-GB" sz="2800" dirty="0" err="1" smtClean="0">
                <a:latin typeface="Arial" panose="020B0604020202020204" pitchFamily="34" charset="0"/>
                <a:cs typeface="Arial" panose="020B0604020202020204" pitchFamily="34" charset="0"/>
              </a:rPr>
              <a:t>nephrotic</a:t>
            </a:r>
            <a:r>
              <a:rPr lang="en-GB" sz="2800" dirty="0" smtClean="0">
                <a:latin typeface="Arial" panose="020B0604020202020204" pitchFamily="34" charset="0"/>
                <a:cs typeface="Arial" panose="020B0604020202020204" pitchFamily="34" charset="0"/>
              </a:rPr>
              <a:t> syndrome, or </a:t>
            </a:r>
            <a:r>
              <a:rPr lang="en-GB" sz="2800" dirty="0" err="1" smtClean="0">
                <a:latin typeface="Arial" panose="020B0604020202020204" pitchFamily="34" charset="0"/>
                <a:cs typeface="Arial" panose="020B0604020202020204" pitchFamily="34" charset="0"/>
              </a:rPr>
              <a:t>nephrosis</a:t>
            </a: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err="1" smtClean="0">
                <a:latin typeface="Arial" panose="020B0604020202020204" pitchFamily="34" charset="0"/>
                <a:cs typeface="Arial" panose="020B0604020202020204" pitchFamily="34" charset="0"/>
              </a:rPr>
              <a:t>Septicemia</a:t>
            </a:r>
            <a:endParaRPr lang="en-GB"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029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Cardiovascular and lipid changes in the elderly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84784"/>
            <a:ext cx="7886700" cy="4351338"/>
          </a:xfrm>
        </p:spPr>
        <p:txBody>
          <a:bodyPr>
            <a:no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   Cardiovascular disease is an important cause of death in the elderly</a:t>
            </a:r>
            <a:endParaRPr lang="en-GB" sz="28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Atherosclerosis is the major cause of death from cardiovascular disease.</a:t>
            </a: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Fatty accumulation in the vascular wall and this increases with age</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         Results of atherosclerosis include hypertension , </a:t>
            </a:r>
            <a:r>
              <a:rPr lang="en-GB" sz="2800" dirty="0" err="1" smtClean="0">
                <a:latin typeface="Arial" panose="020B0604020202020204" pitchFamily="34" charset="0"/>
                <a:cs typeface="Arial" panose="020B0604020202020204" pitchFamily="34" charset="0"/>
              </a:rPr>
              <a:t>hemorrhage</a:t>
            </a:r>
            <a:r>
              <a:rPr lang="en-GB" sz="2800" dirty="0" smtClean="0">
                <a:latin typeface="Arial" panose="020B0604020202020204" pitchFamily="34" charset="0"/>
                <a:cs typeface="Arial" panose="020B0604020202020204" pitchFamily="34" charset="0"/>
              </a:rPr>
              <a:t>, thrombosis, stroke, and coronary heart disease ( </a:t>
            </a:r>
            <a:r>
              <a:rPr lang="en-GB" sz="2800" dirty="0" err="1" smtClean="0">
                <a:latin typeface="Arial" panose="020B0604020202020204" pitchFamily="34" charset="0"/>
                <a:cs typeface="Arial" panose="020B0604020202020204" pitchFamily="34" charset="0"/>
              </a:rPr>
              <a:t>Ischaemic</a:t>
            </a:r>
            <a:r>
              <a:rPr lang="en-GB" sz="2800" dirty="0" smtClean="0">
                <a:latin typeface="Arial" panose="020B0604020202020204" pitchFamily="34" charset="0"/>
                <a:cs typeface="Arial" panose="020B0604020202020204" pitchFamily="34" charset="0"/>
              </a:rPr>
              <a:t> heart disease)</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270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anose="020B0604020202020204" pitchFamily="34" charset="0"/>
                <a:cs typeface="Arial" panose="020B0604020202020204" pitchFamily="34" charset="0"/>
              </a:rPr>
              <a:t>Pulmonary function and Electrolyte changes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Pulmonary function declines during the ageing process as a result of changes in the lungs, thoracic cage, respiratory muscle, and respiratory centres in the CNS</a:t>
            </a:r>
          </a:p>
          <a:p>
            <a:pPr>
              <a:buFont typeface="Wingdings" panose="05000000000000000000" pitchFamily="2" charset="2"/>
              <a:buChar char="Ø"/>
            </a:pPr>
            <a:endParaRPr lang="en-GB" sz="2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Pulmonary function is more affected by personal habits  ( smoking and environmental pollutant) </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3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530619"/>
          </a:xfrm>
        </p:spPr>
        <p:txBody>
          <a:bodyPr>
            <a:normAutofit/>
          </a:bodyPr>
          <a:lstStyle/>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Decreased vital (lungs ) capacity in most elderly</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decrease PO</a:t>
            </a:r>
            <a:r>
              <a:rPr lang="en-GB" sz="2800" baseline="-25000" dirty="0" smtClean="0">
                <a:latin typeface="Arial" panose="020B0604020202020204" pitchFamily="34" charset="0"/>
                <a:cs typeface="Arial" panose="020B0604020202020204" pitchFamily="34" charset="0"/>
              </a:rPr>
              <a:t>2</a:t>
            </a:r>
            <a:r>
              <a:rPr lang="en-GB" sz="2800" dirty="0" smtClean="0">
                <a:latin typeface="Arial" panose="020B0604020202020204" pitchFamily="34" charset="0"/>
                <a:cs typeface="Arial" panose="020B0604020202020204" pitchFamily="34" charset="0"/>
              </a:rPr>
              <a:t> , increase PCO</a:t>
            </a:r>
            <a:r>
              <a:rPr lang="en-GB" sz="2800" baseline="-25000" dirty="0" smtClean="0">
                <a:latin typeface="Arial" panose="020B0604020202020204" pitchFamily="34" charset="0"/>
                <a:cs typeface="Arial" panose="020B0604020202020204" pitchFamily="34" charset="0"/>
              </a:rPr>
              <a:t>2</a:t>
            </a:r>
            <a:r>
              <a:rPr lang="en-GB" sz="2800" dirty="0" smtClean="0">
                <a:latin typeface="Arial" panose="020B0604020202020204" pitchFamily="34" charset="0"/>
                <a:cs typeface="Arial" panose="020B0604020202020204" pitchFamily="34" charset="0"/>
              </a:rPr>
              <a:t> . Increase bicarbonate will compensate for the increase PCO</a:t>
            </a:r>
            <a:r>
              <a:rPr lang="en-GB" sz="2800" baseline="-25000" dirty="0" smtClean="0">
                <a:latin typeface="Arial" panose="020B0604020202020204" pitchFamily="34" charset="0"/>
                <a:cs typeface="Arial" panose="020B0604020202020204" pitchFamily="34" charset="0"/>
              </a:rPr>
              <a:t>2</a:t>
            </a:r>
            <a:r>
              <a:rPr lang="en-GB" sz="2800" dirty="0" smtClean="0">
                <a:latin typeface="Arial" panose="020B0604020202020204" pitchFamily="34" charset="0"/>
                <a:cs typeface="Arial" panose="020B0604020202020204" pitchFamily="34" charset="0"/>
              </a:rPr>
              <a:t> and maintain the blood pH value</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Blood pH value remains fairly constant or decrease slightly</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Sodium remain fairly constant</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Chloride remain fairly constant with slight increases in people older than 90</a:t>
            </a:r>
          </a:p>
          <a:p>
            <a:pPr>
              <a:buFont typeface="Wingdings" panose="05000000000000000000" pitchFamily="2" charset="2"/>
              <a:buChar char="Ø"/>
            </a:pPr>
            <a:r>
              <a:rPr lang="en-GB" sz="2800" dirty="0" smtClean="0">
                <a:latin typeface="Arial" panose="020B0604020202020204" pitchFamily="34" charset="0"/>
                <a:cs typeface="Arial" panose="020B0604020202020204" pitchFamily="34" charset="0"/>
              </a:rPr>
              <a:t>Potassium increase slightly from age 60 to 90</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347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5644</Words>
  <Application>Microsoft Office PowerPoint</Application>
  <PresentationFormat>On-screen Show (4:3)</PresentationFormat>
  <Paragraphs>983</Paragraphs>
  <Slides>128</Slides>
  <Notes>17</Notes>
  <HiddenSlides>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128</vt:i4>
      </vt:variant>
    </vt:vector>
  </HeadingPairs>
  <TitlesOfParts>
    <vt:vector size="131" baseType="lpstr">
      <vt:lpstr>Office Theme</vt:lpstr>
      <vt:lpstr>Apex</vt:lpstr>
      <vt:lpstr>Clip</vt:lpstr>
      <vt:lpstr>CHEMICAL PATHOLOGY OF THE NEONATE AND THE ELDERLY  DR. IDOGUN E.S        (CONSULTANT AND  PROFESSOR OF  CHEM PATH)        (MB.ChB, MSc(Pharm&amp;Toxic), MWCP, FMCpath, MPH)   </vt:lpstr>
      <vt:lpstr>PowerPoint Presentation</vt:lpstr>
      <vt:lpstr>OBJECTIVES</vt:lpstr>
      <vt:lpstr>OUTLINE</vt:lpstr>
      <vt:lpstr>PowerPoint Presentation</vt:lpstr>
      <vt:lpstr>Definitions</vt:lpstr>
      <vt:lpstr>DEFINITION OF TERMS </vt:lpstr>
      <vt:lpstr>PowerPoint Presentation</vt:lpstr>
      <vt:lpstr>INTRODUCTION</vt:lpstr>
      <vt:lpstr>NEONATES</vt:lpstr>
      <vt:lpstr>FOETAL  CIRCULATION</vt:lpstr>
      <vt:lpstr>CIRCULATION  AFTER BIRTH</vt:lpstr>
      <vt:lpstr>KEY FUNCTIONAL CHANGES AFTER BIRTH</vt:lpstr>
      <vt:lpstr>CONSTRICTION OF UMBILICAL VESSELS</vt:lpstr>
      <vt:lpstr>CLOSURE OF OVAL FORAMEN  (CONNECTS R. TO L. ATRIUM)</vt:lpstr>
      <vt:lpstr>CLOSURE OF DUCTUS ARTERIOSUS  (CONNECTS PULMONARY A. TO AORTA)</vt:lpstr>
      <vt:lpstr>CLOSURE OF DUCTUS VENOSUS  (CONNECTS UMBILICAL V. TO INFERIOR VENA CAVA)</vt:lpstr>
      <vt:lpstr>STRUCTURAL CHANGES </vt:lpstr>
      <vt:lpstr>FOETAL &amp; ADULT CIRCULATION</vt:lpstr>
      <vt:lpstr>SUMMARY</vt:lpstr>
      <vt:lpstr>TRANSITION AT BIRTH</vt:lpstr>
      <vt:lpstr>Physical Evaluation at birth</vt:lpstr>
      <vt:lpstr>First extra uterine activities</vt:lpstr>
      <vt:lpstr>PowerPoint Presentation</vt:lpstr>
      <vt:lpstr>Passage of meconium</vt:lpstr>
      <vt:lpstr>PowerPoint Presentation</vt:lpstr>
      <vt:lpstr>Respiratory Changes</vt:lpstr>
      <vt:lpstr>Changes at birth….mechanical</vt:lpstr>
      <vt:lpstr>Chemical  Events</vt:lpstr>
      <vt:lpstr>Sensory / Thermal Events</vt:lpstr>
      <vt:lpstr>PowerPoint Presentation</vt:lpstr>
      <vt:lpstr>PowerPoint Presentation</vt:lpstr>
      <vt:lpstr>RENAL FUNCTION</vt:lpstr>
      <vt:lpstr>Renals </vt:lpstr>
      <vt:lpstr>PowerPoint Presentation</vt:lpstr>
      <vt:lpstr>  Body Fat and Temperature Control </vt:lpstr>
      <vt:lpstr>PowerPoint Presentation</vt:lpstr>
      <vt:lpstr>        BODY FLUID COMPOSITION</vt:lpstr>
      <vt:lpstr>WATER HOMEOSTASIS IN NEONATES</vt:lpstr>
      <vt:lpstr>WATER</vt:lpstr>
      <vt:lpstr>SODIUM HOMEOSTASIS</vt:lpstr>
      <vt:lpstr>Sodium </vt:lpstr>
      <vt:lpstr>Sodium </vt:lpstr>
      <vt:lpstr>Potassium </vt:lpstr>
      <vt:lpstr>Neonatal lung functions &amp; Acid base balance</vt:lpstr>
      <vt:lpstr>Lungs </vt:lpstr>
      <vt:lpstr>Metabolic acidosis in neonates</vt:lpstr>
      <vt:lpstr>Respiratory acidosis in neonates</vt:lpstr>
      <vt:lpstr>Respiratory alkalosis in neonates</vt:lpstr>
      <vt:lpstr>PowerPoint Presentation</vt:lpstr>
      <vt:lpstr>Neonatal liver functions.</vt:lpstr>
      <vt:lpstr>BILIRUBIN METABOLISM</vt:lpstr>
      <vt:lpstr>Bilirubin Met (cont)</vt:lpstr>
      <vt:lpstr>Causes of Jaundice during the first 24hrs of birth</vt:lpstr>
      <vt:lpstr>Causes of Conjugated hyperbilirubinemia</vt:lpstr>
      <vt:lpstr>Glucose metabolism in Neonates</vt:lpstr>
      <vt:lpstr>Other causes of hypoglycemia </vt:lpstr>
      <vt:lpstr>NEONATAL CALCIUM/PHOSPHATE METABOLISM</vt:lpstr>
      <vt:lpstr>Plasma proteins</vt:lpstr>
      <vt:lpstr>Ammonia</vt:lpstr>
      <vt:lpstr>Neonatal thyroid metabolism</vt:lpstr>
      <vt:lpstr>Immunologic Adaptation</vt:lpstr>
      <vt:lpstr>.</vt:lpstr>
      <vt:lpstr>EXPECTED VALUES RELATIVE TO THE ADULTS</vt:lpstr>
      <vt:lpstr>SIMILAR MEDIAN ADULT AND NEONATAL NORMAL VALUES</vt:lpstr>
      <vt:lpstr>NEONATAL VALUES HIGHER THAN ADULTS</vt:lpstr>
      <vt:lpstr>NEONATAL VALUES LOWER THAN ADULTS</vt:lpstr>
      <vt:lpstr>ANALYTES WHERE AGE-RELATED REFERENCE INTERVALS MUST BE CONSIDERED [Bolarin,2001]</vt:lpstr>
      <vt:lpstr>PowerPoint Presentation</vt:lpstr>
      <vt:lpstr>PowerPoint Presentation</vt:lpstr>
      <vt:lpstr>Preanalytical concerns in investigation of the neonates. </vt:lpstr>
      <vt:lpstr>Analytical and Postanalytical concerns</vt:lpstr>
      <vt:lpstr>.</vt:lpstr>
      <vt:lpstr>Older Adult</vt:lpstr>
      <vt:lpstr>Theories of Aging</vt:lpstr>
      <vt:lpstr>Stochastic Theories </vt:lpstr>
      <vt:lpstr>1. Error Theory</vt:lpstr>
      <vt:lpstr>2. Free Radical Theory</vt:lpstr>
      <vt:lpstr>PowerPoint Presentation</vt:lpstr>
      <vt:lpstr>3. Cross-Linkage Theory</vt:lpstr>
      <vt:lpstr>4. Wear and Tear Theory</vt:lpstr>
      <vt:lpstr>Nonstochastic Theories: </vt:lpstr>
      <vt:lpstr>Programmed (Hayflick Limit) Theory</vt:lpstr>
      <vt:lpstr>Telomeric Theory </vt:lpstr>
      <vt:lpstr>PowerPoint Presentation</vt:lpstr>
      <vt:lpstr>Telomeric Theory</vt:lpstr>
      <vt:lpstr>PowerPoint Presentation</vt:lpstr>
      <vt:lpstr>Telomeric Theory and Cancer</vt:lpstr>
      <vt:lpstr>Immunologic Theory</vt:lpstr>
      <vt:lpstr>Biochemical and physiological changes in the elderly</vt:lpstr>
      <vt:lpstr>General Physiological Changes</vt:lpstr>
      <vt:lpstr>PowerPoint Presentation</vt:lpstr>
      <vt:lpstr>PowerPoint Presentation</vt:lpstr>
      <vt:lpstr>PowerPoint Presentation</vt:lpstr>
      <vt:lpstr>Diseases and disorders commonly associated with ageing</vt:lpstr>
      <vt:lpstr>Ten top leading cause of death in the elderly</vt:lpstr>
      <vt:lpstr>Cardiovascular and lipid changes in the elderly</vt:lpstr>
      <vt:lpstr>Pulmonary function and Electrolyte changes</vt:lpstr>
      <vt:lpstr>PowerPoint Presentation</vt:lpstr>
      <vt:lpstr>PowerPoint Presentation</vt:lpstr>
      <vt:lpstr>Hepatic function changes</vt:lpstr>
      <vt:lpstr>PowerPoint Presentation</vt:lpstr>
      <vt:lpstr>Renal function changes</vt:lpstr>
      <vt:lpstr>PowerPoint Presentation</vt:lpstr>
      <vt:lpstr>PowerPoint Presentation</vt:lpstr>
      <vt:lpstr>Diabetes Mellitus</vt:lpstr>
      <vt:lpstr>Bone disease</vt:lpstr>
      <vt:lpstr>Endocrine function changes</vt:lpstr>
      <vt:lpstr>GENERAL AGE-RELATED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CHANGES</vt:lpstr>
      <vt:lpstr>EFFECT OF CHANGES</vt:lpstr>
      <vt:lpstr>EFFECT OF CHANGES</vt:lpstr>
      <vt:lpstr>Cognitive Changes –  </vt:lpstr>
      <vt:lpstr>Enzyme Changes</vt:lpstr>
      <vt:lpstr>PowerPoint Presentation</vt:lpstr>
      <vt:lpstr>Clinical chemistry result and ageing</vt:lpstr>
      <vt:lpstr>WE SHALL ALL GET THERE!</vt:lpstr>
      <vt:lpstr>REFERENCES</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ADADJA TOMI-SADE</dc:creator>
  <cp:lastModifiedBy>USER</cp:lastModifiedBy>
  <cp:revision>65</cp:revision>
  <dcterms:created xsi:type="dcterms:W3CDTF">2016-01-27T08:27:36Z</dcterms:created>
  <dcterms:modified xsi:type="dcterms:W3CDTF">2019-12-16T13:35:32Z</dcterms:modified>
</cp:coreProperties>
</file>