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258" r:id="rId4"/>
    <p:sldId id="272" r:id="rId5"/>
    <p:sldId id="273" r:id="rId6"/>
    <p:sldId id="259" r:id="rId7"/>
    <p:sldId id="274" r:id="rId8"/>
    <p:sldId id="275" r:id="rId9"/>
    <p:sldId id="276" r:id="rId10"/>
    <p:sldId id="277" r:id="rId11"/>
    <p:sldId id="300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9" r:id="rId29"/>
    <p:sldId id="310" r:id="rId30"/>
    <p:sldId id="294" r:id="rId31"/>
    <p:sldId id="295" r:id="rId32"/>
    <p:sldId id="296" r:id="rId33"/>
    <p:sldId id="297" r:id="rId34"/>
    <p:sldId id="298" r:id="rId35"/>
    <p:sldId id="299" r:id="rId36"/>
    <p:sldId id="308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14" r:id="rId45"/>
    <p:sldId id="313" r:id="rId46"/>
    <p:sldId id="311" r:id="rId47"/>
    <p:sldId id="312" r:id="rId48"/>
    <p:sldId id="260" r:id="rId49"/>
    <p:sldId id="261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B022-CD06-46C9-BE79-C20CB8CE992C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888C-B399-4F54-B1EB-42A6278E7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Obstruction can occur in obstructive jaundice and also in hepatic jaundice due to obstruction of microbiliary channels caused by inflammation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31C4E190-0895-4FEE-9566-EFD25904CD7D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0B5C0CA-0923-41C5-BD39-51B5853DE837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HBsAg</a:t>
            </a:r>
            <a:endParaRPr lang="en-US" dirty="0" smtClean="0"/>
          </a:p>
          <a:p>
            <a:r>
              <a:rPr lang="en-US" dirty="0" err="1" smtClean="0"/>
              <a:t>HBsAb</a:t>
            </a:r>
            <a:endParaRPr lang="en-US" dirty="0" smtClean="0"/>
          </a:p>
          <a:p>
            <a:r>
              <a:rPr lang="en-US" dirty="0" err="1" smtClean="0"/>
              <a:t>HBcAg</a:t>
            </a:r>
            <a:endParaRPr lang="en-US" dirty="0" smtClean="0"/>
          </a:p>
          <a:p>
            <a:r>
              <a:rPr lang="en-US" dirty="0" err="1" smtClean="0"/>
              <a:t>HBeAg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A888C-B399-4F54-B1EB-42A6278E7D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5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5823"/>
      </p:ext>
    </p:extLst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7420"/>
      </p:ext>
    </p:extLst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8033"/>
      </p:ext>
    </p:extLst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3485"/>
      </p:ext>
    </p:extLst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2337"/>
      </p:ext>
    </p:extLst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3895"/>
      </p:ext>
    </p:extLst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4621"/>
      </p:ext>
    </p:extLst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50160"/>
      </p:ext>
    </p:extLst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40032"/>
      </p:ext>
    </p:extLst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96035"/>
      </p:ext>
    </p:extLst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7110"/>
      </p:ext>
    </p:extLst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89B7-4473-486D-8450-E6DDEDB183B9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BFEA-D959-4486-84C7-80423B25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CHEMICAL PATHOLOGY OF THE LIVER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DR ADAJA MATTHEW TOMISIN.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 [</a:t>
            </a:r>
            <a:r>
              <a:rPr lang="en-US" sz="4400" b="1" dirty="0" err="1" smtClean="0">
                <a:solidFill>
                  <a:srgbClr val="FF0000"/>
                </a:solidFill>
              </a:rPr>
              <a:t>B.Sc</a:t>
            </a:r>
            <a:r>
              <a:rPr lang="en-US" sz="4400" b="1" dirty="0" smtClean="0">
                <a:solidFill>
                  <a:srgbClr val="FF0000"/>
                </a:solidFill>
              </a:rPr>
              <a:t>, MBBS, MWACP, </a:t>
            </a:r>
            <a:r>
              <a:rPr lang="en-US" sz="4400" b="1" dirty="0" err="1" smtClean="0">
                <a:solidFill>
                  <a:srgbClr val="FF0000"/>
                </a:solidFill>
              </a:rPr>
              <a:t>FMCPath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CONSULTANT CHEMICAL PATHOLOGIST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DEPT OF CHEMICAL  PATHOLOGY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UNIMED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349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Liver Function Tests (LFTs)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Noninvasive methods for screening of liver dysfunction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Help in identifying general types of disorder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Assess severity and allow prediction of outcome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Disease and treatment follow up</a:t>
            </a:r>
          </a:p>
        </p:txBody>
      </p:sp>
    </p:spTree>
    <p:extLst>
      <p:ext uri="{BB962C8B-B14F-4D97-AF65-F5344CB8AC3E}">
        <p14:creationId xmlns:p14="http://schemas.microsoft.com/office/powerpoint/2010/main" val="326134383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15911"/>
            <a:ext cx="7886700" cy="6452315"/>
          </a:xfrm>
        </p:spPr>
      </p:pic>
    </p:spTree>
    <p:extLst>
      <p:ext uri="{BB962C8B-B14F-4D97-AF65-F5344CB8AC3E}">
        <p14:creationId xmlns:p14="http://schemas.microsoft.com/office/powerpoint/2010/main" val="40206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Hepatic Hyperbilirubinemia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Bile duct system damage, inflammation or obstruction</a:t>
            </a:r>
          </a:p>
          <a:p>
            <a:r>
              <a:rPr lang="en-US" sz="3600" dirty="0" smtClean="0"/>
              <a:t>Gallbladder is unable to move bile into the digestive system</a:t>
            </a:r>
          </a:p>
          <a:p>
            <a:r>
              <a:rPr lang="en-US" sz="3600" dirty="0" smtClean="0"/>
              <a:t>Mostly conjugated </a:t>
            </a:r>
            <a:r>
              <a:rPr lang="en-US" sz="3600" dirty="0" err="1" smtClean="0"/>
              <a:t>hyperbilirubunemia</a:t>
            </a:r>
            <a:endParaRPr lang="en-US" sz="3600" dirty="0" smtClean="0"/>
          </a:p>
          <a:p>
            <a:r>
              <a:rPr lang="en-US" sz="3600" dirty="0" smtClean="0"/>
              <a:t>Conjugated bilirubin being water soluble is also passed in urine (</a:t>
            </a:r>
            <a:r>
              <a:rPr lang="en-US" sz="3600" dirty="0" err="1" smtClean="0"/>
              <a:t>bilirubinuria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Also passage of pale-colored stool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58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Hepatic Hyperbilirubinemia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May be due to </a:t>
            </a:r>
          </a:p>
          <a:p>
            <a:r>
              <a:rPr lang="en-US" sz="3600" dirty="0" smtClean="0"/>
              <a:t>Gallstones </a:t>
            </a:r>
          </a:p>
          <a:p>
            <a:r>
              <a:rPr lang="en-US" sz="3600" dirty="0" smtClean="0"/>
              <a:t>Ca of the head of pancreas</a:t>
            </a:r>
          </a:p>
          <a:p>
            <a:r>
              <a:rPr lang="en-US" sz="3600" dirty="0" smtClean="0"/>
              <a:t>Gallbladder cancer or bile duct cancer</a:t>
            </a:r>
          </a:p>
          <a:p>
            <a:r>
              <a:rPr lang="en-US" sz="3600" dirty="0" smtClean="0"/>
              <a:t>Pancreatitis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3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Bilirubin Assay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DIAZO METHOD (Colorimetric)</a:t>
            </a:r>
          </a:p>
          <a:p>
            <a:r>
              <a:rPr lang="en-US" sz="3600" dirty="0" smtClean="0"/>
              <a:t>Diazotized</a:t>
            </a:r>
            <a:r>
              <a:rPr lang="en-US" sz="3600" dirty="0"/>
              <a:t> </a:t>
            </a:r>
            <a:r>
              <a:rPr lang="en-US" sz="3600" dirty="0" err="1" smtClean="0"/>
              <a:t>sulfanilic</a:t>
            </a:r>
            <a:r>
              <a:rPr lang="en-US" sz="3600" dirty="0" smtClean="0"/>
              <a:t> </a:t>
            </a:r>
            <a:r>
              <a:rPr lang="en-US" sz="3600" dirty="0"/>
              <a:t>acid (the diazo reagent) reacts with </a:t>
            </a:r>
            <a:r>
              <a:rPr lang="en-US" sz="3600" dirty="0" smtClean="0"/>
              <a:t>bilirubin to </a:t>
            </a:r>
            <a:r>
              <a:rPr lang="en-US" sz="3600" dirty="0"/>
              <a:t>produce two </a:t>
            </a:r>
            <a:r>
              <a:rPr lang="en-US" sz="3600" dirty="0" err="1"/>
              <a:t>azodipyrroles</a:t>
            </a:r>
            <a:r>
              <a:rPr lang="en-US" sz="3600" dirty="0"/>
              <a:t> (</a:t>
            </a:r>
            <a:r>
              <a:rPr lang="en-US" sz="3600" dirty="0" err="1"/>
              <a:t>azopigments</a:t>
            </a:r>
            <a:r>
              <a:rPr lang="en-US" sz="3600" dirty="0" smtClean="0"/>
              <a:t>) </a:t>
            </a:r>
            <a:r>
              <a:rPr lang="en-US" sz="3600" dirty="0"/>
              <a:t>which </a:t>
            </a:r>
            <a:r>
              <a:rPr lang="en-US" sz="3600" dirty="0" smtClean="0"/>
              <a:t>are reddish </a:t>
            </a:r>
            <a:r>
              <a:rPr lang="en-US" sz="3600" dirty="0"/>
              <a:t>purple at neutral pH and blue at low or high </a:t>
            </a:r>
            <a:r>
              <a:rPr lang="en-US" sz="3600" dirty="0" smtClean="0"/>
              <a:t>pH values</a:t>
            </a:r>
          </a:p>
          <a:p>
            <a:r>
              <a:rPr lang="en-US" sz="3600" dirty="0" smtClean="0"/>
              <a:t>It is then measured by spectrophotometry</a:t>
            </a:r>
          </a:p>
        </p:txBody>
      </p:sp>
    </p:spTree>
    <p:extLst>
      <p:ext uri="{BB962C8B-B14F-4D97-AF65-F5344CB8AC3E}">
        <p14:creationId xmlns:p14="http://schemas.microsoft.com/office/powerpoint/2010/main" val="41541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DIAZO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In the absence of an accelerator, (such as </a:t>
            </a:r>
            <a:r>
              <a:rPr lang="en-US" sz="3600" dirty="0" smtClean="0"/>
              <a:t>ethanol, caffeine), </a:t>
            </a:r>
            <a:r>
              <a:rPr lang="en-US" sz="3600" dirty="0"/>
              <a:t>unconjugated bilirubin reacts slowly </a:t>
            </a:r>
          </a:p>
          <a:p>
            <a:r>
              <a:rPr lang="en-US" sz="3600" dirty="0"/>
              <a:t>Whereas conjugated bilirubin reacts rapidly (Direct Bilirubin)</a:t>
            </a:r>
          </a:p>
          <a:p>
            <a:r>
              <a:rPr lang="en-US" sz="3600" dirty="0"/>
              <a:t>Total bilirubin is measured in the presence of an accelerator, while directly reacting bilirubin is measured in the absence of an accelerator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34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Bilirubin Analytical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HIGH-PERFORMANCE LIQUID CHROMATOGRAPHY</a:t>
            </a:r>
          </a:p>
          <a:p>
            <a:r>
              <a:rPr lang="en-US" sz="3600" dirty="0"/>
              <a:t>HPLC has been helpful in </a:t>
            </a:r>
            <a:r>
              <a:rPr lang="en-US" sz="3600" dirty="0" smtClean="0"/>
              <a:t>separating, </a:t>
            </a:r>
            <a:r>
              <a:rPr lang="en-US" sz="3600" dirty="0"/>
              <a:t>detecting </a:t>
            </a:r>
            <a:r>
              <a:rPr lang="en-US" sz="3600" dirty="0" smtClean="0"/>
              <a:t>and quantifying the various </a:t>
            </a:r>
            <a:r>
              <a:rPr lang="en-US" sz="3600" dirty="0"/>
              <a:t>bilirubin </a:t>
            </a:r>
            <a:r>
              <a:rPr lang="en-US" sz="3600" dirty="0" err="1"/>
              <a:t>photoisomers</a:t>
            </a:r>
            <a:r>
              <a:rPr lang="en-US" sz="3600" dirty="0"/>
              <a:t> produced during </a:t>
            </a:r>
            <a:r>
              <a:rPr lang="en-US" sz="3600" dirty="0" smtClean="0"/>
              <a:t>phototherapy in newborns</a:t>
            </a:r>
          </a:p>
          <a:p>
            <a:r>
              <a:rPr lang="en-US" sz="3600" dirty="0" smtClean="0"/>
              <a:t>It thus helps </a:t>
            </a:r>
            <a:r>
              <a:rPr lang="en-US" sz="3600" dirty="0"/>
              <a:t>in elucidating the mechanism </a:t>
            </a:r>
            <a:r>
              <a:rPr lang="en-US" sz="3600" dirty="0" smtClean="0"/>
              <a:t>by which </a:t>
            </a:r>
            <a:r>
              <a:rPr lang="en-US" sz="3600" dirty="0"/>
              <a:t>phototherapy lowers the concentration of bilirubin </a:t>
            </a:r>
            <a:r>
              <a:rPr lang="en-US" sz="3600" dirty="0" smtClean="0"/>
              <a:t>in newborn </a:t>
            </a:r>
            <a:r>
              <a:rPr lang="en-US" sz="3600" dirty="0"/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26013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defect at any point in the metabolism of bilirubin can cause hyperbilirubinemia</a:t>
            </a:r>
          </a:p>
          <a:p>
            <a:r>
              <a:rPr lang="en-US" sz="3600" dirty="0" smtClean="0"/>
              <a:t>Clinical findings and assay for the bilirubin fractions are key in diagnosis and management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01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/>
              <a:t>VIRAL HEPATITIS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004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Serological Tests important in liver function</a:t>
            </a:r>
            <a:endParaRPr lang="en-US" dirty="0" smtClean="0"/>
          </a:p>
          <a:p>
            <a:r>
              <a:rPr lang="en-US" dirty="0" smtClean="0"/>
              <a:t>Acute viral Hepatitis</a:t>
            </a:r>
          </a:p>
          <a:p>
            <a:pPr>
              <a:buNone/>
            </a:pPr>
            <a:r>
              <a:rPr lang="en-US" dirty="0" smtClean="0"/>
              <a:t>Common form of infection worldwide, caused by varieties of RNA viruses- hepatitis A, C, D, E, G and a DNA virus, hepatitis B virus</a:t>
            </a:r>
          </a:p>
          <a:p>
            <a:pPr>
              <a:buNone/>
            </a:pPr>
            <a:r>
              <a:rPr lang="en-US" dirty="0" smtClean="0"/>
              <a:t>Severity of disease varies from asymptomatic, through mild hepatitis, to severe </a:t>
            </a:r>
            <a:r>
              <a:rPr lang="en-US" dirty="0" err="1" smtClean="0"/>
              <a:t>fulminant</a:t>
            </a:r>
            <a:r>
              <a:rPr lang="en-US" dirty="0" smtClean="0"/>
              <a:t> hepatitis which can be fatal</a:t>
            </a:r>
          </a:p>
          <a:p>
            <a:pPr>
              <a:buNone/>
            </a:pPr>
            <a:r>
              <a:rPr lang="en-US" dirty="0" smtClean="0"/>
              <a:t>Responsible for the majority of chronic liver disease which is in turn associated with </a:t>
            </a:r>
            <a:r>
              <a:rPr lang="en-US" dirty="0" err="1" smtClean="0"/>
              <a:t>hepatocellular</a:t>
            </a:r>
            <a:r>
              <a:rPr lang="en-US" dirty="0" smtClean="0"/>
              <a:t> carcinoma.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1413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Hepatitis B virus: </a:t>
            </a:r>
            <a:r>
              <a:rPr lang="en-US" dirty="0" smtClean="0"/>
              <a:t>consists of a central core containing the viral genome, DNA polymerase, hepatitis B core antigen (</a:t>
            </a:r>
            <a:r>
              <a:rPr lang="en-US" dirty="0" err="1" smtClean="0"/>
              <a:t>HBcAg</a:t>
            </a:r>
            <a:r>
              <a:rPr lang="en-US" dirty="0" smtClean="0"/>
              <a:t>), hepatitis B e antigen (</a:t>
            </a:r>
            <a:r>
              <a:rPr lang="en-US" dirty="0" err="1" smtClean="0"/>
              <a:t>HBeAg</a:t>
            </a:r>
            <a:r>
              <a:rPr lang="en-US" dirty="0" smtClean="0"/>
              <a:t>), and an outer lipoprotein coat containing the hepatitis B surface antigen (</a:t>
            </a:r>
            <a:r>
              <a:rPr lang="en-US" dirty="0" err="1" smtClean="0"/>
              <a:t>HBsAg</a:t>
            </a:r>
            <a:r>
              <a:rPr lang="en-US" dirty="0" smtClean="0"/>
              <a:t>). The complete virus is called the Dane particle</a:t>
            </a:r>
          </a:p>
          <a:p>
            <a:r>
              <a:rPr lang="en-US" dirty="0" smtClean="0"/>
              <a:t>Transmission: </a:t>
            </a:r>
            <a:r>
              <a:rPr lang="en-US" dirty="0" err="1" smtClean="0"/>
              <a:t>parenteral</a:t>
            </a:r>
            <a:r>
              <a:rPr lang="en-US" dirty="0" smtClean="0"/>
              <a:t>, sexual, vertical</a:t>
            </a:r>
          </a:p>
          <a:p>
            <a:r>
              <a:rPr lang="en-US" dirty="0" smtClean="0"/>
              <a:t>Has a major association with </a:t>
            </a: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</a:p>
          <a:p>
            <a:r>
              <a:rPr lang="en-US" dirty="0" smtClean="0"/>
              <a:t>Disease can result in a carrier state or in chronic liver disease</a:t>
            </a:r>
          </a:p>
          <a:p>
            <a:r>
              <a:rPr lang="en-US" dirty="0" smtClean="0"/>
              <a:t>The sequence in which the various antigens exist in the serum is of clinical significance.</a:t>
            </a:r>
          </a:p>
          <a:p>
            <a:pPr>
              <a:buNone/>
            </a:pPr>
            <a:r>
              <a:rPr lang="en-US" b="1" dirty="0" smtClean="0"/>
              <a:t>Hepatitis C virus</a:t>
            </a:r>
            <a:r>
              <a:rPr lang="en-US" dirty="0" smtClean="0"/>
              <a:t>: </a:t>
            </a:r>
            <a:r>
              <a:rPr lang="en-US" dirty="0" err="1" smtClean="0"/>
              <a:t>parenteral</a:t>
            </a:r>
            <a:r>
              <a:rPr lang="en-US" dirty="0" smtClean="0"/>
              <a:t> </a:t>
            </a:r>
            <a:r>
              <a:rPr lang="en-US" dirty="0" err="1" smtClean="0"/>
              <a:t>transmisson</a:t>
            </a:r>
            <a:r>
              <a:rPr lang="en-US" dirty="0" smtClean="0"/>
              <a:t>, often leads to carrier states and chronic liver disease, frequently associated with </a:t>
            </a:r>
            <a:r>
              <a:rPr lang="en-US" dirty="0" err="1" smtClean="0"/>
              <a:t>hepatocellular</a:t>
            </a:r>
            <a:r>
              <a:rPr lang="en-US" dirty="0" smtClean="0"/>
              <a:t> carcinoma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8301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/>
              <a:t>Test to assess liver function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>
              <a:buSzPct val="150000"/>
            </a:pPr>
            <a:r>
              <a:rPr lang="en-US" sz="2800" dirty="0"/>
              <a:t>Liver function tests(LFT) are helpful to detect the abnormalities and extent of liver damage.</a:t>
            </a:r>
          </a:p>
          <a:p>
            <a:pPr>
              <a:buSzPct val="150000"/>
            </a:pPr>
            <a:r>
              <a:rPr lang="en-GB" sz="2800" dirty="0"/>
              <a:t>LFT assays are frequently more sensitive than clinical signs and symptoms.</a:t>
            </a:r>
          </a:p>
          <a:p>
            <a:pPr>
              <a:buSzPct val="150000"/>
            </a:pPr>
            <a:r>
              <a:rPr lang="en-GB" sz="2800" dirty="0"/>
              <a:t>Typically the LFT comprises of:</a:t>
            </a:r>
          </a:p>
          <a:p>
            <a:pPr>
              <a:buFontTx/>
              <a:buNone/>
            </a:pPr>
            <a:r>
              <a:rPr lang="en-US" sz="2800" dirty="0"/>
              <a:t>      -   </a:t>
            </a:r>
            <a:r>
              <a:rPr lang="en-GB" sz="2400" dirty="0"/>
              <a:t>Total protein</a:t>
            </a:r>
          </a:p>
          <a:p>
            <a:pPr lvl="1"/>
            <a:r>
              <a:rPr lang="en-GB" sz="2400" dirty="0"/>
              <a:t> Albumin and globulin</a:t>
            </a:r>
          </a:p>
          <a:p>
            <a:pPr lvl="1"/>
            <a:r>
              <a:rPr lang="en-GB" sz="2400" dirty="0"/>
              <a:t> (</a:t>
            </a:r>
            <a:r>
              <a:rPr lang="en-GB" sz="2400" dirty="0" err="1"/>
              <a:t>Prothrombin</a:t>
            </a:r>
            <a:r>
              <a:rPr lang="en-GB" sz="2400" dirty="0"/>
              <a:t> Time)</a:t>
            </a:r>
          </a:p>
          <a:p>
            <a:pPr lvl="1"/>
            <a:r>
              <a:rPr lang="en-GB" sz="2400" dirty="0"/>
              <a:t> Transaminases – AST &amp; ALT </a:t>
            </a:r>
          </a:p>
          <a:p>
            <a:pPr lvl="1"/>
            <a:r>
              <a:rPr lang="en-GB" sz="2400" dirty="0"/>
              <a:t> Alkaline PO</a:t>
            </a:r>
            <a:r>
              <a:rPr lang="en-GB" sz="2400" baseline="-25000" dirty="0"/>
              <a:t>4</a:t>
            </a:r>
            <a:r>
              <a:rPr lang="en-GB" sz="2400" dirty="0"/>
              <a:t>ase</a:t>
            </a:r>
          </a:p>
          <a:p>
            <a:pPr lvl="1"/>
            <a:r>
              <a:rPr lang="en-GB" sz="2400" dirty="0"/>
              <a:t> Bilirubin, usually fractionated</a:t>
            </a:r>
          </a:p>
          <a:p>
            <a:pPr lvl="1"/>
            <a:r>
              <a:rPr lang="en-GB" sz="2400" dirty="0"/>
              <a:t> Gamma </a:t>
            </a:r>
            <a:r>
              <a:rPr lang="en-GB" sz="2400" dirty="0" err="1"/>
              <a:t>Glutamyl</a:t>
            </a:r>
            <a:r>
              <a:rPr lang="en-GB" sz="2400" dirty="0"/>
              <a:t> </a:t>
            </a:r>
            <a:r>
              <a:rPr lang="en-GB" sz="2400" dirty="0" err="1"/>
              <a:t>Transpeptidase</a:t>
            </a:r>
            <a:r>
              <a:rPr lang="en-GB" sz="2400" dirty="0"/>
              <a:t> (</a:t>
            </a:r>
            <a:r>
              <a:rPr lang="en-GB" sz="2400" dirty="0" smtClean="0"/>
              <a:t>GGT)</a:t>
            </a:r>
          </a:p>
          <a:p>
            <a:pPr lvl="1"/>
            <a:r>
              <a:rPr lang="en-GB" sz="2400" dirty="0" smtClean="0"/>
              <a:t>Urinalysis</a:t>
            </a:r>
          </a:p>
          <a:p>
            <a:pPr lvl="1"/>
            <a:r>
              <a:rPr lang="en-GB" sz="2400" smtClean="0"/>
              <a:t>5’-nucleotidase</a:t>
            </a:r>
            <a:endParaRPr lang="en-GB" sz="2400"/>
          </a:p>
          <a:p>
            <a:pPr lvl="1"/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15453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Chronic hepatitis </a:t>
            </a:r>
            <a:endParaRPr lang="en-US" dirty="0" smtClean="0"/>
          </a:p>
          <a:p>
            <a:r>
              <a:rPr lang="en-US" dirty="0" smtClean="0"/>
              <a:t>Hepatic inflammation persisting for more than 6 months. The common antecedent causes are viral, toxic or autoimmune.</a:t>
            </a:r>
          </a:p>
          <a:p>
            <a:pPr>
              <a:buNone/>
            </a:pPr>
            <a:r>
              <a:rPr lang="en-US" dirty="0" smtClean="0"/>
              <a:t>  Two categories are commonly used</a:t>
            </a:r>
          </a:p>
          <a:p>
            <a:pPr>
              <a:buFontTx/>
              <a:buChar char="-"/>
            </a:pPr>
            <a:r>
              <a:rPr lang="en-US" dirty="0" smtClean="0"/>
              <a:t>Chronic persistent hepatitis: characterized by mildly elevated liver enzymes, not associated with </a:t>
            </a:r>
            <a:r>
              <a:rPr lang="en-US" dirty="0" err="1" smtClean="0"/>
              <a:t>extrahepatic</a:t>
            </a:r>
            <a:r>
              <a:rPr lang="en-US" dirty="0" smtClean="0"/>
              <a:t> manifestation and with good prognosis</a:t>
            </a:r>
          </a:p>
          <a:p>
            <a:pPr>
              <a:buFontTx/>
              <a:buChar char="-"/>
            </a:pPr>
            <a:r>
              <a:rPr lang="en-US" dirty="0" smtClean="0"/>
              <a:t>Chronic active hepatitis: may be associated with autoimmune diseases of other organs( </a:t>
            </a:r>
            <a:r>
              <a:rPr lang="en-US" dirty="0" err="1" smtClean="0"/>
              <a:t>thyroiditis</a:t>
            </a:r>
            <a:r>
              <a:rPr lang="en-US" dirty="0" smtClean="0"/>
              <a:t>, arthritis, colitis 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3315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Serology tests</a:t>
            </a:r>
            <a:endParaRPr lang="en-US" sz="3600" dirty="0" smtClean="0"/>
          </a:p>
          <a:p>
            <a:pPr>
              <a:buNone/>
            </a:pPr>
            <a:r>
              <a:rPr lang="en-US" dirty="0" err="1" smtClean="0"/>
              <a:t>HAVAg</a:t>
            </a:r>
            <a:r>
              <a:rPr lang="en-US" dirty="0" smtClean="0"/>
              <a:t> and HAV </a:t>
            </a:r>
            <a:r>
              <a:rPr lang="en-US" dirty="0" err="1" smtClean="0"/>
              <a:t>IgM</a:t>
            </a:r>
            <a:r>
              <a:rPr lang="en-US" dirty="0" smtClean="0"/>
              <a:t> antibody: current infection</a:t>
            </a:r>
          </a:p>
          <a:p>
            <a:pPr>
              <a:buNone/>
            </a:pPr>
            <a:r>
              <a:rPr lang="en-US" dirty="0" smtClean="0"/>
              <a:t>HAV </a:t>
            </a:r>
            <a:r>
              <a:rPr lang="en-US" dirty="0" err="1" smtClean="0"/>
              <a:t>IgG</a:t>
            </a:r>
            <a:r>
              <a:rPr lang="en-US" dirty="0" smtClean="0"/>
              <a:t> antibody: previous infection and immunity</a:t>
            </a:r>
          </a:p>
          <a:p>
            <a:pPr>
              <a:buNone/>
            </a:pPr>
            <a:r>
              <a:rPr lang="en-US" dirty="0" err="1" smtClean="0"/>
              <a:t>HBsAg</a:t>
            </a:r>
            <a:r>
              <a:rPr lang="en-US" dirty="0" smtClean="0"/>
              <a:t>= current infection (&gt;6mths:carrier state)</a:t>
            </a:r>
          </a:p>
          <a:p>
            <a:pPr>
              <a:buNone/>
            </a:pPr>
            <a:r>
              <a:rPr lang="en-US" dirty="0" err="1" smtClean="0"/>
              <a:t>HBeAg</a:t>
            </a:r>
            <a:r>
              <a:rPr lang="en-US" dirty="0" smtClean="0"/>
              <a:t>= current infection(&gt;3mths:active carrier status)</a:t>
            </a:r>
          </a:p>
          <a:p>
            <a:pPr>
              <a:buNone/>
            </a:pPr>
            <a:r>
              <a:rPr lang="en-US" dirty="0" err="1" smtClean="0"/>
              <a:t>HBcAb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= current infection(present btw </a:t>
            </a:r>
            <a:r>
              <a:rPr lang="en-US" dirty="0" err="1" smtClean="0"/>
              <a:t>HBsAg</a:t>
            </a:r>
            <a:r>
              <a:rPr lang="en-US" dirty="0" smtClean="0"/>
              <a:t> disappearing and </a:t>
            </a:r>
            <a:r>
              <a:rPr lang="en-US" dirty="0" err="1" smtClean="0"/>
              <a:t>HBsAb</a:t>
            </a:r>
            <a:r>
              <a:rPr lang="en-US" dirty="0" smtClean="0"/>
              <a:t> appearing)</a:t>
            </a:r>
          </a:p>
          <a:p>
            <a:pPr>
              <a:buNone/>
            </a:pPr>
            <a:r>
              <a:rPr lang="en-US" dirty="0" err="1" smtClean="0"/>
              <a:t>HBsAb</a:t>
            </a:r>
            <a:r>
              <a:rPr lang="en-US" dirty="0" smtClean="0"/>
              <a:t>, </a:t>
            </a:r>
            <a:r>
              <a:rPr lang="en-US" dirty="0" err="1" smtClean="0"/>
              <a:t>HBeAb</a:t>
            </a:r>
            <a:r>
              <a:rPr lang="en-US" dirty="0" smtClean="0"/>
              <a:t>, </a:t>
            </a:r>
            <a:r>
              <a:rPr lang="en-US" dirty="0" err="1" smtClean="0"/>
              <a:t>HBcAb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= previous exposure and non carrier state</a:t>
            </a:r>
          </a:p>
          <a:p>
            <a:pPr>
              <a:buNone/>
            </a:pPr>
            <a:r>
              <a:rPr lang="en-US" dirty="0" smtClean="0"/>
              <a:t>HCV antibodies which often become positive after a long delay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4107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Current trends in non-invasive evaluation of liver disease </a:t>
            </a:r>
            <a:endParaRPr lang="en-US" dirty="0" smtClean="0"/>
          </a:p>
          <a:p>
            <a:r>
              <a:rPr lang="en-US" dirty="0" smtClean="0"/>
              <a:t>Hepatic fibrosis is potentially reversible with early intervention and adequate treatment.</a:t>
            </a:r>
          </a:p>
          <a:p>
            <a:r>
              <a:rPr lang="en-US" dirty="0" smtClean="0"/>
              <a:t>Present liver chemistry test indicates liver disease, not staging</a:t>
            </a:r>
          </a:p>
          <a:p>
            <a:r>
              <a:rPr lang="en-US" dirty="0" smtClean="0"/>
              <a:t>Liver biopsy</a:t>
            </a:r>
          </a:p>
          <a:p>
            <a:r>
              <a:rPr lang="en-US" dirty="0" smtClean="0"/>
              <a:t>A need for non-invasive technique due to the disadvantages of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5840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What are the conditions  Ideal non invasive test must satisfy </a:t>
            </a:r>
            <a:endParaRPr lang="en-US" sz="3600" dirty="0" smtClean="0"/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readily available</a:t>
            </a:r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Reproducible</a:t>
            </a:r>
          </a:p>
          <a:p>
            <a:r>
              <a:rPr lang="en-US" dirty="0" smtClean="0"/>
              <a:t>Accurate prediction of full spectrum of disease</a:t>
            </a:r>
          </a:p>
          <a:p>
            <a:r>
              <a:rPr lang="en-US" dirty="0" smtClean="0"/>
              <a:t>Sensitive to treatment effect</a:t>
            </a:r>
          </a:p>
          <a:p>
            <a:r>
              <a:rPr lang="en-US" dirty="0" smtClean="0"/>
              <a:t>Useful in tracking disease progression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9547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Serum fibrosis marker</a:t>
            </a:r>
            <a:endParaRPr lang="en-US" sz="4000" dirty="0" smtClean="0"/>
          </a:p>
          <a:p>
            <a:r>
              <a:rPr lang="en-US" dirty="0" smtClean="0"/>
              <a:t>Physiology of fibrosis includes inflammation, cell death and collagen deposits in the liver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Serum fibrosis markers includes:</a:t>
            </a:r>
          </a:p>
          <a:p>
            <a:pPr>
              <a:buFontTx/>
              <a:buChar char="-"/>
            </a:pPr>
            <a:r>
              <a:rPr lang="en-US" dirty="0" smtClean="0"/>
              <a:t>sICAM-1, sIL-2R, IL-6, and anti-p53 </a:t>
            </a:r>
          </a:p>
          <a:p>
            <a:pPr>
              <a:buFontTx/>
              <a:buChar char="-"/>
            </a:pPr>
            <a:r>
              <a:rPr lang="en-US" dirty="0" smtClean="0"/>
              <a:t>Micro RNA: miR-122, miR-34a and miR-16 in chronic hepatitis C patients</a:t>
            </a:r>
          </a:p>
          <a:p>
            <a:pPr>
              <a:buFontTx/>
              <a:buChar char="-"/>
            </a:pPr>
            <a:r>
              <a:rPr lang="en-US" dirty="0" smtClean="0"/>
              <a:t>human </a:t>
            </a:r>
            <a:r>
              <a:rPr lang="en-US" dirty="0" err="1" smtClean="0"/>
              <a:t>microfibril</a:t>
            </a:r>
            <a:r>
              <a:rPr lang="en-US" dirty="0" smtClean="0"/>
              <a:t>–associated protein 4 (MFAP-4)</a:t>
            </a:r>
          </a:p>
          <a:p>
            <a:pPr>
              <a:buFontTx/>
              <a:buChar char="-"/>
            </a:pPr>
            <a:r>
              <a:rPr lang="en-US" dirty="0" err="1" smtClean="0"/>
              <a:t>Endoglin</a:t>
            </a:r>
            <a:r>
              <a:rPr lang="en-US" dirty="0" smtClean="0"/>
              <a:t> (CD105): biomarker of angiogenesis in HCC</a:t>
            </a:r>
          </a:p>
          <a:p>
            <a:pPr>
              <a:buFontTx/>
              <a:buChar char="-"/>
            </a:pPr>
            <a:r>
              <a:rPr lang="en-US" dirty="0" smtClean="0"/>
              <a:t>α- fetoprotein, CA- 19-9, CA-  15-3, tumor markers also increased in chronic fibrosis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219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Liver Function Tests (LFTs)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Georgia" pitchFamily="18" charset="0"/>
              <a:buNone/>
            </a:pPr>
            <a:r>
              <a:rPr lang="en-US" altLang="en-US" smtClean="0"/>
              <a:t>Broadly classified as:</a:t>
            </a:r>
          </a:p>
          <a:p>
            <a:pPr eaLnBrk="1" hangingPunct="1">
              <a:buFont typeface="Georgia" pitchFamily="18" charset="0"/>
              <a:buNone/>
            </a:pPr>
            <a:endParaRPr lang="en-US" altLang="en-US" smtClean="0"/>
          </a:p>
          <a:p>
            <a:pPr eaLnBrk="1" hangingPunct="1">
              <a:buFont typeface="Trebuchet MS" pitchFamily="34" charset="0"/>
              <a:buAutoNum type="arabicPeriod"/>
            </a:pPr>
            <a:r>
              <a:rPr lang="en-US" altLang="en-US" smtClean="0"/>
              <a:t>Tests to detect hepatic injury:</a:t>
            </a:r>
          </a:p>
          <a:p>
            <a:pPr marL="914400" lvl="1" indent="-514350" eaLnBrk="1" hangingPunct="1">
              <a:buFont typeface="Trebuchet MS" pitchFamily="34" charset="0"/>
              <a:buChar char="•"/>
            </a:pPr>
            <a:r>
              <a:rPr lang="en-US" altLang="en-US" smtClean="0"/>
              <a:t>Mild or severe; acute or chronic</a:t>
            </a:r>
          </a:p>
          <a:p>
            <a:pPr marL="914400" lvl="1" indent="-514350" eaLnBrk="1" hangingPunct="1">
              <a:buFont typeface="Trebuchet MS" pitchFamily="34" charset="0"/>
              <a:buChar char="•"/>
            </a:pPr>
            <a:r>
              <a:rPr lang="en-US" altLang="en-US" smtClean="0"/>
              <a:t>Nature of liver injury (hepatocellular or cholestasis)</a:t>
            </a:r>
          </a:p>
          <a:p>
            <a:pPr marL="914400" lvl="1" indent="-514350" eaLnBrk="1" hangingPunct="1">
              <a:buFont typeface="Trebuchet MS" pitchFamily="34" charset="0"/>
              <a:buChar char="•"/>
            </a:pPr>
            <a:endParaRPr lang="en-US" altLang="en-US" smtClean="0"/>
          </a:p>
          <a:p>
            <a:pPr eaLnBrk="1" hangingPunct="1">
              <a:buFont typeface="Trebuchet MS" pitchFamily="34" charset="0"/>
              <a:buAutoNum type="arabicPeriod"/>
            </a:pPr>
            <a:r>
              <a:rPr lang="en-US" altLang="en-US" smtClean="0"/>
              <a:t>Tests to assess hepatic function</a:t>
            </a:r>
          </a:p>
        </p:txBody>
      </p:sp>
    </p:spTree>
    <p:extLst>
      <p:ext uri="{BB962C8B-B14F-4D97-AF65-F5344CB8AC3E}">
        <p14:creationId xmlns:p14="http://schemas.microsoft.com/office/powerpoint/2010/main" val="379206701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of LFTs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altLang="en-US" b="1" smtClean="0"/>
              <a:t>Group I: Markers of liver dysfunction</a:t>
            </a:r>
          </a:p>
          <a:p>
            <a:pPr eaLnBrk="1" hangingPunct="1">
              <a:buFont typeface="Georgia" pitchFamily="18" charset="0"/>
              <a:buNone/>
            </a:pPr>
            <a:endParaRPr lang="en-US" altLang="en-US" b="1" smtClean="0"/>
          </a:p>
          <a:p>
            <a:pPr marL="102870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Serum bilirubin: total and conjugated</a:t>
            </a:r>
          </a:p>
          <a:p>
            <a:pPr marL="102870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Urine: bile salts and urobilinogen</a:t>
            </a:r>
          </a:p>
          <a:p>
            <a:pPr marL="102870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Total protein, serum albumin and albumin/globulin ratio</a:t>
            </a:r>
          </a:p>
          <a:p>
            <a:pPr marL="102870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Prothrombin Time</a:t>
            </a:r>
          </a:p>
        </p:txBody>
      </p:sp>
    </p:spTree>
    <p:extLst>
      <p:ext uri="{BB962C8B-B14F-4D97-AF65-F5344CB8AC3E}">
        <p14:creationId xmlns:p14="http://schemas.microsoft.com/office/powerpoint/2010/main" val="91921608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of LFTs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altLang="en-US" b="1" smtClean="0"/>
              <a:t>Group II: Markers of hepatocellular injury</a:t>
            </a:r>
          </a:p>
          <a:p>
            <a:pPr eaLnBrk="1" hangingPunct="1">
              <a:buFont typeface="Georgia" pitchFamily="18" charset="0"/>
              <a:buNone/>
            </a:pPr>
            <a:endParaRPr lang="en-US" altLang="en-US" b="1" smtClean="0"/>
          </a:p>
          <a:p>
            <a:pPr marL="97155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Alanine aminotransferase (ALT)</a:t>
            </a:r>
          </a:p>
          <a:p>
            <a:pPr marL="97155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Aspartate aminotransferase (AST)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232581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of LFTs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altLang="en-US" b="1" smtClean="0"/>
              <a:t>Group III: Markers of cholestasis</a:t>
            </a:r>
          </a:p>
          <a:p>
            <a:pPr eaLnBrk="1" hangingPunct="1">
              <a:buFont typeface="Georgia" pitchFamily="18" charset="0"/>
              <a:buNone/>
            </a:pPr>
            <a:endParaRPr lang="en-US" altLang="en-US" b="1" smtClean="0"/>
          </a:p>
          <a:p>
            <a:pPr marL="971550" lvl="1" indent="-571500" eaLnBrk="1" hangingPunct="1">
              <a:buFont typeface="Trebuchet MS" pitchFamily="34" charset="0"/>
              <a:buChar char="▫"/>
            </a:pPr>
            <a:r>
              <a:rPr lang="en-US" altLang="en-US" smtClean="0"/>
              <a:t>Alkaline phosphatase (ALP)</a:t>
            </a:r>
          </a:p>
          <a:p>
            <a:pPr marL="971550" lvl="1" indent="-571500" eaLnBrk="1" hangingPunct="1">
              <a:buFont typeface="Trebuchet MS" pitchFamily="34" charset="0"/>
              <a:buChar char="▫"/>
            </a:pPr>
            <a:r>
              <a:rPr lang="en-US" altLang="en-US" smtClean="0">
                <a:latin typeface="Symbol" pitchFamily="18" charset="2"/>
              </a:rPr>
              <a:t>g</a:t>
            </a:r>
            <a:r>
              <a:rPr lang="en-US" altLang="en-US" smtClean="0"/>
              <a:t>-glutamyltransferase (GGT)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656789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Limitations of LFTs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 LFT values do not always indicate absence of liver disease</a:t>
            </a:r>
          </a:p>
          <a:p>
            <a:pPr marL="742950" lvl="1" indent="-285750" eaLnBrk="1" hangingPunct="1"/>
            <a:r>
              <a:rPr lang="en-US" altLang="en-US" smtClean="0"/>
              <a:t>Liver a has very large reserve capacity</a:t>
            </a:r>
          </a:p>
          <a:p>
            <a:pPr marL="742950" lvl="1" indent="-285750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Asymptomatic people may have abnormal LFT results</a:t>
            </a:r>
          </a:p>
          <a:p>
            <a:pPr marL="742950" lvl="1" indent="-285750" eaLnBrk="1" hangingPunct="1"/>
            <a:r>
              <a:rPr lang="en-US" altLang="en-US" smtClean="0"/>
              <a:t>Diagnosis should be based on clinical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119274306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Common serum liver chemistry tests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76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0"/>
          <a:stretch>
            <a:fillRect/>
          </a:stretch>
        </p:blipFill>
        <p:spPr>
          <a:xfrm>
            <a:off x="457200" y="2133600"/>
            <a:ext cx="8229600" cy="3889375"/>
          </a:xfrm>
        </p:spPr>
      </p:pic>
    </p:spTree>
    <p:extLst>
      <p:ext uri="{BB962C8B-B14F-4D97-AF65-F5344CB8AC3E}">
        <p14:creationId xmlns:p14="http://schemas.microsoft.com/office/powerpoint/2010/main" val="149144517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Bilirubin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mtClean="0"/>
              <a:t>A byproduct of red blood cell breakdown</a:t>
            </a:r>
          </a:p>
          <a:p>
            <a:pPr eaLnBrk="1" hangingPunct="1">
              <a:lnSpc>
                <a:spcPct val="70000"/>
              </a:lnSpc>
            </a:pPr>
            <a:endParaRPr lang="en-US" altLang="en-US" smtClean="0"/>
          </a:p>
          <a:p>
            <a:pPr eaLnBrk="1" hangingPunct="1">
              <a:lnSpc>
                <a:spcPct val="70000"/>
              </a:lnSpc>
            </a:pPr>
            <a:r>
              <a:rPr lang="en-US" altLang="en-US" smtClean="0"/>
              <a:t>It is the yellowish pigment observed in jaundice</a:t>
            </a:r>
          </a:p>
          <a:p>
            <a:pPr eaLnBrk="1" hangingPunct="1">
              <a:lnSpc>
                <a:spcPct val="70000"/>
              </a:lnSpc>
              <a:buFont typeface="Georgia" pitchFamily="18" charset="0"/>
              <a:buNone/>
            </a:pPr>
            <a:endParaRPr lang="en-US" altLang="en-US" smtClean="0"/>
          </a:p>
          <a:p>
            <a:pPr eaLnBrk="1" hangingPunct="1">
              <a:lnSpc>
                <a:spcPct val="70000"/>
              </a:lnSpc>
            </a:pPr>
            <a:r>
              <a:rPr lang="en-US" altLang="en-US" smtClean="0"/>
              <a:t>High bilirubin levels are observed in:</a:t>
            </a:r>
          </a:p>
          <a:p>
            <a:pPr eaLnBrk="1" hangingPunct="1">
              <a:lnSpc>
                <a:spcPct val="70000"/>
              </a:lnSpc>
            </a:pPr>
            <a:endParaRPr lang="en-US" altLang="en-US" smtClean="0"/>
          </a:p>
          <a:p>
            <a:pPr marL="742950" lvl="1" indent="-285750" eaLnBrk="1" hangingPunct="1">
              <a:lnSpc>
                <a:spcPct val="70000"/>
              </a:lnSpc>
            </a:pPr>
            <a:r>
              <a:rPr lang="en-US" altLang="en-US" smtClean="0"/>
              <a:t>Gallstones, acute and chronic hepatitis</a:t>
            </a:r>
          </a:p>
          <a:p>
            <a:pPr eaLnBrk="1" hangingPunct="1">
              <a:lnSpc>
                <a:spcPct val="70000"/>
              </a:lnSpc>
              <a:buFont typeface="Georgia" pitchFamily="18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957363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atabolism of He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0"/>
            <a:ext cx="782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2391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Anatomy and physiology of the liver</a:t>
            </a:r>
          </a:p>
          <a:p>
            <a:r>
              <a:rPr lang="en-US" sz="4000" dirty="0" smtClean="0"/>
              <a:t>Liver function test</a:t>
            </a:r>
          </a:p>
          <a:p>
            <a:r>
              <a:rPr lang="en-US" sz="4000" dirty="0" smtClean="0"/>
              <a:t>Biochemical derangements in liver diseases</a:t>
            </a:r>
          </a:p>
          <a:p>
            <a:r>
              <a:rPr lang="en-US" sz="4000" dirty="0" smtClean="0"/>
              <a:t>Conclusion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440532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9"/>
          <a:stretch>
            <a:fillRect/>
          </a:stretch>
        </p:blipFill>
        <p:spPr bwMode="auto">
          <a:xfrm>
            <a:off x="1676400" y="295275"/>
            <a:ext cx="54864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2030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Serum bilirubin levels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8577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Normal</a:t>
            </a:r>
          </a:p>
          <a:p>
            <a:pPr marL="742950" lvl="1" indent="-285750" eaLnBrk="1" hangingPunct="1"/>
            <a:r>
              <a:rPr lang="en-US" altLang="en-US" smtClean="0"/>
              <a:t>0.2 – 0.8 mg/dL</a:t>
            </a:r>
          </a:p>
          <a:p>
            <a:pPr eaLnBrk="1" hangingPunct="1"/>
            <a:r>
              <a:rPr lang="en-US" altLang="en-US" smtClean="0"/>
              <a:t>Unconjugated (indirect):</a:t>
            </a:r>
          </a:p>
          <a:p>
            <a:pPr marL="742950" lvl="1" indent="-285750" eaLnBrk="1" hangingPunct="1"/>
            <a:r>
              <a:rPr lang="en-US" altLang="en-US" smtClean="0"/>
              <a:t>0.2 – 0.7 mg/dL</a:t>
            </a:r>
          </a:p>
          <a:p>
            <a:pPr eaLnBrk="1" hangingPunct="1"/>
            <a:r>
              <a:rPr lang="en-US" altLang="en-US" smtClean="0"/>
              <a:t>Conjugated (direct):</a:t>
            </a:r>
          </a:p>
          <a:p>
            <a:pPr marL="742950" lvl="1" indent="-285750" eaLnBrk="1" hangingPunct="1"/>
            <a:r>
              <a:rPr lang="en-US" altLang="en-US" smtClean="0"/>
              <a:t>0.1 – 0.4 mg/dL</a:t>
            </a:r>
          </a:p>
          <a:p>
            <a:pPr eaLnBrk="1" hangingPunct="1"/>
            <a:r>
              <a:rPr lang="en-US" altLang="en-US" smtClean="0"/>
              <a:t>Latent jaundice:</a:t>
            </a:r>
          </a:p>
          <a:p>
            <a:pPr marL="742950" lvl="1" indent="-285750" eaLnBrk="1" hangingPunct="1"/>
            <a:r>
              <a:rPr lang="en-US" altLang="en-US" smtClean="0"/>
              <a:t>Above 1 mg/dL</a:t>
            </a:r>
          </a:p>
          <a:p>
            <a:pPr eaLnBrk="1" hangingPunct="1"/>
            <a:r>
              <a:rPr lang="en-US" altLang="en-US" smtClean="0"/>
              <a:t>Jaundice:</a:t>
            </a:r>
          </a:p>
          <a:p>
            <a:pPr marL="742950" lvl="1" indent="-285750" eaLnBrk="1" hangingPunct="1"/>
            <a:r>
              <a:rPr lang="en-US" altLang="en-US" smtClean="0"/>
              <a:t>Above 2 mg/dL</a:t>
            </a:r>
          </a:p>
        </p:txBody>
      </p:sp>
    </p:spTree>
    <p:extLst>
      <p:ext uri="{BB962C8B-B14F-4D97-AF65-F5344CB8AC3E}">
        <p14:creationId xmlns:p14="http://schemas.microsoft.com/office/powerpoint/2010/main" val="52008798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Bilirubin levels and jaundice</a:t>
            </a:r>
          </a:p>
        </p:txBody>
      </p:sp>
      <p:graphicFrame>
        <p:nvGraphicFramePr>
          <p:cNvPr id="18459" name="Group 27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4799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976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Class of Jaundice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Causes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672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Pre-hepatic or hemolytic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Abnormal red cells; antibodies; drugs and toxins;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thalessemia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Hemoglobinopathies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, Gilbert’s,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Crigler-Najjar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 syndrome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Hepatic or Hepatocellular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Viral hepatitis, toxic hepatitis, intrahepatic cholestasis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Post-hepatic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charset="0"/>
                        <a:defRPr sz="2200">
                          <a:solidFill>
                            <a:schemeClr val="accent2"/>
                          </a:solidFill>
                          <a:latin typeface="Georg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charset="2"/>
                        <a:defRPr sz="2000">
                          <a:solidFill>
                            <a:schemeClr val="accent1"/>
                          </a:solidFill>
                          <a:latin typeface="Georg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charset="0"/>
                        <a:defRPr>
                          <a:solidFill>
                            <a:srgbClr val="A04DA3"/>
                          </a:solidFill>
                          <a:latin typeface="Georg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-128"/>
                        </a:rPr>
                        <a:t>Extrahepatic cholestasis; gallstones; tumors of the bile duct, carcinoma of pancreas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sp>
        <p:nvSpPr>
          <p:cNvPr id="32787" name="TextBox 1"/>
          <p:cNvSpPr txBox="1">
            <a:spLocks noChangeArrowheads="1"/>
          </p:cNvSpPr>
          <p:nvPr/>
        </p:nvSpPr>
        <p:spPr bwMode="auto">
          <a:xfrm>
            <a:off x="-969963" y="2051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9090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Urobilinogen (UBG) and bile salts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mtClean="0"/>
              <a:t>Most UBG is metabolized in the large intestine but a fraction is excreted in urine (less than 4 mg/day)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Normally bile salts are NOT present in urine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Obstruction in the biliary passages causes:</a:t>
            </a:r>
          </a:p>
          <a:p>
            <a:pPr marL="742950" lvl="1" indent="-285750" eaLnBrk="1" hangingPunct="1"/>
            <a:r>
              <a:rPr lang="en-US" altLang="en-US" smtClean="0"/>
              <a:t>Leakage of bile salts into circulation</a:t>
            </a:r>
          </a:p>
          <a:p>
            <a:pPr marL="742950" lvl="1" indent="-285750" eaLnBrk="1" hangingPunct="1"/>
            <a:r>
              <a:rPr lang="en-US" altLang="en-US" smtClean="0"/>
              <a:t>Excretion in urine</a:t>
            </a:r>
          </a:p>
        </p:txBody>
      </p:sp>
    </p:spTree>
    <p:extLst>
      <p:ext uri="{BB962C8B-B14F-4D97-AF65-F5344CB8AC3E}">
        <p14:creationId xmlns:p14="http://schemas.microsoft.com/office/powerpoint/2010/main" val="173315049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Serum Albumin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51625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The most abundant protein synthesized by the liver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Normal serum levels: 3.5 – 5 g/dL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Synthesis depends on the extent of functioning liver cell mass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Longer half-life: 20 days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Its levels decrease in all chronic liver diseases</a:t>
            </a:r>
          </a:p>
        </p:txBody>
      </p:sp>
    </p:spTree>
    <p:extLst>
      <p:ext uri="{BB962C8B-B14F-4D97-AF65-F5344CB8AC3E}">
        <p14:creationId xmlns:p14="http://schemas.microsoft.com/office/powerpoint/2010/main" val="302014448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Serum Globulin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Normal serum levels: 2.5 – 3.5g/</a:t>
            </a:r>
            <a:r>
              <a:rPr lang="en-US" altLang="en-US" dirty="0" err="1" smtClean="0"/>
              <a:t>dL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dirty="0" smtClean="0"/>
              <a:t>-globulins mainly synthesized by the liver</a:t>
            </a:r>
          </a:p>
          <a:p>
            <a:pPr eaLnBrk="1" hangingPunct="1"/>
            <a:r>
              <a:rPr lang="en-US" altLang="en-US" dirty="0" smtClean="0"/>
              <a:t>They constitute </a:t>
            </a:r>
            <a:r>
              <a:rPr lang="en-US" altLang="en-US" dirty="0" err="1" smtClean="0"/>
              <a:t>immunoglobulins</a:t>
            </a:r>
            <a:r>
              <a:rPr lang="en-US" altLang="en-US" dirty="0" smtClean="0"/>
              <a:t> (antibodies)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High serum </a:t>
            </a:r>
            <a:r>
              <a:rPr lang="en-US" altLang="en-US" dirty="0" smtClean="0">
                <a:latin typeface="Symbol" pitchFamily="18" charset="2"/>
              </a:rPr>
              <a:t>g</a:t>
            </a:r>
            <a:r>
              <a:rPr lang="en-US" altLang="en-US" dirty="0" smtClean="0"/>
              <a:t>-globulins are observed in chronic hepatitis and cirrhosis:</a:t>
            </a:r>
          </a:p>
          <a:p>
            <a:pPr lvl="1" eaLnBrk="1" hangingPunct="1"/>
            <a:r>
              <a:rPr lang="en-US" altLang="en-US" dirty="0" err="1" smtClean="0"/>
              <a:t>IgG</a:t>
            </a:r>
            <a:r>
              <a:rPr lang="en-US" altLang="en-US" dirty="0" smtClean="0"/>
              <a:t> in autoimmune hepatitis</a:t>
            </a:r>
          </a:p>
          <a:p>
            <a:pPr lvl="1" eaLnBrk="1" hangingPunct="1"/>
            <a:r>
              <a:rPr lang="en-US" altLang="en-US" dirty="0" smtClean="0"/>
              <a:t>IgA in alcoholic liver disease</a:t>
            </a:r>
          </a:p>
        </p:txBody>
      </p:sp>
    </p:spTree>
    <p:extLst>
      <p:ext uri="{BB962C8B-B14F-4D97-AF65-F5344CB8AC3E}">
        <p14:creationId xmlns:p14="http://schemas.microsoft.com/office/powerpoint/2010/main" val="209664843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Albumin to globulin (A/G) ratio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 A/G ratio: 1.2/1 – 1.5/1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Globulin levels increase in hypoalbuminemia as a compensation</a:t>
            </a:r>
          </a:p>
        </p:txBody>
      </p:sp>
    </p:spTree>
    <p:extLst>
      <p:ext uri="{BB962C8B-B14F-4D97-AF65-F5344CB8AC3E}">
        <p14:creationId xmlns:p14="http://schemas.microsoft.com/office/powerpoint/2010/main" val="330138613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Prothrombin Time (PT)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Prothrombin: synthesized by the liver, a marker of liver function</a:t>
            </a:r>
          </a:p>
          <a:p>
            <a:pPr eaLnBrk="1" hangingPunct="1"/>
            <a:r>
              <a:rPr lang="en-US" altLang="en-US" smtClean="0"/>
              <a:t>Half-life: 6 hrs. (indicates the present function of the liver)</a:t>
            </a:r>
          </a:p>
          <a:p>
            <a:pPr eaLnBrk="1" hangingPunct="1"/>
            <a:r>
              <a:rPr lang="en-US" altLang="en-US" smtClean="0"/>
              <a:t>PT is prolonged only when liver loses more than 80% of its reserve capacity</a:t>
            </a:r>
          </a:p>
          <a:p>
            <a:pPr eaLnBrk="1" hangingPunct="1"/>
            <a:r>
              <a:rPr lang="en-US" altLang="en-US" smtClean="0"/>
              <a:t>Vitamin K deficiency also causes prolonged PT</a:t>
            </a:r>
          </a:p>
          <a:p>
            <a:pPr eaLnBrk="1" hangingPunct="1"/>
            <a:r>
              <a:rPr lang="en-US" altLang="en-US" smtClean="0"/>
              <a:t>Intake of vitamin K does not affect PT in liver disease</a:t>
            </a:r>
          </a:p>
        </p:txBody>
      </p:sp>
    </p:spTree>
    <p:extLst>
      <p:ext uri="{BB962C8B-B14F-4D97-AF65-F5344CB8AC3E}">
        <p14:creationId xmlns:p14="http://schemas.microsoft.com/office/powerpoint/2010/main" val="37836004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Prothrombin Time (PT)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Liver is in charge of the synthesis of many clotting factors :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I (fibrinogen)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II (prothrombin)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V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VII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IX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 X 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Factors XII and XIII </a:t>
            </a:r>
          </a:p>
          <a:p>
            <a:pPr>
              <a:lnSpc>
                <a:spcPct val="90000"/>
              </a:lnSpc>
            </a:pPr>
            <a:r>
              <a:rPr lang="en-US" sz="2700"/>
              <a:t>Elevated PT may be reflection of decreased synthetic activity of liver.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6409851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lotting_cas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27672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6918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Liver is the largest Organ of the body weighing </a:t>
            </a:r>
            <a:r>
              <a:rPr lang="en-US" dirty="0" smtClean="0"/>
              <a:t>about 1.5kg.</a:t>
            </a:r>
          </a:p>
          <a:p>
            <a:r>
              <a:rPr lang="en-US" dirty="0"/>
              <a:t>The liver has essential synthetic and excretory </a:t>
            </a:r>
            <a:r>
              <a:rPr lang="en-US" dirty="0" smtClean="0"/>
              <a:t>functions and </a:t>
            </a:r>
            <a:r>
              <a:rPr lang="en-US" dirty="0"/>
              <a:t>can be thought of as a large ‘metabolic factory’. It </a:t>
            </a:r>
            <a:r>
              <a:rPr lang="en-US" dirty="0" smtClean="0"/>
              <a:t>also detoxifies </a:t>
            </a:r>
            <a:r>
              <a:rPr lang="en-US" dirty="0"/>
              <a:t>and, like the kidneys, excretes the end </a:t>
            </a:r>
            <a:r>
              <a:rPr lang="en-US" dirty="0" smtClean="0"/>
              <a:t>products of </a:t>
            </a:r>
            <a:r>
              <a:rPr lang="en-US" dirty="0"/>
              <a:t>metabolism.</a:t>
            </a:r>
          </a:p>
        </p:txBody>
      </p:sp>
    </p:spTree>
    <p:extLst>
      <p:ext uri="{BB962C8B-B14F-4D97-AF65-F5344CB8AC3E}">
        <p14:creationId xmlns:p14="http://schemas.microsoft.com/office/powerpoint/2010/main" val="165299549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Aspartate aminotransferase (AST)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324350"/>
          </a:xfrm>
        </p:spPr>
        <p:txBody>
          <a:bodyPr/>
          <a:lstStyle/>
          <a:p>
            <a:pPr eaLnBrk="1" hangingPunct="1"/>
            <a:r>
              <a:rPr lang="en-US" altLang="en-US" smtClean="0"/>
              <a:t>Normal range: 8 – 20 U/L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marker of hepatocellular damage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High serum levels are observed in:</a:t>
            </a:r>
          </a:p>
          <a:p>
            <a:pPr marL="742950" lvl="1" indent="-285750" eaLnBrk="1" hangingPunct="1"/>
            <a:r>
              <a:rPr lang="en-US" altLang="en-US" smtClean="0"/>
              <a:t>Chronic hepatitis, cirrhosis and liver cancer</a:t>
            </a:r>
          </a:p>
        </p:txBody>
      </p:sp>
    </p:spTree>
    <p:extLst>
      <p:ext uri="{BB962C8B-B14F-4D97-AF65-F5344CB8AC3E}">
        <p14:creationId xmlns:p14="http://schemas.microsoft.com/office/powerpoint/2010/main" val="117479152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Alanine aminotransferase (ALT)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Georgia" charset="0"/>
              <a:buChar char="•"/>
              <a:defRPr/>
            </a:pPr>
            <a:r>
              <a:rPr lang="en-US">
                <a:ea typeface="ＭＳ Ｐゴシック" charset="0"/>
                <a:cs typeface="+mn-cs"/>
              </a:rPr>
              <a:t>More liver-specific than AST</a:t>
            </a:r>
          </a:p>
          <a:p>
            <a:pPr eaLnBrk="1" hangingPunct="1">
              <a:lnSpc>
                <a:spcPct val="90000"/>
              </a:lnSpc>
              <a:buFont typeface="Georgia" charset="0"/>
              <a:buChar char="•"/>
              <a:defRPr/>
            </a:pPr>
            <a:r>
              <a:rPr lang="en-US">
                <a:ea typeface="ＭＳ Ｐゴシック" charset="0"/>
                <a:cs typeface="+mn-cs"/>
              </a:rPr>
              <a:t>Normal range (U/L):</a:t>
            </a:r>
          </a:p>
          <a:p>
            <a:pPr lvl="1" eaLnBrk="1" hangingPunct="1">
              <a:lnSpc>
                <a:spcPct val="90000"/>
              </a:lnSpc>
              <a:buFont typeface="Georgia" charset="0"/>
              <a:buChar char="▫"/>
              <a:defRPr/>
            </a:pPr>
            <a:r>
              <a:rPr lang="en-US" sz="2800">
                <a:ea typeface="ＭＳ Ｐゴシック" charset="0"/>
              </a:rPr>
              <a:t>Male: 13-35</a:t>
            </a:r>
          </a:p>
          <a:p>
            <a:pPr lvl="1" eaLnBrk="1" hangingPunct="1">
              <a:lnSpc>
                <a:spcPct val="90000"/>
              </a:lnSpc>
              <a:buFont typeface="Georgia" charset="0"/>
              <a:buChar char="▫"/>
              <a:defRPr/>
            </a:pPr>
            <a:r>
              <a:rPr lang="en-US" sz="2800">
                <a:ea typeface="ＭＳ Ｐゴシック" charset="0"/>
              </a:rPr>
              <a:t>Female: 10-30</a:t>
            </a:r>
          </a:p>
          <a:p>
            <a:pPr eaLnBrk="1" hangingPunct="1">
              <a:lnSpc>
                <a:spcPct val="90000"/>
              </a:lnSpc>
              <a:buFont typeface="Georgia" charset="0"/>
              <a:buChar char="•"/>
              <a:defRPr/>
            </a:pPr>
            <a:r>
              <a:rPr lang="en-US">
                <a:ea typeface="ＭＳ Ｐゴシック" charset="0"/>
                <a:cs typeface="+mn-cs"/>
              </a:rPr>
              <a:t>High serum levels in acute hepatitis (300-1000U/L)</a:t>
            </a:r>
          </a:p>
          <a:p>
            <a:pPr eaLnBrk="1" hangingPunct="1">
              <a:lnSpc>
                <a:spcPct val="90000"/>
              </a:lnSpc>
              <a:buFont typeface="Georgia" charset="0"/>
              <a:buChar char="•"/>
              <a:defRPr/>
            </a:pPr>
            <a:r>
              <a:rPr lang="en-US">
                <a:ea typeface="ＭＳ Ｐゴシック" charset="0"/>
                <a:cs typeface="+mn-cs"/>
              </a:rPr>
              <a:t>Moderate elevation in alcoholic hepatitis (100-300U/L)</a:t>
            </a:r>
          </a:p>
          <a:p>
            <a:pPr eaLnBrk="1" hangingPunct="1">
              <a:lnSpc>
                <a:spcPct val="90000"/>
              </a:lnSpc>
              <a:buFont typeface="Georgia" charset="0"/>
              <a:buChar char="•"/>
              <a:defRPr/>
            </a:pPr>
            <a:r>
              <a:rPr lang="en-US">
                <a:ea typeface="ＭＳ Ｐゴシック" charset="0"/>
                <a:cs typeface="+mn-cs"/>
              </a:rPr>
              <a:t>Minor elevation in cirrhosis, hepatitis C and non-alcoholic steatohepatitis (NASH) (50-100U/L)</a:t>
            </a:r>
          </a:p>
        </p:txBody>
      </p:sp>
    </p:spTree>
    <p:extLst>
      <p:ext uri="{BB962C8B-B14F-4D97-AF65-F5344CB8AC3E}">
        <p14:creationId xmlns:p14="http://schemas.microsoft.com/office/powerpoint/2010/main" val="295518875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Alanine aminotransferase (ALT)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4324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Appears in plasma many days before clinical signs appear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normal value does not always indicate absence of liver damage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Obese but otherwise normal individuals may have elevated ALT levels</a:t>
            </a:r>
          </a:p>
        </p:txBody>
      </p:sp>
    </p:spTree>
    <p:extLst>
      <p:ext uri="{BB962C8B-B14F-4D97-AF65-F5344CB8AC3E}">
        <p14:creationId xmlns:p14="http://schemas.microsoft.com/office/powerpoint/2010/main" val="253221454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Alkaline phosphatase (ALP)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A non-specific marker of liver disease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Produced by bone osteoblasts (for bone calcification)</a:t>
            </a:r>
          </a:p>
          <a:p>
            <a:pPr eaLnBrk="1" hangingPunct="1"/>
            <a:r>
              <a:rPr lang="en-US" altLang="en-US" dirty="0" smtClean="0"/>
              <a:t>Present on hepatocyte membrane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Normal range: 40 – 125 U/L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Moderate elevation observed in:</a:t>
            </a:r>
          </a:p>
          <a:p>
            <a:pPr marL="742950" lvl="1" indent="-285750" eaLnBrk="1" hangingPunct="1"/>
            <a:r>
              <a:rPr lang="en-US" altLang="en-US" dirty="0" smtClean="0"/>
              <a:t>Infective hepatitis, alcoholic hepatitis and hepatocellular carcinoma</a:t>
            </a:r>
          </a:p>
        </p:txBody>
      </p:sp>
    </p:spTree>
    <p:extLst>
      <p:ext uri="{BB962C8B-B14F-4D97-AF65-F5344CB8AC3E}">
        <p14:creationId xmlns:p14="http://schemas.microsoft.com/office/powerpoint/2010/main" val="321945586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Alkaline phosphatase (ALP)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435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High levels are observed in:</a:t>
            </a:r>
          </a:p>
          <a:p>
            <a:pPr marL="742950" lvl="1" indent="-285750" eaLnBrk="1" hangingPunct="1"/>
            <a:r>
              <a:rPr lang="en-US" altLang="en-US" smtClean="0"/>
              <a:t>Extrahepatic obstruction (obstructive jaundice) and intrahepatic cholestasis</a:t>
            </a:r>
          </a:p>
          <a:p>
            <a:pPr marL="742950" lvl="1" indent="-285750" eaLnBrk="1" hangingPunct="1">
              <a:buFont typeface="Georgia" pitchFamily="18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Very high levels are observed in:</a:t>
            </a:r>
          </a:p>
          <a:p>
            <a:pPr marL="742950" lvl="1" indent="-285750" eaLnBrk="1" hangingPunct="1"/>
            <a:r>
              <a:rPr lang="en-US" altLang="en-US" smtClean="0"/>
              <a:t>Bone diseases</a:t>
            </a:r>
          </a:p>
        </p:txBody>
      </p:sp>
    </p:spTree>
    <p:extLst>
      <p:ext uri="{BB962C8B-B14F-4D97-AF65-F5344CB8AC3E}">
        <p14:creationId xmlns:p14="http://schemas.microsoft.com/office/powerpoint/2010/main" val="418283058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Symbol" pitchFamily="18" charset="2"/>
              </a:rPr>
              <a:t>g</a:t>
            </a:r>
            <a:r>
              <a:rPr lang="en-US" altLang="en-US" smtClean="0"/>
              <a:t>-glutamyltransferase (GGT)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Used for glutathione synthesis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Normal range: 10 – 30U/L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Moderate elevation observed in:</a:t>
            </a:r>
          </a:p>
          <a:p>
            <a:pPr marL="742950" lvl="1" indent="-285750" eaLnBrk="1" hangingPunct="1"/>
            <a:r>
              <a:rPr lang="en-US" altLang="en-US" smtClean="0"/>
              <a:t>Infective hepatitis and prostate cancers</a:t>
            </a:r>
          </a:p>
          <a:p>
            <a:pPr marL="742950" lvl="1" indent="-285750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GGT is increased in alcoholics despite normal liver function tests</a:t>
            </a:r>
          </a:p>
          <a:p>
            <a:pPr marL="742950" lvl="1" indent="-285750" eaLnBrk="1" hangingPunct="1"/>
            <a:r>
              <a:rPr lang="en-US" altLang="en-US" smtClean="0"/>
              <a:t>Highly sensitive to detecting alcohol abuse</a:t>
            </a:r>
          </a:p>
        </p:txBody>
      </p:sp>
    </p:spTree>
    <p:extLst>
      <p:ext uri="{BB962C8B-B14F-4D97-AF65-F5344CB8AC3E}">
        <p14:creationId xmlns:p14="http://schemas.microsoft.com/office/powerpoint/2010/main" val="37703030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791200"/>
          </a:xfrm>
        </p:spPr>
        <p:txBody>
          <a:bodyPr>
            <a:no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AST</a:t>
            </a:r>
            <a:r>
              <a:rPr lang="en-GB" sz="2800" b="1" dirty="0" smtClean="0">
                <a:solidFill>
                  <a:srgbClr val="FF0000"/>
                </a:solidFill>
              </a:rPr>
              <a:t>- liver, heart skeletal muscle, kidneys, brain, RBCs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In liver 20% activity is cytosolic and 80% mitochondrial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Clearance performed by sinusoidal cells, half-life 17hrs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ALT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–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more specific to liver, </a:t>
            </a:r>
            <a:r>
              <a:rPr lang="en-GB" sz="2800" b="1" dirty="0" err="1" smtClean="0">
                <a:solidFill>
                  <a:srgbClr val="FF0000"/>
                </a:solidFill>
              </a:rPr>
              <a:t>v.low</a:t>
            </a:r>
            <a:r>
              <a:rPr lang="en-GB" sz="2800" b="1" dirty="0" smtClean="0">
                <a:solidFill>
                  <a:srgbClr val="FF0000"/>
                </a:solidFill>
              </a:rPr>
              <a:t> concentrations in kidney and skeletal muscles.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In liver totally cytosolic.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Half-life 47hrs</a:t>
            </a:r>
          </a:p>
          <a:p>
            <a:r>
              <a:rPr lang="en-GB" sz="2800" b="1" u="sng" dirty="0" smtClean="0">
                <a:solidFill>
                  <a:srgbClr val="FF0000"/>
                </a:solidFill>
              </a:rPr>
              <a:t>ALP</a:t>
            </a:r>
            <a:r>
              <a:rPr lang="en-GB" sz="2800" b="1" dirty="0" smtClean="0">
                <a:solidFill>
                  <a:srgbClr val="FF0000"/>
                </a:solidFill>
              </a:rPr>
              <a:t> – liver and bone (placenta, kidneys, intestines or WCC)</a:t>
            </a:r>
          </a:p>
          <a:p>
            <a:endParaRPr lang="en-GB" sz="2800" b="1" u="sng" dirty="0" smtClean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4128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Transaminases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Tests of liver injury</a:t>
            </a:r>
          </a:p>
          <a:p>
            <a:r>
              <a:rPr lang="en-GB"/>
              <a:t>Hepatocytes contain high levels of enzymes that can leak into the plasma when there is liver injury</a:t>
            </a:r>
          </a:p>
          <a:p>
            <a:r>
              <a:rPr lang="en-GB"/>
              <a:t>Enzymes found in hepatocytes are:</a:t>
            </a:r>
          </a:p>
          <a:p>
            <a:pPr lvl="1"/>
            <a:r>
              <a:rPr lang="en-GB"/>
              <a:t>Cytoplasmic = LDH, AST, ALT</a:t>
            </a:r>
          </a:p>
          <a:p>
            <a:pPr lvl="1"/>
            <a:r>
              <a:rPr lang="en-GB"/>
              <a:t>Mitochondrial = AST</a:t>
            </a:r>
            <a:r>
              <a:rPr lang="en-GB" baseline="-25000"/>
              <a:t>m</a:t>
            </a:r>
          </a:p>
          <a:p>
            <a:pPr lvl="1"/>
            <a:r>
              <a:rPr lang="en-GB"/>
              <a:t>Canalicular = ALP, GGT</a:t>
            </a:r>
          </a:p>
        </p:txBody>
      </p:sp>
    </p:spTree>
    <p:extLst>
      <p:ext uri="{BB962C8B-B14F-4D97-AF65-F5344CB8AC3E}">
        <p14:creationId xmlns:p14="http://schemas.microsoft.com/office/powerpoint/2010/main" val="171027119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GB" b="1"/>
              <a:t>Alanine Aminotransferase (ALT)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The test is primarily used to diagnose liver disease, to monitor the course of treatment for hepatitis, active postnecrotic cirrhosis, and the effect of drug therapy.</a:t>
            </a:r>
          </a:p>
          <a:p>
            <a:pPr>
              <a:lnSpc>
                <a:spcPct val="80000"/>
              </a:lnSpc>
            </a:pPr>
            <a:r>
              <a:rPr lang="en-GB" sz="2400"/>
              <a:t>The level of ALT abnormality is increased in conditions where cells of the liver have been inflamed or undergone cell death</a:t>
            </a:r>
          </a:p>
          <a:p>
            <a:pPr>
              <a:lnSpc>
                <a:spcPct val="80000"/>
              </a:lnSpc>
            </a:pPr>
            <a:r>
              <a:rPr lang="en-GB" sz="2400"/>
              <a:t>As the cells are damaged, the ALT leaks into the bloodstream leading to a rise in the serum levels</a:t>
            </a:r>
          </a:p>
          <a:p>
            <a:pPr>
              <a:lnSpc>
                <a:spcPct val="80000"/>
              </a:lnSpc>
            </a:pPr>
            <a:r>
              <a:rPr lang="en-GB" sz="2400"/>
              <a:t>Any form of hepatic cell damage can result in an elevation in the ALT</a:t>
            </a:r>
          </a:p>
          <a:p>
            <a:pPr>
              <a:lnSpc>
                <a:spcPct val="80000"/>
              </a:lnSpc>
            </a:pPr>
            <a:r>
              <a:rPr lang="en-GB" sz="2400"/>
              <a:t>ALT level may or may not correlate with the degree of cell death or inflammation</a:t>
            </a:r>
          </a:p>
          <a:p>
            <a:pPr>
              <a:lnSpc>
                <a:spcPct val="80000"/>
              </a:lnSpc>
            </a:pPr>
            <a:r>
              <a:rPr lang="en-GB" sz="2400"/>
              <a:t>ALT is the most sensitive marker for liver cell damage. ALT differentiates between hemolytic jaundice and jaundice due to liver disease.</a:t>
            </a: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81554368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GB" b="1"/>
              <a:t>Alanine Aminotransferase (ALT)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848600" cy="914400"/>
          </a:xfrm>
        </p:spPr>
        <p:txBody>
          <a:bodyPr>
            <a:normAutofit lnSpcReduction="10000"/>
          </a:bodyPr>
          <a:lstStyle/>
          <a:p>
            <a:r>
              <a:rPr lang="en-GB" sz="2800"/>
              <a:t>Increased ALT levels are found in the following conditions: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7467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Hepatocellular disease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Active cirrhosis (mild increase)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Metastatic liver tumor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Obstructive jaundice or billiary obstruction (mild to moderate increase)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viral, infectious or toxic hepatitis (30-50x normal)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/>
              <a:t> infectious mononucleosis)</a:t>
            </a:r>
          </a:p>
        </p:txBody>
      </p:sp>
    </p:spTree>
    <p:extLst>
      <p:ext uri="{BB962C8B-B14F-4D97-AF65-F5344CB8AC3E}">
        <p14:creationId xmlns:p14="http://schemas.microsoft.com/office/powerpoint/2010/main" val="268863597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Anatomy of liver</a:t>
            </a:r>
          </a:p>
        </p:txBody>
      </p:sp>
      <p:pic>
        <p:nvPicPr>
          <p:cNvPr id="4100" name="Picture 4" descr="art-fig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0753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/>
              <a:t>Aspartate Aminotransferase (AST)</a:t>
            </a: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9974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/>
              <a:t>Also reflects damage to the hepatic cell</a:t>
            </a:r>
          </a:p>
          <a:p>
            <a:pPr>
              <a:lnSpc>
                <a:spcPct val="90000"/>
              </a:lnSpc>
            </a:pPr>
            <a:r>
              <a:rPr lang="en-GB" sz="2400"/>
              <a:t>It is less specific for liver disease</a:t>
            </a:r>
          </a:p>
          <a:p>
            <a:pPr>
              <a:lnSpc>
                <a:spcPct val="90000"/>
              </a:lnSpc>
            </a:pPr>
            <a:r>
              <a:rPr lang="en-GB" sz="2400"/>
              <a:t>It may be elevated and other conditions such as a myocardial infarct and muscle disease </a:t>
            </a:r>
          </a:p>
          <a:p>
            <a:pPr>
              <a:lnSpc>
                <a:spcPct val="90000"/>
              </a:lnSpc>
            </a:pPr>
            <a:r>
              <a:rPr lang="en-GB" sz="2400"/>
              <a:t>Although AST is not a specific for liver as the ALT, ratios between ALT and AST are useful to physicians in assessing the aetiology of liver enzyme abnormalities</a:t>
            </a:r>
          </a:p>
          <a:p>
            <a:pPr>
              <a:lnSpc>
                <a:spcPct val="90000"/>
              </a:lnSpc>
            </a:pPr>
            <a:r>
              <a:rPr lang="en-US" sz="2400"/>
              <a:t>Viral heptitis, mononucleosis, and acute hepatotoxicity typically show elevations in ALT that are equal to or greater than AST elevations (AST/ALT less than or equal to 1.0) </a:t>
            </a:r>
          </a:p>
          <a:p>
            <a:pPr>
              <a:lnSpc>
                <a:spcPct val="90000"/>
              </a:lnSpc>
            </a:pPr>
            <a:r>
              <a:rPr lang="en-US" sz="2400"/>
              <a:t>ALT is elevated to a lesser degree than AST in alcoholic liver disease and cirrhosis, passive congestion, bile duct obstruction, or metastatic tumor to the liver (AST/ALT greater than 1.0)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66206617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/>
              <a:t>Specimens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Stable in whole blood for 24 hrs (then</a:t>
            </a:r>
            <a:r>
              <a:rPr lang="en-GB"/>
              <a:t> </a:t>
            </a:r>
            <a:r>
              <a:rPr lang="en-GB" sz="2800">
                <a:sym typeface="Symbol" pitchFamily="18" charset="2"/>
              </a:rPr>
              <a:t>gradually from release fm RBC)</a:t>
            </a:r>
          </a:p>
          <a:p>
            <a:r>
              <a:rPr lang="en-GB" sz="2800">
                <a:sym typeface="Symbol" pitchFamily="18" charset="2"/>
              </a:rPr>
              <a:t>AST/ALT stable at 4</a:t>
            </a:r>
            <a:r>
              <a:rPr lang="en-GB" sz="2800" baseline="30000">
                <a:sym typeface="Symbol" pitchFamily="18" charset="2"/>
              </a:rPr>
              <a:t>o</a:t>
            </a:r>
            <a:r>
              <a:rPr lang="en-GB" sz="2800">
                <a:sym typeface="Symbol" pitchFamily="18" charset="2"/>
              </a:rPr>
              <a:t>C for up to 3 weeks</a:t>
            </a:r>
          </a:p>
          <a:p>
            <a:r>
              <a:rPr lang="en-GB" sz="2800">
                <a:sym typeface="Symbol" pitchFamily="18" charset="2"/>
              </a:rPr>
              <a:t>AST stable indefinitely with freezing</a:t>
            </a:r>
          </a:p>
          <a:p>
            <a:r>
              <a:rPr lang="en-GB" sz="2800">
                <a:sym typeface="Symbol" pitchFamily="18" charset="2"/>
              </a:rPr>
              <a:t>ALT may show ↓ with freezing depending on buffer used</a:t>
            </a:r>
          </a:p>
          <a:p>
            <a:endParaRPr lang="en-GB" sz="2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320644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Alkaline Phosphatase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Source: liver, bone, placenta and intestine.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↑ ALP activity in liver disease are the result of increased synthesis of the enzymes by cells lining the bile canaliculli, usually in response to cholestasis (intra or extra-hepatic).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ALP ↑ 2x the reference interval in cholestasis.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Also ↑ in infiltrative diseases of liver, when space occupying lesions (e.g tumours) are present.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Growing bones need ALP.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↑ serum ALP by osteoblast-rapid growth of bone (growth, healing of fracture, bone cancer, Paget</a:t>
            </a:r>
            <a:r>
              <a:rPr lang="en-US" sz="2400">
                <a:latin typeface="Arial"/>
              </a:rPr>
              <a:t>’</a:t>
            </a:r>
            <a:r>
              <a:rPr lang="en-US" sz="2400"/>
              <a:t>s disease,rickets).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For pregnant women, ALP is produce by the placenta.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ALP from the intestine is increased in a person with inflammatory bowel disease such as ulcerative colitis. </a:t>
            </a:r>
          </a:p>
        </p:txBody>
      </p:sp>
    </p:spTree>
    <p:extLst>
      <p:ext uri="{BB962C8B-B14F-4D97-AF65-F5344CB8AC3E}">
        <p14:creationId xmlns:p14="http://schemas.microsoft.com/office/powerpoint/2010/main" val="51654461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r>
              <a:rPr lang="en-US" sz="3600"/>
              <a:t>Gamma Glutamyl Transferase (GGT) Enzyme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GGT is used by the body to synthesize glutathione tri peptide</a:t>
            </a:r>
          </a:p>
          <a:p>
            <a:pPr>
              <a:lnSpc>
                <a:spcPct val="90000"/>
              </a:lnSpc>
            </a:pPr>
            <a:r>
              <a:rPr lang="en-US" sz="2800"/>
              <a:t>GGT is present in liver, kidney, pancreas, intestinal cells and prostrate glands</a:t>
            </a:r>
          </a:p>
          <a:p>
            <a:pPr>
              <a:lnSpc>
                <a:spcPct val="90000"/>
              </a:lnSpc>
            </a:pPr>
            <a:r>
              <a:rPr lang="en-US" sz="2800"/>
              <a:t>Elevated levels (&gt; 10 - 30 IU/l) are observed in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  chronic alcoholism, pancreatic disease, myocardial infarction, renal failure, chronic obstructive pulmonary disease and in diabetes mellitus</a:t>
            </a:r>
          </a:p>
          <a:p>
            <a:pPr>
              <a:lnSpc>
                <a:spcPct val="90000"/>
              </a:lnSpc>
            </a:pPr>
            <a:r>
              <a:rPr lang="en-US" sz="2800"/>
              <a:t>In liver diseases, GGT elevation parallels that of ALP</a:t>
            </a:r>
          </a:p>
          <a:p>
            <a:pPr>
              <a:lnSpc>
                <a:spcPct val="90000"/>
              </a:lnSpc>
            </a:pPr>
            <a:r>
              <a:rPr lang="en-US" sz="2800"/>
              <a:t>In alcoholic liver disease GGT levels may be parallel to alcohol intake 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87352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5’ – </a:t>
            </a:r>
            <a:r>
              <a:rPr lang="en-US" b="1" dirty="0" err="1" smtClean="0"/>
              <a:t>Nucleotidase</a:t>
            </a:r>
            <a:r>
              <a:rPr lang="en-US" b="1" dirty="0" smtClean="0"/>
              <a:t> - Normal 2 to 15 U/l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elevated in obstructive </a:t>
            </a:r>
            <a:r>
              <a:rPr lang="en-US" dirty="0" smtClean="0"/>
              <a:t>jaundice, Hepatitis, liver </a:t>
            </a:r>
            <a:r>
              <a:rPr lang="en-US" dirty="0" err="1" smtClean="0"/>
              <a:t>ischaemia</a:t>
            </a:r>
            <a:r>
              <a:rPr lang="en-US" dirty="0" smtClean="0"/>
              <a:t>, liver </a:t>
            </a:r>
            <a:r>
              <a:rPr lang="en-US" dirty="0" err="1" smtClean="0"/>
              <a:t>tumour</a:t>
            </a:r>
            <a:endParaRPr lang="en-US" dirty="0"/>
          </a:p>
          <a:p>
            <a:r>
              <a:rPr lang="en-US" dirty="0"/>
              <a:t>Advantage of this enzyme is that it is not elevated </a:t>
            </a:r>
            <a:r>
              <a:rPr lang="en-US" dirty="0" smtClean="0"/>
              <a:t>in bone </a:t>
            </a:r>
            <a:r>
              <a:rPr lang="en-US" dirty="0"/>
              <a:t>disease.</a:t>
            </a:r>
          </a:p>
        </p:txBody>
      </p:sp>
    </p:spTree>
    <p:extLst>
      <p:ext uri="{BB962C8B-B14F-4D97-AF65-F5344CB8AC3E}">
        <p14:creationId xmlns:p14="http://schemas.microsoft.com/office/powerpoint/2010/main" val="53005797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 FOR LIVER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Bile acid levels</a:t>
            </a:r>
          </a:p>
          <a:p>
            <a:r>
              <a:rPr lang="en-US" dirty="0"/>
              <a:t> Blood ammonia</a:t>
            </a:r>
          </a:p>
          <a:p>
            <a:r>
              <a:rPr lang="el-GR" dirty="0"/>
              <a:t> α1- </a:t>
            </a:r>
            <a:r>
              <a:rPr lang="en-US" dirty="0"/>
              <a:t>antitrypsin</a:t>
            </a:r>
          </a:p>
          <a:p>
            <a:r>
              <a:rPr lang="el-GR" dirty="0"/>
              <a:t> α1-</a:t>
            </a:r>
            <a:r>
              <a:rPr lang="en-US" dirty="0"/>
              <a:t>Fetoprotein</a:t>
            </a:r>
          </a:p>
          <a:p>
            <a:r>
              <a:rPr lang="en-US" dirty="0"/>
              <a:t> Hepatitis markers</a:t>
            </a:r>
          </a:p>
          <a:p>
            <a:r>
              <a:rPr lang="en-US" dirty="0"/>
              <a:t> </a:t>
            </a:r>
            <a:r>
              <a:rPr lang="en-US" dirty="0" err="1"/>
              <a:t>Immunoglobulins</a:t>
            </a:r>
            <a:endParaRPr lang="en-US" dirty="0"/>
          </a:p>
          <a:p>
            <a:r>
              <a:rPr lang="en-US" dirty="0"/>
              <a:t> </a:t>
            </a:r>
            <a:r>
              <a:rPr lang="en-US" dirty="0" err="1"/>
              <a:t>Ceruloplasmin</a:t>
            </a:r>
            <a:endParaRPr lang="en-US" dirty="0"/>
          </a:p>
          <a:p>
            <a:r>
              <a:rPr lang="en-US" dirty="0"/>
              <a:t> Ferritin</a:t>
            </a:r>
          </a:p>
        </p:txBody>
      </p:sp>
    </p:spTree>
    <p:extLst>
      <p:ext uri="{BB962C8B-B14F-4D97-AF65-F5344CB8AC3E}">
        <p14:creationId xmlns:p14="http://schemas.microsoft.com/office/powerpoint/2010/main" val="12205013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Some example of liver dysfunction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4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Hepatocellular disease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Cholestasis (obstruction of bile flow)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Cirrhosis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Hepatitis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Jaundice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Liver cancer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Steatosis (fatty liver)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3200" smtClean="0"/>
              <a:t>G</a:t>
            </a:r>
            <a:r>
              <a:rPr lang="en-US" altLang="en-US" i="1" smtClean="0"/>
              <a:t>enetic Disorders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mtClean="0"/>
              <a:t>Hemochromatosis (iron storage) </a:t>
            </a:r>
          </a:p>
        </p:txBody>
      </p:sp>
    </p:spTree>
    <p:extLst>
      <p:ext uri="{BB962C8B-B14F-4D97-AF65-F5344CB8AC3E}">
        <p14:creationId xmlns:p14="http://schemas.microsoft.com/office/powerpoint/2010/main" val="121457197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313" y="285750"/>
          <a:ext cx="8786812" cy="6181725"/>
        </p:xfrm>
        <a:graphic>
          <a:graphicData uri="http://schemas.openxmlformats.org/drawingml/2006/table">
            <a:tbl>
              <a:tblPr rtl="1"/>
              <a:tblGrid>
                <a:gridCol w="6692900"/>
                <a:gridCol w="2093912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Abnormal in...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Liver Test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Cirrhosis, severe hepatocellular injury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Albumin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Cholestasis, hepatocellular enzyme induction, canalicular injury, children during bone growth, bone disease, pregnancy (placenta origin)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Alkaline phosphatase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Hepatocellular injury (ethanol, drug-induced hepatitis, hepatitis B and C, ischemic injury, chronic liver disease, NAFLD, chronic viral hepatitis, alcoholism, nonspecific viral injury, and cholestatic or replacement disease); acute biliary obstruction; rarely in hyperthyroidism, celiac disease, skeletal muscle disease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Aminotransferases (AST, ALT)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Any acute or chronic liver disease; congenital disorders of bilirubin metabolism.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Bilirubin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Cholestasis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5′ nucleotidase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Cholestasis; medications, ethanol; rarely anorexia nervosa, hyperthyroidism, myotonic dystrophy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GGT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Impaired synthesis of vitamin K-dependent coagulation factors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Ischemic injury, Epstein-Barr virus infection, hemolysis, solid tumor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Lactate dehydrogenase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Alcohol consumption, gout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Uric acid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50258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4448" r="18616" b="8967"/>
          <a:stretch/>
        </p:blipFill>
        <p:spPr bwMode="auto">
          <a:xfrm>
            <a:off x="-107371" y="0"/>
            <a:ext cx="9251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34413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2" t="42266" r="6228" b="19270"/>
          <a:stretch/>
        </p:blipFill>
        <p:spPr bwMode="auto">
          <a:xfrm>
            <a:off x="308880" y="762000"/>
            <a:ext cx="868271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5287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inus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9552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28917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dirty="0"/>
              <a:t>Biochemical Markers</a:t>
            </a:r>
            <a:br>
              <a:rPr lang="en-US" dirty="0"/>
            </a:br>
            <a:r>
              <a:rPr lang="en-US" dirty="0"/>
              <a:t>of Specific Liver</a:t>
            </a:r>
            <a:br>
              <a:rPr lang="en-US" dirty="0"/>
            </a:br>
            <a:r>
              <a:rPr lang="en-US" dirty="0"/>
              <a:t> Diseases</a:t>
            </a:r>
          </a:p>
        </p:txBody>
      </p:sp>
    </p:spTree>
    <p:extLst>
      <p:ext uri="{BB962C8B-B14F-4D97-AF65-F5344CB8AC3E}">
        <p14:creationId xmlns:p14="http://schemas.microsoft.com/office/powerpoint/2010/main" val="410146008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0668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400">
                <a:solidFill>
                  <a:srgbClr val="FFFF99"/>
                </a:solidFill>
              </a:rPr>
              <a:t>Etiology-specific Liver Tests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590800"/>
            <a:ext cx="6629400" cy="3124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3600"/>
              <a:t>Viral hepatitis serologies</a:t>
            </a:r>
          </a:p>
          <a:p>
            <a:r>
              <a:rPr lang="en-US" sz="3600"/>
              <a:t>Serum ferritin level</a:t>
            </a:r>
          </a:p>
          <a:p>
            <a:r>
              <a:rPr lang="en-US" sz="3600"/>
              <a:t>Ceruloplasmin level</a:t>
            </a:r>
          </a:p>
          <a:p>
            <a:r>
              <a:rPr lang="en-US" sz="3600"/>
              <a:t>Alpha</a:t>
            </a:r>
            <a:r>
              <a:rPr lang="en-US" sz="3600" baseline="-25000"/>
              <a:t>1</a:t>
            </a:r>
            <a:r>
              <a:rPr lang="en-US" sz="3600"/>
              <a:t>-antitrypsin level</a:t>
            </a:r>
          </a:p>
          <a:p>
            <a:r>
              <a:rPr lang="en-US" sz="3600"/>
              <a:t>Antimitochondrial antibody titer</a:t>
            </a:r>
          </a:p>
        </p:txBody>
      </p:sp>
    </p:spTree>
    <p:extLst>
      <p:ext uri="{BB962C8B-B14F-4D97-AF65-F5344CB8AC3E}">
        <p14:creationId xmlns:p14="http://schemas.microsoft.com/office/powerpoint/2010/main" val="53437588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7600" y="10668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400">
                <a:solidFill>
                  <a:srgbClr val="FFFF99"/>
                </a:solidFill>
              </a:rPr>
              <a:t>Viral Hepatitis Serology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301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2590800"/>
            <a:ext cx="6629400" cy="32766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/>
              <a:t>HAV – anti-HAV IgM and IgG</a:t>
            </a:r>
          </a:p>
          <a:p>
            <a:pPr>
              <a:lnSpc>
                <a:spcPct val="115000"/>
              </a:lnSpc>
            </a:pPr>
            <a:r>
              <a:rPr lang="en-US" sz="3600"/>
              <a:t>HBV – HBsAg, anti-HBsAg, and anti-HBcAg</a:t>
            </a:r>
          </a:p>
          <a:p>
            <a:pPr>
              <a:lnSpc>
                <a:spcPct val="115000"/>
              </a:lnSpc>
            </a:pPr>
            <a:r>
              <a:rPr lang="en-US" sz="3600"/>
              <a:t>HCV – anti-HCV, HCV RNA</a:t>
            </a:r>
          </a:p>
        </p:txBody>
      </p:sp>
    </p:spTree>
    <p:extLst>
      <p:ext uri="{BB962C8B-B14F-4D97-AF65-F5344CB8AC3E}">
        <p14:creationId xmlns:p14="http://schemas.microsoft.com/office/powerpoint/2010/main" val="326757676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9906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400">
                <a:solidFill>
                  <a:srgbClr val="FFFF99"/>
                </a:solidFill>
              </a:rPr>
              <a:t>Serum Ferritin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620000" cy="3429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/>
              <a:t>Widely distributed storage protein</a:t>
            </a:r>
          </a:p>
          <a:p>
            <a:pPr>
              <a:lnSpc>
                <a:spcPct val="110000"/>
              </a:lnSpc>
            </a:pPr>
            <a:r>
              <a:rPr lang="en-US" sz="3600"/>
              <a:t>Levels reflect body iron stores</a:t>
            </a:r>
          </a:p>
          <a:p>
            <a:pPr>
              <a:lnSpc>
                <a:spcPct val="110000"/>
              </a:lnSpc>
            </a:pPr>
            <a:r>
              <a:rPr lang="en-US" sz="3600"/>
              <a:t>Elevated in primary hemochromatosis</a:t>
            </a:r>
          </a:p>
          <a:p>
            <a:pPr>
              <a:lnSpc>
                <a:spcPct val="110000"/>
              </a:lnSpc>
            </a:pPr>
            <a:r>
              <a:rPr lang="en-US" sz="3600"/>
              <a:t>Elevated in acute inflammation and cirrhosis</a:t>
            </a:r>
          </a:p>
        </p:txBody>
      </p:sp>
    </p:spTree>
    <p:extLst>
      <p:ext uri="{BB962C8B-B14F-4D97-AF65-F5344CB8AC3E}">
        <p14:creationId xmlns:p14="http://schemas.microsoft.com/office/powerpoint/2010/main" val="308870583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0668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400">
                <a:solidFill>
                  <a:srgbClr val="FFFF99"/>
                </a:solidFill>
              </a:rPr>
              <a:t>Serum Ceruloplasmin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838" y="2514600"/>
            <a:ext cx="6197600" cy="32766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/>
              <a:t>Copper-binding protein</a:t>
            </a:r>
          </a:p>
          <a:p>
            <a:pPr>
              <a:lnSpc>
                <a:spcPct val="110000"/>
              </a:lnSpc>
            </a:pPr>
            <a:r>
              <a:rPr lang="en-US" sz="3600"/>
              <a:t>Decreased in 95% of patients with Wilson’s disease</a:t>
            </a:r>
          </a:p>
          <a:p>
            <a:pPr>
              <a:lnSpc>
                <a:spcPct val="110000"/>
              </a:lnSpc>
            </a:pPr>
            <a:r>
              <a:rPr lang="en-US" sz="3600"/>
              <a:t>20% of heterozygotes have decreased levels</a:t>
            </a:r>
          </a:p>
        </p:txBody>
      </p:sp>
    </p:spTree>
    <p:extLst>
      <p:ext uri="{BB962C8B-B14F-4D97-AF65-F5344CB8AC3E}">
        <p14:creationId xmlns:p14="http://schemas.microsoft.com/office/powerpoint/2010/main" val="113775923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0668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400">
                <a:solidFill>
                  <a:srgbClr val="FFFF99"/>
                </a:solidFill>
                <a:latin typeface="Symbol" pitchFamily="18" charset="2"/>
              </a:rPr>
              <a:t>a</a:t>
            </a:r>
            <a:r>
              <a:rPr lang="en-US" sz="4400" baseline="-25000">
                <a:solidFill>
                  <a:srgbClr val="FFFF99"/>
                </a:solidFill>
              </a:rPr>
              <a:t>1</a:t>
            </a:r>
            <a:r>
              <a:rPr lang="en-US" sz="4400">
                <a:solidFill>
                  <a:srgbClr val="FFFF99"/>
                </a:solidFill>
              </a:rPr>
              <a:t>-Antitrypsin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2667000"/>
            <a:ext cx="6959600" cy="2819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/>
              <a:t>Inhibits serum trypsin</a:t>
            </a:r>
          </a:p>
          <a:p>
            <a:pPr>
              <a:lnSpc>
                <a:spcPct val="110000"/>
              </a:lnSpc>
            </a:pPr>
            <a:r>
              <a:rPr lang="en-US" sz="3600"/>
              <a:t>Major component of </a:t>
            </a:r>
            <a:r>
              <a:rPr lang="en-US" sz="3600">
                <a:latin typeface="Symbol" pitchFamily="18" charset="2"/>
              </a:rPr>
              <a:t>a</a:t>
            </a:r>
            <a:r>
              <a:rPr lang="en-US" sz="3600" baseline="-25000"/>
              <a:t>1</a:t>
            </a:r>
            <a:r>
              <a:rPr lang="en-US" sz="3600"/>
              <a:t>-globulin</a:t>
            </a:r>
          </a:p>
          <a:p>
            <a:pPr>
              <a:lnSpc>
                <a:spcPct val="110000"/>
              </a:lnSpc>
            </a:pPr>
            <a:r>
              <a:rPr lang="en-US" sz="3600"/>
              <a:t>Deficiency cause of neonatal hepatitis</a:t>
            </a:r>
          </a:p>
        </p:txBody>
      </p:sp>
    </p:spTree>
    <p:extLst>
      <p:ext uri="{BB962C8B-B14F-4D97-AF65-F5344CB8AC3E}">
        <p14:creationId xmlns:p14="http://schemas.microsoft.com/office/powerpoint/2010/main" val="153248405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1430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4400">
                <a:solidFill>
                  <a:srgbClr val="FFFF99"/>
                </a:solidFill>
              </a:rPr>
              <a:t>Antimitochondrial Antibody</a:t>
            </a:r>
            <a:br>
              <a:rPr lang="en-US" sz="4400">
                <a:solidFill>
                  <a:srgbClr val="FFFF99"/>
                </a:solidFill>
              </a:rPr>
            </a:br>
            <a:r>
              <a:rPr lang="en-US" sz="4400">
                <a:solidFill>
                  <a:srgbClr val="FFFF99"/>
                </a:solidFill>
              </a:rPr>
              <a:t>(AMA)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0663" y="2667000"/>
            <a:ext cx="6324600" cy="3124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/>
              <a:t>Directed against mitochondrial enzyme pyruvate dehydrogenase complex</a:t>
            </a:r>
          </a:p>
          <a:p>
            <a:pPr>
              <a:lnSpc>
                <a:spcPct val="110000"/>
              </a:lnSpc>
            </a:pPr>
            <a:r>
              <a:rPr lang="en-US" sz="3600"/>
              <a:t>Positive in 90% of patients with primary biliary cirrhosis</a:t>
            </a:r>
          </a:p>
        </p:txBody>
      </p:sp>
    </p:spTree>
    <p:extLst>
      <p:ext uri="{BB962C8B-B14F-4D97-AF65-F5344CB8AC3E}">
        <p14:creationId xmlns:p14="http://schemas.microsoft.com/office/powerpoint/2010/main" val="346694011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1447800"/>
            <a:ext cx="6908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4400">
                <a:solidFill>
                  <a:srgbClr val="FFFF99"/>
                </a:solidFill>
              </a:rPr>
              <a:t>Interpretation of Abnormal LFT’s</a:t>
            </a:r>
            <a:endParaRPr lang="en-US" sz="4400">
              <a:solidFill>
                <a:srgbClr val="FFFF66"/>
              </a:solidFill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895600"/>
            <a:ext cx="6908800" cy="24384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2500"/>
          </a:bodyPr>
          <a:lstStyle/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600"/>
              <a:t>Examine multiple tests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600"/>
              <a:t>Consider non-hepatic causes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3600"/>
              <a:t>Determine the most abnormal tests</a:t>
            </a:r>
          </a:p>
        </p:txBody>
      </p:sp>
    </p:spTree>
    <p:extLst>
      <p:ext uri="{BB962C8B-B14F-4D97-AF65-F5344CB8AC3E}">
        <p14:creationId xmlns:p14="http://schemas.microsoft.com/office/powerpoint/2010/main" val="3372231395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BILIRUBIN METABOLISM AND DISORDERS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 ADAJA TM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UNIMED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CHEMPATH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Introduction</a:t>
            </a:r>
          </a:p>
          <a:p>
            <a:r>
              <a:rPr lang="en-US" sz="4000" dirty="0" smtClean="0"/>
              <a:t>Production of Bilirubin</a:t>
            </a:r>
          </a:p>
          <a:p>
            <a:r>
              <a:rPr lang="en-US" sz="4000" dirty="0" smtClean="0"/>
              <a:t>Bilirubin Transport</a:t>
            </a:r>
          </a:p>
          <a:p>
            <a:r>
              <a:rPr lang="en-US" sz="4000" dirty="0" smtClean="0"/>
              <a:t>Hepatic Action on Bilirubin</a:t>
            </a:r>
          </a:p>
          <a:p>
            <a:r>
              <a:rPr lang="en-US" sz="4000" dirty="0" smtClean="0"/>
              <a:t>Excretion of Bilirubin</a:t>
            </a:r>
          </a:p>
          <a:p>
            <a:r>
              <a:rPr lang="en-US" sz="4000" dirty="0" smtClean="0"/>
              <a:t>Disorders of Bilirubin Metabolism</a:t>
            </a:r>
          </a:p>
          <a:p>
            <a:r>
              <a:rPr lang="en-US" sz="4000" dirty="0" smtClean="0"/>
              <a:t>Bilirubin assay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63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LOBULE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9" t="13978" r="23020" b="17424"/>
          <a:stretch/>
        </p:blipFill>
        <p:spPr bwMode="auto">
          <a:xfrm>
            <a:off x="1524000" y="1143000"/>
            <a:ext cx="6324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9163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Bilirubin is an orange yellow pigment derived from the breakdown of </a:t>
            </a:r>
            <a:r>
              <a:rPr lang="en-US" sz="4000" dirty="0" err="1" smtClean="0"/>
              <a:t>heme</a:t>
            </a:r>
            <a:endParaRPr lang="en-US" sz="4000" dirty="0" smtClean="0"/>
          </a:p>
          <a:p>
            <a:r>
              <a:rPr lang="en-US" sz="4000" dirty="0" err="1" smtClean="0"/>
              <a:t>Approx</a:t>
            </a:r>
            <a:r>
              <a:rPr lang="en-US" sz="4000" dirty="0" smtClean="0"/>
              <a:t> 200-300mg produced daily</a:t>
            </a:r>
          </a:p>
          <a:p>
            <a:r>
              <a:rPr lang="en-US" sz="4000" dirty="0" smtClean="0"/>
              <a:t>Secreted by the liver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66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Bilirubin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Red blood cell breakdown in the </a:t>
            </a:r>
            <a:r>
              <a:rPr lang="en-US" sz="4000" dirty="0" err="1" smtClean="0"/>
              <a:t>reticuoloendothelial</a:t>
            </a:r>
            <a:r>
              <a:rPr lang="en-US" sz="4000" dirty="0" smtClean="0"/>
              <a:t> system</a:t>
            </a:r>
          </a:p>
          <a:p>
            <a:r>
              <a:rPr lang="en-US" sz="4000" dirty="0" smtClean="0"/>
              <a:t>After completing their lifespan, RBC phagocytosed to release hemoglobin</a:t>
            </a:r>
          </a:p>
          <a:p>
            <a:r>
              <a:rPr lang="en-US" sz="4000" dirty="0" smtClean="0"/>
              <a:t>Hemoglobin broken down into </a:t>
            </a:r>
            <a:r>
              <a:rPr lang="en-US" sz="4000" dirty="0" err="1" smtClean="0"/>
              <a:t>heme</a:t>
            </a:r>
            <a:r>
              <a:rPr lang="en-US" sz="4000" dirty="0" smtClean="0"/>
              <a:t>, globin and iron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48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of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The iron binds to transferrin and is returned to iron stores in the liver or bone marrow for reuse</a:t>
            </a:r>
          </a:p>
          <a:p>
            <a:r>
              <a:rPr lang="en-US" sz="4000" dirty="0"/>
              <a:t>The globin is degraded to its constituent amino acids, and reused</a:t>
            </a:r>
          </a:p>
          <a:p>
            <a:r>
              <a:rPr lang="en-US" sz="4000" dirty="0"/>
              <a:t>The </a:t>
            </a:r>
            <a:r>
              <a:rPr lang="en-US" sz="4000" dirty="0" err="1"/>
              <a:t>heme</a:t>
            </a:r>
            <a:r>
              <a:rPr lang="en-US" sz="4000" dirty="0"/>
              <a:t> portion of hemoglobin is converted to </a:t>
            </a:r>
            <a:r>
              <a:rPr lang="en-US" sz="4000" dirty="0" smtClean="0"/>
              <a:t>bilirubin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80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of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Approx</a:t>
            </a:r>
            <a:r>
              <a:rPr lang="en-US" sz="3600" dirty="0" smtClean="0"/>
              <a:t> 80% </a:t>
            </a:r>
            <a:r>
              <a:rPr lang="en-US" sz="3600" dirty="0"/>
              <a:t>of bilirubin is derived from </a:t>
            </a:r>
            <a:r>
              <a:rPr lang="en-US" sz="3600" dirty="0" err="1" smtClean="0"/>
              <a:t>heme</a:t>
            </a:r>
            <a:r>
              <a:rPr lang="en-US" sz="3600" dirty="0" smtClean="0"/>
              <a:t> within </a:t>
            </a:r>
            <a:r>
              <a:rPr lang="en-US" sz="3600" dirty="0"/>
              <a:t>the </a:t>
            </a:r>
            <a:r>
              <a:rPr lang="en-US" sz="3600" dirty="0" smtClean="0"/>
              <a:t>RES</a:t>
            </a:r>
          </a:p>
          <a:p>
            <a:r>
              <a:rPr lang="en-US" sz="3600" dirty="0"/>
              <a:t>Other </a:t>
            </a:r>
            <a:r>
              <a:rPr lang="en-US" sz="3600" dirty="0" smtClean="0"/>
              <a:t>sources;</a:t>
            </a:r>
            <a:endParaRPr lang="en-US" sz="3600" dirty="0"/>
          </a:p>
          <a:p>
            <a:r>
              <a:rPr lang="en-US" sz="3600" dirty="0" smtClean="0"/>
              <a:t>The </a:t>
            </a:r>
            <a:r>
              <a:rPr lang="en-US" sz="3600" dirty="0"/>
              <a:t>breakdown of immature red cells in </a:t>
            </a:r>
            <a:r>
              <a:rPr lang="en-US" sz="3600" dirty="0" smtClean="0"/>
              <a:t>the bone marrow</a:t>
            </a:r>
          </a:p>
          <a:p>
            <a:r>
              <a:rPr lang="en-US" sz="3600" dirty="0" smtClean="0"/>
              <a:t>Breakdown of compounds </a:t>
            </a:r>
            <a:r>
              <a:rPr lang="en-US" sz="3600" dirty="0"/>
              <a:t>chemically related </a:t>
            </a:r>
            <a:r>
              <a:rPr lang="en-US" sz="3600" dirty="0" smtClean="0"/>
              <a:t>to hemoglobin</a:t>
            </a:r>
            <a:r>
              <a:rPr lang="en-US" sz="3600" dirty="0"/>
              <a:t>, such as myoglobin and the </a:t>
            </a:r>
            <a:r>
              <a:rPr lang="en-US" sz="3600" dirty="0" smtClean="0"/>
              <a:t>cytochromes and peroxidases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36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of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Protoporphyrin</a:t>
            </a:r>
            <a:r>
              <a:rPr lang="en-US" sz="3600" dirty="0" smtClean="0"/>
              <a:t> is broken down by </a:t>
            </a:r>
            <a:r>
              <a:rPr lang="en-US" sz="3600" dirty="0"/>
              <a:t>microsomal </a:t>
            </a:r>
            <a:r>
              <a:rPr lang="en-US" sz="3600" b="1" dirty="0" err="1"/>
              <a:t>heme</a:t>
            </a:r>
            <a:r>
              <a:rPr lang="en-US" sz="3600" b="1" dirty="0"/>
              <a:t> </a:t>
            </a:r>
            <a:r>
              <a:rPr lang="en-US" sz="3600" b="1" dirty="0" smtClean="0"/>
              <a:t>oxygenase</a:t>
            </a:r>
            <a:r>
              <a:rPr lang="en-US" sz="3600" dirty="0" smtClean="0"/>
              <a:t> to produce Biliverdin</a:t>
            </a:r>
          </a:p>
          <a:p>
            <a:r>
              <a:rPr lang="en-US" sz="3600" dirty="0" smtClean="0"/>
              <a:t>Biliverdin </a:t>
            </a:r>
            <a:r>
              <a:rPr lang="en-US" sz="3600" dirty="0"/>
              <a:t>is subsequently reduced </a:t>
            </a:r>
            <a:r>
              <a:rPr lang="en-US" sz="3600" dirty="0" smtClean="0"/>
              <a:t>to Bilirubin</a:t>
            </a:r>
          </a:p>
          <a:p>
            <a:r>
              <a:rPr lang="en-US" sz="3600" dirty="0" smtClean="0"/>
              <a:t>Reduction to bilirubin catalyzed by </a:t>
            </a:r>
            <a:r>
              <a:rPr lang="en-US" sz="3600" dirty="0"/>
              <a:t>(NADPH)-</a:t>
            </a:r>
            <a:r>
              <a:rPr lang="en-US" sz="3600" dirty="0" smtClean="0"/>
              <a:t>dependent </a:t>
            </a:r>
            <a:r>
              <a:rPr lang="en-US" sz="3600" dirty="0"/>
              <a:t>cytosolic </a:t>
            </a:r>
            <a:r>
              <a:rPr lang="en-US" sz="3600" dirty="0" smtClean="0"/>
              <a:t>enzyme, </a:t>
            </a:r>
            <a:r>
              <a:rPr lang="en-US" sz="3600" b="1" dirty="0" err="1" smtClean="0"/>
              <a:t>biliverdin</a:t>
            </a:r>
            <a:r>
              <a:rPr lang="en-US" sz="3600" b="1" dirty="0" smtClean="0"/>
              <a:t> reductase</a:t>
            </a:r>
          </a:p>
          <a:p>
            <a:r>
              <a:rPr lang="en-US" sz="3600" dirty="0" smtClean="0"/>
              <a:t>One mole </a:t>
            </a:r>
            <a:r>
              <a:rPr lang="en-US" sz="3600" dirty="0"/>
              <a:t>each of carbon </a:t>
            </a:r>
            <a:r>
              <a:rPr lang="en-US" sz="3600" dirty="0" smtClean="0"/>
              <a:t>monoxide, bilirubin</a:t>
            </a:r>
            <a:r>
              <a:rPr lang="en-US" sz="3600" dirty="0"/>
              <a:t>, and ferric iron is </a:t>
            </a:r>
            <a:r>
              <a:rPr lang="en-US" sz="3600" dirty="0" smtClean="0"/>
              <a:t>produced for each mole of </a:t>
            </a:r>
            <a:r>
              <a:rPr lang="en-US" sz="3600" dirty="0" err="1" smtClean="0"/>
              <a:t>heme</a:t>
            </a:r>
            <a:r>
              <a:rPr lang="en-US" sz="3600" dirty="0" smtClean="0"/>
              <a:t> catabolized</a:t>
            </a:r>
          </a:p>
        </p:txBody>
      </p:sp>
    </p:spTree>
    <p:extLst>
      <p:ext uri="{BB962C8B-B14F-4D97-AF65-F5344CB8AC3E}">
        <p14:creationId xmlns:p14="http://schemas.microsoft.com/office/powerpoint/2010/main" val="1688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Bilirubin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In blood, bilirubin is bound to Albumin for transport to the liver</a:t>
            </a:r>
          </a:p>
          <a:p>
            <a:r>
              <a:rPr lang="en-US" sz="4000" dirty="0" smtClean="0"/>
              <a:t>At the sinusoidal membrane of </a:t>
            </a:r>
            <a:r>
              <a:rPr lang="en-US" sz="4000" dirty="0"/>
              <a:t>the </a:t>
            </a:r>
            <a:r>
              <a:rPr lang="en-US" sz="4000" dirty="0" smtClean="0"/>
              <a:t>hepatocyte, it dissociates from albumin and is transported across the membrane</a:t>
            </a:r>
          </a:p>
          <a:p>
            <a:r>
              <a:rPr lang="en-US" sz="4000" dirty="0" smtClean="0"/>
              <a:t>Inside the liver cells, bilirubin reversibly binds to Ligandin, a soluble cytosolic protein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427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Action on Bilirubin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Bilirubin </a:t>
            </a:r>
            <a:r>
              <a:rPr lang="en-US" sz="3600" dirty="0"/>
              <a:t>is </a:t>
            </a:r>
            <a:r>
              <a:rPr lang="en-US" sz="3600" dirty="0" smtClean="0"/>
              <a:t>then </a:t>
            </a:r>
            <a:r>
              <a:rPr lang="en-US" sz="3600" dirty="0"/>
              <a:t>conjugated </a:t>
            </a:r>
            <a:r>
              <a:rPr lang="en-US" sz="3600" dirty="0" smtClean="0"/>
              <a:t>with glucuronic </a:t>
            </a:r>
            <a:r>
              <a:rPr lang="en-US" sz="3600" dirty="0"/>
              <a:t>acid to produce bilirubin </a:t>
            </a:r>
            <a:r>
              <a:rPr lang="en-US" sz="3600" dirty="0" err="1"/>
              <a:t>monoglucuronide</a:t>
            </a:r>
            <a:r>
              <a:rPr lang="en-US" sz="3600" dirty="0"/>
              <a:t> </a:t>
            </a:r>
            <a:r>
              <a:rPr lang="en-US" sz="3600" dirty="0" smtClean="0"/>
              <a:t>and </a:t>
            </a:r>
            <a:r>
              <a:rPr lang="en-US" sz="3600" dirty="0" err="1" smtClean="0"/>
              <a:t>diglucuronide</a:t>
            </a:r>
            <a:r>
              <a:rPr lang="en-US" sz="3600" dirty="0"/>
              <a:t>, which then are excreted into </a:t>
            </a:r>
            <a:r>
              <a:rPr lang="en-US" sz="3600" dirty="0" smtClean="0"/>
              <a:t>bile</a:t>
            </a:r>
          </a:p>
          <a:p>
            <a:r>
              <a:rPr lang="en-US" sz="3600" dirty="0"/>
              <a:t>The microsomal enzyme bilirubin uridine </a:t>
            </a:r>
            <a:r>
              <a:rPr lang="en-US" sz="3600" dirty="0" smtClean="0"/>
              <a:t>diphosphate (UDP</a:t>
            </a:r>
            <a:r>
              <a:rPr lang="en-US" sz="3600" dirty="0"/>
              <a:t>)–</a:t>
            </a:r>
            <a:r>
              <a:rPr lang="en-US" sz="3600" dirty="0" err="1" smtClean="0"/>
              <a:t>glucuronyltransferase</a:t>
            </a:r>
            <a:r>
              <a:rPr lang="en-US" sz="3600" dirty="0" smtClean="0"/>
              <a:t> catalyzes this process</a:t>
            </a:r>
          </a:p>
          <a:p>
            <a:r>
              <a:rPr lang="en-US" sz="3600" dirty="0"/>
              <a:t>Conjugated bilirubin is excreted into bile against a marked concentration gradient by a process thought to be an energy dependent active transport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3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216"/>
            <a:ext cx="7886700" cy="1325563"/>
          </a:xfrm>
        </p:spPr>
        <p:txBody>
          <a:bodyPr/>
          <a:lstStyle/>
          <a:p>
            <a:r>
              <a:rPr lang="en-US" dirty="0" smtClean="0"/>
              <a:t>Excretion of Bilirubin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259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the intestine bilirubin </a:t>
            </a:r>
            <a:r>
              <a:rPr lang="en-US" sz="3600" dirty="0" err="1" smtClean="0"/>
              <a:t>glucoronides</a:t>
            </a:r>
            <a:r>
              <a:rPr lang="en-US" sz="3600" dirty="0" smtClean="0"/>
              <a:t> hydrolyzed  by </a:t>
            </a:r>
            <a:r>
              <a:rPr lang="en-US" sz="3600" dirty="0"/>
              <a:t>β-</a:t>
            </a:r>
            <a:r>
              <a:rPr lang="en-US" sz="3600" dirty="0" err="1"/>
              <a:t>glucuronidase</a:t>
            </a:r>
            <a:r>
              <a:rPr lang="en-US" sz="3600" dirty="0"/>
              <a:t> from the liver, intestinal </a:t>
            </a:r>
            <a:r>
              <a:rPr lang="en-US" sz="3600" dirty="0" smtClean="0"/>
              <a:t>epithelial cells</a:t>
            </a:r>
            <a:r>
              <a:rPr lang="en-US" sz="3600" dirty="0"/>
              <a:t>, and </a:t>
            </a:r>
            <a:r>
              <a:rPr lang="en-US" sz="3600" dirty="0" smtClean="0"/>
              <a:t>bacteria</a:t>
            </a:r>
          </a:p>
          <a:p>
            <a:r>
              <a:rPr lang="en-US" sz="3600" dirty="0"/>
              <a:t>This unconjugated bilirubin is </a:t>
            </a:r>
            <a:r>
              <a:rPr lang="en-US" sz="3600" dirty="0" smtClean="0"/>
              <a:t>then reduced </a:t>
            </a:r>
            <a:r>
              <a:rPr lang="en-US" sz="3600" dirty="0"/>
              <a:t>by anaerobic intestinal microbial flora </a:t>
            </a:r>
            <a:r>
              <a:rPr lang="en-US" sz="3600" dirty="0" smtClean="0"/>
              <a:t>to form </a:t>
            </a:r>
            <a:r>
              <a:rPr lang="en-US" sz="3600" i="1" dirty="0" smtClean="0"/>
              <a:t>urobilinogens (</a:t>
            </a:r>
            <a:r>
              <a:rPr lang="en-US" sz="3600" i="1" dirty="0" err="1" smtClean="0"/>
              <a:t>stercobilinogen</a:t>
            </a:r>
            <a:r>
              <a:rPr lang="en-US" sz="3600" i="1" dirty="0" smtClean="0"/>
              <a:t>, </a:t>
            </a:r>
            <a:r>
              <a:rPr lang="en-US" sz="3600" i="1" dirty="0" err="1" smtClean="0"/>
              <a:t>mesobilinogen</a:t>
            </a:r>
            <a:r>
              <a:rPr lang="en-US" sz="3600" i="1" dirty="0"/>
              <a:t>, </a:t>
            </a:r>
            <a:r>
              <a:rPr lang="en-US" sz="3600" dirty="0"/>
              <a:t>or </a:t>
            </a:r>
            <a:r>
              <a:rPr lang="en-US" sz="3600" i="1" dirty="0" smtClean="0"/>
              <a:t>urobilinogen)</a:t>
            </a:r>
          </a:p>
          <a:p>
            <a:r>
              <a:rPr lang="en-US" sz="3600" dirty="0" smtClean="0"/>
              <a:t>About 20% of the urobilinogen is reabsorbed to enter the </a:t>
            </a:r>
            <a:r>
              <a:rPr lang="en-US" sz="3600" dirty="0" err="1" smtClean="0"/>
              <a:t>entero</a:t>
            </a:r>
            <a:r>
              <a:rPr lang="en-US" sz="3600" dirty="0" smtClean="0"/>
              <a:t>-hepatic circulation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of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091"/>
            <a:ext cx="7886700" cy="4351338"/>
          </a:xfrm>
        </p:spPr>
        <p:txBody>
          <a:bodyPr>
            <a:noAutofit/>
          </a:bodyPr>
          <a:lstStyle/>
          <a:p>
            <a:r>
              <a:rPr lang="en-US" sz="3200" dirty="0"/>
              <a:t>Most </a:t>
            </a:r>
            <a:r>
              <a:rPr lang="en-US" sz="3200" dirty="0" smtClean="0"/>
              <a:t>of the </a:t>
            </a:r>
            <a:r>
              <a:rPr lang="en-US" sz="3200" dirty="0"/>
              <a:t>reabsorbed </a:t>
            </a:r>
            <a:r>
              <a:rPr lang="en-US" sz="3200" dirty="0" smtClean="0"/>
              <a:t>urobilinogen </a:t>
            </a:r>
            <a:r>
              <a:rPr lang="en-US" sz="3200" dirty="0"/>
              <a:t>taken up by the liver </a:t>
            </a:r>
            <a:r>
              <a:rPr lang="en-US" sz="3200" dirty="0" smtClean="0"/>
              <a:t>for </a:t>
            </a:r>
            <a:r>
              <a:rPr lang="en-US" sz="3200" smtClean="0"/>
              <a:t>re-excretion in </a:t>
            </a:r>
            <a:r>
              <a:rPr lang="en-US" sz="3200" dirty="0" smtClean="0"/>
              <a:t>bile</a:t>
            </a:r>
          </a:p>
          <a:p>
            <a:r>
              <a:rPr lang="en-US" sz="3200" dirty="0" smtClean="0"/>
              <a:t>A </a:t>
            </a:r>
            <a:r>
              <a:rPr lang="en-US" sz="3200" dirty="0"/>
              <a:t>small fraction (2 to 5%) enters </a:t>
            </a:r>
            <a:r>
              <a:rPr lang="en-US" sz="3200" dirty="0" smtClean="0"/>
              <a:t>the general </a:t>
            </a:r>
            <a:r>
              <a:rPr lang="en-US" sz="3200" dirty="0"/>
              <a:t>circulation and appears in </a:t>
            </a:r>
            <a:r>
              <a:rPr lang="en-US" sz="3200" dirty="0" smtClean="0"/>
              <a:t>urine</a:t>
            </a:r>
          </a:p>
          <a:p>
            <a:r>
              <a:rPr lang="en-US" sz="3200" dirty="0"/>
              <a:t>In the lower </a:t>
            </a:r>
            <a:r>
              <a:rPr lang="en-US" sz="3200" dirty="0" smtClean="0"/>
              <a:t>intestinal tract</a:t>
            </a:r>
            <a:r>
              <a:rPr lang="en-US" sz="3200" dirty="0"/>
              <a:t>, the three urobilinogens are spontaneously </a:t>
            </a:r>
            <a:r>
              <a:rPr lang="en-US" sz="3200" dirty="0" smtClean="0"/>
              <a:t>oxidized </a:t>
            </a:r>
            <a:r>
              <a:rPr lang="en-US" sz="3200" dirty="0"/>
              <a:t>to produce </a:t>
            </a:r>
            <a:r>
              <a:rPr lang="en-US" sz="3200" dirty="0" smtClean="0"/>
              <a:t>the corresponding </a:t>
            </a:r>
            <a:r>
              <a:rPr lang="en-US" sz="3200" dirty="0"/>
              <a:t>bile pigments </a:t>
            </a:r>
            <a:r>
              <a:rPr lang="en-US" sz="3200" dirty="0" err="1"/>
              <a:t>stercobilin</a:t>
            </a:r>
            <a:r>
              <a:rPr lang="en-US" sz="3200" dirty="0"/>
              <a:t>, </a:t>
            </a:r>
            <a:r>
              <a:rPr lang="en-US" sz="3200" dirty="0" err="1"/>
              <a:t>mesobilin</a:t>
            </a:r>
            <a:r>
              <a:rPr lang="en-US" sz="3200" dirty="0"/>
              <a:t>, and </a:t>
            </a:r>
            <a:r>
              <a:rPr lang="en-US" sz="3200" dirty="0" err="1" smtClean="0"/>
              <a:t>urobilin</a:t>
            </a:r>
            <a:endParaRPr lang="en-US" sz="3200" dirty="0" smtClean="0"/>
          </a:p>
          <a:p>
            <a:r>
              <a:rPr lang="en-US" sz="3200" dirty="0"/>
              <a:t>These oxidized product are </a:t>
            </a:r>
            <a:r>
              <a:rPr lang="en-US" sz="3200" dirty="0" smtClean="0"/>
              <a:t>orange-brown </a:t>
            </a:r>
            <a:r>
              <a:rPr lang="en-US" sz="3200" dirty="0"/>
              <a:t>and the major pigments of stool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27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6518"/>
            <a:ext cx="7886699" cy="6027313"/>
          </a:xfrm>
        </p:spPr>
      </p:pic>
    </p:spTree>
    <p:extLst>
      <p:ext uri="{BB962C8B-B14F-4D97-AF65-F5344CB8AC3E}">
        <p14:creationId xmlns:p14="http://schemas.microsoft.com/office/powerpoint/2010/main" val="30149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The Function of Liver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609600" indent="-609600"/>
            <a:r>
              <a:rPr lang="en-GB" sz="2400"/>
              <a:t>Liver is largest and most complex internal organ</a:t>
            </a:r>
          </a:p>
          <a:p>
            <a:pPr marL="609600" indent="-609600"/>
            <a:r>
              <a:rPr lang="en-GB" sz="2400"/>
              <a:t>All blood flow fm intestine and pancreas reaches liver via portal venous system</a:t>
            </a:r>
          </a:p>
          <a:p>
            <a:pPr marL="609600" indent="-609600"/>
            <a:r>
              <a:rPr lang="en-US" sz="2400"/>
              <a:t>Liver is a multifunctional organ that is involved in diverse body functions.</a:t>
            </a:r>
          </a:p>
          <a:p>
            <a:pPr marL="609600" indent="-609600">
              <a:buFontTx/>
              <a:buNone/>
            </a:pPr>
            <a:endParaRPr lang="en-US" sz="2400"/>
          </a:p>
          <a:p>
            <a:pPr marL="609600" indent="-609600">
              <a:buFontTx/>
              <a:buAutoNum type="arabicPeriod"/>
            </a:pPr>
            <a:r>
              <a:rPr lang="en-US" sz="2400" b="1" u="sng"/>
              <a:t>Metabolic Functions</a:t>
            </a:r>
          </a:p>
          <a:p>
            <a:pPr marL="609600" indent="-609600">
              <a:buFontTx/>
              <a:buNone/>
            </a:pPr>
            <a:r>
              <a:rPr lang="en-US" sz="2400"/>
              <a:t>       Liver  actively participates in carbohydrate metabolism, lipid, protein, mineral and vitamin metabolisms.</a:t>
            </a:r>
          </a:p>
          <a:p>
            <a:pPr marL="609600" indent="-609600">
              <a:buFontTx/>
              <a:buAutoNum type="arabicPeriod" startAt="2"/>
            </a:pPr>
            <a:r>
              <a:rPr lang="en-US" sz="2400" b="1" u="sng"/>
              <a:t>Excretory Functions</a:t>
            </a:r>
          </a:p>
          <a:p>
            <a:pPr marL="609600" indent="-609600">
              <a:buFontTx/>
              <a:buNone/>
            </a:pPr>
            <a:r>
              <a:rPr lang="en-US" sz="2400"/>
              <a:t>       Bile pigments, bile salts and cholesterol are excreted in bile into intestine. </a:t>
            </a:r>
          </a:p>
          <a:p>
            <a:pPr marL="609600" indent="-609600">
              <a:buFontTx/>
              <a:buNone/>
            </a:pPr>
            <a:endParaRPr lang="en-GB" sz="2400"/>
          </a:p>
          <a:p>
            <a:pPr marL="609600" indent="-60960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1593065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 of Bilirubin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091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Defect can occur at each step of the pathway of bilirubin metabolism</a:t>
            </a:r>
          </a:p>
          <a:p>
            <a:r>
              <a:rPr lang="en-US" sz="3600" dirty="0" smtClean="0"/>
              <a:t>This usually results in build up of bilirubin (Hyperbilirubinemia) </a:t>
            </a:r>
          </a:p>
        </p:txBody>
      </p:sp>
    </p:spTree>
    <p:extLst>
      <p:ext uri="{BB962C8B-B14F-4D97-AF65-F5344CB8AC3E}">
        <p14:creationId xmlns:p14="http://schemas.microsoft.com/office/powerpoint/2010/main" val="34240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Disorders of Bilirubin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Clinically, hyperbilirubinemia can manifest as jaundice or icterus</a:t>
            </a:r>
          </a:p>
          <a:p>
            <a:r>
              <a:rPr lang="en-US" sz="3600" dirty="0"/>
              <a:t>This is as a result of deposition of bile pigment in the skin, mucous membranes, and sclera with a resulting yellow appearance of the </a:t>
            </a:r>
            <a:r>
              <a:rPr lang="en-US" sz="3600" dirty="0" smtClean="0"/>
              <a:t>patient</a:t>
            </a:r>
          </a:p>
          <a:p>
            <a:r>
              <a:rPr lang="en-US" sz="3600" dirty="0" smtClean="0"/>
              <a:t>Jaundice becomes clinically evident when bilirubin concentration ≥5mg /dl</a:t>
            </a:r>
          </a:p>
          <a:p>
            <a:r>
              <a:rPr lang="en-US" sz="3600" dirty="0" smtClean="0"/>
              <a:t>Reference interval for total bilirubin &lt; 1mg/dl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27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7886700" cy="6370526"/>
          </a:xfrm>
        </p:spPr>
      </p:pic>
    </p:spTree>
    <p:extLst>
      <p:ext uri="{BB962C8B-B14F-4D97-AF65-F5344CB8AC3E}">
        <p14:creationId xmlns:p14="http://schemas.microsoft.com/office/powerpoint/2010/main" val="645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PRE-HEPATIC HYPERBILIRUBINEMIA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6532"/>
            <a:ext cx="7886700" cy="43513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HEMOLYTIC</a:t>
            </a:r>
          </a:p>
          <a:p>
            <a:r>
              <a:rPr lang="en-US" sz="3200" dirty="0" smtClean="0"/>
              <a:t>Increased bilirubin production from excessive RC destruction</a:t>
            </a:r>
          </a:p>
          <a:p>
            <a:r>
              <a:rPr lang="en-US" sz="3200" dirty="0" smtClean="0"/>
              <a:t>Increased </a:t>
            </a:r>
            <a:r>
              <a:rPr lang="en-US" sz="3200" dirty="0"/>
              <a:t>destruction of RBCs leads to increased bilirubin turnover and unconjugated hyperbilirubinemia</a:t>
            </a:r>
          </a:p>
          <a:p>
            <a:r>
              <a:rPr lang="en-US" sz="3200" dirty="0"/>
              <a:t>With normal liver function, hyperbilirubinemia usually not more than 4mg/dl</a:t>
            </a:r>
          </a:p>
          <a:p>
            <a:r>
              <a:rPr lang="en-US" sz="3200" dirty="0"/>
              <a:t>The direct-reacting fraction ≤15% of the total serum bilirubin</a:t>
            </a:r>
          </a:p>
          <a:p>
            <a:r>
              <a:rPr lang="en-US" sz="3200" dirty="0"/>
              <a:t>Hemolytic conditions could be hereditary or </a:t>
            </a:r>
            <a:r>
              <a:rPr lang="en-US" sz="3200" dirty="0" smtClean="0"/>
              <a:t>acquired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66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PRE-HEPATIC </a:t>
            </a:r>
            <a:r>
              <a:rPr lang="en-US" b="1" dirty="0" smtClean="0"/>
              <a:t>HYPERBILIRUBINEMIA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Causes of hemolytic hyperbilirubinemia:</a:t>
            </a:r>
          </a:p>
          <a:p>
            <a:r>
              <a:rPr lang="en-US" sz="3600" dirty="0" smtClean="0"/>
              <a:t>-Hereditary </a:t>
            </a:r>
            <a:r>
              <a:rPr lang="en-US" sz="3600" dirty="0" err="1" smtClean="0"/>
              <a:t>eg</a:t>
            </a:r>
            <a:r>
              <a:rPr lang="en-US" sz="3600" dirty="0" smtClean="0"/>
              <a:t> sickle cell anemia, </a:t>
            </a:r>
            <a:r>
              <a:rPr lang="en-US" sz="3600" dirty="0" err="1" smtClean="0"/>
              <a:t>thalassaemia</a:t>
            </a:r>
            <a:r>
              <a:rPr lang="en-US" sz="3600" dirty="0" smtClean="0"/>
              <a:t>, G6PD deficiency triggered by drugs like </a:t>
            </a:r>
            <a:r>
              <a:rPr lang="en-US" sz="3600" dirty="0" err="1" smtClean="0"/>
              <a:t>sulphonamides</a:t>
            </a:r>
            <a:endParaRPr lang="en-US" sz="3600" dirty="0" smtClean="0"/>
          </a:p>
          <a:p>
            <a:r>
              <a:rPr lang="en-US" sz="3600" dirty="0" smtClean="0"/>
              <a:t>-Acquired </a:t>
            </a:r>
            <a:r>
              <a:rPr lang="en-US" sz="3600" dirty="0" err="1" smtClean="0"/>
              <a:t>eg</a:t>
            </a:r>
            <a:r>
              <a:rPr lang="en-US" sz="3600" dirty="0" smtClean="0"/>
              <a:t> malaria, sepsis, significant hematomas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04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1551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BILIRUBIN </a:t>
            </a:r>
            <a:r>
              <a:rPr lang="en-US" dirty="0" smtClean="0"/>
              <a:t>PRODUCTION(Cont’d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1443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b="1" dirty="0"/>
              <a:t>Ineffective Erythropoiesis</a:t>
            </a:r>
            <a:r>
              <a:rPr lang="en-US" sz="3600" dirty="0"/>
              <a:t>: During erythroid maturation, small amounts of </a:t>
            </a:r>
            <a:r>
              <a:rPr lang="en-US" sz="3600" dirty="0" err="1"/>
              <a:t>Hb</a:t>
            </a:r>
            <a:r>
              <a:rPr lang="en-US" sz="3600" dirty="0"/>
              <a:t> may be lost at the time of nuclear extrusion, and a fraction of developing erythroid cells is destroyed within the marrow.</a:t>
            </a:r>
          </a:p>
          <a:p>
            <a:r>
              <a:rPr lang="en-US" sz="3600" dirty="0"/>
              <a:t>In various disorders, including thalassemia major, megaloblastic anemias, lead poisoning, the fraction of total bilirubin production derived from ineffective erythropoiesis is increased</a:t>
            </a:r>
          </a:p>
          <a:p>
            <a:r>
              <a:rPr lang="en-US" sz="3600" dirty="0"/>
              <a:t>This may be sufficient to produce modest degrees of unconjugated hyperbilirubinemia.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3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9216"/>
            <a:ext cx="7886700" cy="1325563"/>
          </a:xfrm>
        </p:spPr>
        <p:txBody>
          <a:bodyPr/>
          <a:lstStyle/>
          <a:p>
            <a:r>
              <a:rPr lang="en-US" b="1" dirty="0" smtClean="0"/>
              <a:t>HEPATIC HYPERBILIRUBUNEMIA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5313"/>
            <a:ext cx="7886700" cy="472165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IMPAIRED CONJUGATION</a:t>
            </a:r>
            <a:r>
              <a:rPr lang="en-US" sz="3200" dirty="0" smtClean="0"/>
              <a:t>: </a:t>
            </a:r>
          </a:p>
          <a:p>
            <a:r>
              <a:rPr lang="en-US" sz="3200" b="1" dirty="0" smtClean="0"/>
              <a:t>-Physiologic jaundice of the Newborn</a:t>
            </a:r>
            <a:r>
              <a:rPr lang="en-US" sz="3200" dirty="0" smtClean="0"/>
              <a:t>: Bilirubin concentrations </a:t>
            </a:r>
            <a:r>
              <a:rPr lang="en-US" sz="3200" dirty="0"/>
              <a:t>reach a peak within 3 to 5 days of birth </a:t>
            </a:r>
            <a:r>
              <a:rPr lang="en-US" sz="3200" dirty="0" smtClean="0"/>
              <a:t>and remain </a:t>
            </a:r>
            <a:r>
              <a:rPr lang="en-US" sz="3200" dirty="0"/>
              <a:t>elevated for less than 2 </a:t>
            </a:r>
            <a:r>
              <a:rPr lang="en-US" sz="3200" dirty="0" smtClean="0"/>
              <a:t>weeks</a:t>
            </a:r>
          </a:p>
          <a:p>
            <a:r>
              <a:rPr lang="en-US" sz="3200" dirty="0"/>
              <a:t>Bilirubin </a:t>
            </a:r>
            <a:r>
              <a:rPr lang="en-US" sz="3200" dirty="0" smtClean="0"/>
              <a:t>usually less than </a:t>
            </a:r>
            <a:r>
              <a:rPr lang="en-US" sz="3200" dirty="0"/>
              <a:t>5 mg/</a:t>
            </a:r>
            <a:r>
              <a:rPr lang="en-US" sz="3200" dirty="0" err="1"/>
              <a:t>dL</a:t>
            </a:r>
            <a:r>
              <a:rPr lang="en-US" sz="3200" dirty="0"/>
              <a:t>, with 90% </a:t>
            </a:r>
            <a:r>
              <a:rPr lang="en-US" sz="3200" dirty="0" smtClean="0"/>
              <a:t>unconjugated</a:t>
            </a:r>
          </a:p>
          <a:p>
            <a:r>
              <a:rPr lang="en-US" sz="3200" dirty="0" smtClean="0"/>
              <a:t>Contributory factors include: </a:t>
            </a:r>
          </a:p>
          <a:p>
            <a:r>
              <a:rPr lang="en-US" sz="3200" dirty="0"/>
              <a:t>(1) </a:t>
            </a:r>
            <a:r>
              <a:rPr lang="en-US" sz="3200" dirty="0" smtClean="0"/>
              <a:t>An </a:t>
            </a:r>
            <a:r>
              <a:rPr lang="en-US" sz="3200" dirty="0"/>
              <a:t>increased </a:t>
            </a:r>
            <a:r>
              <a:rPr lang="en-US" sz="3200" dirty="0" smtClean="0"/>
              <a:t>bilirubin load </a:t>
            </a:r>
            <a:r>
              <a:rPr lang="en-US" sz="3200" dirty="0"/>
              <a:t>in the newborn because the RBCs have a shortened </a:t>
            </a:r>
            <a:r>
              <a:rPr lang="en-US" sz="3200" dirty="0" smtClean="0"/>
              <a:t>lifespan</a:t>
            </a:r>
            <a:r>
              <a:rPr lang="en-US" sz="3200" dirty="0"/>
              <a:t>; </a:t>
            </a:r>
            <a:endParaRPr lang="en-US" sz="3200" dirty="0" smtClean="0"/>
          </a:p>
          <a:p>
            <a:r>
              <a:rPr lang="en-US" sz="3200" dirty="0" smtClean="0"/>
              <a:t>(</a:t>
            </a:r>
            <a:r>
              <a:rPr lang="en-US" sz="3200" dirty="0"/>
              <a:t>2) </a:t>
            </a:r>
            <a:r>
              <a:rPr lang="en-US" sz="3200" dirty="0" smtClean="0"/>
              <a:t>The </a:t>
            </a:r>
            <a:r>
              <a:rPr lang="en-US" sz="3200" dirty="0"/>
              <a:t>appearance of “shunt” bilirubin, which is </a:t>
            </a:r>
            <a:r>
              <a:rPr lang="en-US" sz="3200" dirty="0" smtClean="0"/>
              <a:t>bilirubin derived </a:t>
            </a:r>
            <a:r>
              <a:rPr lang="en-US" sz="3200" dirty="0"/>
              <a:t>from ineffective erythropoiesis or </a:t>
            </a:r>
            <a:r>
              <a:rPr lang="en-US" sz="3200" dirty="0" smtClean="0"/>
              <a:t>non-RBC sources</a:t>
            </a:r>
            <a:r>
              <a:rPr lang="en-US" sz="3200" dirty="0"/>
              <a:t>;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24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Physiologic jaundice of the </a:t>
            </a:r>
            <a:r>
              <a:rPr lang="en-US" b="1" dirty="0" smtClean="0"/>
              <a:t>Newborn (</a:t>
            </a:r>
            <a:r>
              <a:rPr lang="en-US" b="1" dirty="0" err="1"/>
              <a:t>C</a:t>
            </a:r>
            <a:r>
              <a:rPr lang="en-US" b="1" dirty="0" err="1" smtClean="0"/>
              <a:t>ont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(3) Decreased conjugation of bilirubin owing to a relative lack of </a:t>
            </a:r>
            <a:r>
              <a:rPr lang="en-US" sz="3600" dirty="0" err="1"/>
              <a:t>glucuronyl</a:t>
            </a:r>
            <a:r>
              <a:rPr lang="en-US" sz="3600" dirty="0"/>
              <a:t> transferase in the first few days following birth; </a:t>
            </a:r>
          </a:p>
          <a:p>
            <a:r>
              <a:rPr lang="en-US" sz="3600" dirty="0"/>
              <a:t>(4) Increased absorption of bilirubin in the intestine caused by β-</a:t>
            </a:r>
            <a:r>
              <a:rPr lang="en-US" sz="3600" dirty="0" err="1"/>
              <a:t>glucuronidase</a:t>
            </a:r>
            <a:r>
              <a:rPr lang="en-US" sz="3600" dirty="0"/>
              <a:t> in meconium, which hydrolyzes bilirubin conjugates to unconjugated bilirubin that can be passively reabsorbed;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04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Physiologic jaundice of the Newborn (</a:t>
            </a:r>
            <a:r>
              <a:rPr lang="en-US" b="1" dirty="0" err="1"/>
              <a:t>Cont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Physiologic jaundice generally is not </a:t>
            </a:r>
            <a:r>
              <a:rPr lang="en-US" sz="3600" dirty="0" smtClean="0"/>
              <a:t>harmful, but </a:t>
            </a:r>
            <a:r>
              <a:rPr lang="en-US" sz="3600" dirty="0"/>
              <a:t>bilirubin </a:t>
            </a:r>
            <a:r>
              <a:rPr lang="en-US" sz="3600" dirty="0" smtClean="0"/>
              <a:t>concentrations </a:t>
            </a:r>
            <a:r>
              <a:rPr lang="en-US" sz="3600" dirty="0"/>
              <a:t>above 10 mg/</a:t>
            </a:r>
            <a:r>
              <a:rPr lang="en-US" sz="3600" dirty="0" err="1"/>
              <a:t>dL</a:t>
            </a:r>
            <a:r>
              <a:rPr lang="en-US" sz="3600" dirty="0"/>
              <a:t> (170 </a:t>
            </a:r>
            <a:r>
              <a:rPr lang="en-US" sz="3600" dirty="0" err="1"/>
              <a:t>μmol</a:t>
            </a:r>
            <a:r>
              <a:rPr lang="en-US" sz="3600" dirty="0"/>
              <a:t>/L</a:t>
            </a:r>
            <a:r>
              <a:rPr lang="en-US" sz="3600" dirty="0" smtClean="0"/>
              <a:t>), </a:t>
            </a:r>
            <a:r>
              <a:rPr lang="en-US" sz="3600" dirty="0"/>
              <a:t>may increase the risk </a:t>
            </a:r>
            <a:r>
              <a:rPr lang="en-US" sz="3600" dirty="0" smtClean="0"/>
              <a:t>for kernicterus</a:t>
            </a:r>
          </a:p>
          <a:p>
            <a:r>
              <a:rPr lang="en-US" sz="3600" dirty="0"/>
              <a:t>Physiologic jaundice of the newborn is </a:t>
            </a:r>
            <a:r>
              <a:rPr lang="en-US" sz="3600" dirty="0" smtClean="0"/>
              <a:t>treated with phototherapy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infant is exposed to light of </a:t>
            </a:r>
            <a:r>
              <a:rPr lang="en-US" sz="3600" dirty="0" smtClean="0"/>
              <a:t>approximately 450 nm</a:t>
            </a:r>
          </a:p>
          <a:p>
            <a:r>
              <a:rPr lang="en-US" sz="3600" dirty="0" smtClean="0"/>
              <a:t>This yields </a:t>
            </a:r>
            <a:r>
              <a:rPr lang="en-US" sz="3600" dirty="0"/>
              <a:t>several </a:t>
            </a:r>
            <a:r>
              <a:rPr lang="en-US" sz="3600" dirty="0" err="1"/>
              <a:t>photoisomers</a:t>
            </a:r>
            <a:r>
              <a:rPr lang="en-US" sz="3600" dirty="0"/>
              <a:t> </a:t>
            </a:r>
            <a:r>
              <a:rPr lang="en-US" sz="3600" dirty="0" smtClean="0"/>
              <a:t>that are </a:t>
            </a:r>
            <a:r>
              <a:rPr lang="en-US" sz="3600" dirty="0"/>
              <a:t>more water </a:t>
            </a:r>
            <a:r>
              <a:rPr lang="en-US" sz="3600" dirty="0" smtClean="0"/>
              <a:t>soluble, </a:t>
            </a:r>
            <a:r>
              <a:rPr lang="en-US" sz="3600" dirty="0"/>
              <a:t>and thus </a:t>
            </a:r>
            <a:r>
              <a:rPr lang="en-US" sz="3600" dirty="0" smtClean="0"/>
              <a:t>are excreted </a:t>
            </a:r>
            <a:r>
              <a:rPr lang="en-US" sz="3600" dirty="0"/>
              <a:t>in the bile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31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can increase risk of Brain damage in Neonatal Jaundice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Pre term babies</a:t>
            </a:r>
          </a:p>
          <a:p>
            <a:r>
              <a:rPr lang="en-US" sz="4000" dirty="0" smtClean="0"/>
              <a:t>Low birth weight</a:t>
            </a:r>
          </a:p>
          <a:p>
            <a:r>
              <a:rPr lang="en-US" sz="4000" dirty="0" smtClean="0"/>
              <a:t>Poor feeding </a:t>
            </a:r>
          </a:p>
          <a:p>
            <a:r>
              <a:rPr lang="en-US" sz="4000" dirty="0" smtClean="0"/>
              <a:t>Maternal DM</a:t>
            </a:r>
          </a:p>
          <a:p>
            <a:r>
              <a:rPr lang="en-US" sz="4000" dirty="0" smtClean="0"/>
              <a:t>Hypoglycemia</a:t>
            </a:r>
          </a:p>
          <a:p>
            <a:r>
              <a:rPr lang="en-US" sz="4000" dirty="0" smtClean="0"/>
              <a:t>Metabolic acidosis</a:t>
            </a:r>
          </a:p>
          <a:p>
            <a:r>
              <a:rPr lang="en-US" sz="4000" dirty="0" smtClean="0"/>
              <a:t>Respiratory distress syndrome</a:t>
            </a:r>
          </a:p>
          <a:p>
            <a:r>
              <a:rPr lang="en-US" sz="4000" dirty="0" smtClean="0"/>
              <a:t>Drugs like </a:t>
            </a:r>
            <a:r>
              <a:rPr lang="en-US" sz="4000" dirty="0" err="1" smtClean="0"/>
              <a:t>Sulphonamides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31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sz="2400" b="1" u="sng"/>
              <a:t>Protective functions &amp; detoxification</a:t>
            </a:r>
          </a:p>
          <a:p>
            <a:pPr marL="609600" indent="-609600">
              <a:buFontTx/>
              <a:buNone/>
            </a:pPr>
            <a:r>
              <a:rPr lang="en-US" sz="2400"/>
              <a:t>       Kupffer cells of liver perform phagocytosis to eliminate foreign compounds. For example ammonia is detoxified to urea and metabolism of xenobiotics (detoxification).</a:t>
            </a:r>
          </a:p>
          <a:p>
            <a:pPr marL="609600" indent="-609600">
              <a:buFontTx/>
              <a:buNone/>
            </a:pPr>
            <a:r>
              <a:rPr lang="en-US" sz="2400"/>
              <a:t>       Clearance of hormones such as i</a:t>
            </a:r>
            <a:r>
              <a:rPr lang="en-GB" sz="2400"/>
              <a:t>nsulin, parathyroid hormone, oestrogen, cortisol</a:t>
            </a:r>
            <a:endParaRPr lang="en-US" sz="2400"/>
          </a:p>
          <a:p>
            <a:pPr marL="609600" indent="-609600">
              <a:buFontTx/>
              <a:buNone/>
            </a:pPr>
            <a:endParaRPr lang="en-US" sz="2400"/>
          </a:p>
          <a:p>
            <a:pPr marL="609600" indent="-609600">
              <a:buFontTx/>
              <a:buAutoNum type="arabicPeriod" startAt="4"/>
            </a:pPr>
            <a:r>
              <a:rPr lang="en-US" sz="2400" b="1" u="sng"/>
              <a:t>Hematological and synthetic functions</a:t>
            </a:r>
          </a:p>
          <a:p>
            <a:pPr marL="609600" indent="-609600">
              <a:buFontTx/>
              <a:buNone/>
            </a:pPr>
            <a:r>
              <a:rPr lang="en-US" sz="2400"/>
              <a:t>       Liver participates in formation of blood (particularly in embryo)</a:t>
            </a:r>
          </a:p>
          <a:p>
            <a:pPr marL="609600" indent="-609600"/>
            <a:r>
              <a:rPr lang="en-US" sz="2400"/>
              <a:t>Synthesis of plasma proteins (albumin and prothrombin), hormones e.g a</a:t>
            </a:r>
            <a:r>
              <a:rPr lang="en-GB" sz="2400"/>
              <a:t>ngiotensinogen, insulin-like growth factor and triiodothyronine.</a:t>
            </a:r>
            <a:r>
              <a:rPr lang="en-GB"/>
              <a:t> </a:t>
            </a:r>
            <a:endParaRPr lang="en-US" sz="2400"/>
          </a:p>
          <a:p>
            <a:pPr marL="609600" indent="-609600"/>
            <a:r>
              <a:rPr lang="en-US" sz="2400"/>
              <a:t>Destruction of erythrocytes (Bilirubin)</a:t>
            </a:r>
          </a:p>
        </p:txBody>
      </p:sp>
    </p:spTree>
    <p:extLst>
      <p:ext uri="{BB962C8B-B14F-4D97-AF65-F5344CB8AC3E}">
        <p14:creationId xmlns:p14="http://schemas.microsoft.com/office/powerpoint/2010/main" val="6597745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HEPATIC HYPERBILIRUBINEMIA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Acquired causes:</a:t>
            </a:r>
          </a:p>
          <a:p>
            <a:r>
              <a:rPr lang="en-US" sz="3600" dirty="0" smtClean="0"/>
              <a:t>Some degree of reduction </a:t>
            </a:r>
            <a:r>
              <a:rPr lang="en-US" sz="3600" dirty="0"/>
              <a:t>in bilirubin </a:t>
            </a:r>
            <a:r>
              <a:rPr lang="en-US" sz="3600" dirty="0" smtClean="0"/>
              <a:t>conjugating capacity </a:t>
            </a:r>
            <a:r>
              <a:rPr lang="en-US" sz="3600" dirty="0"/>
              <a:t>may be </a:t>
            </a:r>
            <a:r>
              <a:rPr lang="en-US" sz="3600" dirty="0" smtClean="0"/>
              <a:t>caused by;</a:t>
            </a:r>
          </a:p>
          <a:p>
            <a:r>
              <a:rPr lang="en-US" sz="3600" dirty="0" smtClean="0"/>
              <a:t>Hepatitis </a:t>
            </a:r>
            <a:r>
              <a:rPr lang="en-US" sz="3600" dirty="0"/>
              <a:t>or </a:t>
            </a:r>
            <a:r>
              <a:rPr lang="en-US" sz="3600" dirty="0" smtClean="0"/>
              <a:t>cirrhosis</a:t>
            </a:r>
          </a:p>
          <a:p>
            <a:r>
              <a:rPr lang="en-US" sz="3600" dirty="0" err="1" smtClean="0"/>
              <a:t>Eg</a:t>
            </a:r>
            <a:r>
              <a:rPr lang="en-US" sz="3600" dirty="0" smtClean="0"/>
              <a:t>, the vial hepatitis group of infections- Hepatitis A, Hepatitis B and Hepatitis C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75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Alcoholic liver disease</a:t>
            </a:r>
          </a:p>
          <a:p>
            <a:r>
              <a:rPr lang="en-US" sz="3600" dirty="0"/>
              <a:t>Drugs, including </a:t>
            </a:r>
            <a:r>
              <a:rPr lang="en-US" sz="3600" dirty="0" smtClean="0"/>
              <a:t>paracetamol overdose, </a:t>
            </a:r>
            <a:r>
              <a:rPr lang="en-US" sz="3600" dirty="0"/>
              <a:t>chloramphenicol, and gentamicin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08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HEREDITARY DEFECTS IN BILIRUBIN CONJUGATION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haracterized </a:t>
            </a:r>
            <a:r>
              <a:rPr lang="en-US" sz="4000" dirty="0"/>
              <a:t>by differing degrees of </a:t>
            </a:r>
            <a:r>
              <a:rPr lang="en-US" sz="4000" dirty="0" smtClean="0"/>
              <a:t>unconjugated hyperbilirubinemia</a:t>
            </a:r>
          </a:p>
          <a:p>
            <a:r>
              <a:rPr lang="en-US" sz="4000" dirty="0"/>
              <a:t>Crigler-Najjar Syndrome, Type </a:t>
            </a:r>
            <a:r>
              <a:rPr lang="en-US" sz="4000" dirty="0" smtClean="0"/>
              <a:t>I</a:t>
            </a:r>
          </a:p>
          <a:p>
            <a:r>
              <a:rPr lang="en-US" sz="4000" dirty="0"/>
              <a:t>Crigler-Najjar Syndrome (Type II</a:t>
            </a:r>
            <a:r>
              <a:rPr lang="en-US" sz="4000" dirty="0" smtClean="0"/>
              <a:t>)</a:t>
            </a:r>
          </a:p>
          <a:p>
            <a:r>
              <a:rPr lang="en-US" sz="4000" dirty="0"/>
              <a:t>Gilbert </a:t>
            </a:r>
            <a:r>
              <a:rPr lang="en-US" sz="4000" dirty="0" smtClean="0"/>
              <a:t>Syndrome</a:t>
            </a:r>
          </a:p>
          <a:p>
            <a:r>
              <a:rPr lang="en-US" sz="4000" dirty="0"/>
              <a:t>Lucey-Driscoll Syndrome</a:t>
            </a:r>
          </a:p>
        </p:txBody>
      </p:sp>
    </p:spTree>
    <p:extLst>
      <p:ext uri="{BB962C8B-B14F-4D97-AF65-F5344CB8AC3E}">
        <p14:creationId xmlns:p14="http://schemas.microsoft.com/office/powerpoint/2010/main" val="20133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Crigler-Najjar Syndrome, Type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First described in </a:t>
            </a:r>
            <a:r>
              <a:rPr lang="en-US" sz="4000" dirty="0" smtClean="0"/>
              <a:t>1952</a:t>
            </a:r>
          </a:p>
          <a:p>
            <a:r>
              <a:rPr lang="en-US" sz="4000" dirty="0" smtClean="0"/>
              <a:t> A rare disorder</a:t>
            </a:r>
          </a:p>
          <a:p>
            <a:r>
              <a:rPr lang="en-US" sz="4000" dirty="0" smtClean="0"/>
              <a:t>Estimated prevalence of 0.6–1.0 per million</a:t>
            </a:r>
          </a:p>
          <a:p>
            <a:r>
              <a:rPr lang="en-US" sz="4000" dirty="0" smtClean="0"/>
              <a:t>Inherited </a:t>
            </a:r>
            <a:r>
              <a:rPr lang="en-US" sz="4000" dirty="0"/>
              <a:t>as </a:t>
            </a:r>
            <a:r>
              <a:rPr lang="en-US" sz="4000" dirty="0" smtClean="0"/>
              <a:t>an autosomal </a:t>
            </a:r>
            <a:r>
              <a:rPr lang="en-US" sz="4000" dirty="0"/>
              <a:t>recessive </a:t>
            </a:r>
            <a:r>
              <a:rPr lang="en-US" sz="4000" dirty="0" smtClean="0"/>
              <a:t>trait</a:t>
            </a:r>
          </a:p>
          <a:p>
            <a:r>
              <a:rPr lang="en-US" sz="4000" dirty="0" smtClean="0"/>
              <a:t>There is complete </a:t>
            </a:r>
            <a:r>
              <a:rPr lang="en-US" sz="4000" dirty="0"/>
              <a:t>absence of </a:t>
            </a:r>
            <a:r>
              <a:rPr lang="en-US" sz="4000" dirty="0" smtClean="0"/>
              <a:t>UDP-</a:t>
            </a:r>
            <a:r>
              <a:rPr lang="en-US" sz="4000" dirty="0" err="1" smtClean="0"/>
              <a:t>glucuronyltransferase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91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Crigler-Najjar Syndrome, Type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Characterized by very high concentrations of unconjugated bilirubin, often exceeding 20 mg/</a:t>
            </a:r>
            <a:r>
              <a:rPr lang="en-US" sz="3600" dirty="0" err="1"/>
              <a:t>dL</a:t>
            </a:r>
            <a:r>
              <a:rPr lang="en-US" sz="3600" dirty="0"/>
              <a:t> (340 </a:t>
            </a:r>
            <a:r>
              <a:rPr lang="en-US" sz="3600" dirty="0" err="1"/>
              <a:t>μmol</a:t>
            </a:r>
            <a:r>
              <a:rPr lang="en-US" sz="3600" dirty="0"/>
              <a:t>/L)</a:t>
            </a:r>
          </a:p>
          <a:p>
            <a:r>
              <a:rPr lang="en-US" sz="3600" dirty="0"/>
              <a:t>Most patients die of severe brain damage caused by kernicterus  within the first year of life</a:t>
            </a:r>
          </a:p>
          <a:p>
            <a:r>
              <a:rPr lang="en-US" sz="3600" dirty="0"/>
              <a:t>Phlebotomy and </a:t>
            </a:r>
            <a:r>
              <a:rPr lang="en-US" sz="3600" dirty="0" smtClean="0"/>
              <a:t>plasmapheresis can </a:t>
            </a:r>
            <a:r>
              <a:rPr lang="en-US" sz="3600" dirty="0"/>
              <a:t>reduce the serum bilirubin, but </a:t>
            </a:r>
            <a:r>
              <a:rPr lang="en-US" sz="3600" dirty="0" smtClean="0"/>
              <a:t>encephalopathy usually develops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only </a:t>
            </a:r>
            <a:r>
              <a:rPr lang="en-US" sz="3600" dirty="0" smtClean="0"/>
              <a:t>effective therapy is early </a:t>
            </a:r>
            <a:r>
              <a:rPr lang="en-US" sz="3600" dirty="0"/>
              <a:t>liver </a:t>
            </a:r>
            <a:r>
              <a:rPr lang="en-US" sz="3600" dirty="0" smtClean="0"/>
              <a:t>transplantation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09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Crigler-Najjar Syndrome (Type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A rare </a:t>
            </a:r>
            <a:r>
              <a:rPr lang="en-US" sz="4000" dirty="0"/>
              <a:t>autosomal dominant </a:t>
            </a:r>
            <a:r>
              <a:rPr lang="en-US" sz="4000" dirty="0" smtClean="0"/>
              <a:t>disorder</a:t>
            </a:r>
          </a:p>
          <a:p>
            <a:r>
              <a:rPr lang="en-US" sz="4000" dirty="0" smtClean="0"/>
              <a:t>There is </a:t>
            </a:r>
            <a:r>
              <a:rPr lang="en-US" sz="4000" dirty="0"/>
              <a:t>partial deficiency of </a:t>
            </a:r>
            <a:r>
              <a:rPr lang="en-US" sz="4000" dirty="0" smtClean="0"/>
              <a:t>UDP-</a:t>
            </a:r>
            <a:r>
              <a:rPr lang="en-US" sz="4000" dirty="0" err="1" smtClean="0"/>
              <a:t>glucuronyltransferase</a:t>
            </a:r>
            <a:endParaRPr lang="en-US" sz="4000" dirty="0" smtClean="0"/>
          </a:p>
          <a:p>
            <a:r>
              <a:rPr lang="en-US" sz="4000" dirty="0" smtClean="0"/>
              <a:t>Unconjugated bilirubin </a:t>
            </a:r>
            <a:r>
              <a:rPr lang="en-US" sz="4000" dirty="0"/>
              <a:t>is usually 5 to 20 mg/</a:t>
            </a:r>
            <a:r>
              <a:rPr lang="en-US" sz="4000" dirty="0" err="1"/>
              <a:t>dL</a:t>
            </a:r>
            <a:r>
              <a:rPr lang="en-US" sz="4000" dirty="0"/>
              <a:t> (85 to 340 </a:t>
            </a:r>
            <a:r>
              <a:rPr lang="en-US" sz="4000" dirty="0" err="1"/>
              <a:t>μmol</a:t>
            </a:r>
            <a:r>
              <a:rPr lang="en-US" sz="4000" dirty="0"/>
              <a:t>/L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Not frequently associated with Kernicterus</a:t>
            </a:r>
          </a:p>
        </p:txBody>
      </p:sp>
    </p:spTree>
    <p:extLst>
      <p:ext uri="{BB962C8B-B14F-4D97-AF65-F5344CB8AC3E}">
        <p14:creationId xmlns:p14="http://schemas.microsoft.com/office/powerpoint/2010/main" val="2421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Crigler-Najjar Syndrome (Type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Bilirubin glucuronides are present, with a striking, characteristic increase in the proportion of </a:t>
            </a:r>
            <a:r>
              <a:rPr lang="en-US" sz="3600" dirty="0" err="1"/>
              <a:t>monoglucuronides</a:t>
            </a:r>
            <a:endParaRPr lang="en-US" sz="3600" dirty="0"/>
          </a:p>
          <a:p>
            <a:r>
              <a:rPr lang="en-US" sz="3600" dirty="0"/>
              <a:t>Typically detected in infancy and in some cases, later in life</a:t>
            </a:r>
          </a:p>
          <a:p>
            <a:r>
              <a:rPr lang="en-US" sz="3600" dirty="0"/>
              <a:t>It responds dramatically to phenobarbital and a normal life is expected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46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Gilbert </a:t>
            </a:r>
            <a:r>
              <a:rPr lang="en-US" dirty="0" smtClean="0"/>
              <a:t>Syndrome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benign </a:t>
            </a:r>
            <a:r>
              <a:rPr lang="en-US" sz="3200" dirty="0"/>
              <a:t>condition manifested by </a:t>
            </a:r>
            <a:r>
              <a:rPr lang="en-US" sz="3200" dirty="0" smtClean="0"/>
              <a:t>mild unconjugated hyperbilirubinemia</a:t>
            </a:r>
          </a:p>
          <a:p>
            <a:r>
              <a:rPr lang="en-US" sz="3200" dirty="0" smtClean="0"/>
              <a:t>Affects</a:t>
            </a:r>
            <a:r>
              <a:rPr lang="en-US" sz="3200" dirty="0"/>
              <a:t> </a:t>
            </a:r>
            <a:r>
              <a:rPr lang="en-US" sz="3200" dirty="0" smtClean="0"/>
              <a:t>3 </a:t>
            </a:r>
            <a:r>
              <a:rPr lang="en-US" sz="3200" dirty="0"/>
              <a:t>to 5% of the </a:t>
            </a:r>
            <a:r>
              <a:rPr lang="en-US" sz="3200" dirty="0" smtClean="0"/>
              <a:t>population</a:t>
            </a:r>
          </a:p>
          <a:p>
            <a:r>
              <a:rPr lang="en-US" sz="3200" dirty="0"/>
              <a:t>Males predominate over females by reported ratios ranging from </a:t>
            </a:r>
            <a:r>
              <a:rPr lang="en-US" sz="3200" dirty="0" smtClean="0"/>
              <a:t>1.5:1 to </a:t>
            </a:r>
            <a:r>
              <a:rPr lang="en-US" sz="3200" dirty="0"/>
              <a:t>&gt;7:1.</a:t>
            </a:r>
            <a:endParaRPr lang="en-US" sz="3200" dirty="0" smtClean="0"/>
          </a:p>
          <a:p>
            <a:r>
              <a:rPr lang="en-US" sz="3200" dirty="0"/>
              <a:t>O</a:t>
            </a:r>
            <a:r>
              <a:rPr lang="en-US" sz="3200" dirty="0" smtClean="0"/>
              <a:t>ften </a:t>
            </a:r>
            <a:r>
              <a:rPr lang="en-US" sz="3200" dirty="0"/>
              <a:t>misdiagnosed as chronic </a:t>
            </a:r>
            <a:r>
              <a:rPr lang="en-US" sz="3200" dirty="0" smtClean="0"/>
              <a:t>hepatitis</a:t>
            </a:r>
          </a:p>
          <a:p>
            <a:r>
              <a:rPr lang="en-US" sz="3200" dirty="0"/>
              <a:t>S</a:t>
            </a:r>
            <a:r>
              <a:rPr lang="en-US" sz="3200" dirty="0" smtClean="0"/>
              <a:t>erum concentration of </a:t>
            </a:r>
            <a:r>
              <a:rPr lang="en-US" sz="3200" dirty="0"/>
              <a:t>bilirubin fluctuates between 1.5 and 3 </a:t>
            </a:r>
            <a:r>
              <a:rPr lang="en-US" sz="3200" dirty="0" smtClean="0"/>
              <a:t>mg/</a:t>
            </a:r>
            <a:r>
              <a:rPr lang="en-US" sz="3200" dirty="0" err="1" smtClean="0"/>
              <a:t>dL</a:t>
            </a:r>
            <a:r>
              <a:rPr lang="en-US" sz="3200" dirty="0"/>
              <a:t> </a:t>
            </a:r>
            <a:r>
              <a:rPr lang="en-US" sz="3200" dirty="0" smtClean="0"/>
              <a:t>(26 </a:t>
            </a:r>
            <a:r>
              <a:rPr lang="en-US" sz="3200" dirty="0"/>
              <a:t>and 51 </a:t>
            </a:r>
            <a:r>
              <a:rPr lang="el-GR" sz="3200" dirty="0"/>
              <a:t>μ</a:t>
            </a:r>
            <a:r>
              <a:rPr lang="en-US" sz="3200" dirty="0" err="1"/>
              <a:t>mol</a:t>
            </a:r>
            <a:r>
              <a:rPr lang="en-US" sz="3200" dirty="0"/>
              <a:t>/L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6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Gilbert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More elevated values are associated with stress, fatigue, alcohol use, reduced caloric intake, and </a:t>
            </a:r>
            <a:r>
              <a:rPr lang="en-US" sz="3600" dirty="0" err="1"/>
              <a:t>intercurrent</a:t>
            </a:r>
            <a:r>
              <a:rPr lang="en-US" sz="3600" dirty="0"/>
              <a:t> </a:t>
            </a:r>
            <a:r>
              <a:rPr lang="en-US" sz="3600" dirty="0" smtClean="0"/>
              <a:t>illness</a:t>
            </a:r>
          </a:p>
          <a:p>
            <a:r>
              <a:rPr lang="en-US" sz="3600" dirty="0" smtClean="0"/>
              <a:t>Increased </a:t>
            </a:r>
            <a:r>
              <a:rPr lang="en-US" sz="3600" dirty="0"/>
              <a:t>caloric intake or administration of enzyme-inducing agents produces lower bilirubin </a:t>
            </a:r>
            <a:r>
              <a:rPr lang="en-US" sz="3600" dirty="0" smtClean="0"/>
              <a:t>levels</a:t>
            </a:r>
          </a:p>
          <a:p>
            <a:r>
              <a:rPr lang="en-US" sz="3600" dirty="0" smtClean="0"/>
              <a:t>Hepatic </a:t>
            </a:r>
            <a:r>
              <a:rPr lang="en-US" sz="3600" dirty="0" err="1"/>
              <a:t>glucuronyltransferase</a:t>
            </a:r>
            <a:r>
              <a:rPr lang="en-US" sz="3600" dirty="0"/>
              <a:t> activity is low as a </a:t>
            </a:r>
            <a:r>
              <a:rPr lang="en-US" sz="3600" dirty="0" smtClean="0"/>
              <a:t>consequence of </a:t>
            </a:r>
            <a:r>
              <a:rPr lang="en-US" sz="3600" dirty="0"/>
              <a:t>a mutation in the </a:t>
            </a:r>
            <a:r>
              <a:rPr lang="en-US" sz="3600" dirty="0" smtClean="0"/>
              <a:t>bilirubin-UDP-glucuronosyltransferase </a:t>
            </a:r>
            <a:r>
              <a:rPr lang="en-US" sz="3600" i="1" dirty="0" smtClean="0"/>
              <a:t>(UGT1A1</a:t>
            </a:r>
            <a:r>
              <a:rPr lang="en-US" sz="3600" i="1" dirty="0"/>
              <a:t>) </a:t>
            </a:r>
            <a:r>
              <a:rPr lang="en-US" sz="3600" dirty="0" smtClean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23930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181"/>
            <a:ext cx="7886700" cy="1325563"/>
          </a:xfrm>
        </p:spPr>
        <p:txBody>
          <a:bodyPr/>
          <a:lstStyle/>
          <a:p>
            <a:r>
              <a:rPr lang="en-US" dirty="0"/>
              <a:t>Gilbert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743"/>
            <a:ext cx="7886700" cy="4351338"/>
          </a:xfrm>
        </p:spPr>
        <p:txBody>
          <a:bodyPr>
            <a:noAutofit/>
          </a:bodyPr>
          <a:lstStyle/>
          <a:p>
            <a:r>
              <a:rPr lang="en-US" sz="3600" dirty="0"/>
              <a:t>In most cases, this mutation is a repeat in the promoter, so that there are seven rather than the “normal” six ATs</a:t>
            </a:r>
          </a:p>
          <a:p>
            <a:r>
              <a:rPr lang="en-US" sz="3600" dirty="0"/>
              <a:t>Occasionally, five or eight repeats noted; the transcription of the gene is inversely proportional to the number of </a:t>
            </a:r>
            <a:r>
              <a:rPr lang="en-US" sz="3600" dirty="0" smtClean="0"/>
              <a:t>repeats</a:t>
            </a:r>
            <a:endParaRPr lang="en-US" sz="3600" dirty="0"/>
          </a:p>
          <a:p>
            <a:r>
              <a:rPr lang="en-US" sz="3600" dirty="0" smtClean="0"/>
              <a:t>Distinguished </a:t>
            </a:r>
            <a:r>
              <a:rPr lang="en-US" sz="3600" dirty="0"/>
              <a:t>from chronic hepatitis by the absence of anemia and bilirubin in urine, and by normal liver function </a:t>
            </a:r>
            <a:r>
              <a:rPr lang="en-US" sz="3600" dirty="0" smtClean="0"/>
              <a:t>tests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00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5.</a:t>
            </a:r>
            <a:r>
              <a:rPr lang="en-US" sz="2400"/>
              <a:t>		</a:t>
            </a:r>
            <a:r>
              <a:rPr lang="en-US" sz="2400" b="1" u="sng"/>
              <a:t>Storage functions</a:t>
            </a:r>
          </a:p>
          <a:p>
            <a:pPr>
              <a:buFontTx/>
              <a:buNone/>
            </a:pPr>
            <a:r>
              <a:rPr lang="en-US" sz="2400"/>
              <a:t>          Glycogen, vitamins A, D and B</a:t>
            </a:r>
            <a:r>
              <a:rPr lang="en-US" sz="2400" baseline="-25000"/>
              <a:t>12</a:t>
            </a:r>
          </a:p>
          <a:p>
            <a:pPr>
              <a:buFontTx/>
              <a:buNone/>
            </a:pPr>
            <a:endParaRPr lang="en-US" sz="2400" baseline="-25000"/>
          </a:p>
          <a:p>
            <a:pPr>
              <a:buFontTx/>
              <a:buNone/>
            </a:pPr>
            <a:r>
              <a:rPr lang="en-US" sz="2400" b="1"/>
              <a:t>6.		</a:t>
            </a:r>
            <a:r>
              <a:rPr lang="en-US" sz="2400" b="1" u="sng"/>
              <a:t>Serum enzymes</a:t>
            </a:r>
            <a:r>
              <a:rPr lang="en-US" sz="2400"/>
              <a:t> </a:t>
            </a:r>
          </a:p>
          <a:p>
            <a:pPr>
              <a:buFontTx/>
              <a:buNone/>
            </a:pPr>
            <a:r>
              <a:rPr lang="en-US" sz="2400"/>
              <a:t>           Acting as markers of liver damage</a:t>
            </a:r>
          </a:p>
          <a:p>
            <a:endParaRPr lang="en-US" sz="2400" u="sng"/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36104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Gilbert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Diagnosis </a:t>
            </a:r>
            <a:r>
              <a:rPr lang="en-US" sz="3200" dirty="0"/>
              <a:t>is usually made by chance on routine medical examination or when jaundice occurs following an </a:t>
            </a:r>
            <a:r>
              <a:rPr lang="en-US" sz="3200" dirty="0" err="1"/>
              <a:t>intercurrent</a:t>
            </a:r>
            <a:r>
              <a:rPr lang="en-US" sz="3200" dirty="0"/>
              <a:t> infection or fasting</a:t>
            </a:r>
          </a:p>
          <a:p>
            <a:r>
              <a:rPr lang="en-US" sz="3200" dirty="0"/>
              <a:t>No treatment is needed, but patients must be reassured that they do not have liver disease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43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Lucey-Driscoll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 </a:t>
            </a:r>
            <a:r>
              <a:rPr lang="en-US" sz="3600" dirty="0"/>
              <a:t>familial form of </a:t>
            </a:r>
            <a:r>
              <a:rPr lang="en-US" sz="3600" dirty="0" smtClean="0"/>
              <a:t>unconjugated hyperbilirubinemia </a:t>
            </a:r>
            <a:r>
              <a:rPr lang="en-US" sz="3600" dirty="0"/>
              <a:t>caused by a circulating inhibitor of </a:t>
            </a:r>
            <a:r>
              <a:rPr lang="en-US" sz="3600" dirty="0" smtClean="0"/>
              <a:t>bilirubin conjugation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hyperbilirubinemia is mild and </a:t>
            </a:r>
            <a:r>
              <a:rPr lang="en-US" sz="3600" dirty="0" smtClean="0"/>
              <a:t>lasts for </a:t>
            </a:r>
            <a:r>
              <a:rPr lang="en-US" sz="3600" dirty="0"/>
              <a:t>the first 2 to 3 weeks of </a:t>
            </a:r>
            <a:r>
              <a:rPr lang="en-US" sz="3600" dirty="0" smtClean="0"/>
              <a:t>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64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7578"/>
            <a:ext cx="7967998" cy="6600422"/>
          </a:xfrm>
        </p:spPr>
      </p:pic>
    </p:spTree>
    <p:extLst>
      <p:ext uri="{BB962C8B-B14F-4D97-AF65-F5344CB8AC3E}">
        <p14:creationId xmlns:p14="http://schemas.microsoft.com/office/powerpoint/2010/main" val="6590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FAMILIAL DEFECTS IN HEPATIC EXCRETORY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Dubin-Johnson Syndrome</a:t>
            </a:r>
          </a:p>
          <a:p>
            <a:r>
              <a:rPr lang="en-US" sz="3600" dirty="0"/>
              <a:t>Rotor </a:t>
            </a:r>
            <a:r>
              <a:rPr lang="en-US" sz="3600" dirty="0" smtClean="0"/>
              <a:t>Syndrome</a:t>
            </a:r>
          </a:p>
          <a:p>
            <a:r>
              <a:rPr lang="en-US" sz="3600" dirty="0"/>
              <a:t>Benign Recurrent Intrahepatic Cholestasis (BRIC</a:t>
            </a:r>
            <a:r>
              <a:rPr lang="en-US" sz="3600" dirty="0" smtClean="0"/>
              <a:t>)</a:t>
            </a:r>
          </a:p>
          <a:p>
            <a:r>
              <a:rPr lang="en-US" sz="3600" dirty="0"/>
              <a:t>Progressive Familial Intrahepatic Cholestasis (FIC)</a:t>
            </a:r>
          </a:p>
        </p:txBody>
      </p:sp>
    </p:spTree>
    <p:extLst>
      <p:ext uri="{BB962C8B-B14F-4D97-AF65-F5344CB8AC3E}">
        <p14:creationId xmlns:p14="http://schemas.microsoft.com/office/powerpoint/2010/main" val="31428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Dubin-Johnson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rare autosomal </a:t>
            </a:r>
            <a:r>
              <a:rPr lang="en-US" sz="3600" dirty="0" smtClean="0"/>
              <a:t>recessive disorder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haracterized </a:t>
            </a:r>
            <a:r>
              <a:rPr lang="en-US" sz="3600" dirty="0"/>
              <a:t>by jaundice with </a:t>
            </a:r>
            <a:r>
              <a:rPr lang="en-US" sz="3600" dirty="0" smtClean="0"/>
              <a:t>predominantly elevated </a:t>
            </a:r>
            <a:r>
              <a:rPr lang="en-US" sz="3600" dirty="0"/>
              <a:t>conjugated bilirubin and a minor elevation of </a:t>
            </a:r>
            <a:r>
              <a:rPr lang="en-US" sz="3600" dirty="0" smtClean="0"/>
              <a:t>unconjugated bilirubin</a:t>
            </a:r>
          </a:p>
          <a:p>
            <a:r>
              <a:rPr lang="en-US" sz="3600" dirty="0"/>
              <a:t>Excretion of various conjugated </a:t>
            </a:r>
            <a:r>
              <a:rPr lang="en-US" sz="3600" dirty="0" smtClean="0"/>
              <a:t>organic anions </a:t>
            </a:r>
            <a:r>
              <a:rPr lang="en-US" sz="3600" dirty="0"/>
              <a:t>and bilirubin, but not bile salts, into bile is </a:t>
            </a:r>
            <a:r>
              <a:rPr lang="en-US" sz="3600" dirty="0" smtClean="0"/>
              <a:t>impaired</a:t>
            </a:r>
          </a:p>
          <a:p>
            <a:r>
              <a:rPr lang="en-US" sz="3600" dirty="0"/>
              <a:t>U</a:t>
            </a:r>
            <a:r>
              <a:rPr lang="en-US" sz="3600" dirty="0" smtClean="0"/>
              <a:t>nderlying </a:t>
            </a:r>
            <a:r>
              <a:rPr lang="en-US" sz="3600" dirty="0"/>
              <a:t>defect in </a:t>
            </a:r>
            <a:r>
              <a:rPr lang="en-US" sz="3600" dirty="0" err="1"/>
              <a:t>canalicular</a:t>
            </a:r>
            <a:r>
              <a:rPr lang="en-US" sz="3600" dirty="0"/>
              <a:t> </a:t>
            </a:r>
            <a:r>
              <a:rPr lang="en-US" sz="3600" dirty="0" smtClean="0"/>
              <a:t>excretion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3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Dubin-Johnson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Intravenous cholangiography </a:t>
            </a:r>
            <a:r>
              <a:rPr lang="en-US" sz="3200" dirty="0"/>
              <a:t>does not show the gallbladder, but </a:t>
            </a:r>
            <a:r>
              <a:rPr lang="en-US" sz="3200" dirty="0" smtClean="0"/>
              <a:t>a 99mTc-hepatobiliary </a:t>
            </a:r>
            <a:r>
              <a:rPr lang="en-US" sz="3200" dirty="0" err="1"/>
              <a:t>iminodiacetic</a:t>
            </a:r>
            <a:r>
              <a:rPr lang="en-US" sz="3200" dirty="0"/>
              <a:t> acid (HIDA) scan </a:t>
            </a:r>
            <a:r>
              <a:rPr lang="en-US" sz="3200" dirty="0" smtClean="0"/>
              <a:t>does</a:t>
            </a:r>
          </a:p>
          <a:p>
            <a:r>
              <a:rPr lang="en-US" sz="3200" dirty="0" smtClean="0"/>
              <a:t>A derangement </a:t>
            </a:r>
            <a:r>
              <a:rPr lang="en-US" sz="3200" dirty="0"/>
              <a:t>in the excretion of urinary </a:t>
            </a:r>
            <a:r>
              <a:rPr lang="en-US" sz="3200" dirty="0" err="1" smtClean="0"/>
              <a:t>coproporphyrin</a:t>
            </a:r>
            <a:r>
              <a:rPr lang="en-US" sz="3200" dirty="0"/>
              <a:t> </a:t>
            </a:r>
            <a:r>
              <a:rPr lang="en-US" sz="3200" dirty="0" smtClean="0"/>
              <a:t>occurs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normal ratio of </a:t>
            </a:r>
            <a:r>
              <a:rPr lang="en-US" sz="3200" dirty="0" err="1"/>
              <a:t>coproporphyrin</a:t>
            </a:r>
            <a:r>
              <a:rPr lang="en-US" sz="3200" dirty="0"/>
              <a:t> I to III </a:t>
            </a:r>
            <a:r>
              <a:rPr lang="en-US" sz="3200" dirty="0" smtClean="0"/>
              <a:t>is reversed</a:t>
            </a:r>
          </a:p>
          <a:p>
            <a:r>
              <a:rPr lang="en-US" sz="3200" dirty="0"/>
              <a:t>The liver has a characteristic greenish black </a:t>
            </a:r>
            <a:r>
              <a:rPr lang="en-US" sz="3200" dirty="0" smtClean="0"/>
              <a:t>appearance, and </a:t>
            </a:r>
            <a:r>
              <a:rPr lang="en-US" sz="3200" dirty="0"/>
              <a:t>liver biopsy reveals a dark brown pigment in </a:t>
            </a:r>
            <a:r>
              <a:rPr lang="en-US" sz="3200" dirty="0" smtClean="0"/>
              <a:t>hepatocytes and </a:t>
            </a:r>
            <a:r>
              <a:rPr lang="en-US" sz="3200" dirty="0" err="1"/>
              <a:t>Kupffer</a:t>
            </a:r>
            <a:r>
              <a:rPr lang="en-US" sz="3200" dirty="0"/>
              <a:t> cells that looks like lipofuscin but </a:t>
            </a:r>
            <a:r>
              <a:rPr lang="en-US" sz="3200" dirty="0" smtClean="0"/>
              <a:t>probably is </a:t>
            </a:r>
            <a:r>
              <a:rPr lang="en-US" sz="3200" dirty="0"/>
              <a:t>melanin</a:t>
            </a:r>
          </a:p>
        </p:txBody>
      </p:sp>
    </p:spTree>
    <p:extLst>
      <p:ext uri="{BB962C8B-B14F-4D97-AF65-F5344CB8AC3E}">
        <p14:creationId xmlns:p14="http://schemas.microsoft.com/office/powerpoint/2010/main" val="26048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Dubin-Johnson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Serum ALT and ALP are </a:t>
            </a:r>
            <a:r>
              <a:rPr lang="en-US" sz="3600" dirty="0"/>
              <a:t>usually </a:t>
            </a:r>
            <a:r>
              <a:rPr lang="en-US" sz="3600" dirty="0" smtClean="0"/>
              <a:t>normal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ruritus </a:t>
            </a:r>
            <a:r>
              <a:rPr lang="en-US" sz="3600" dirty="0"/>
              <a:t>is </a:t>
            </a:r>
            <a:r>
              <a:rPr lang="en-US" sz="3600" dirty="0" smtClean="0"/>
              <a:t>absent</a:t>
            </a:r>
          </a:p>
          <a:p>
            <a:r>
              <a:rPr lang="en-US" sz="3600" dirty="0" smtClean="0"/>
              <a:t>The condition </a:t>
            </a:r>
            <a:r>
              <a:rPr lang="en-US" sz="3600" dirty="0"/>
              <a:t>is benign, although patients may develop </a:t>
            </a:r>
            <a:r>
              <a:rPr lang="en-US" sz="3600" dirty="0" smtClean="0"/>
              <a:t>jaundice during </a:t>
            </a:r>
            <a:r>
              <a:rPr lang="en-US" sz="3600" dirty="0"/>
              <a:t>pregnancy or while taking oral contraceptives</a:t>
            </a:r>
          </a:p>
        </p:txBody>
      </p:sp>
    </p:spTree>
    <p:extLst>
      <p:ext uri="{BB962C8B-B14F-4D97-AF65-F5344CB8AC3E}">
        <p14:creationId xmlns:p14="http://schemas.microsoft.com/office/powerpoint/2010/main" val="25326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</a:t>
            </a:r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benign, autosomal recessive </a:t>
            </a:r>
            <a:r>
              <a:rPr lang="en-US" sz="3200" dirty="0" smtClean="0"/>
              <a:t>disorder clinically similar </a:t>
            </a:r>
            <a:r>
              <a:rPr lang="en-US" sz="3200" dirty="0"/>
              <a:t>to </a:t>
            </a:r>
            <a:r>
              <a:rPr lang="en-US" sz="3200" dirty="0" smtClean="0"/>
              <a:t>DJS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liver in patients with </a:t>
            </a:r>
            <a:r>
              <a:rPr lang="en-US" sz="3200" dirty="0" smtClean="0"/>
              <a:t>Rotor syndrome </a:t>
            </a:r>
            <a:r>
              <a:rPr lang="en-US" sz="3200" dirty="0"/>
              <a:t>has no increased pigmentation and appears totally </a:t>
            </a:r>
            <a:r>
              <a:rPr lang="en-US" sz="3200" dirty="0" smtClean="0"/>
              <a:t>normal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abnormality in routine laboratory tests is an elevation </a:t>
            </a:r>
            <a:r>
              <a:rPr lang="en-US" sz="3200" dirty="0" smtClean="0"/>
              <a:t>of total </a:t>
            </a:r>
            <a:r>
              <a:rPr lang="en-US" sz="3200" dirty="0"/>
              <a:t>serum bilirubin, due to a predominant rise in conjugated </a:t>
            </a:r>
            <a:r>
              <a:rPr lang="en-US" sz="3200" dirty="0" smtClean="0"/>
              <a:t>bilirubin</a:t>
            </a:r>
          </a:p>
          <a:p>
            <a:r>
              <a:rPr lang="en-US" sz="3200" dirty="0"/>
              <a:t>This is accompanied by </a:t>
            </a:r>
            <a:r>
              <a:rPr lang="en-US" sz="3200" dirty="0" err="1"/>
              <a:t>bilirubinuria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86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gallbladder is seen on </a:t>
            </a:r>
            <a:r>
              <a:rPr lang="en-US" sz="3600" dirty="0" smtClean="0"/>
              <a:t>intravenous cholecystography.</a:t>
            </a:r>
          </a:p>
          <a:p>
            <a:r>
              <a:rPr lang="en-US" sz="3600" dirty="0"/>
              <a:t>Total urinary </a:t>
            </a:r>
            <a:r>
              <a:rPr lang="en-US" sz="3600" dirty="0" err="1"/>
              <a:t>coproporphyrins</a:t>
            </a:r>
            <a:r>
              <a:rPr lang="en-US" sz="3600" dirty="0"/>
              <a:t> are </a:t>
            </a:r>
            <a:r>
              <a:rPr lang="en-US" sz="3600" dirty="0" smtClean="0"/>
              <a:t>elevated, with </a:t>
            </a:r>
            <a:r>
              <a:rPr lang="en-US" sz="3600" dirty="0"/>
              <a:t>about two thirds being </a:t>
            </a:r>
            <a:r>
              <a:rPr lang="en-US" sz="3600" dirty="0" err="1"/>
              <a:t>coproporphyrin</a:t>
            </a:r>
            <a:r>
              <a:rPr lang="en-US" sz="3600" dirty="0"/>
              <a:t> </a:t>
            </a:r>
            <a:r>
              <a:rPr lang="en-US" sz="3600" dirty="0" smtClean="0"/>
              <a:t>I</a:t>
            </a:r>
          </a:p>
          <a:p>
            <a:r>
              <a:rPr lang="en-US" sz="3600" dirty="0" smtClean="0"/>
              <a:t>The prognosis </a:t>
            </a:r>
            <a:r>
              <a:rPr lang="en-US" sz="3600" dirty="0"/>
              <a:t>is excellent</a:t>
            </a:r>
          </a:p>
        </p:txBody>
      </p:sp>
    </p:spTree>
    <p:extLst>
      <p:ext uri="{BB962C8B-B14F-4D97-AF65-F5344CB8AC3E}">
        <p14:creationId xmlns:p14="http://schemas.microsoft.com/office/powerpoint/2010/main" val="36901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Benign Recurrent Intrahepatic Cholestasis (BRIC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rare </a:t>
            </a:r>
            <a:r>
              <a:rPr lang="en-US" sz="3200" dirty="0" smtClean="0"/>
              <a:t>disorder characterized </a:t>
            </a:r>
            <a:r>
              <a:rPr lang="en-US" sz="3200" dirty="0"/>
              <a:t>by recurrent attacks of pruritus and </a:t>
            </a:r>
            <a:r>
              <a:rPr lang="en-US" sz="3200" dirty="0" smtClean="0"/>
              <a:t>jaundice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ypical </a:t>
            </a:r>
            <a:r>
              <a:rPr lang="en-US" sz="3200" dirty="0"/>
              <a:t>episode begins with mild malaise and elevations in </a:t>
            </a:r>
            <a:r>
              <a:rPr lang="en-US" sz="3200" dirty="0" smtClean="0"/>
              <a:t>serum aminotransferase </a:t>
            </a:r>
            <a:r>
              <a:rPr lang="en-US" sz="3200" dirty="0"/>
              <a:t>levels, followed rapidly by rises in alkaline </a:t>
            </a:r>
            <a:r>
              <a:rPr lang="en-US" sz="3200" dirty="0" smtClean="0"/>
              <a:t>phosphatase and </a:t>
            </a:r>
            <a:r>
              <a:rPr lang="en-US" sz="3200" dirty="0"/>
              <a:t>conjugated bilirubin and onset of jaundice and itching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cholestatic</a:t>
            </a:r>
            <a:r>
              <a:rPr lang="en-US" sz="3200" dirty="0"/>
              <a:t> episodes, which may begin in </a:t>
            </a:r>
            <a:r>
              <a:rPr lang="en-US" sz="3200" dirty="0" smtClean="0"/>
              <a:t>childhood or </a:t>
            </a:r>
            <a:r>
              <a:rPr lang="en-US" sz="3200" dirty="0"/>
              <a:t>adulthood, can vary in duration from several weeks to </a:t>
            </a:r>
            <a:r>
              <a:rPr lang="en-US" sz="3200" dirty="0" smtClean="0"/>
              <a:t>months, followed </a:t>
            </a:r>
            <a:r>
              <a:rPr lang="en-US" sz="3200" dirty="0"/>
              <a:t>by a complete clinical and biochemical resolution</a:t>
            </a:r>
          </a:p>
        </p:txBody>
      </p:sp>
    </p:spTree>
    <p:extLst>
      <p:ext uri="{BB962C8B-B14F-4D97-AF65-F5344CB8AC3E}">
        <p14:creationId xmlns:p14="http://schemas.microsoft.com/office/powerpoint/2010/main" val="5237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4705</Words>
  <Application>Microsoft Office PowerPoint</Application>
  <PresentationFormat>On-screen Show (4:3)</PresentationFormat>
  <Paragraphs>622</Paragraphs>
  <Slides>114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CHEMICAL PATHOLOGY OF THE LIVER</vt:lpstr>
      <vt:lpstr>OUTLINE</vt:lpstr>
      <vt:lpstr>INTRODUCTION</vt:lpstr>
      <vt:lpstr>Anatomy of liver</vt:lpstr>
      <vt:lpstr>PowerPoint Presentation</vt:lpstr>
      <vt:lpstr>HEPATIC LOBULE</vt:lpstr>
      <vt:lpstr>The Function of Liver</vt:lpstr>
      <vt:lpstr>PowerPoint Presentation</vt:lpstr>
      <vt:lpstr>PowerPoint Presentation</vt:lpstr>
      <vt:lpstr>Liver Function Tests (LFTs)</vt:lpstr>
      <vt:lpstr>Test to assess liver function</vt:lpstr>
      <vt:lpstr>Liver Function Tests (LFTs)</vt:lpstr>
      <vt:lpstr>Classification of LFTs</vt:lpstr>
      <vt:lpstr>Classification of LFTs</vt:lpstr>
      <vt:lpstr>Classification of LFTs</vt:lpstr>
      <vt:lpstr>Limitations of LFTs</vt:lpstr>
      <vt:lpstr>Common serum liver chemistry tests</vt:lpstr>
      <vt:lpstr>Bilirubin</vt:lpstr>
      <vt:lpstr>PowerPoint Presentation</vt:lpstr>
      <vt:lpstr>PowerPoint Presentation</vt:lpstr>
      <vt:lpstr>Serum bilirubin levels</vt:lpstr>
      <vt:lpstr>Bilirubin levels and jaundice</vt:lpstr>
      <vt:lpstr>Urobilinogen (UBG) and bile salts</vt:lpstr>
      <vt:lpstr>Serum Albumin</vt:lpstr>
      <vt:lpstr>Serum Globulin</vt:lpstr>
      <vt:lpstr>Albumin to globulin (A/G) ratio</vt:lpstr>
      <vt:lpstr>Prothrombin Time (PT)</vt:lpstr>
      <vt:lpstr>Prothrombin Time (PT)</vt:lpstr>
      <vt:lpstr>PowerPoint Presentation</vt:lpstr>
      <vt:lpstr>Aspartate aminotransferase (AST)</vt:lpstr>
      <vt:lpstr>Alanine aminotransferase (ALT)</vt:lpstr>
      <vt:lpstr>Alanine aminotransferase (ALT)</vt:lpstr>
      <vt:lpstr>Alkaline phosphatase (ALP)</vt:lpstr>
      <vt:lpstr>Alkaline phosphatase (ALP)</vt:lpstr>
      <vt:lpstr>g-glutamyltransferase (GGT)</vt:lpstr>
      <vt:lpstr>DETAILS OF THE ENZYMES</vt:lpstr>
      <vt:lpstr>Transaminases</vt:lpstr>
      <vt:lpstr>Alanine Aminotransferase (ALT)</vt:lpstr>
      <vt:lpstr>Alanine Aminotransferase (ALT)</vt:lpstr>
      <vt:lpstr>Aspartate Aminotransferase (AST)</vt:lpstr>
      <vt:lpstr>Specimens</vt:lpstr>
      <vt:lpstr>Alkaline Phosphatase</vt:lpstr>
      <vt:lpstr>Gamma Glutamyl Transferase (GGT) Enzyme</vt:lpstr>
      <vt:lpstr>5’ – Nucleotidase - Normal 2 to 15 U/l </vt:lpstr>
      <vt:lpstr>SPECIAL TESTS FOR LIVER DISEASES</vt:lpstr>
      <vt:lpstr>Some example of liver dysfunction</vt:lpstr>
      <vt:lpstr>PowerPoint Presentation</vt:lpstr>
      <vt:lpstr>.</vt:lpstr>
      <vt:lpstr>.</vt:lpstr>
      <vt:lpstr>Biochemical Markers of Specific Liver  Diseases</vt:lpstr>
      <vt:lpstr>Etiology-specific Liver Tests</vt:lpstr>
      <vt:lpstr>Viral Hepatitis Serology</vt:lpstr>
      <vt:lpstr>Serum Ferritin</vt:lpstr>
      <vt:lpstr>Serum Ceruloplasmin</vt:lpstr>
      <vt:lpstr>a1-Antitrypsin</vt:lpstr>
      <vt:lpstr>Antimitochondrial Antibody (AMA)</vt:lpstr>
      <vt:lpstr>Interpretation of Abnormal LFT’s</vt:lpstr>
      <vt:lpstr>BILIRUBIN METABOLISM AND DISORDERS</vt:lpstr>
      <vt:lpstr>OUTLINE </vt:lpstr>
      <vt:lpstr>Introduction </vt:lpstr>
      <vt:lpstr>Production of Bilirubin</vt:lpstr>
      <vt:lpstr>Production of Bilirubin</vt:lpstr>
      <vt:lpstr>Production of Bilirubin</vt:lpstr>
      <vt:lpstr>Production of Bilirubin</vt:lpstr>
      <vt:lpstr>Bilirubin Transport</vt:lpstr>
      <vt:lpstr>Hepatic Action on Bilirubin</vt:lpstr>
      <vt:lpstr>Excretion of Bilirubin</vt:lpstr>
      <vt:lpstr>Excretion of Bilirubin</vt:lpstr>
      <vt:lpstr>PowerPoint Presentation</vt:lpstr>
      <vt:lpstr>Disorders of Bilirubin Metabolism</vt:lpstr>
      <vt:lpstr>Disorders of Bilirubin Metabolism</vt:lpstr>
      <vt:lpstr>PowerPoint Presentation</vt:lpstr>
      <vt:lpstr>PRE-HEPATIC HYPERBILIRUBINEMIA </vt:lpstr>
      <vt:lpstr>PRE-HEPATIC HYPERBILIRUBINEMIA (cont)</vt:lpstr>
      <vt:lpstr>INCREASED BILIRUBIN PRODUCTION(Cont’d)</vt:lpstr>
      <vt:lpstr>HEPATIC HYPERBILIRUBUNEMIA</vt:lpstr>
      <vt:lpstr>Physiologic jaundice of the Newborn (Cont)</vt:lpstr>
      <vt:lpstr>Physiologic jaundice of the Newborn (Cont)</vt:lpstr>
      <vt:lpstr>Factors that can increase risk of Brain damage in Neonatal Jaundice</vt:lpstr>
      <vt:lpstr>CAUSES OF HEPATIC HYPERBILIRUBINEMIA</vt:lpstr>
      <vt:lpstr>PowerPoint Presentation</vt:lpstr>
      <vt:lpstr>HEREDITARY DEFECTS IN BILIRUBIN CONJUGATION</vt:lpstr>
      <vt:lpstr>Crigler-Najjar Syndrome, Type I</vt:lpstr>
      <vt:lpstr>Crigler-Najjar Syndrome, Type I</vt:lpstr>
      <vt:lpstr>Crigler-Najjar Syndrome (Type II)</vt:lpstr>
      <vt:lpstr>Crigler-Najjar Syndrome (Type II)</vt:lpstr>
      <vt:lpstr>Gilbert Syndrome </vt:lpstr>
      <vt:lpstr>Gilbert Syndrome </vt:lpstr>
      <vt:lpstr>Gilbert Syndrome </vt:lpstr>
      <vt:lpstr>Gilbert Syndrome </vt:lpstr>
      <vt:lpstr>Lucey-Driscoll Syndrome</vt:lpstr>
      <vt:lpstr>PowerPoint Presentation</vt:lpstr>
      <vt:lpstr>FAMILIAL DEFECTS IN HEPATIC EXCRETORY FUNCTION </vt:lpstr>
      <vt:lpstr>Dubin-Johnson Syndrome</vt:lpstr>
      <vt:lpstr>Dubin-Johnson Syndrome</vt:lpstr>
      <vt:lpstr>Dubin-Johnson Syndrome</vt:lpstr>
      <vt:lpstr>Rotor Syndrome</vt:lpstr>
      <vt:lpstr>Rotor Syndrome</vt:lpstr>
      <vt:lpstr>Benign Recurrent Intrahepatic Cholestasis (BRIC)</vt:lpstr>
      <vt:lpstr>PowerPoint Presentation</vt:lpstr>
      <vt:lpstr>Post Hepatic Hyperbilirubinemia</vt:lpstr>
      <vt:lpstr>Post Hepatic Hyperbilirubinemia</vt:lpstr>
      <vt:lpstr>Bilirubin Assay Methods</vt:lpstr>
      <vt:lpstr>DIAZO METHOD</vt:lpstr>
      <vt:lpstr>Bilirubin Analytical Methods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PATHOLOGY OF THE LIVER</dc:title>
  <dc:creator>USER</dc:creator>
  <cp:lastModifiedBy>USER</cp:lastModifiedBy>
  <cp:revision>26</cp:revision>
  <dcterms:created xsi:type="dcterms:W3CDTF">2018-01-29T12:03:09Z</dcterms:created>
  <dcterms:modified xsi:type="dcterms:W3CDTF">2019-10-08T09:05:25Z</dcterms:modified>
</cp:coreProperties>
</file>