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9AF89D-C9C5-4EE9-8CA1-69A9680F542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254E7E-7DD8-45F1-BB52-8F3C9C71F6B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llikrein" TargetMode="External"/><Relationship Id="rId2" Type="http://schemas.openxmlformats.org/officeDocument/2006/relationships/hyperlink" Target="https://en.wikipedia.org/wiki/Seroton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Vasodilators" TargetMode="External"/><Relationship Id="rId4" Type="http://schemas.openxmlformats.org/officeDocument/2006/relationships/hyperlink" Target="https://en.wikipedia.org/wiki/Bradykini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acin" TargetMode="External"/><Relationship Id="rId2" Type="http://schemas.openxmlformats.org/officeDocument/2006/relationships/hyperlink" Target="https://en.wikipedia.org/wiki/Pellagr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5-HIAA" TargetMode="External"/><Relationship Id="rId2" Type="http://schemas.openxmlformats.org/officeDocument/2006/relationships/hyperlink" Target="https://en.wikipedia.org/wiki/Urin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matostatin" TargetMode="External"/><Relationship Id="rId2" Type="http://schemas.openxmlformats.org/officeDocument/2006/relationships/hyperlink" Target="https://en.wikipedia.org/wiki/Octreot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ryptophan_hydroxylase" TargetMode="External"/><Relationship Id="rId5" Type="http://schemas.openxmlformats.org/officeDocument/2006/relationships/hyperlink" Target="https://en.wikipedia.org/wiki/Telotristat_ethyl" TargetMode="External"/><Relationship Id="rId4" Type="http://schemas.openxmlformats.org/officeDocument/2006/relationships/hyperlink" Target="https://en.wikipedia.org/wiki/5-HIAA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etroperitoneal_fibrosis" TargetMode="External"/><Relationship Id="rId3" Type="http://schemas.openxmlformats.org/officeDocument/2006/relationships/hyperlink" Target="https://en.wikipedia.org/wiki/Lutetium-177" TargetMode="External"/><Relationship Id="rId7" Type="http://schemas.openxmlformats.org/officeDocument/2006/relationships/hyperlink" Target="https://en.wikipedia.org/wiki/Methysergide_maleate" TargetMode="External"/><Relationship Id="rId2" Type="http://schemas.openxmlformats.org/officeDocument/2006/relationships/hyperlink" Target="https://en.wikipedia.org/wiki/Peptide_receptor_radionuclide_therap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ctreotate" TargetMode="External"/><Relationship Id="rId11" Type="http://schemas.openxmlformats.org/officeDocument/2006/relationships/hyperlink" Target="https://en.wikipedia.org/wiki/Serotonin_antagonist" TargetMode="External"/><Relationship Id="rId5" Type="http://schemas.openxmlformats.org/officeDocument/2006/relationships/hyperlink" Target="https://en.wikipedia.org/wiki/Indium-111" TargetMode="External"/><Relationship Id="rId10" Type="http://schemas.openxmlformats.org/officeDocument/2006/relationships/hyperlink" Target="https://en.wikipedia.org/wiki/Antihistamine" TargetMode="External"/><Relationship Id="rId4" Type="http://schemas.openxmlformats.org/officeDocument/2006/relationships/hyperlink" Target="https://en.wikipedia.org/wiki/Yttrium-90" TargetMode="External"/><Relationship Id="rId9" Type="http://schemas.openxmlformats.org/officeDocument/2006/relationships/hyperlink" Target="https://en.wikipedia.org/wiki/Cyproheptadin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motherapy" TargetMode="External"/><Relationship Id="rId7" Type="http://schemas.openxmlformats.org/officeDocument/2006/relationships/hyperlink" Target="https://en.wikipedia.org/wiki/Liver_metastasis" TargetMode="External"/><Relationship Id="rId2" Type="http://schemas.openxmlformats.org/officeDocument/2006/relationships/hyperlink" Target="https://en.wikipedia.org/wiki/Surgic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ver" TargetMode="External"/><Relationship Id="rId5" Type="http://schemas.openxmlformats.org/officeDocument/2006/relationships/hyperlink" Target="https://en.wikipedia.org/wiki/Doxorubicin" TargetMode="External"/><Relationship Id="rId4" Type="http://schemas.openxmlformats.org/officeDocument/2006/relationships/hyperlink" Target="https://en.wikipedia.org/wiki/5-FU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weating" TargetMode="External"/><Relationship Id="rId3" Type="http://schemas.openxmlformats.org/officeDocument/2006/relationships/hyperlink" Target="https://en.wikipedia.org/wiki/Vasoconstriction" TargetMode="External"/><Relationship Id="rId7" Type="http://schemas.openxmlformats.org/officeDocument/2006/relationships/hyperlink" Target="https://en.wikipedia.org/wiki/Lipolysis" TargetMode="External"/><Relationship Id="rId2" Type="http://schemas.openxmlformats.org/officeDocument/2006/relationships/hyperlink" Target="https://en.wikipedia.org/wiki/Mydria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luconeogenesis" TargetMode="External"/><Relationship Id="rId5" Type="http://schemas.openxmlformats.org/officeDocument/2006/relationships/hyperlink" Target="https://en.wikipedia.org/wiki/Glycogenolysis" TargetMode="External"/><Relationship Id="rId4" Type="http://schemas.openxmlformats.org/officeDocument/2006/relationships/hyperlink" Target="https://en.wikipedia.org/wiki/Bronchodilator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eart_failure" TargetMode="External"/><Relationship Id="rId3" Type="http://schemas.openxmlformats.org/officeDocument/2006/relationships/hyperlink" Target="https://en.wikipedia.org/wiki/Medical_sign" TargetMode="External"/><Relationship Id="rId7" Type="http://schemas.openxmlformats.org/officeDocument/2006/relationships/hyperlink" Target="https://en.wikipedia.org/wiki/Diarrhea" TargetMode="External"/><Relationship Id="rId12" Type="http://schemas.openxmlformats.org/officeDocument/2006/relationships/hyperlink" Target="https://en.wikipedia.org/wiki/Kallikrein" TargetMode="External"/><Relationship Id="rId2" Type="http://schemas.openxmlformats.org/officeDocument/2006/relationships/hyperlink" Target="https://en.wikipedia.org/wiki/Paraneoplastic_syndr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lushing_(physiology)" TargetMode="External"/><Relationship Id="rId11" Type="http://schemas.openxmlformats.org/officeDocument/2006/relationships/hyperlink" Target="https://en.wikipedia.org/wiki/Serotonin" TargetMode="External"/><Relationship Id="rId5" Type="http://schemas.openxmlformats.org/officeDocument/2006/relationships/hyperlink" Target="https://en.wikipedia.org/wiki/Carcinoid" TargetMode="External"/><Relationship Id="rId10" Type="http://schemas.openxmlformats.org/officeDocument/2006/relationships/hyperlink" Target="https://en.wikipedia.org/wiki/Bronchoconstriction" TargetMode="External"/><Relationship Id="rId4" Type="http://schemas.openxmlformats.org/officeDocument/2006/relationships/hyperlink" Target="https://en.wikipedia.org/wiki/Symptom" TargetMode="External"/><Relationship Id="rId9" Type="http://schemas.openxmlformats.org/officeDocument/2006/relationships/hyperlink" Target="https://en.wikipedia.org/wiki/Vomit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lushing_(physiology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amine" TargetMode="External"/><Relationship Id="rId2" Type="http://schemas.openxmlformats.org/officeDocument/2006/relationships/hyperlink" Target="https://en.wikipedia.org/wiki/Bronchoconstri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ricuspid_val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APUD SYSTEM &amp;CARCINOID SYNDROME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TM ADAJA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Carcinoid tumors produce several vasoactive substances, most prominently </a:t>
            </a:r>
            <a:r>
              <a:rPr lang="en-US" dirty="0" smtClean="0">
                <a:hlinkClick r:id="rId2" tooltip="Serotonin"/>
              </a:rPr>
              <a:t>serotonin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It is commonly thought that serotonin is the cause of the flushing, but this is only partially correct.</a:t>
            </a:r>
            <a:endParaRPr lang="en-US" baseline="30000" dirty="0"/>
          </a:p>
          <a:p>
            <a:r>
              <a:rPr lang="en-US" dirty="0" smtClean="0"/>
              <a:t>The flushing also results from secretion of </a:t>
            </a:r>
            <a:r>
              <a:rPr lang="en-US" dirty="0" err="1" smtClean="0">
                <a:hlinkClick r:id="rId3" tooltip="Kallikrein"/>
              </a:rPr>
              <a:t>kallikrein</a:t>
            </a:r>
            <a:r>
              <a:rPr lang="en-US" dirty="0" smtClean="0"/>
              <a:t>, the enzyme that catalyzes the conversion of </a:t>
            </a:r>
            <a:r>
              <a:rPr lang="en-US" dirty="0" err="1" smtClean="0"/>
              <a:t>kininogen</a:t>
            </a:r>
            <a:r>
              <a:rPr lang="en-US" dirty="0" smtClean="0"/>
              <a:t> to </a:t>
            </a:r>
            <a:r>
              <a:rPr lang="en-US" dirty="0" err="1" smtClean="0"/>
              <a:t>lysyl-bradykinin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latter is further converted to </a:t>
            </a:r>
            <a:r>
              <a:rPr lang="en-US" dirty="0" err="1" smtClean="0">
                <a:hlinkClick r:id="rId4" tooltip="Bradykinin"/>
              </a:rPr>
              <a:t>bradykinin</a:t>
            </a:r>
            <a:r>
              <a:rPr lang="en-US" dirty="0" smtClean="0"/>
              <a:t>, one of the most powerful </a:t>
            </a:r>
            <a:r>
              <a:rPr lang="en-US" dirty="0" smtClean="0">
                <a:hlinkClick r:id="rId5" tooltip="Vasodilators"/>
              </a:rPr>
              <a:t>vasodilators</a:t>
            </a:r>
            <a:r>
              <a:rPr lang="en-US" dirty="0" smtClean="0"/>
              <a:t> 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components of the carcinoid syndrome are diarrhea (probably caused by the increased serotonin, which greatly increases peristalsis, leaving less time for fluid absorption),</a:t>
            </a:r>
          </a:p>
          <a:p>
            <a:r>
              <a:rPr lang="en-US" dirty="0" smtClean="0"/>
              <a:t>A </a:t>
            </a:r>
            <a:r>
              <a:rPr lang="en-US" dirty="0" smtClean="0">
                <a:hlinkClick r:id="rId2" tooltip="Pellagra"/>
              </a:rPr>
              <a:t>pellagra</a:t>
            </a:r>
            <a:r>
              <a:rPr lang="en-US" dirty="0" smtClean="0"/>
              <a:t>-like syndrome (probably caused by diversion of large amounts of tryptophan from synthesis of the vitamin B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hlinkClick r:id="rId3" tooltip="Niacin"/>
              </a:rPr>
              <a:t>niacin</a:t>
            </a:r>
            <a:r>
              <a:rPr lang="en-US" dirty="0" smtClean="0"/>
              <a:t>, which is needed for NAD production, to the synthesis of serotonin and other 5-hydroxyindoles),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Fibrotic lesions of the endocardium, particularly on the right side of the heart resulting in insufficiency of the tricuspid valve and, less frequently, the pulmonary valve and, uncommonly, bronchoconstriction.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certain degree of clinical suspicion, the most useful initial test is the 24-hour </a:t>
            </a:r>
            <a:r>
              <a:rPr lang="en-US" dirty="0" smtClean="0">
                <a:hlinkClick r:id="rId2" tooltip="Urine"/>
              </a:rPr>
              <a:t>urine</a:t>
            </a:r>
            <a:r>
              <a:rPr lang="en-US" dirty="0" smtClean="0"/>
              <a:t> levels of </a:t>
            </a:r>
            <a:r>
              <a:rPr lang="en-US" dirty="0" smtClean="0">
                <a:hlinkClick r:id="rId3" tooltip="5-HIAA"/>
              </a:rPr>
              <a:t>5-HIAA</a:t>
            </a:r>
            <a:r>
              <a:rPr lang="en-US" dirty="0" smtClean="0"/>
              <a:t> (5-hydroxyindoleacetic acid), the end product of serotonin metabolism.</a:t>
            </a:r>
          </a:p>
          <a:p>
            <a:r>
              <a:rPr lang="en-US" dirty="0" smtClean="0"/>
              <a:t> Patients with carcinoid syndrome usually excrete more than 25 mg of 5-HIAA per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symptomatic relief of carcinoid syndrome:</a:t>
            </a:r>
          </a:p>
          <a:p>
            <a:r>
              <a:rPr lang="en-US" dirty="0" err="1" smtClean="0">
                <a:hlinkClick r:id="rId2" tooltip="Octreotide"/>
              </a:rPr>
              <a:t>Octreotide</a:t>
            </a:r>
            <a:r>
              <a:rPr lang="en-US" dirty="0" smtClean="0"/>
              <a:t> (a </a:t>
            </a:r>
            <a:r>
              <a:rPr lang="en-US" dirty="0" err="1" smtClean="0">
                <a:hlinkClick r:id="rId3" tooltip="Somatostatin"/>
              </a:rPr>
              <a:t>somatostatin</a:t>
            </a:r>
            <a:r>
              <a:rPr lang="en-US" dirty="0" smtClean="0"/>
              <a:t> analogue which decreases the secretion of serotonin by the tumor and, secondarily, decreases the breakdown product of serotonin (</a:t>
            </a:r>
            <a:r>
              <a:rPr lang="en-US" dirty="0" smtClean="0">
                <a:hlinkClick r:id="rId4" tooltip="5-HIAA"/>
              </a:rPr>
              <a:t>5-HIAA</a:t>
            </a:r>
            <a:r>
              <a:rPr lang="en-US" dirty="0" smtClean="0"/>
              <a:t>))</a:t>
            </a:r>
          </a:p>
          <a:p>
            <a:r>
              <a:rPr lang="en-US" dirty="0" err="1" smtClean="0">
                <a:hlinkClick r:id="rId5" tooltip="Telotristat ethyl"/>
              </a:rPr>
              <a:t>Telotristat</a:t>
            </a:r>
            <a:r>
              <a:rPr lang="en-US" dirty="0" smtClean="0">
                <a:hlinkClick r:id="rId5" tooltip="Telotristat ethyl"/>
              </a:rPr>
              <a:t> ethyl</a:t>
            </a:r>
            <a:r>
              <a:rPr lang="en-US" dirty="0" smtClean="0"/>
              <a:t> (</a:t>
            </a:r>
            <a:r>
              <a:rPr lang="en-US" dirty="0" err="1" smtClean="0"/>
              <a:t>Xermelo</a:t>
            </a:r>
            <a:r>
              <a:rPr lang="en-US" dirty="0" smtClean="0"/>
              <a:t>) along with a </a:t>
            </a:r>
            <a:r>
              <a:rPr lang="en-US" dirty="0" err="1" smtClean="0"/>
              <a:t>somatostatin</a:t>
            </a:r>
            <a:r>
              <a:rPr lang="en-US" dirty="0" smtClean="0"/>
              <a:t> analogue in patients not responding to </a:t>
            </a:r>
            <a:r>
              <a:rPr lang="en-US" dirty="0" err="1" smtClean="0"/>
              <a:t>somatostatin</a:t>
            </a:r>
            <a:r>
              <a:rPr lang="en-US" dirty="0" smtClean="0"/>
              <a:t> analogue </a:t>
            </a:r>
            <a:r>
              <a:rPr lang="en-US" dirty="0" err="1" smtClean="0"/>
              <a:t>monotherapy.It</a:t>
            </a:r>
            <a:r>
              <a:rPr lang="en-US" dirty="0" smtClean="0"/>
              <a:t> is a </a:t>
            </a:r>
            <a:r>
              <a:rPr lang="en-US" dirty="0" smtClean="0">
                <a:hlinkClick r:id="rId6" tooltip="Tryptophan hydroxylase"/>
              </a:rPr>
              <a:t>tryptophan hydroxylase</a:t>
            </a:r>
            <a:r>
              <a:rPr lang="en-US" dirty="0" smtClean="0"/>
              <a:t> inhibitor and reduces the production of serotonin.</a:t>
            </a:r>
          </a:p>
        </p:txBody>
      </p:sp>
    </p:spTree>
    <p:extLst>
      <p:ext uri="{BB962C8B-B14F-4D97-AF65-F5344CB8AC3E}">
        <p14:creationId xmlns:p14="http://schemas.microsoft.com/office/powerpoint/2010/main" val="9091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tooltip="Peptide receptor radionuclide therapy"/>
              </a:rPr>
              <a:t>Peptide receptor radionuclide therapy</a:t>
            </a:r>
            <a:r>
              <a:rPr lang="en-US" dirty="0" smtClean="0"/>
              <a:t> (PRRT) with </a:t>
            </a:r>
            <a:r>
              <a:rPr lang="en-US" dirty="0" smtClean="0">
                <a:hlinkClick r:id="rId3" tooltip="Lutetium-177"/>
              </a:rPr>
              <a:t>lutetium-177</a:t>
            </a:r>
            <a:r>
              <a:rPr lang="en-US" dirty="0" smtClean="0"/>
              <a:t>, </a:t>
            </a:r>
            <a:r>
              <a:rPr lang="en-US" dirty="0" smtClean="0">
                <a:hlinkClick r:id="rId4" tooltip="Yttrium-90"/>
              </a:rPr>
              <a:t>yttrium-90</a:t>
            </a:r>
            <a:r>
              <a:rPr lang="en-US" dirty="0" smtClean="0"/>
              <a:t> or </a:t>
            </a:r>
            <a:r>
              <a:rPr lang="en-US" dirty="0" smtClean="0">
                <a:hlinkClick r:id="rId5" tooltip="Indium-111"/>
              </a:rPr>
              <a:t>indium-111</a:t>
            </a:r>
            <a:r>
              <a:rPr lang="en-US" dirty="0" smtClean="0"/>
              <a:t> labeled to </a:t>
            </a:r>
            <a:r>
              <a:rPr lang="en-US" dirty="0" err="1" smtClean="0">
                <a:hlinkClick r:id="rId6" tooltip="Octreotate"/>
              </a:rPr>
              <a:t>octreotate</a:t>
            </a:r>
            <a:r>
              <a:rPr lang="en-US" dirty="0" smtClean="0"/>
              <a:t> is highly effective</a:t>
            </a:r>
          </a:p>
          <a:p>
            <a:r>
              <a:rPr lang="en-US" dirty="0" err="1" smtClean="0">
                <a:hlinkClick r:id="rId7" tooltip="Methysergide maleate"/>
              </a:rPr>
              <a:t>Methysergide</a:t>
            </a:r>
            <a:r>
              <a:rPr lang="en-US" dirty="0" smtClean="0">
                <a:hlinkClick r:id="rId7" tooltip="Methysergide maleate"/>
              </a:rPr>
              <a:t> maleate</a:t>
            </a:r>
            <a:r>
              <a:rPr lang="en-US" dirty="0" smtClean="0"/>
              <a:t> (</a:t>
            </a:r>
            <a:r>
              <a:rPr lang="en-US" dirty="0" err="1" smtClean="0"/>
              <a:t>antiserotonin</a:t>
            </a:r>
            <a:r>
              <a:rPr lang="en-US" dirty="0" smtClean="0"/>
              <a:t> agent but not used because of the serious side effect of </a:t>
            </a:r>
            <a:r>
              <a:rPr lang="en-US" dirty="0" smtClean="0">
                <a:hlinkClick r:id="rId8" tooltip="Retroperitoneal fibrosis"/>
              </a:rPr>
              <a:t>retroperitoneal fibrosis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hlinkClick r:id="rId9" tooltip="Cyproheptadine"/>
              </a:rPr>
              <a:t>Cyproheptadine</a:t>
            </a:r>
            <a:r>
              <a:rPr lang="en-US" dirty="0" smtClean="0"/>
              <a:t> (an </a:t>
            </a:r>
            <a:r>
              <a:rPr lang="en-US" dirty="0" smtClean="0">
                <a:hlinkClick r:id="rId10" tooltip="Antihistamine"/>
              </a:rPr>
              <a:t>antihistamine</a:t>
            </a:r>
            <a:r>
              <a:rPr lang="en-US" dirty="0" smtClean="0"/>
              <a:t> drug with </a:t>
            </a:r>
            <a:r>
              <a:rPr lang="en-US" dirty="0" err="1" smtClean="0">
                <a:hlinkClick r:id="rId11" tooltip="Serotonin antagonist"/>
              </a:rPr>
              <a:t>antiserotonergic</a:t>
            </a:r>
            <a:r>
              <a:rPr lang="en-US" dirty="0" smtClean="0"/>
              <a:t> effects)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treatment for qualifying patients: </a:t>
            </a:r>
          </a:p>
          <a:p>
            <a:r>
              <a:rPr lang="en-US" dirty="0" smtClean="0">
                <a:hlinkClick r:id="rId2" tooltip="Surgical"/>
              </a:rPr>
              <a:t>Surgical</a:t>
            </a:r>
            <a:r>
              <a:rPr lang="en-US" dirty="0" smtClean="0"/>
              <a:t> resection of tumor and </a:t>
            </a:r>
            <a:r>
              <a:rPr lang="en-US" dirty="0" smtClean="0">
                <a:hlinkClick r:id="rId3" tooltip="Chemotherapy"/>
              </a:rPr>
              <a:t>chemotherapy</a:t>
            </a:r>
            <a:r>
              <a:rPr lang="en-US" dirty="0" smtClean="0"/>
              <a:t> (</a:t>
            </a:r>
            <a:r>
              <a:rPr lang="en-US" dirty="0" smtClean="0">
                <a:hlinkClick r:id="rId4" tooltip="5-FU"/>
              </a:rPr>
              <a:t>5-FU</a:t>
            </a:r>
            <a:r>
              <a:rPr lang="en-US" dirty="0" smtClean="0"/>
              <a:t> and </a:t>
            </a:r>
            <a:r>
              <a:rPr lang="en-US" dirty="0" smtClean="0">
                <a:hlinkClick r:id="rId5" tooltip="Doxorubicin"/>
              </a:rPr>
              <a:t>doxorubicin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Endovascular, chemoembolization, targeted chemotherapy directly delivered to the </a:t>
            </a:r>
            <a:r>
              <a:rPr lang="en-US" dirty="0" smtClean="0">
                <a:hlinkClick r:id="rId6" tooltip="Liver"/>
              </a:rPr>
              <a:t>liver</a:t>
            </a:r>
            <a:r>
              <a:rPr lang="en-US" dirty="0" smtClean="0"/>
              <a:t> through special catheters mixed with embolic beads (particles that block blood vessels), used for patients with </a:t>
            </a:r>
            <a:r>
              <a:rPr lang="en-US" dirty="0" smtClean="0">
                <a:hlinkClick r:id="rId7" tooltip="Liver metastasis"/>
              </a:rPr>
              <a:t>liver metastases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activity of the sympathetic nervous system drives what is called the "fight or flight" response.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fight or flight response to emergency or stress involves </a:t>
            </a:r>
            <a:endParaRPr lang="en-US" dirty="0" smtClean="0"/>
          </a:p>
          <a:p>
            <a:r>
              <a:rPr lang="en-US" dirty="0" err="1" smtClean="0">
                <a:hlinkClick r:id="rId2" tooltip="Mydriasis"/>
              </a:rPr>
              <a:t>mydriasis</a:t>
            </a:r>
            <a:r>
              <a:rPr lang="en-US" dirty="0"/>
              <a:t>, increased heart rate and force contraction, </a:t>
            </a:r>
            <a:r>
              <a:rPr lang="en-US" dirty="0">
                <a:hlinkClick r:id="rId3" tooltip="Vasoconstriction"/>
              </a:rPr>
              <a:t>vasoconstriction</a:t>
            </a:r>
            <a:r>
              <a:rPr lang="en-US" dirty="0"/>
              <a:t>, </a:t>
            </a:r>
            <a:r>
              <a:rPr lang="en-US" dirty="0" err="1">
                <a:hlinkClick r:id="rId4" tooltip="Bronchodilator"/>
              </a:rPr>
              <a:t>bronchodilation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>
                <a:hlinkClick r:id="rId5" tooltip="Glycogenolysis"/>
              </a:rPr>
              <a:t>glycogenolysis</a:t>
            </a:r>
            <a:r>
              <a:rPr lang="en-US" dirty="0"/>
              <a:t>, </a:t>
            </a:r>
            <a:r>
              <a:rPr lang="en-US" dirty="0">
                <a:hlinkClick r:id="rId6" tooltip="Gluconeogenesis"/>
              </a:rPr>
              <a:t>gluconeogenesis</a:t>
            </a:r>
            <a:r>
              <a:rPr lang="en-US" dirty="0"/>
              <a:t>, </a:t>
            </a:r>
            <a:r>
              <a:rPr lang="en-US" dirty="0">
                <a:hlinkClick r:id="rId7" tooltip="Lipolysis"/>
              </a:rPr>
              <a:t>lipolysis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>
                <a:hlinkClick r:id="rId8" tooltip="Sweating"/>
              </a:rPr>
              <a:t>sweating</a:t>
            </a:r>
            <a:r>
              <a:rPr lang="en-US" dirty="0"/>
              <a:t>, decreased motility of the digestive system, </a:t>
            </a:r>
            <a:endParaRPr lang="en-US" dirty="0" smtClean="0"/>
          </a:p>
          <a:p>
            <a:r>
              <a:rPr lang="en-US" dirty="0" smtClean="0"/>
              <a:t>secretion </a:t>
            </a:r>
            <a:r>
              <a:rPr lang="en-US" dirty="0"/>
              <a:t>of the epinephrine and cortisol from the adrenal medulla, and relaxation of the bladder wall</a:t>
            </a:r>
          </a:p>
        </p:txBody>
      </p:sp>
    </p:spTree>
    <p:extLst>
      <p:ext uri="{BB962C8B-B14F-4D97-AF65-F5344CB8AC3E}">
        <p14:creationId xmlns:p14="http://schemas.microsoft.com/office/powerpoint/2010/main" val="356565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BIOCHEMICAL RESPONSE TO STRESS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- Sympathetic arousal and activation of HPA axis.</a:t>
            </a:r>
          </a:p>
          <a:p>
            <a:r>
              <a:rPr lang="en-US" dirty="0" smtClean="0"/>
              <a:t>-Chronic stimulation of both mechanism leads to </a:t>
            </a:r>
            <a:r>
              <a:rPr lang="en-US" dirty="0" err="1" smtClean="0"/>
              <a:t>hyperarousal</a:t>
            </a:r>
            <a:r>
              <a:rPr lang="en-US" dirty="0" smtClean="0"/>
              <a:t> and subsequent wear and tear on body system and suppression of key components of the body system.</a:t>
            </a:r>
          </a:p>
          <a:p>
            <a:r>
              <a:rPr lang="en-US" dirty="0" smtClean="0"/>
              <a:t>-Stress causes structural changes in the brain: </a:t>
            </a:r>
            <a:r>
              <a:rPr lang="en-US" dirty="0" err="1" smtClean="0"/>
              <a:t>atgrhy</a:t>
            </a:r>
            <a:r>
              <a:rPr lang="en-US" dirty="0" smtClean="0"/>
              <a:t> &amp; decreased weight</a:t>
            </a:r>
          </a:p>
          <a:p>
            <a:r>
              <a:rPr lang="en-US" dirty="0" smtClean="0"/>
              <a:t>-Activation of stress result in the production and release of glucocorticoid( cortisol ,) IL-6 and  TNF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8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Stress affects memory (hippocampus), cognition &amp;learning (</a:t>
            </a:r>
            <a:r>
              <a:rPr lang="en-US" dirty="0" err="1" smtClean="0"/>
              <a:t>basolateral</a:t>
            </a:r>
            <a:r>
              <a:rPr lang="en-US" dirty="0" smtClean="0"/>
              <a:t> amygdala)</a:t>
            </a:r>
          </a:p>
          <a:p>
            <a:r>
              <a:rPr lang="en-US" dirty="0" smtClean="0"/>
              <a:t>Stress leads to the release of CRH, ACTH.</a:t>
            </a:r>
          </a:p>
          <a:p>
            <a:r>
              <a:rPr lang="en-US" dirty="0" err="1" smtClean="0"/>
              <a:t>Glucorticoids</a:t>
            </a:r>
            <a:r>
              <a:rPr lang="en-US" dirty="0" smtClean="0"/>
              <a:t> are anti inflammatory and </a:t>
            </a:r>
            <a:r>
              <a:rPr lang="en-US" dirty="0" err="1" smtClean="0"/>
              <a:t>immuno</a:t>
            </a:r>
            <a:r>
              <a:rPr lang="en-US" dirty="0" smtClean="0"/>
              <a:t> suppressant. </a:t>
            </a:r>
          </a:p>
          <a:p>
            <a:r>
              <a:rPr lang="en-US" dirty="0" smtClean="0"/>
              <a:t>They inhibit lymphocytes and macrophages. </a:t>
            </a:r>
          </a:p>
          <a:p>
            <a:r>
              <a:rPr lang="en-US" dirty="0" smtClean="0"/>
              <a:t>Severe stress can lead to malignancy by suppressing the immune system (decreases the activity of cytotoxic T- </a:t>
            </a:r>
            <a:r>
              <a:rPr lang="en-US" dirty="0" err="1" smtClean="0"/>
              <a:t>lympocytes</a:t>
            </a:r>
            <a:r>
              <a:rPr lang="en-US" dirty="0" smtClean="0"/>
              <a:t> and </a:t>
            </a:r>
            <a:r>
              <a:rPr lang="en-US" dirty="0" err="1" smtClean="0"/>
              <a:t>Nk</a:t>
            </a:r>
            <a:r>
              <a:rPr lang="en-US" dirty="0" smtClean="0"/>
              <a:t>- cells). </a:t>
            </a:r>
          </a:p>
          <a:p>
            <a:r>
              <a:rPr lang="en-US" dirty="0" err="1" smtClean="0"/>
              <a:t>Catecholammes</a:t>
            </a:r>
            <a:r>
              <a:rPr lang="en-US" dirty="0" smtClean="0"/>
              <a:t> &amp; </a:t>
            </a:r>
            <a:r>
              <a:rPr lang="en-US" dirty="0" err="1" smtClean="0"/>
              <a:t>opoids</a:t>
            </a:r>
            <a:r>
              <a:rPr lang="en-US" dirty="0" smtClean="0"/>
              <a:t> released during stress have immune suppressant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4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APUDomas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1" r="35960" b="14606"/>
          <a:stretch/>
        </p:blipFill>
        <p:spPr bwMode="auto">
          <a:xfrm>
            <a:off x="0" y="1904815"/>
            <a:ext cx="8610600" cy="47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7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2" r="37061" b="10377"/>
          <a:stretch/>
        </p:blipFill>
        <p:spPr bwMode="auto">
          <a:xfrm>
            <a:off x="709845" y="457200"/>
            <a:ext cx="7886842" cy="519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2" r="37061" b="9907"/>
          <a:stretch/>
        </p:blipFill>
        <p:spPr bwMode="auto">
          <a:xfrm>
            <a:off x="152400" y="152400"/>
            <a:ext cx="876972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7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t="44048" r="36235" b="11317"/>
          <a:stretch/>
        </p:blipFill>
        <p:spPr bwMode="auto">
          <a:xfrm>
            <a:off x="184149" y="228600"/>
            <a:ext cx="892261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9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Carcinoid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Carcinoid syndrome is a </a:t>
            </a:r>
            <a:r>
              <a:rPr lang="en-US" b="1" dirty="0" err="1" smtClean="0">
                <a:solidFill>
                  <a:srgbClr val="0070C0"/>
                </a:solidFill>
                <a:hlinkClick r:id="rId2" tooltip="Paraneoplastic syndrome"/>
              </a:rPr>
              <a:t>paraneoplastic</a:t>
            </a:r>
            <a:r>
              <a:rPr lang="en-US" b="1" dirty="0" smtClean="0">
                <a:solidFill>
                  <a:srgbClr val="0070C0"/>
                </a:solidFill>
                <a:hlinkClick r:id="rId2" tooltip="Paraneoplastic syndrome"/>
              </a:rPr>
              <a:t> syndrome</a:t>
            </a:r>
            <a:r>
              <a:rPr lang="en-US" b="1" dirty="0" smtClean="0">
                <a:solidFill>
                  <a:srgbClr val="0070C0"/>
                </a:solidFill>
              </a:rPr>
              <a:t> comprising the </a:t>
            </a:r>
            <a:r>
              <a:rPr lang="en-US" b="1" dirty="0" smtClean="0">
                <a:solidFill>
                  <a:srgbClr val="0070C0"/>
                </a:solidFill>
                <a:hlinkClick r:id="rId3" tooltip="Medical sign"/>
              </a:rPr>
              <a:t>signs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smtClean="0">
                <a:solidFill>
                  <a:srgbClr val="0070C0"/>
                </a:solidFill>
                <a:hlinkClick r:id="rId4" tooltip="Symptom"/>
              </a:rPr>
              <a:t>symptoms</a:t>
            </a:r>
            <a:r>
              <a:rPr lang="en-US" b="1" dirty="0" smtClean="0">
                <a:solidFill>
                  <a:srgbClr val="0070C0"/>
                </a:solidFill>
              </a:rPr>
              <a:t> that occur secondary to </a:t>
            </a:r>
            <a:r>
              <a:rPr lang="en-US" b="1" dirty="0" smtClean="0">
                <a:solidFill>
                  <a:srgbClr val="0070C0"/>
                </a:solidFill>
                <a:hlinkClick r:id="rId5" tooltip="Carcinoid"/>
              </a:rPr>
              <a:t>carcinoid tumors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 syndrome includes </a:t>
            </a:r>
            <a:r>
              <a:rPr lang="en-US" b="1" dirty="0" smtClean="0">
                <a:solidFill>
                  <a:srgbClr val="0070C0"/>
                </a:solidFill>
                <a:hlinkClick r:id="rId6" tooltip="Flushing (physiology)"/>
              </a:rPr>
              <a:t>flushing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smtClean="0">
                <a:solidFill>
                  <a:srgbClr val="0070C0"/>
                </a:solidFill>
                <a:hlinkClick r:id="rId7" tooltip="Diarrhea"/>
              </a:rPr>
              <a:t>diarrhea</a:t>
            </a:r>
            <a:r>
              <a:rPr lang="en-US" b="1" dirty="0" smtClean="0">
                <a:solidFill>
                  <a:srgbClr val="0070C0"/>
                </a:solidFill>
              </a:rPr>
              <a:t>, and less frequently, </a:t>
            </a:r>
            <a:r>
              <a:rPr lang="en-US" b="1" dirty="0" smtClean="0">
                <a:solidFill>
                  <a:srgbClr val="0070C0"/>
                </a:solidFill>
                <a:hlinkClick r:id="rId8" tooltip="Heart failure"/>
              </a:rPr>
              <a:t>heart failure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hlinkClick r:id="rId9" tooltip="Vomiting"/>
              </a:rPr>
              <a:t>vomiting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smtClean="0">
                <a:solidFill>
                  <a:srgbClr val="0070C0"/>
                </a:solidFill>
                <a:hlinkClick r:id="rId10" tooltip="Bronchoconstriction"/>
              </a:rPr>
              <a:t>bronchoconstriction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baseline="30000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 It is caused by endogenous secretion of mainly </a:t>
            </a:r>
            <a:r>
              <a:rPr lang="en-US" b="1" dirty="0" smtClean="0">
                <a:solidFill>
                  <a:srgbClr val="0070C0"/>
                </a:solidFill>
                <a:hlinkClick r:id="rId11" tooltip="Serotonin"/>
              </a:rPr>
              <a:t>serotonin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  <a:hlinkClick r:id="rId12" tooltip="Kallikrein"/>
              </a:rPr>
              <a:t>kallikrein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carcinoid syndrome occurs in approximately 5% of carcinoid tumors and becomes manifest when vasoactive substances from the tumors enter the systemic circulation escaping hepatic degradation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Flushing</a:t>
            </a:r>
            <a:r>
              <a:rPr lang="en-US" dirty="0" smtClean="0"/>
              <a:t>: The most important clinical finding is </a:t>
            </a:r>
            <a:r>
              <a:rPr lang="en-US" dirty="0" smtClean="0">
                <a:hlinkClick r:id="rId2" tooltip="Flushing (physiology)"/>
              </a:rPr>
              <a:t>flushing</a:t>
            </a:r>
            <a:r>
              <a:rPr lang="en-US" dirty="0" smtClean="0"/>
              <a:t> of the skin, usually of the head and the upper part of thorax.</a:t>
            </a:r>
            <a:endParaRPr lang="en-US" baseline="30000" dirty="0"/>
          </a:p>
          <a:p>
            <a:r>
              <a:rPr lang="en-US" dirty="0" smtClean="0"/>
              <a:t> </a:t>
            </a:r>
            <a:r>
              <a:rPr lang="en-US" b="1" dirty="0" smtClean="0"/>
              <a:t>Diarrhea</a:t>
            </a:r>
            <a:r>
              <a:rPr lang="en-US" dirty="0" smtClean="0"/>
              <a:t>: It may be associated with abdominal cramping. This symptom is due to the action of serotonin, histamine, and gastrin</a:t>
            </a:r>
            <a:r>
              <a:rPr lang="en-US" baseline="30000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Abdominal pain</a:t>
            </a:r>
            <a:r>
              <a:rPr lang="en-US" dirty="0" smtClean="0"/>
              <a:t>: It is due to hepatomegaly, small bowel obstruction or lack of oxygen to small bowel.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641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hlinkClick r:id="rId2" tooltip="Bronchoconstriction"/>
              </a:rPr>
              <a:t>Bronchoconstriction</a:t>
            </a:r>
            <a:r>
              <a:rPr lang="en-US" dirty="0" smtClean="0"/>
              <a:t>, which may be </a:t>
            </a:r>
            <a:r>
              <a:rPr lang="en-US" dirty="0" smtClean="0">
                <a:hlinkClick r:id="rId3" tooltip="Histamine"/>
              </a:rPr>
              <a:t>histamine</a:t>
            </a:r>
            <a:r>
              <a:rPr lang="en-US" dirty="0" smtClean="0"/>
              <a:t> or serotonin-induced, affects about 15% of those having carcinoid syndrome and often accompanies flushing, sneezing, and shortness of breath.</a:t>
            </a:r>
            <a:endParaRPr lang="en-US" baseline="30000" dirty="0" smtClean="0"/>
          </a:p>
          <a:p>
            <a:r>
              <a:rPr lang="en-US" b="1" dirty="0" smtClean="0"/>
              <a:t>Carcinoid heart disease</a:t>
            </a:r>
            <a:r>
              <a:rPr lang="en-US" dirty="0" smtClean="0"/>
              <a:t>: About 19% to 60% of the those affected by carcinoid syndrome develops carcinoid heart disease. Serotonin induces fibrosis in valves of the right heart especially </a:t>
            </a:r>
            <a:r>
              <a:rPr lang="en-US" dirty="0" smtClean="0">
                <a:hlinkClick r:id="rId4"/>
              </a:rPr>
              <a:t>tricuspid valve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1347</TotalTime>
  <Words>818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APUD SYSTEM &amp;CARCINOID SYNDROME</vt:lpstr>
      <vt:lpstr>APUDomas</vt:lpstr>
      <vt:lpstr>.</vt:lpstr>
      <vt:lpstr>.</vt:lpstr>
      <vt:lpstr>.</vt:lpstr>
      <vt:lpstr>Carcinoid syndrome</vt:lpstr>
      <vt:lpstr>PowerPoint Presentation</vt:lpstr>
      <vt:lpstr>FEATURES OF CS</vt:lpstr>
      <vt:lpstr>PowerPoint Presentation</vt:lpstr>
      <vt:lpstr>PATHOBIOLOGY</vt:lpstr>
      <vt:lpstr>PowerPoint Presentation</vt:lpstr>
      <vt:lpstr>PowerPoint Presentation</vt:lpstr>
      <vt:lpstr>LAB INVESTIGATION</vt:lpstr>
      <vt:lpstr>TREATMENT</vt:lpstr>
      <vt:lpstr>PowerPoint Presentation</vt:lpstr>
      <vt:lpstr>PowerPoint Presentation</vt:lpstr>
      <vt:lpstr>STRESS RESPONSES</vt:lpstr>
      <vt:lpstr>BIOCHEMICAL RESPONSE TO STRESS 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2021-03-07T15:01:05Z</dcterms:created>
  <dcterms:modified xsi:type="dcterms:W3CDTF">2022-05-31T11:11:44Z</dcterms:modified>
</cp:coreProperties>
</file>