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257" r:id="rId3"/>
    <p:sldId id="306" r:id="rId4"/>
    <p:sldId id="307" r:id="rId5"/>
    <p:sldId id="258" r:id="rId6"/>
    <p:sldId id="259" r:id="rId7"/>
    <p:sldId id="260" r:id="rId8"/>
    <p:sldId id="261" r:id="rId9"/>
    <p:sldId id="308" r:id="rId10"/>
    <p:sldId id="309"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10" r:id="rId49"/>
    <p:sldId id="311" r:id="rId50"/>
    <p:sldId id="312" r:id="rId51"/>
    <p:sldId id="313" r:id="rId52"/>
    <p:sldId id="314" r:id="rId53"/>
    <p:sldId id="315" r:id="rId54"/>
    <p:sldId id="316" r:id="rId55"/>
    <p:sldId id="317" r:id="rId56"/>
    <p:sldId id="319" r:id="rId57"/>
    <p:sldId id="320" r:id="rId58"/>
    <p:sldId id="321" r:id="rId59"/>
    <p:sldId id="322" r:id="rId60"/>
    <p:sldId id="323" r:id="rId61"/>
    <p:sldId id="324" r:id="rId62"/>
    <p:sldId id="318" r:id="rId63"/>
    <p:sldId id="330" r:id="rId64"/>
    <p:sldId id="331" r:id="rId65"/>
    <p:sldId id="332" r:id="rId66"/>
    <p:sldId id="300" r:id="rId67"/>
    <p:sldId id="301" r:id="rId68"/>
    <p:sldId id="302" r:id="rId69"/>
    <p:sldId id="304" r:id="rId70"/>
    <p:sldId id="305" r:id="rId71"/>
    <p:sldId id="333" r:id="rId72"/>
    <p:sldId id="334" r:id="rId73"/>
    <p:sldId id="335" r:id="rId74"/>
    <p:sldId id="337" r:id="rId75"/>
    <p:sldId id="338" r:id="rId76"/>
    <p:sldId id="339" r:id="rId77"/>
    <p:sldId id="340" r:id="rId78"/>
    <p:sldId id="341" r:id="rId79"/>
    <p:sldId id="342" r:id="rId80"/>
    <p:sldId id="343" r:id="rId81"/>
    <p:sldId id="344" r:id="rId82"/>
    <p:sldId id="345" r:id="rId83"/>
    <p:sldId id="336" r:id="rId84"/>
    <p:sldId id="346" r:id="rId85"/>
    <p:sldId id="347" r:id="rId86"/>
    <p:sldId id="348" r:id="rId87"/>
    <p:sldId id="349" r:id="rId88"/>
    <p:sldId id="350" r:id="rId89"/>
    <p:sldId id="352" r:id="rId90"/>
    <p:sldId id="351" r:id="rId91"/>
    <p:sldId id="353" r:id="rId92"/>
    <p:sldId id="354"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03" autoAdjust="0"/>
    <p:restoredTop sz="94660"/>
  </p:normalViewPr>
  <p:slideViewPr>
    <p:cSldViewPr>
      <p:cViewPr varScale="1">
        <p:scale>
          <a:sx n="45" d="100"/>
          <a:sy n="45" d="100"/>
        </p:scale>
        <p:origin x="-8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C1B9A-FC29-4836-81EA-8CF6C0ABB309}" type="datetimeFigureOut">
              <a:rPr lang="en-US" smtClean="0"/>
              <a:t>5/22/2022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D3506-C39F-4877-A69E-AB1B2155A4A4}" type="slidenum">
              <a:rPr lang="en-US" smtClean="0"/>
              <a:t>‹#›</a:t>
            </a:fld>
            <a:endParaRPr lang="en-US"/>
          </a:p>
        </p:txBody>
      </p:sp>
    </p:spTree>
    <p:extLst>
      <p:ext uri="{BB962C8B-B14F-4D97-AF65-F5344CB8AC3E}">
        <p14:creationId xmlns:p14="http://schemas.microsoft.com/office/powerpoint/2010/main" val="256470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Northern_blot"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en.wikipedia.org/wiki/Complementarity_(molecular_biology)" TargetMode="External"/><Relationship Id="rId5" Type="http://schemas.openxmlformats.org/officeDocument/2006/relationships/hyperlink" Target="https://en.wikipedia.org/wiki/Blot_(biology)" TargetMode="External"/><Relationship Id="rId4" Type="http://schemas.openxmlformats.org/officeDocument/2006/relationships/hyperlink" Target="https://en.wikipedia.org/wiki/Denaturing_gel"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Autoradiography" TargetMode="External"/><Relationship Id="rId13" Type="http://schemas.openxmlformats.org/officeDocument/2006/relationships/hyperlink" Target="https://en.wikipedia.org/wiki/Biological_tissue" TargetMode="External"/><Relationship Id="rId3" Type="http://schemas.openxmlformats.org/officeDocument/2006/relationships/hyperlink" Target="https://en.wikipedia.org/wiki/Western_blot" TargetMode="External"/><Relationship Id="rId7" Type="http://schemas.openxmlformats.org/officeDocument/2006/relationships/hyperlink" Target="https://en.wikipedia.org/wiki/Chemiluminescence" TargetMode="External"/><Relationship Id="rId12" Type="http://schemas.openxmlformats.org/officeDocument/2006/relationships/hyperlink" Target="https://en.wikipedia.org/wiki/Cell_(biology)"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en.wikipedia.org/wiki/Antibody" TargetMode="External"/><Relationship Id="rId11" Type="http://schemas.openxmlformats.org/officeDocument/2006/relationships/hyperlink" Target="https://en.wikipedia.org/wiki/Enzyme" TargetMode="External"/><Relationship Id="rId5" Type="http://schemas.openxmlformats.org/officeDocument/2006/relationships/hyperlink" Target="https://en.wikipedia.org/wiki/Polyvinylidene_fluoride" TargetMode="External"/><Relationship Id="rId15" Type="http://schemas.openxmlformats.org/officeDocument/2006/relationships/hyperlink" Target="https://en.wikipedia.org/wiki/Post-translational_modification" TargetMode="External"/><Relationship Id="rId10" Type="http://schemas.openxmlformats.org/officeDocument/2006/relationships/hyperlink" Target="https://en.wikipedia.org/wiki/Substrate_(biochemistry)" TargetMode="External"/><Relationship Id="rId4" Type="http://schemas.openxmlformats.org/officeDocument/2006/relationships/hyperlink" Target="https://en.wikipedia.org/wiki/SDS-PAGE" TargetMode="External"/><Relationship Id="rId9" Type="http://schemas.openxmlformats.org/officeDocument/2006/relationships/hyperlink" Target="https://en.wikipedia.org/wiki/Chemiluminescent" TargetMode="External"/><Relationship Id="rId14" Type="http://schemas.openxmlformats.org/officeDocument/2006/relationships/hyperlink" Target="https://en.wikipedia.org/wiki/Eastern_blot"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Expression_profiling" TargetMode="External"/><Relationship Id="rId3" Type="http://schemas.openxmlformats.org/officeDocument/2006/relationships/hyperlink" Target="https://en.wikipedia.org/wiki/DNA_microarray" TargetMode="External"/><Relationship Id="rId7" Type="http://schemas.openxmlformats.org/officeDocument/2006/relationships/hyperlink" Target="https://en.wikipedia.org/wiki/Gene_expression"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en.wikipedia.org/wiki/DNA_sequencing" TargetMode="External"/><Relationship Id="rId5" Type="http://schemas.openxmlformats.org/officeDocument/2006/relationships/hyperlink" Target="https://en.wikipedia.org/wiki/Oligonucleotide" TargetMode="External"/><Relationship Id="rId4" Type="http://schemas.openxmlformats.org/officeDocument/2006/relationships/hyperlink" Target="https://en.wikipedia.org/wiki/Microscope_slide" TargetMode="External"/><Relationship Id="rId9" Type="http://schemas.openxmlformats.org/officeDocument/2006/relationships/hyperlink" Target="https://en.wikipedia.org/wiki/Complementary_DNA"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Genomes" TargetMode="External"/><Relationship Id="rId3" Type="http://schemas.openxmlformats.org/officeDocument/2006/relationships/hyperlink" Target="https://en.wikipedia.org/wiki/Medical_diagnosis" TargetMode="External"/><Relationship Id="rId7" Type="http://schemas.openxmlformats.org/officeDocument/2006/relationships/hyperlink" Target="https://en.wikipedia.org/wiki/Systematics"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en.wikipedia.org/wiki/Virology" TargetMode="External"/><Relationship Id="rId5" Type="http://schemas.openxmlformats.org/officeDocument/2006/relationships/hyperlink" Target="https://en.wikipedia.org/wiki/Forensic_biology" TargetMode="External"/><Relationship Id="rId4" Type="http://schemas.openxmlformats.org/officeDocument/2006/relationships/hyperlink" Target="https://en.wikipedia.org/wiki/Biotechnology" TargetMode="External"/><Relationship Id="rId9" Type="http://schemas.openxmlformats.org/officeDocument/2006/relationships/hyperlink" Target="https://en.wikipedia.org/wiki/Human_genom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Chorionic_villus_sampling" TargetMode="External"/><Relationship Id="rId2" Type="http://schemas.openxmlformats.org/officeDocument/2006/relationships/slide" Target="../slides/slide87.xml"/><Relationship Id="rId1" Type="http://schemas.openxmlformats.org/officeDocument/2006/relationships/notesMaster" Target="../notesMasters/notesMaster1.xml"/><Relationship Id="rId5" Type="http://schemas.openxmlformats.org/officeDocument/2006/relationships/hyperlink" Target="https://en.wikipedia.org/wiki/CffDNA" TargetMode="External"/><Relationship Id="rId4" Type="http://schemas.openxmlformats.org/officeDocument/2006/relationships/hyperlink" Target="https://en.wikipedia.org/wiki/Amniocentesi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CRISPR#cite_note-10" TargetMode="External"/><Relationship Id="rId3" Type="http://schemas.openxmlformats.org/officeDocument/2006/relationships/hyperlink" Target="https://en.wikipedia.org/wiki/Cas9" TargetMode="External"/><Relationship Id="rId7" Type="http://schemas.openxmlformats.org/officeDocument/2006/relationships/hyperlink" Target="https://en.wikipedia.org/wiki/Biotechnology" TargetMode="External"/><Relationship Id="rId12" Type="http://schemas.openxmlformats.org/officeDocument/2006/relationships/hyperlink" Target="https://en.wikipedia.org/wiki/Jennifer_Doudna"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en.wikipedia.org/wiki/CRISPR#cite_note-pmid24651067-9" TargetMode="External"/><Relationship Id="rId11" Type="http://schemas.openxmlformats.org/officeDocument/2006/relationships/hyperlink" Target="https://en.wikipedia.org/wiki/Emmanuelle_Charpentier" TargetMode="External"/><Relationship Id="rId5" Type="http://schemas.openxmlformats.org/officeDocument/2006/relationships/hyperlink" Target="https://en.wikipedia.org/wiki/CRISPR_gene_editing" TargetMode="External"/><Relationship Id="rId10" Type="http://schemas.openxmlformats.org/officeDocument/2006/relationships/hyperlink" Target="https://en.wikipedia.org/wiki/Nobel_Prize_in_Chemistry" TargetMode="External"/><Relationship Id="rId4" Type="http://schemas.openxmlformats.org/officeDocument/2006/relationships/hyperlink" Target="https://en.wikipedia.org/wiki/Enzyme" TargetMode="External"/><Relationship Id="rId9" Type="http://schemas.openxmlformats.org/officeDocument/2006/relationships/hyperlink" Target="https://en.wikipedia.org/wiki/CRISPR#cite_note-Hsu2014-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hangingPunct="1"/>
            <a:fld id="{F39C1402-C4DE-4F7E-ACF0-81AD6E9F2BE1}" type="slidenum">
              <a:rPr lang="en-US" altLang="en-US"/>
              <a:t>5</a:t>
            </a:fld>
            <a:endParaRPr lang="en-US" altLang="en-US"/>
          </a:p>
        </p:txBody>
      </p:sp>
      <p:sp>
        <p:nvSpPr>
          <p:cNvPr id="4" name="Rectangle 7"/>
          <p:cNvSpPr txBox="1">
            <a:spLocks noGrp="1" noChangeArrowheads="1"/>
          </p:cNvSpPr>
          <p:nvPr/>
        </p:nvSpPr>
        <p:spPr bwMode="auto">
          <a:xfrm>
            <a:off x="3886200" y="8686489"/>
            <a:ext cx="2971800" cy="457512"/>
          </a:xfrm>
          <a:prstGeom prst="rect">
            <a:avLst/>
          </a:prstGeom>
          <a:noFill/>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0" hangingPunct="0">
              <a:defRPr/>
            </a:pPr>
            <a:fld id="{293FCBA2-D34A-42D1-B4A4-131738804D6F}" type="slidenum">
              <a:rPr lang="en-US" altLang="en-US" sz="1200" smtClean="0">
                <a:latin typeface="Times" charset="0"/>
              </a:rPr>
              <a:t>5</a:t>
            </a:fld>
            <a:endParaRPr lang="en-US" altLang="en-US" sz="1200" smtClean="0">
              <a:latin typeface="Times" charset="0"/>
            </a:endParaRPr>
          </a:p>
        </p:txBody>
      </p:sp>
      <p:sp>
        <p:nvSpPr>
          <p:cNvPr id="113668" name="Rectangle 2"/>
          <p:cNvSpPr>
            <a:spLocks noGrp="1" noRot="1" noChangeAspect="1" noChangeArrowheads="1" noTextEdit="1"/>
          </p:cNvSpPr>
          <p:nvPr>
            <p:ph type="sldImg"/>
          </p:nvPr>
        </p:nvSpPr>
        <p:spPr>
          <a:solidFill>
            <a:srgbClr val="FFFFFF"/>
          </a:solidFill>
        </p:spPr>
      </p:sp>
      <p:sp>
        <p:nvSpPr>
          <p:cNvPr id="113669" name="Rectangle 3"/>
          <p:cNvSpPr>
            <a:spLocks noGrp="1" noChangeArrowheads="1"/>
          </p:cNvSpPr>
          <p:nvPr>
            <p:ph type="body" idx="1"/>
          </p:nvPr>
        </p:nvSpPr>
        <p:spPr>
          <a:xfrm>
            <a:off x="914400" y="4344025"/>
            <a:ext cx="5029200" cy="4114488"/>
          </a:xfrm>
          <a:solidFill>
            <a:srgbClr val="FFFFFF"/>
          </a:solidFill>
          <a:ln>
            <a:solidFill>
              <a:srgbClr val="000000"/>
            </a:solidFill>
            <a:miter lim="800000"/>
          </a:ln>
        </p:spPr>
        <p:txBody>
          <a:bodyPr/>
          <a:lstStyle/>
          <a:p>
            <a:pPr eaLnBrk="1" hangingPunct="1"/>
            <a:endParaRPr lang="en-US" smtClean="0">
              <a:ea typeface="MS PGothic" panose="020B06000702050802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FCE3806-9264-49EE-8793-01122E35E611}" type="slidenum">
              <a:rPr lang="en-US"/>
              <a:t>6</a:t>
            </a:fld>
            <a:endParaRPr lang="en-US"/>
          </a:p>
        </p:txBody>
      </p:sp>
      <p:sp>
        <p:nvSpPr>
          <p:cNvPr id="14338" name="Rectangle 2"/>
          <p:cNvSpPr>
            <a:spLocks noGrp="1" noRot="1" noChangeAspect="1" noChangeArrowheads="1" noTextEdit="1"/>
          </p:cNvSpPr>
          <p:nvPr>
            <p:ph type="sldImg"/>
          </p:nvPr>
        </p:nvSpPr>
        <p:spPr/>
      </p:sp>
      <p:sp>
        <p:nvSpPr>
          <p:cNvPr id="14339" name="Rectangle 3"/>
          <p:cNvSpPr>
            <a:spLocks noGrp="1" noChangeArrowheads="1"/>
          </p:cNvSpPr>
          <p:nvPr>
            <p:ph type="body" idx="1"/>
          </p:nvPr>
        </p:nvSpPr>
        <p:spPr/>
        <p:txBody>
          <a:bodyPr/>
          <a:lstStyle/>
          <a:p>
            <a:r>
              <a:rPr lang="en-US"/>
              <a:t>Undermined by mutation  OR overwhelmed by environment</a:t>
            </a:r>
          </a:p>
          <a:p>
            <a:r>
              <a:rPr lang="en-US"/>
              <a:t>Inevitable—TSD or cyanide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E4856-3287-4025-9219-25E905C0B6AF}" type="slidenum">
              <a:rPr lang="en-US" smtClean="0"/>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Northern blotting</a:t>
            </a: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tooltip="Northern blot"/>
              </a:rPr>
              <a:t>northern blot</a:t>
            </a:r>
            <a:r>
              <a:rPr lang="en-US" sz="1200" kern="1200" dirty="0" smtClean="0">
                <a:solidFill>
                  <a:schemeClr val="tx1"/>
                </a:solidFill>
                <a:effectLst/>
                <a:latin typeface="+mn-lt"/>
                <a:ea typeface="+mn-ea"/>
                <a:cs typeface="+mn-cs"/>
              </a:rPr>
              <a:t> is used to study the expression patterns of a specific type of RNA molecule as relative comparison among a set of different samples of RNA. It is essentially a combination of </a:t>
            </a:r>
            <a:r>
              <a:rPr lang="en-US" sz="1200" u="sng" kern="1200" dirty="0" smtClean="0">
                <a:solidFill>
                  <a:schemeClr val="tx1"/>
                </a:solidFill>
                <a:effectLst/>
                <a:latin typeface="+mn-lt"/>
                <a:ea typeface="+mn-ea"/>
                <a:cs typeface="+mn-cs"/>
                <a:hlinkClick r:id="rId4" tooltip="Denaturing gel"/>
              </a:rPr>
              <a:t>denaturing RNA gel electrophoresis</a:t>
            </a:r>
            <a:r>
              <a:rPr lang="en-US" sz="1200" kern="1200" dirty="0" smtClean="0">
                <a:solidFill>
                  <a:schemeClr val="tx1"/>
                </a:solidFill>
                <a:effectLst/>
                <a:latin typeface="+mn-lt"/>
                <a:ea typeface="+mn-ea"/>
                <a:cs typeface="+mn-cs"/>
              </a:rPr>
              <a:t>, and a </a:t>
            </a:r>
            <a:r>
              <a:rPr lang="en-US" sz="1200" u="sng" kern="1200" dirty="0" smtClean="0">
                <a:solidFill>
                  <a:schemeClr val="tx1"/>
                </a:solidFill>
                <a:effectLst/>
                <a:latin typeface="+mn-lt"/>
                <a:ea typeface="+mn-ea"/>
                <a:cs typeface="+mn-cs"/>
                <a:hlinkClick r:id="rId5" tooltip="Blot (biology)"/>
              </a:rPr>
              <a:t>blot</a:t>
            </a:r>
            <a:r>
              <a:rPr lang="en-US" sz="1200" kern="1200" dirty="0" smtClean="0">
                <a:solidFill>
                  <a:schemeClr val="tx1"/>
                </a:solidFill>
                <a:effectLst/>
                <a:latin typeface="+mn-lt"/>
                <a:ea typeface="+mn-ea"/>
                <a:cs typeface="+mn-cs"/>
              </a:rPr>
              <a:t>. In this process RNA is separated based on size and is then transferred to a membrane that is then probed with a labeled </a:t>
            </a:r>
            <a:r>
              <a:rPr lang="en-US" sz="1200" u="sng" kern="1200" dirty="0" smtClean="0">
                <a:solidFill>
                  <a:schemeClr val="tx1"/>
                </a:solidFill>
                <a:effectLst/>
                <a:latin typeface="+mn-lt"/>
                <a:ea typeface="+mn-ea"/>
                <a:cs typeface="+mn-cs"/>
                <a:hlinkClick r:id="rId6" tooltip="Complementarity (molecular biology)"/>
              </a:rPr>
              <a:t>complement</a:t>
            </a:r>
            <a:r>
              <a:rPr lang="en-US" sz="1200" kern="1200" dirty="0" smtClean="0">
                <a:solidFill>
                  <a:schemeClr val="tx1"/>
                </a:solidFill>
                <a:effectLst/>
                <a:latin typeface="+mn-lt"/>
                <a:ea typeface="+mn-ea"/>
                <a:cs typeface="+mn-cs"/>
              </a:rPr>
              <a:t> of a sequence of interest. The results may be visualized through a variety of ways depending on the label used; however, most result in the revelation of bands representing the sizes of the RNA detected in sample. The intensity of these bands is related to the amount of the target RNA in the samples analyzed. The procedure is commonly used to study when and how much gene expression is occurring by measuring how much of that RNA is present in different samples. It is one of the most basic tools for determining at what time, and under what conditions, certain genes are expressed in living tissues</a:t>
            </a:r>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67</a:t>
            </a:fld>
            <a:endParaRPr lang="en-US"/>
          </a:p>
        </p:txBody>
      </p:sp>
    </p:spTree>
    <p:extLst>
      <p:ext uri="{BB962C8B-B14F-4D97-AF65-F5344CB8AC3E}">
        <p14:creationId xmlns:p14="http://schemas.microsoft.com/office/powerpoint/2010/main" val="212738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Western blotting</a:t>
            </a:r>
          </a:p>
          <a:p>
            <a:r>
              <a:rPr lang="en-US" sz="1200" kern="1200" dirty="0" smtClean="0">
                <a:solidFill>
                  <a:schemeClr val="tx1"/>
                </a:solidFill>
                <a:effectLst/>
                <a:latin typeface="+mn-lt"/>
                <a:ea typeface="+mn-ea"/>
                <a:cs typeface="+mn-cs"/>
              </a:rPr>
              <a:t>In </a:t>
            </a:r>
            <a:r>
              <a:rPr lang="en-US" sz="1200" u="none" strike="noStrike" kern="1200" dirty="0" smtClean="0">
                <a:solidFill>
                  <a:schemeClr val="tx1"/>
                </a:solidFill>
                <a:effectLst/>
                <a:latin typeface="+mn-lt"/>
                <a:ea typeface="+mn-ea"/>
                <a:cs typeface="+mn-cs"/>
                <a:hlinkClick r:id="rId3" tooltip="Western blot"/>
              </a:rPr>
              <a:t>western blotting</a:t>
            </a:r>
            <a:r>
              <a:rPr lang="en-US" sz="1200" kern="1200" dirty="0" smtClean="0">
                <a:solidFill>
                  <a:schemeClr val="tx1"/>
                </a:solidFill>
                <a:effectLst/>
                <a:latin typeface="+mn-lt"/>
                <a:ea typeface="+mn-ea"/>
                <a:cs typeface="+mn-cs"/>
              </a:rPr>
              <a:t>, proteins are first separated by size, in a thin gel sandwiched between two glass plates in a technique known as </a:t>
            </a:r>
            <a:r>
              <a:rPr lang="en-US" sz="1200" u="none" strike="noStrike" kern="1200" dirty="0" smtClean="0">
                <a:solidFill>
                  <a:schemeClr val="tx1"/>
                </a:solidFill>
                <a:effectLst/>
                <a:latin typeface="+mn-lt"/>
                <a:ea typeface="+mn-ea"/>
                <a:cs typeface="+mn-cs"/>
                <a:hlinkClick r:id="rId4" tooltip="SDS-PAGE"/>
              </a:rPr>
              <a:t>SDS-PAGE</a:t>
            </a:r>
            <a:r>
              <a:rPr lang="en-US" sz="1200" kern="1200" dirty="0" smtClean="0">
                <a:solidFill>
                  <a:schemeClr val="tx1"/>
                </a:solidFill>
                <a:effectLst/>
                <a:latin typeface="+mn-lt"/>
                <a:ea typeface="+mn-ea"/>
                <a:cs typeface="+mn-cs"/>
              </a:rPr>
              <a:t>. The proteins in the gel are then transferred to a </a:t>
            </a:r>
            <a:r>
              <a:rPr lang="en-US" sz="1200" u="none" strike="noStrike" kern="1200" dirty="0" err="1" smtClean="0">
                <a:solidFill>
                  <a:schemeClr val="tx1"/>
                </a:solidFill>
                <a:effectLst/>
                <a:latin typeface="+mn-lt"/>
                <a:ea typeface="+mn-ea"/>
                <a:cs typeface="+mn-cs"/>
                <a:hlinkClick r:id="rId5" tooltip="Polyvinylidene fluoride"/>
              </a:rPr>
              <a:t>polyvinylidene</a:t>
            </a:r>
            <a:r>
              <a:rPr lang="en-US" sz="1200" u="none" strike="noStrike" kern="1200" dirty="0" smtClean="0">
                <a:solidFill>
                  <a:schemeClr val="tx1"/>
                </a:solidFill>
                <a:effectLst/>
                <a:latin typeface="+mn-lt"/>
                <a:ea typeface="+mn-ea"/>
                <a:cs typeface="+mn-cs"/>
                <a:hlinkClick r:id="rId5" tooltip="Polyvinylidene fluoride"/>
              </a:rPr>
              <a:t> fluoride</a:t>
            </a:r>
            <a:r>
              <a:rPr lang="en-US" sz="1200" kern="1200" dirty="0" smtClean="0">
                <a:solidFill>
                  <a:schemeClr val="tx1"/>
                </a:solidFill>
                <a:effectLst/>
                <a:latin typeface="+mn-lt"/>
                <a:ea typeface="+mn-ea"/>
                <a:cs typeface="+mn-cs"/>
              </a:rPr>
              <a:t> (PVDF), nitrocellulose, nylon, or other support membrane. This membrane can then be probed with solutions of </a:t>
            </a:r>
            <a:r>
              <a:rPr lang="en-US" sz="1200" u="none" strike="noStrike" kern="1200" dirty="0" smtClean="0">
                <a:solidFill>
                  <a:schemeClr val="tx1"/>
                </a:solidFill>
                <a:effectLst/>
                <a:latin typeface="+mn-lt"/>
                <a:ea typeface="+mn-ea"/>
                <a:cs typeface="+mn-cs"/>
                <a:hlinkClick r:id="rId6" tooltip="Antibody"/>
              </a:rPr>
              <a:t>antibodies</a:t>
            </a:r>
            <a:r>
              <a:rPr lang="en-US" sz="1200" kern="1200" dirty="0" smtClean="0">
                <a:solidFill>
                  <a:schemeClr val="tx1"/>
                </a:solidFill>
                <a:effectLst/>
                <a:latin typeface="+mn-lt"/>
                <a:ea typeface="+mn-ea"/>
                <a:cs typeface="+mn-cs"/>
              </a:rPr>
              <a:t>. Antibodies that specifically bind to the protein of interest can then be visualized by a variety of techniques, including colored products, </a:t>
            </a:r>
            <a:r>
              <a:rPr lang="en-US" sz="1200" u="none" strike="noStrike" kern="1200" dirty="0" err="1" smtClean="0">
                <a:solidFill>
                  <a:schemeClr val="tx1"/>
                </a:solidFill>
                <a:effectLst/>
                <a:latin typeface="+mn-lt"/>
                <a:ea typeface="+mn-ea"/>
                <a:cs typeface="+mn-cs"/>
                <a:hlinkClick r:id="rId7" tooltip="Chemiluminescence"/>
              </a:rPr>
              <a:t>chemiluminescence</a:t>
            </a:r>
            <a:r>
              <a:rPr lang="en-US" sz="1200" kern="1200" dirty="0" smtClean="0">
                <a:solidFill>
                  <a:schemeClr val="tx1"/>
                </a:solidFill>
                <a:effectLst/>
                <a:latin typeface="+mn-lt"/>
                <a:ea typeface="+mn-ea"/>
                <a:cs typeface="+mn-cs"/>
              </a:rPr>
              <a:t>, or </a:t>
            </a:r>
            <a:r>
              <a:rPr lang="en-US" sz="1200" u="none" strike="noStrike" kern="1200" dirty="0" smtClean="0">
                <a:solidFill>
                  <a:schemeClr val="tx1"/>
                </a:solidFill>
                <a:effectLst/>
                <a:latin typeface="+mn-lt"/>
                <a:ea typeface="+mn-ea"/>
                <a:cs typeface="+mn-cs"/>
                <a:hlinkClick r:id="rId8" tooltip="Autoradiography"/>
              </a:rPr>
              <a:t>autoradiography</a:t>
            </a:r>
            <a:r>
              <a:rPr lang="en-US" sz="1200" kern="1200" dirty="0" smtClean="0">
                <a:solidFill>
                  <a:schemeClr val="tx1"/>
                </a:solidFill>
                <a:effectLst/>
                <a:latin typeface="+mn-lt"/>
                <a:ea typeface="+mn-ea"/>
                <a:cs typeface="+mn-cs"/>
              </a:rPr>
              <a:t>. Often, the antibodies are labeled with enzymes. When a </a:t>
            </a:r>
            <a:r>
              <a:rPr lang="en-US" sz="1200" u="none" strike="noStrike" kern="1200" dirty="0" err="1" smtClean="0">
                <a:solidFill>
                  <a:schemeClr val="tx1"/>
                </a:solidFill>
                <a:effectLst/>
                <a:latin typeface="+mn-lt"/>
                <a:ea typeface="+mn-ea"/>
                <a:cs typeface="+mn-cs"/>
                <a:hlinkClick r:id="rId9" tooltip="Chemiluminescent"/>
              </a:rPr>
              <a:t>chemiluminescent</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0" tooltip="Substrate (biochemistry)"/>
              </a:rPr>
              <a:t>substrate</a:t>
            </a:r>
            <a:r>
              <a:rPr lang="en-US" sz="1200" kern="1200" dirty="0" smtClean="0">
                <a:solidFill>
                  <a:schemeClr val="tx1"/>
                </a:solidFill>
                <a:effectLst/>
                <a:latin typeface="+mn-lt"/>
                <a:ea typeface="+mn-ea"/>
                <a:cs typeface="+mn-cs"/>
              </a:rPr>
              <a:t> is exposed to the </a:t>
            </a:r>
            <a:r>
              <a:rPr lang="en-US" sz="1200" u="none" strike="noStrike" kern="1200" dirty="0" smtClean="0">
                <a:solidFill>
                  <a:schemeClr val="tx1"/>
                </a:solidFill>
                <a:effectLst/>
                <a:latin typeface="+mn-lt"/>
                <a:ea typeface="+mn-ea"/>
                <a:cs typeface="+mn-cs"/>
                <a:hlinkClick r:id="rId11" tooltip="Enzyme"/>
              </a:rPr>
              <a:t>enzyme</a:t>
            </a:r>
            <a:r>
              <a:rPr lang="en-US" sz="1200" kern="1200" dirty="0" smtClean="0">
                <a:solidFill>
                  <a:schemeClr val="tx1"/>
                </a:solidFill>
                <a:effectLst/>
                <a:latin typeface="+mn-lt"/>
                <a:ea typeface="+mn-ea"/>
                <a:cs typeface="+mn-cs"/>
              </a:rPr>
              <a:t> it allows detection. Using western blotting techniques allows not only detection but also quantitative analysis. Analogous methods to western blotting can be used to directly stain specific proteins in live </a:t>
            </a:r>
            <a:r>
              <a:rPr lang="en-US" sz="1200" u="none" strike="noStrike" kern="1200" dirty="0" smtClean="0">
                <a:solidFill>
                  <a:schemeClr val="tx1"/>
                </a:solidFill>
                <a:effectLst/>
                <a:latin typeface="+mn-lt"/>
                <a:ea typeface="+mn-ea"/>
                <a:cs typeface="+mn-cs"/>
                <a:hlinkClick r:id="rId12" tooltip="Cell (biology)"/>
              </a:rPr>
              <a:t>cells</a:t>
            </a:r>
            <a:r>
              <a:rPr lang="en-US" sz="1200" kern="1200" dirty="0" smtClean="0">
                <a:solidFill>
                  <a:schemeClr val="tx1"/>
                </a:solidFill>
                <a:effectLst/>
                <a:latin typeface="+mn-lt"/>
                <a:ea typeface="+mn-ea"/>
                <a:cs typeface="+mn-cs"/>
              </a:rPr>
              <a:t> or </a:t>
            </a:r>
            <a:r>
              <a:rPr lang="en-US" sz="1200" u="none" strike="noStrike" kern="1200" dirty="0" smtClean="0">
                <a:solidFill>
                  <a:schemeClr val="tx1"/>
                </a:solidFill>
                <a:effectLst/>
                <a:latin typeface="+mn-lt"/>
                <a:ea typeface="+mn-ea"/>
                <a:cs typeface="+mn-cs"/>
                <a:hlinkClick r:id="rId13" tooltip="Biological tissue"/>
              </a:rPr>
              <a:t>tissue</a:t>
            </a:r>
            <a:r>
              <a:rPr lang="en-US" sz="1200" kern="1200" dirty="0" smtClean="0">
                <a:solidFill>
                  <a:schemeClr val="tx1"/>
                </a:solidFill>
                <a:effectLst/>
                <a:latin typeface="+mn-lt"/>
                <a:ea typeface="+mn-ea"/>
                <a:cs typeface="+mn-cs"/>
              </a:rPr>
              <a:t> sections. </a:t>
            </a:r>
          </a:p>
          <a:p>
            <a:r>
              <a:rPr lang="en-US" sz="1200" b="1" kern="1200" dirty="0" smtClean="0">
                <a:solidFill>
                  <a:schemeClr val="tx1"/>
                </a:solidFill>
                <a:effectLst/>
                <a:latin typeface="+mn-lt"/>
                <a:ea typeface="+mn-ea"/>
                <a:cs typeface="+mn-cs"/>
              </a:rPr>
              <a:t>Eastern blotting</a:t>
            </a:r>
          </a:p>
          <a:p>
            <a:r>
              <a:rPr lang="en-US" sz="1200"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14" tooltip="Eastern blot"/>
              </a:rPr>
              <a:t>eastern blotting</a:t>
            </a:r>
            <a:r>
              <a:rPr lang="en-US" sz="1200" kern="1200" dirty="0" smtClean="0">
                <a:solidFill>
                  <a:schemeClr val="tx1"/>
                </a:solidFill>
                <a:effectLst/>
                <a:latin typeface="+mn-lt"/>
                <a:ea typeface="+mn-ea"/>
                <a:cs typeface="+mn-cs"/>
              </a:rPr>
              <a:t> technique is used to detect </a:t>
            </a:r>
            <a:r>
              <a:rPr lang="en-US" sz="1200" u="none" strike="noStrike" kern="1200" dirty="0" smtClean="0">
                <a:solidFill>
                  <a:schemeClr val="tx1"/>
                </a:solidFill>
                <a:effectLst/>
                <a:latin typeface="+mn-lt"/>
                <a:ea typeface="+mn-ea"/>
                <a:cs typeface="+mn-cs"/>
                <a:hlinkClick r:id="rId15" tooltip="Post-translational modification"/>
              </a:rPr>
              <a:t>post-translational modification</a:t>
            </a:r>
            <a:r>
              <a:rPr lang="en-US" sz="1200" kern="1200" dirty="0" smtClean="0">
                <a:solidFill>
                  <a:schemeClr val="tx1"/>
                </a:solidFill>
                <a:effectLst/>
                <a:latin typeface="+mn-lt"/>
                <a:ea typeface="+mn-ea"/>
                <a:cs typeface="+mn-cs"/>
              </a:rPr>
              <a:t> of proteins. Proteins blotted on to the PVDF or nitrocellulose membrane are probed for modifications using specific substrates. </a:t>
            </a:r>
          </a:p>
          <a:p>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68</a:t>
            </a:fld>
            <a:endParaRPr lang="en-US"/>
          </a:p>
        </p:txBody>
      </p:sp>
    </p:spTree>
    <p:extLst>
      <p:ext uri="{BB962C8B-B14F-4D97-AF65-F5344CB8AC3E}">
        <p14:creationId xmlns:p14="http://schemas.microsoft.com/office/powerpoint/2010/main" val="186786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MICROARRAYS</a:t>
            </a:r>
          </a:p>
          <a:p>
            <a:r>
              <a:rPr lang="en-US" sz="1200" kern="1200" dirty="0" smtClean="0">
                <a:solidFill>
                  <a:schemeClr val="tx1"/>
                </a:solidFill>
                <a:effectLst/>
                <a:latin typeface="+mn-lt"/>
                <a:ea typeface="+mn-ea"/>
                <a:cs typeface="+mn-cs"/>
              </a:rPr>
              <a:t>A </a:t>
            </a:r>
            <a:r>
              <a:rPr lang="en-US" sz="1200" u="none" strike="noStrike" kern="1200" dirty="0" smtClean="0">
                <a:solidFill>
                  <a:schemeClr val="tx1"/>
                </a:solidFill>
                <a:effectLst/>
                <a:latin typeface="+mn-lt"/>
                <a:ea typeface="+mn-ea"/>
                <a:cs typeface="+mn-cs"/>
                <a:hlinkClick r:id="rId3" tooltip="DNA microarray"/>
              </a:rPr>
              <a:t>DNA microarray</a:t>
            </a:r>
            <a:r>
              <a:rPr lang="en-US" sz="1200" kern="1200" dirty="0" smtClean="0">
                <a:solidFill>
                  <a:schemeClr val="tx1"/>
                </a:solidFill>
                <a:effectLst/>
                <a:latin typeface="+mn-lt"/>
                <a:ea typeface="+mn-ea"/>
                <a:cs typeface="+mn-cs"/>
              </a:rPr>
              <a:t> is a collection of spots attached to a solid support such as a </a:t>
            </a:r>
            <a:r>
              <a:rPr lang="en-US" sz="1200" u="none" strike="noStrike" kern="1200" dirty="0" smtClean="0">
                <a:solidFill>
                  <a:schemeClr val="tx1"/>
                </a:solidFill>
                <a:effectLst/>
                <a:latin typeface="+mn-lt"/>
                <a:ea typeface="+mn-ea"/>
                <a:cs typeface="+mn-cs"/>
                <a:hlinkClick r:id="rId4" tooltip="Microscope slide"/>
              </a:rPr>
              <a:t>microscope slide</a:t>
            </a:r>
            <a:r>
              <a:rPr lang="en-US" sz="1200" kern="1200" dirty="0" smtClean="0">
                <a:solidFill>
                  <a:schemeClr val="tx1"/>
                </a:solidFill>
                <a:effectLst/>
                <a:latin typeface="+mn-lt"/>
                <a:ea typeface="+mn-ea"/>
                <a:cs typeface="+mn-cs"/>
              </a:rPr>
              <a:t> where each spot contains one or more single-stranded DNA </a:t>
            </a:r>
            <a:r>
              <a:rPr lang="en-US" sz="1200" u="none" strike="noStrike" kern="1200" dirty="0" smtClean="0">
                <a:solidFill>
                  <a:schemeClr val="tx1"/>
                </a:solidFill>
                <a:effectLst/>
                <a:latin typeface="+mn-lt"/>
                <a:ea typeface="+mn-ea"/>
                <a:cs typeface="+mn-cs"/>
                <a:hlinkClick r:id="rId5" tooltip="Oligonucleotide"/>
              </a:rPr>
              <a:t>oligonucleotide</a:t>
            </a:r>
            <a:r>
              <a:rPr lang="en-US" sz="1200" kern="1200" dirty="0" smtClean="0">
                <a:solidFill>
                  <a:schemeClr val="tx1"/>
                </a:solidFill>
                <a:effectLst/>
                <a:latin typeface="+mn-lt"/>
                <a:ea typeface="+mn-ea"/>
                <a:cs typeface="+mn-cs"/>
              </a:rPr>
              <a:t> fragments. Arrays make it possible to put down large quantities of very small (100 </a:t>
            </a:r>
            <a:r>
              <a:rPr lang="en-US" sz="1200" kern="1200" dirty="0" err="1" smtClean="0">
                <a:solidFill>
                  <a:schemeClr val="tx1"/>
                </a:solidFill>
                <a:effectLst/>
                <a:latin typeface="+mn-lt"/>
                <a:ea typeface="+mn-ea"/>
                <a:cs typeface="+mn-cs"/>
              </a:rPr>
              <a:t>micrometre</a:t>
            </a:r>
            <a:r>
              <a:rPr lang="en-US" sz="1200" kern="1200" dirty="0" smtClean="0">
                <a:solidFill>
                  <a:schemeClr val="tx1"/>
                </a:solidFill>
                <a:effectLst/>
                <a:latin typeface="+mn-lt"/>
                <a:ea typeface="+mn-ea"/>
                <a:cs typeface="+mn-cs"/>
              </a:rPr>
              <a:t> diameter) spots on a single slide. Each spot has a DNA fragment molecule that is complementary to a single </a:t>
            </a:r>
            <a:r>
              <a:rPr lang="en-US" sz="1200" u="none" strike="noStrike" kern="1200" dirty="0" smtClean="0">
                <a:solidFill>
                  <a:schemeClr val="tx1"/>
                </a:solidFill>
                <a:effectLst/>
                <a:latin typeface="+mn-lt"/>
                <a:ea typeface="+mn-ea"/>
                <a:cs typeface="+mn-cs"/>
                <a:hlinkClick r:id="rId6" tooltip="DNA sequencing"/>
              </a:rPr>
              <a:t>DNA sequence</a:t>
            </a:r>
            <a:r>
              <a:rPr lang="en-US" sz="1200" kern="1200" dirty="0" smtClean="0">
                <a:solidFill>
                  <a:schemeClr val="tx1"/>
                </a:solidFill>
                <a:effectLst/>
                <a:latin typeface="+mn-lt"/>
                <a:ea typeface="+mn-ea"/>
                <a:cs typeface="+mn-cs"/>
              </a:rPr>
              <a:t>. A variation of this technique allows the </a:t>
            </a:r>
            <a:r>
              <a:rPr lang="en-US" sz="1200" u="none" strike="noStrike" kern="1200" dirty="0" smtClean="0">
                <a:solidFill>
                  <a:schemeClr val="tx1"/>
                </a:solidFill>
                <a:effectLst/>
                <a:latin typeface="+mn-lt"/>
                <a:ea typeface="+mn-ea"/>
                <a:cs typeface="+mn-cs"/>
                <a:hlinkClick r:id="rId7" tooltip="Gene expression"/>
              </a:rPr>
              <a:t>gene expression</a:t>
            </a:r>
            <a:r>
              <a:rPr lang="en-US" sz="1200" kern="1200" dirty="0" smtClean="0">
                <a:solidFill>
                  <a:schemeClr val="tx1"/>
                </a:solidFill>
                <a:effectLst/>
                <a:latin typeface="+mn-lt"/>
                <a:ea typeface="+mn-ea"/>
                <a:cs typeface="+mn-cs"/>
              </a:rPr>
              <a:t> of an organism at a particular stage in development to be qualified (</a:t>
            </a:r>
            <a:r>
              <a:rPr lang="en-US" sz="1200" u="none" strike="noStrike" kern="1200" dirty="0" smtClean="0">
                <a:solidFill>
                  <a:schemeClr val="tx1"/>
                </a:solidFill>
                <a:effectLst/>
                <a:latin typeface="+mn-lt"/>
                <a:ea typeface="+mn-ea"/>
                <a:cs typeface="+mn-cs"/>
                <a:hlinkClick r:id="rId8" tooltip="Expression profiling"/>
              </a:rPr>
              <a:t>expression profiling</a:t>
            </a:r>
            <a:r>
              <a:rPr lang="en-US" sz="1200" kern="1200" dirty="0" smtClean="0">
                <a:solidFill>
                  <a:schemeClr val="tx1"/>
                </a:solidFill>
                <a:effectLst/>
                <a:latin typeface="+mn-lt"/>
                <a:ea typeface="+mn-ea"/>
                <a:cs typeface="+mn-cs"/>
              </a:rPr>
              <a:t>). In this technique the RNA in a tissue is isolated and converted to labeled </a:t>
            </a:r>
            <a:r>
              <a:rPr lang="en-US" sz="1200" u="none" strike="noStrike" kern="1200" dirty="0" smtClean="0">
                <a:solidFill>
                  <a:schemeClr val="tx1"/>
                </a:solidFill>
                <a:effectLst/>
                <a:latin typeface="+mn-lt"/>
                <a:ea typeface="+mn-ea"/>
                <a:cs typeface="+mn-cs"/>
                <a:hlinkClick r:id="rId9" tooltip="Complementary DNA"/>
              </a:rPr>
              <a:t>complementary DNA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cDNA</a:t>
            </a:r>
            <a:r>
              <a:rPr lang="en-US" sz="1200" kern="1200" dirty="0" smtClean="0">
                <a:solidFill>
                  <a:schemeClr val="tx1"/>
                </a:solidFill>
                <a:effectLst/>
                <a:latin typeface="+mn-lt"/>
                <a:ea typeface="+mn-ea"/>
                <a:cs typeface="+mn-cs"/>
              </a:rPr>
              <a:t>). This </a:t>
            </a:r>
            <a:r>
              <a:rPr lang="en-US" sz="1200" kern="1200" dirty="0" err="1" smtClean="0">
                <a:solidFill>
                  <a:schemeClr val="tx1"/>
                </a:solidFill>
                <a:effectLst/>
                <a:latin typeface="+mn-lt"/>
                <a:ea typeface="+mn-ea"/>
                <a:cs typeface="+mn-cs"/>
              </a:rPr>
              <a:t>cDNA</a:t>
            </a:r>
            <a:r>
              <a:rPr lang="en-US" sz="1200" kern="1200" dirty="0" smtClean="0">
                <a:solidFill>
                  <a:schemeClr val="tx1"/>
                </a:solidFill>
                <a:effectLst/>
                <a:latin typeface="+mn-lt"/>
                <a:ea typeface="+mn-ea"/>
                <a:cs typeface="+mn-cs"/>
              </a:rPr>
              <a:t> is then hybridized to the fragments on the array and visualization of the hybridization can be done. Since multiple arrays can be made with exactly the same position of fragments, they are particularly useful for comparing the gene expression of two different tissues, such as a healthy and cancerous tissue. Also, one can measure what genes are expressed and how that expression changes with time or with other factors. There are many different ways to fabricate microarrays; the most common are silicon chips, microscope slides with spots of ~100 </a:t>
            </a:r>
            <a:r>
              <a:rPr lang="en-US" sz="1200" kern="1200" dirty="0" err="1" smtClean="0">
                <a:solidFill>
                  <a:schemeClr val="tx1"/>
                </a:solidFill>
                <a:effectLst/>
                <a:latin typeface="+mn-lt"/>
                <a:ea typeface="+mn-ea"/>
                <a:cs typeface="+mn-cs"/>
              </a:rPr>
              <a:t>micrometre</a:t>
            </a:r>
            <a:r>
              <a:rPr lang="en-US" sz="1200" kern="1200" dirty="0" smtClean="0">
                <a:solidFill>
                  <a:schemeClr val="tx1"/>
                </a:solidFill>
                <a:effectLst/>
                <a:latin typeface="+mn-lt"/>
                <a:ea typeface="+mn-ea"/>
                <a:cs typeface="+mn-cs"/>
              </a:rPr>
              <a:t> diameter, custom arrays, and arrays with larger spots on porous membranes (</a:t>
            </a:r>
            <a:r>
              <a:rPr lang="en-US" sz="1200" kern="1200" dirty="0" err="1" smtClean="0">
                <a:solidFill>
                  <a:schemeClr val="tx1"/>
                </a:solidFill>
                <a:effectLst/>
                <a:latin typeface="+mn-lt"/>
                <a:ea typeface="+mn-ea"/>
                <a:cs typeface="+mn-cs"/>
              </a:rPr>
              <a:t>macroarrays</a:t>
            </a:r>
            <a:r>
              <a:rPr lang="en-US" sz="1200" kern="1200" dirty="0" smtClean="0">
                <a:solidFill>
                  <a:schemeClr val="tx1"/>
                </a:solidFill>
                <a:effectLst/>
                <a:latin typeface="+mn-lt"/>
                <a:ea typeface="+mn-ea"/>
                <a:cs typeface="+mn-cs"/>
              </a:rPr>
              <a:t>). There can be anywhere from 100 spots to more than 10,000 on a given array. Arrays can also be made with molecules other than DNA.</a:t>
            </a:r>
          </a:p>
          <a:p>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69</a:t>
            </a:fld>
            <a:endParaRPr lang="en-US"/>
          </a:p>
        </p:txBody>
      </p:sp>
    </p:spTree>
    <p:extLst>
      <p:ext uri="{BB962C8B-B14F-4D97-AF65-F5344CB8AC3E}">
        <p14:creationId xmlns:p14="http://schemas.microsoft.com/office/powerpoint/2010/main" val="18223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of </a:t>
            </a:r>
            <a:r>
              <a:rPr lang="en-US" b="1" dirty="0" smtClean="0"/>
              <a:t>DNA sequences</a:t>
            </a:r>
            <a:r>
              <a:rPr lang="en-US" dirty="0" smtClean="0"/>
              <a:t> has become indispensable for basic biological research, and in numerous applied fields such as </a:t>
            </a:r>
            <a:r>
              <a:rPr lang="en-US" dirty="0" smtClean="0">
                <a:hlinkClick r:id="rId3" tooltip="Medical diagnosis"/>
              </a:rPr>
              <a:t>medical diagnosis</a:t>
            </a:r>
            <a:r>
              <a:rPr lang="en-US" dirty="0" smtClean="0"/>
              <a:t>, </a:t>
            </a:r>
            <a:r>
              <a:rPr lang="en-US" dirty="0" smtClean="0">
                <a:hlinkClick r:id="rId4" tooltip="Biotechnology"/>
              </a:rPr>
              <a:t>biotechnology</a:t>
            </a:r>
            <a:r>
              <a:rPr lang="en-US" dirty="0" smtClean="0"/>
              <a:t>, </a:t>
            </a:r>
            <a:r>
              <a:rPr lang="en-US" dirty="0" smtClean="0">
                <a:hlinkClick r:id="rId5" tooltip="Forensic biology"/>
              </a:rPr>
              <a:t>forensic biology</a:t>
            </a:r>
            <a:r>
              <a:rPr lang="en-US" dirty="0" smtClean="0"/>
              <a:t>, </a:t>
            </a:r>
            <a:r>
              <a:rPr lang="en-US" dirty="0" smtClean="0">
                <a:hlinkClick r:id="rId6" tooltip="Virology"/>
              </a:rPr>
              <a:t>virology</a:t>
            </a:r>
            <a:r>
              <a:rPr lang="en-US" dirty="0" smtClean="0"/>
              <a:t> and biological </a:t>
            </a:r>
            <a:r>
              <a:rPr lang="en-US" dirty="0" smtClean="0">
                <a:hlinkClick r:id="rId7" tooltip="Systematics"/>
              </a:rPr>
              <a:t>systematics</a:t>
            </a:r>
            <a:r>
              <a:rPr lang="en-US" dirty="0" smtClean="0"/>
              <a:t>. Comparing healthy and mutated DNA sequences can diagnose different diseases including various </a:t>
            </a:r>
            <a:r>
              <a:rPr lang="en-US" dirty="0" err="1" smtClean="0"/>
              <a:t>cancers,characterize</a:t>
            </a:r>
            <a:r>
              <a:rPr lang="en-US" dirty="0" smtClean="0"/>
              <a:t> antibody </a:t>
            </a:r>
            <a:r>
              <a:rPr lang="en-US" dirty="0" err="1" smtClean="0"/>
              <a:t>repertoire,and</a:t>
            </a:r>
            <a:r>
              <a:rPr lang="en-US" dirty="0" smtClean="0"/>
              <a:t> can be used to guide patient treatment.</a:t>
            </a:r>
            <a:endParaRPr lang="en-US" baseline="30000" dirty="0" smtClean="0"/>
          </a:p>
          <a:p>
            <a:r>
              <a:rPr lang="en-US" dirty="0" smtClean="0"/>
              <a:t>Having a quick way to sequence DNA allows for faster and more individualized medical care to be administered, and for more organisms to be identified and cataloged. The rapid speed of sequencing attained with modern DNA sequencing technology has been instrumental in the sequencing of complete DNA sequences, or </a:t>
            </a:r>
            <a:r>
              <a:rPr lang="en-US" dirty="0" smtClean="0">
                <a:hlinkClick r:id="rId8" tooltip="Genomes"/>
              </a:rPr>
              <a:t>genomes</a:t>
            </a:r>
            <a:r>
              <a:rPr lang="en-US" dirty="0" smtClean="0"/>
              <a:t>, of numerous types and species of life, including the </a:t>
            </a:r>
            <a:r>
              <a:rPr lang="en-US" dirty="0" smtClean="0">
                <a:hlinkClick r:id="rId9" tooltip="Human genome"/>
              </a:rPr>
              <a:t>human genome</a:t>
            </a:r>
            <a:r>
              <a:rPr lang="en-US" dirty="0" smtClean="0"/>
              <a:t> and other complete DNA sequences of many animal, plant, and microbial species.</a:t>
            </a:r>
          </a:p>
          <a:p>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71</a:t>
            </a:fld>
            <a:endParaRPr lang="en-US"/>
          </a:p>
        </p:txBody>
      </p:sp>
    </p:spTree>
    <p:extLst>
      <p:ext uri="{BB962C8B-B14F-4D97-AF65-F5344CB8AC3E}">
        <p14:creationId xmlns:p14="http://schemas.microsoft.com/office/powerpoint/2010/main" val="174784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Prenatal paternity testing for unborn child</a:t>
            </a:r>
          </a:p>
          <a:p>
            <a:r>
              <a:rPr lang="en-US" sz="1200" b="1" kern="1200" dirty="0" smtClean="0">
                <a:solidFill>
                  <a:schemeClr val="tx1"/>
                </a:solidFill>
                <a:effectLst/>
                <a:latin typeface="+mn-lt"/>
                <a:ea typeface="+mn-ea"/>
                <a:cs typeface="+mn-cs"/>
              </a:rPr>
              <a:t>Invasive prenatal paternity testing</a:t>
            </a:r>
          </a:p>
          <a:p>
            <a:r>
              <a:rPr lang="en-US" sz="1200" kern="1200" dirty="0" smtClean="0">
                <a:solidFill>
                  <a:schemeClr val="tx1"/>
                </a:solidFill>
                <a:effectLst/>
                <a:latin typeface="+mn-lt"/>
                <a:ea typeface="+mn-ea"/>
                <a:cs typeface="+mn-cs"/>
              </a:rPr>
              <a:t>It is possible to determine who the biological father of the fetus is while the woman is still pregnant through procedures called </a:t>
            </a:r>
            <a:r>
              <a:rPr lang="en-US" sz="1200" u="sng" kern="1200" dirty="0" smtClean="0">
                <a:solidFill>
                  <a:schemeClr val="tx1"/>
                </a:solidFill>
                <a:effectLst/>
                <a:latin typeface="+mn-lt"/>
                <a:ea typeface="+mn-ea"/>
                <a:cs typeface="+mn-cs"/>
                <a:hlinkClick r:id="rId3" tooltip="Chorionic villus sampling"/>
              </a:rPr>
              <a:t>chorionic villus sampling</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4" tooltip="Amniocentesis"/>
              </a:rPr>
              <a:t>amniocentesis</a:t>
            </a:r>
            <a:r>
              <a:rPr lang="en-US" sz="1200" kern="1200" dirty="0" smtClean="0">
                <a:solidFill>
                  <a:schemeClr val="tx1"/>
                </a:solidFill>
                <a:effectLst/>
                <a:latin typeface="+mn-lt"/>
                <a:ea typeface="+mn-ea"/>
                <a:cs typeface="+mn-cs"/>
              </a:rPr>
              <a:t>. Chorionic villus sampling retrieves placental tissue in either a </a:t>
            </a:r>
            <a:r>
              <a:rPr lang="en-US" sz="1200" kern="1200" dirty="0" err="1" smtClean="0">
                <a:solidFill>
                  <a:schemeClr val="tx1"/>
                </a:solidFill>
                <a:effectLst/>
                <a:latin typeface="+mn-lt"/>
                <a:ea typeface="+mn-ea"/>
                <a:cs typeface="+mn-cs"/>
              </a:rPr>
              <a:t>transcervical</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transabdominal</a:t>
            </a:r>
            <a:r>
              <a:rPr lang="en-US" sz="1200" kern="1200" dirty="0" smtClean="0">
                <a:solidFill>
                  <a:schemeClr val="tx1"/>
                </a:solidFill>
                <a:effectLst/>
                <a:latin typeface="+mn-lt"/>
                <a:ea typeface="+mn-ea"/>
                <a:cs typeface="+mn-cs"/>
              </a:rPr>
              <a:t> manner. Amniocentesis retrieves amniotic fluid by inserting a needle through the pregnant mother's abdominal wall. These procedures are highly accurate because they are taking a sample directly from the fetus; however, there is a small risk for the woman to miscarry and lose the pregnancy as a result. Both CVS and </a:t>
            </a:r>
            <a:r>
              <a:rPr lang="en-US" sz="1200" kern="1200" dirty="0" err="1" smtClean="0">
                <a:solidFill>
                  <a:schemeClr val="tx1"/>
                </a:solidFill>
                <a:effectLst/>
                <a:latin typeface="+mn-lt"/>
                <a:ea typeface="+mn-ea"/>
                <a:cs typeface="+mn-cs"/>
              </a:rPr>
              <a:t>Amnio</a:t>
            </a:r>
            <a:r>
              <a:rPr lang="en-US" sz="1200" kern="1200" dirty="0" smtClean="0">
                <a:solidFill>
                  <a:schemeClr val="tx1"/>
                </a:solidFill>
                <a:effectLst/>
                <a:latin typeface="+mn-lt"/>
                <a:ea typeface="+mn-ea"/>
                <a:cs typeface="+mn-cs"/>
              </a:rPr>
              <a:t> require the pregnant woman to visit a genetic specialist known as a maternal fetal medicine specialist who will perform the procedure. </a:t>
            </a:r>
          </a:p>
          <a:p>
            <a:r>
              <a:rPr lang="en-US" sz="1200" b="1" kern="1200" dirty="0" smtClean="0">
                <a:solidFill>
                  <a:schemeClr val="tx1"/>
                </a:solidFill>
                <a:effectLst/>
                <a:latin typeface="+mn-lt"/>
                <a:ea typeface="+mn-ea"/>
                <a:cs typeface="+mn-cs"/>
              </a:rPr>
              <a:t>Non-invasive prenatal paternity testing</a:t>
            </a:r>
          </a:p>
          <a:p>
            <a:r>
              <a:rPr lang="en-US" sz="1200" kern="1200" dirty="0" smtClean="0">
                <a:solidFill>
                  <a:schemeClr val="tx1"/>
                </a:solidFill>
                <a:effectLst/>
                <a:latin typeface="+mn-lt"/>
                <a:ea typeface="+mn-ea"/>
                <a:cs typeface="+mn-cs"/>
              </a:rPr>
              <a:t>Advances in genetic testing have led to the ability to identify the biological father while the woman is still pregnant. There is a small amount of fetal DNA (</a:t>
            </a:r>
            <a:r>
              <a:rPr lang="en-US" sz="1200" u="sng" kern="1200" dirty="0" err="1" smtClean="0">
                <a:solidFill>
                  <a:schemeClr val="tx1"/>
                </a:solidFill>
                <a:effectLst/>
                <a:latin typeface="+mn-lt"/>
                <a:ea typeface="+mn-ea"/>
                <a:cs typeface="+mn-cs"/>
                <a:hlinkClick r:id="rId5" tooltip="CffDNA"/>
              </a:rPr>
              <a:t>cffDNA</a:t>
            </a:r>
            <a:r>
              <a:rPr lang="en-US" sz="1200" kern="1200" dirty="0" smtClean="0">
                <a:solidFill>
                  <a:schemeClr val="tx1"/>
                </a:solidFill>
                <a:effectLst/>
                <a:latin typeface="+mn-lt"/>
                <a:ea typeface="+mn-ea"/>
                <a:cs typeface="+mn-cs"/>
              </a:rPr>
              <a:t>) present in the mother's blood during pregnancy. This allows for accurate fetal DNA paternity testing during pregnancy from a blood draw with no risk of miscarriage. Studies have shown that </a:t>
            </a:r>
            <a:r>
              <a:rPr lang="en-US" sz="1200" kern="1200" dirty="0" err="1" smtClean="0">
                <a:solidFill>
                  <a:schemeClr val="tx1"/>
                </a:solidFill>
                <a:effectLst/>
                <a:latin typeface="+mn-lt"/>
                <a:ea typeface="+mn-ea"/>
                <a:cs typeface="+mn-cs"/>
              </a:rPr>
              <a:t>cffDNA</a:t>
            </a:r>
            <a:r>
              <a:rPr lang="en-US" sz="1200" kern="1200" dirty="0" smtClean="0">
                <a:solidFill>
                  <a:schemeClr val="tx1"/>
                </a:solidFill>
                <a:effectLst/>
                <a:latin typeface="+mn-lt"/>
                <a:ea typeface="+mn-ea"/>
                <a:cs typeface="+mn-cs"/>
              </a:rPr>
              <a:t> can first be observed as early as 7 weeks gestation, and the amount of </a:t>
            </a:r>
            <a:r>
              <a:rPr lang="en-US" sz="1200" kern="1200" dirty="0" err="1" smtClean="0">
                <a:solidFill>
                  <a:schemeClr val="tx1"/>
                </a:solidFill>
                <a:effectLst/>
                <a:latin typeface="+mn-lt"/>
                <a:ea typeface="+mn-ea"/>
                <a:cs typeface="+mn-cs"/>
              </a:rPr>
              <a:t>cffDNA</a:t>
            </a:r>
            <a:r>
              <a:rPr lang="en-US" sz="1200" kern="1200" dirty="0" smtClean="0">
                <a:solidFill>
                  <a:schemeClr val="tx1"/>
                </a:solidFill>
                <a:effectLst/>
                <a:latin typeface="+mn-lt"/>
                <a:ea typeface="+mn-ea"/>
                <a:cs typeface="+mn-cs"/>
              </a:rPr>
              <a:t> increases as the pregnancy progresses.</a:t>
            </a:r>
          </a:p>
          <a:p>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87</a:t>
            </a:fld>
            <a:endParaRPr lang="en-US"/>
          </a:p>
        </p:txBody>
      </p:sp>
    </p:spTree>
    <p:extLst>
      <p:ext uri="{BB962C8B-B14F-4D97-AF65-F5344CB8AC3E}">
        <p14:creationId xmlns:p14="http://schemas.microsoft.com/office/powerpoint/2010/main" val="355172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Cas9"/>
              </a:rPr>
              <a:t>Cas9</a:t>
            </a:r>
            <a:r>
              <a:rPr lang="en-US" dirty="0" smtClean="0"/>
              <a:t> (or "CRISPR-associated protein 9") is an </a:t>
            </a:r>
            <a:r>
              <a:rPr lang="en-US" dirty="0" smtClean="0">
                <a:hlinkClick r:id="rId4" tooltip="Enzyme"/>
              </a:rPr>
              <a:t>enzyme</a:t>
            </a:r>
            <a:r>
              <a:rPr lang="en-US" dirty="0" smtClean="0"/>
              <a:t> that uses CRISPR sequences as a guide to recognize and cleave specific strands of DNA that are complementary to the CRISPR sequence. Cas9 enzymes together with CRISPR sequences form the basis of a technology known as </a:t>
            </a:r>
            <a:r>
              <a:rPr lang="en-US" dirty="0" smtClean="0">
                <a:hlinkClick r:id="rId5" tooltip="CRISPR gene editing"/>
              </a:rPr>
              <a:t>CRISPR-Cas9</a:t>
            </a:r>
            <a:r>
              <a:rPr lang="en-US" dirty="0" smtClean="0"/>
              <a:t> that can be used to edit genes within organisms.</a:t>
            </a:r>
            <a:r>
              <a:rPr lang="en-US" baseline="30000" dirty="0" smtClean="0">
                <a:hlinkClick r:id="rId6"/>
              </a:rPr>
              <a:t>[9]</a:t>
            </a:r>
            <a:r>
              <a:rPr lang="en-US" dirty="0" smtClean="0"/>
              <a:t> This editing process has a wide variety of applications including basic biological research, development of </a:t>
            </a:r>
            <a:r>
              <a:rPr lang="en-US" dirty="0" smtClean="0">
                <a:hlinkClick r:id="rId7" tooltip="Biotechnology"/>
              </a:rPr>
              <a:t>biotechnology</a:t>
            </a:r>
            <a:r>
              <a:rPr lang="en-US" dirty="0" smtClean="0"/>
              <a:t> products, and treatment of diseases.</a:t>
            </a:r>
            <a:r>
              <a:rPr lang="en-US" baseline="30000" dirty="0" smtClean="0">
                <a:hlinkClick r:id="rId8"/>
              </a:rPr>
              <a:t>[10]</a:t>
            </a:r>
            <a:r>
              <a:rPr lang="en-US" baseline="30000" dirty="0" smtClean="0">
                <a:hlinkClick r:id="rId9"/>
              </a:rPr>
              <a:t>[11]</a:t>
            </a:r>
            <a:r>
              <a:rPr lang="en-US" dirty="0" smtClean="0"/>
              <a:t> The CRISPR-Cas9 genome editing technique was a significant contributor to the </a:t>
            </a:r>
            <a:r>
              <a:rPr lang="en-US" dirty="0" smtClean="0">
                <a:hlinkClick r:id="rId10" tooltip="Nobel Prize in Chemistry"/>
              </a:rPr>
              <a:t>Nobel Prize in Chemistry</a:t>
            </a:r>
            <a:r>
              <a:rPr lang="en-US" dirty="0" smtClean="0"/>
              <a:t> in 2020 being awarded to </a:t>
            </a:r>
            <a:r>
              <a:rPr lang="en-US" dirty="0" smtClean="0">
                <a:hlinkClick r:id="rId11" tooltip="Emmanuelle Charpentier"/>
              </a:rPr>
              <a:t>Emmanuelle </a:t>
            </a:r>
            <a:r>
              <a:rPr lang="en-US" dirty="0" err="1" smtClean="0">
                <a:hlinkClick r:id="rId11" tooltip="Emmanuelle Charpentier"/>
              </a:rPr>
              <a:t>Charpentier</a:t>
            </a:r>
            <a:r>
              <a:rPr lang="en-US" dirty="0" smtClean="0"/>
              <a:t> and </a:t>
            </a:r>
            <a:r>
              <a:rPr lang="en-US" dirty="0" smtClean="0">
                <a:hlinkClick r:id="rId12" tooltip="Jennifer Doudna"/>
              </a:rPr>
              <a:t>Jennifer </a:t>
            </a:r>
            <a:r>
              <a:rPr lang="en-US" dirty="0" err="1" smtClean="0">
                <a:hlinkClick r:id="rId12" tooltip="Jennifer Doudna"/>
              </a:rPr>
              <a:t>Doudna</a:t>
            </a:r>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EFED3506-C39F-4877-A69E-AB1B2155A4A4}" type="slidenum">
              <a:rPr lang="en-US" smtClean="0"/>
              <a:t>88</a:t>
            </a:fld>
            <a:endParaRPr lang="en-US"/>
          </a:p>
        </p:txBody>
      </p:sp>
    </p:spTree>
    <p:extLst>
      <p:ext uri="{BB962C8B-B14F-4D97-AF65-F5344CB8AC3E}">
        <p14:creationId xmlns:p14="http://schemas.microsoft.com/office/powerpoint/2010/main" val="4765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3B2EC22-F7B0-4B82-96B3-3FD24C227E1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B2EC22-F7B0-4B82-96B3-3FD24C227E1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3B2EC22-F7B0-4B82-96B3-3FD24C227E1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B2EC22-F7B0-4B82-96B3-3FD24C227E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D3BEFF2-C78B-4F9B-84D8-BAAC7C0EB528}" type="datetimeFigureOut">
              <a:rPr lang="en-US" smtClean="0"/>
              <a:t>5/22/2022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B2EC22-F7B0-4B82-96B3-3FD24C227E1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3BEFF2-C78B-4F9B-84D8-BAAC7C0EB528}" type="datetimeFigureOut">
              <a:rPr lang="en-US" smtClean="0"/>
              <a:t>5/22/2022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B2EC22-F7B0-4B82-96B3-3FD24C227E1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olecular_pathology" TargetMode="External"/><Relationship Id="rId2" Type="http://schemas.openxmlformats.org/officeDocument/2006/relationships/hyperlink" Target="https://en.wikipedia.org/wiki/Mitochondri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intechopen.com/books/synthetic-biology-new-interdisciplinary-science/polymerase-chain-reaction-pcr-principle-and-application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DNA_sequencing" TargetMode="External"/><Relationship Id="rId2" Type="http://schemas.openxmlformats.org/officeDocument/2006/relationships/hyperlink" Target="https://en.wikipedia.org/wiki/Polymerase_chain_reac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Kilo_base_pai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en.wikipedia.org/wiki/Sense_and_antisense" TargetMode="External"/><Relationship Id="rId3" Type="http://schemas.openxmlformats.org/officeDocument/2006/relationships/hyperlink" Target="https://en.wikipedia.org/wiki/Polymerization" TargetMode="External"/><Relationship Id="rId7" Type="http://schemas.openxmlformats.org/officeDocument/2006/relationships/hyperlink" Target="https://en.wikipedia.org/wiki/Directionality_(molecular_biology)" TargetMode="External"/><Relationship Id="rId2" Type="http://schemas.openxmlformats.org/officeDocument/2006/relationships/hyperlink" Target="https://en.wikipedia.org/wiki/DNA_polymerase" TargetMode="External"/><Relationship Id="rId1" Type="http://schemas.openxmlformats.org/officeDocument/2006/relationships/slideLayout" Target="../slideLayouts/slideLayout2.xml"/><Relationship Id="rId6" Type="http://schemas.openxmlformats.org/officeDocument/2006/relationships/hyperlink" Target="https://en.wikipedia.org/wiki/Complementarity_(molecular_biology)" TargetMode="External"/><Relationship Id="rId5" Type="http://schemas.openxmlformats.org/officeDocument/2006/relationships/hyperlink" Target="https://en.wikipedia.org/wiki/Primer_(molecular_biology)" TargetMode="External"/><Relationship Id="rId4" Type="http://schemas.openxmlformats.org/officeDocument/2006/relationships/hyperlink" Target="https://en.wikipedia.org/wiki/Taq_polymerase"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hyperlink" Target="https://en.wikipedia.org/wiki/PCR_mutagenesis" TargetMode="External"/><Relationship Id="rId3" Type="http://schemas.openxmlformats.org/officeDocument/2006/relationships/hyperlink" Target="https://en.wikipedia.org/wiki/Buffer_solution" TargetMode="External"/><Relationship Id="rId7" Type="http://schemas.openxmlformats.org/officeDocument/2006/relationships/hyperlink" Target="https://en.wikipedia.org/wiki/Manganese" TargetMode="External"/><Relationship Id="rId2" Type="http://schemas.openxmlformats.org/officeDocument/2006/relationships/hyperlink" Target="https://en.wikipedia.org/wiki/Nucleotide" TargetMode="External"/><Relationship Id="rId1" Type="http://schemas.openxmlformats.org/officeDocument/2006/relationships/slideLayout" Target="../slideLayouts/slideLayout2.xml"/><Relationship Id="rId6" Type="http://schemas.openxmlformats.org/officeDocument/2006/relationships/hyperlink" Target="https://en.wikipedia.org/wiki/Magnesium" TargetMode="External"/><Relationship Id="rId5" Type="http://schemas.openxmlformats.org/officeDocument/2006/relationships/hyperlink" Target="https://en.wikipedia.org/wiki/Cations" TargetMode="External"/><Relationship Id="rId10" Type="http://schemas.openxmlformats.org/officeDocument/2006/relationships/hyperlink" Target="https://en.wikipedia.org/wiki/Potassium" TargetMode="External"/><Relationship Id="rId4" Type="http://schemas.openxmlformats.org/officeDocument/2006/relationships/hyperlink" Target="https://en.wikipedia.org/wiki/Bivalent_(chemistry)" TargetMode="External"/><Relationship Id="rId9" Type="http://schemas.openxmlformats.org/officeDocument/2006/relationships/hyperlink" Target="https://en.wikipedia.org/wiki/Polymerase_chain_reaction#cite_note-1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Polymerase_chain_reaction#cite_note-11" TargetMode="External"/><Relationship Id="rId2" Type="http://schemas.openxmlformats.org/officeDocument/2006/relationships/hyperlink" Target="https://en.wikipedia.org/wiki/DNA_meltin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Polymerase_chain_reaction#cite_note-antibody_hot_start-12" TargetMode="External"/><Relationship Id="rId2" Type="http://schemas.openxmlformats.org/officeDocument/2006/relationships/hyperlink" Target="https://en.wikipedia.org/wiki/Hot_start_PC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DNA_melting" TargetMode="External"/><Relationship Id="rId2" Type="http://schemas.openxmlformats.org/officeDocument/2006/relationships/hyperlink" Target="https://en.wikipedia.org/wiki/Denaturation_(biochemistry)#Nucleic_acid_denaturation" TargetMode="External"/><Relationship Id="rId1" Type="http://schemas.openxmlformats.org/officeDocument/2006/relationships/slideLayout" Target="../slideLayouts/slideLayout2.xml"/><Relationship Id="rId4" Type="http://schemas.openxmlformats.org/officeDocument/2006/relationships/hyperlink" Target="https://en.wikipedia.org/wiki/Hydrogen_bond"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en.wikipedia.org/wiki/Annealing_(biology)"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Directionality_(molecular_biology)" TargetMode="External"/><Relationship Id="rId2" Type="http://schemas.openxmlformats.org/officeDocument/2006/relationships/hyperlink" Target="https://en.wikipedia.org/wiki/Enzyme" TargetMode="External"/><Relationship Id="rId1" Type="http://schemas.openxmlformats.org/officeDocument/2006/relationships/slideLayout" Target="../slideLayouts/slideLayout2.xml"/><Relationship Id="rId6" Type="http://schemas.openxmlformats.org/officeDocument/2006/relationships/hyperlink" Target="https://en.wikipedia.org/wiki/Hydroxy_group" TargetMode="External"/><Relationship Id="rId5" Type="http://schemas.openxmlformats.org/officeDocument/2006/relationships/hyperlink" Target="https://en.wikipedia.org/wiki/Phosphate_group" TargetMode="External"/><Relationship Id="rId4" Type="http://schemas.openxmlformats.org/officeDocument/2006/relationships/hyperlink" Target="https://en.wikipedia.org/wiki/Condensation_reactio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Edwin_Southern" TargetMode="External"/><Relationship Id="rId2" Type="http://schemas.openxmlformats.org/officeDocument/2006/relationships/hyperlink" Target="https://en.wikipedia.org/wiki/Southern_blo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Restriction_enzyme" TargetMode="External"/><Relationship Id="rId2" Type="http://schemas.openxmlformats.org/officeDocument/2006/relationships/hyperlink" Target="https://en.wikipedia.org/wiki/Southern_blot" TargetMode="External"/><Relationship Id="rId1" Type="http://schemas.openxmlformats.org/officeDocument/2006/relationships/slideLayout" Target="../slideLayouts/slideLayout2.xml"/><Relationship Id="rId4" Type="http://schemas.openxmlformats.org/officeDocument/2006/relationships/hyperlink" Target="https://en.wikipedia.org/wiki/Capillary_action"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Transgene" TargetMode="External"/><Relationship Id="rId2" Type="http://schemas.openxmlformats.org/officeDocument/2006/relationships/hyperlink" Target="https://en.wikipedia.org/wiki/PCR" TargetMode="External"/><Relationship Id="rId1" Type="http://schemas.openxmlformats.org/officeDocument/2006/relationships/slideLayout" Target="../slideLayouts/slideLayout2.xml"/><Relationship Id="rId6" Type="http://schemas.openxmlformats.org/officeDocument/2006/relationships/hyperlink" Target="https://en.wikipedia.org/wiki/Stem_cell_line" TargetMode="External"/><Relationship Id="rId5" Type="http://schemas.openxmlformats.org/officeDocument/2006/relationships/hyperlink" Target="https://en.wikipedia.org/wiki/Gene_knockout" TargetMode="External"/><Relationship Id="rId4" Type="http://schemas.openxmlformats.org/officeDocument/2006/relationships/hyperlink" Target="https://en.wikipedia.org/wiki/Genetically_modified_organism"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en.wikipedia.org/wiki/Cytosine" TargetMode="External"/><Relationship Id="rId3" Type="http://schemas.openxmlformats.org/officeDocument/2006/relationships/hyperlink" Target="https://en.wikipedia.org/wiki/Nucleic_acid_sequence" TargetMode="External"/><Relationship Id="rId7" Type="http://schemas.openxmlformats.org/officeDocument/2006/relationships/hyperlink" Target="https://en.wikipedia.org/wiki/Guan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Adenine" TargetMode="External"/><Relationship Id="rId5" Type="http://schemas.openxmlformats.org/officeDocument/2006/relationships/hyperlink" Target="https://en.wikipedia.org/wiki/DNA" TargetMode="External"/><Relationship Id="rId4" Type="http://schemas.openxmlformats.org/officeDocument/2006/relationships/hyperlink" Target="https://en.wikipedia.org/wiki/Nucleotides" TargetMode="External"/><Relationship Id="rId9" Type="http://schemas.openxmlformats.org/officeDocument/2006/relationships/hyperlink" Target="https://en.wikipedia.org/wiki/Thymine"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en.wikipedia.org/wiki/Enzyme" TargetMode="External"/><Relationship Id="rId3" Type="http://schemas.openxmlformats.org/officeDocument/2006/relationships/hyperlink" Target="https://en.wikipedia.org/wiki/Biology" TargetMode="External"/><Relationship Id="rId7" Type="http://schemas.openxmlformats.org/officeDocument/2006/relationships/hyperlink" Target="https://en.wikipedia.org/wiki/Protein" TargetMode="External"/><Relationship Id="rId2" Type="http://schemas.openxmlformats.org/officeDocument/2006/relationships/hyperlink" Target="https://en.wikipedia.org/wiki/DNA_profiling" TargetMode="External"/><Relationship Id="rId1" Type="http://schemas.openxmlformats.org/officeDocument/2006/relationships/slideLayout" Target="../slideLayouts/slideLayout2.xml"/><Relationship Id="rId6" Type="http://schemas.openxmlformats.org/officeDocument/2006/relationships/hyperlink" Target="https://en.wikipedia.org/wiki/Blood_type" TargetMode="External"/><Relationship Id="rId5" Type="http://schemas.openxmlformats.org/officeDocument/2006/relationships/hyperlink" Target="https://en.wikipedia.org/wiki/Genetics" TargetMode="External"/><Relationship Id="rId10" Type="http://schemas.openxmlformats.org/officeDocument/2006/relationships/hyperlink" Target="https://en.wikipedia.org/wiki/Antigen" TargetMode="External"/><Relationship Id="rId4" Type="http://schemas.openxmlformats.org/officeDocument/2006/relationships/hyperlink" Target="https://en.wikipedia.org/wiki/Father" TargetMode="External"/><Relationship Id="rId9" Type="http://schemas.openxmlformats.org/officeDocument/2006/relationships/hyperlink" Target="https://en.wikipedia.org/wiki/Human_leukocyte_antigen"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Restriction_fragment_length_polymorphism" TargetMode="External"/><Relationship Id="rId2" Type="http://schemas.openxmlformats.org/officeDocument/2006/relationships/hyperlink" Target="https://en.wikipedia.org/wiki/Polymerase_chain_reactio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en.wikipedia.org/wiki/Chimera_(genetics)"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en.wikipedia.org/wiki/Cotton_swa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s://en.wikipedia.org/wiki/Bacteriophage" TargetMode="External"/><Relationship Id="rId3" Type="http://schemas.openxmlformats.org/officeDocument/2006/relationships/hyperlink" Target="https://en.wikipedia.org/wiki/DNA" TargetMode="External"/><Relationship Id="rId7" Type="http://schemas.openxmlformats.org/officeDocument/2006/relationships/hyperlink" Target="https://en.wikipedia.org/wiki/Archae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Bacteria" TargetMode="External"/><Relationship Id="rId5" Type="http://schemas.openxmlformats.org/officeDocument/2006/relationships/hyperlink" Target="https://en.wikipedia.org/wiki/Prokaryote" TargetMode="External"/><Relationship Id="rId4" Type="http://schemas.openxmlformats.org/officeDocument/2006/relationships/hyperlink" Target="https://en.wikipedia.org/wiki/Genom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Plasmid" TargetMode="External"/><Relationship Id="rId7" Type="http://schemas.openxmlformats.org/officeDocument/2006/relationships/hyperlink" Target="https://en.wikipedia.org/wiki/Bacterial_genome" TargetMode="External"/><Relationship Id="rId2" Type="http://schemas.openxmlformats.org/officeDocument/2006/relationships/hyperlink" Target="https://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s://en.wikipedia.org/wiki/Spacer_DNA" TargetMode="External"/><Relationship Id="rId5" Type="http://schemas.openxmlformats.org/officeDocument/2006/relationships/hyperlink" Target="https://en.wikipedia.org/wiki/Acquired_immunity" TargetMode="External"/><Relationship Id="rId4" Type="http://schemas.openxmlformats.org/officeDocument/2006/relationships/hyperlink" Target="https://en.wikipedia.org/wiki/Phag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Huntington_disease" TargetMode="External"/><Relationship Id="rId13" Type="http://schemas.openxmlformats.org/officeDocument/2006/relationships/hyperlink" Target="https://en.wikipedia.org/wiki/Angelman_syndrome" TargetMode="External"/><Relationship Id="rId3" Type="http://schemas.openxmlformats.org/officeDocument/2006/relationships/hyperlink" Target="https://en.wikipedia.org/wiki/Genetic_disorders" TargetMode="External"/><Relationship Id="rId7" Type="http://schemas.openxmlformats.org/officeDocument/2006/relationships/hyperlink" Target="https://en.wikipedia.org/wiki/Breast_cancer" TargetMode="External"/><Relationship Id="rId12" Type="http://schemas.openxmlformats.org/officeDocument/2006/relationships/hyperlink" Target="https://en.wikipedia.org/wiki/Epigenetic" TargetMode="External"/><Relationship Id="rId2" Type="http://schemas.openxmlformats.org/officeDocument/2006/relationships/hyperlink" Target="https://en.wikipedia.org/wiki/DNA" TargetMode="External"/><Relationship Id="rId16" Type="http://schemas.openxmlformats.org/officeDocument/2006/relationships/hyperlink" Target="https://en.wikipedia.org/wiki/Uniparental_disomy" TargetMode="External"/><Relationship Id="rId1" Type="http://schemas.openxmlformats.org/officeDocument/2006/relationships/slideLayout" Target="../slideLayouts/slideLayout2.xml"/><Relationship Id="rId6" Type="http://schemas.openxmlformats.org/officeDocument/2006/relationships/hyperlink" Target="https://en.wikipedia.org/wiki/Duchenne_muscular_dystrophy" TargetMode="External"/><Relationship Id="rId11" Type="http://schemas.openxmlformats.org/officeDocument/2006/relationships/hyperlink" Target="https://en.wikipedia.org/wiki/Rett_syndrome" TargetMode="External"/><Relationship Id="rId5" Type="http://schemas.openxmlformats.org/officeDocument/2006/relationships/hyperlink" Target="https://en.wikipedia.org/wiki/Cystic_fibrosis" TargetMode="External"/><Relationship Id="rId15" Type="http://schemas.openxmlformats.org/officeDocument/2006/relationships/hyperlink" Target="https://en.wikipedia.org/wiki/Prader-willi_syndrome" TargetMode="External"/><Relationship Id="rId10" Type="http://schemas.openxmlformats.org/officeDocument/2006/relationships/hyperlink" Target="https://en.wikipedia.org/wiki/Noonan_syndrome" TargetMode="External"/><Relationship Id="rId4" Type="http://schemas.openxmlformats.org/officeDocument/2006/relationships/hyperlink" Target="https://en.wikipedia.org/wiki/Achondroplasia" TargetMode="External"/><Relationship Id="rId9" Type="http://schemas.openxmlformats.org/officeDocument/2006/relationships/hyperlink" Target="https://en.wikipedia.org/wiki/Marfan_syndrome" TargetMode="External"/><Relationship Id="rId14" Type="http://schemas.openxmlformats.org/officeDocument/2006/relationships/hyperlink" Target="https://en.wikipedia.org/wiki/Beckwith-Wiedemann_syndrome"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B050"/>
                </a:solidFill>
              </a:rPr>
              <a:t>CLINICAL GENETICS AND MOLECULAR TECHNIQUES</a:t>
            </a:r>
            <a:endParaRPr lang="en-US" b="1" dirty="0">
              <a:solidFill>
                <a:srgbClr val="00B050"/>
              </a:solidFill>
            </a:endParaRPr>
          </a:p>
        </p:txBody>
      </p:sp>
      <p:sp>
        <p:nvSpPr>
          <p:cNvPr id="3" name="Subtitle 2"/>
          <p:cNvSpPr>
            <a:spLocks noGrp="1"/>
          </p:cNvSpPr>
          <p:nvPr>
            <p:ph type="subTitle" idx="1"/>
          </p:nvPr>
        </p:nvSpPr>
        <p:spPr/>
        <p:txBody>
          <a:bodyPr>
            <a:normAutofit lnSpcReduction="10000"/>
          </a:bodyPr>
          <a:lstStyle/>
          <a:p>
            <a:pPr algn="ctr"/>
            <a:endParaRPr lang="en-US" b="1" dirty="0" smtClean="0">
              <a:solidFill>
                <a:srgbClr val="FF0000"/>
              </a:solidFill>
            </a:endParaRPr>
          </a:p>
          <a:p>
            <a:pPr algn="ctr"/>
            <a:endParaRPr lang="en-US" b="1" dirty="0">
              <a:solidFill>
                <a:srgbClr val="FF0000"/>
              </a:solidFill>
            </a:endParaRPr>
          </a:p>
          <a:p>
            <a:pPr algn="ctr"/>
            <a:r>
              <a:rPr lang="en-US" b="1" dirty="0" smtClean="0">
                <a:solidFill>
                  <a:srgbClr val="FF0000"/>
                </a:solidFill>
              </a:rPr>
              <a:t>DR TM ADAJA 2022</a:t>
            </a:r>
          </a:p>
          <a:p>
            <a:pPr algn="ctr"/>
            <a:r>
              <a:rPr lang="en-US" b="1" dirty="0" smtClean="0">
                <a:solidFill>
                  <a:srgbClr val="FF0000"/>
                </a:solidFill>
              </a:rPr>
              <a:t>UNIMED</a:t>
            </a:r>
            <a:endParaRPr lang="en-US" b="1" dirty="0">
              <a:solidFill>
                <a:srgbClr val="FF0000"/>
              </a:solidFill>
            </a:endParaRPr>
          </a:p>
        </p:txBody>
      </p:sp>
    </p:spTree>
    <p:extLst>
      <p:ext uri="{BB962C8B-B14F-4D97-AF65-F5344CB8AC3E}">
        <p14:creationId xmlns:p14="http://schemas.microsoft.com/office/powerpoint/2010/main" val="23968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Mitochondrial genetics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Mitochondrial </a:t>
            </a:r>
            <a:r>
              <a:rPr lang="en-US" dirty="0"/>
              <a:t>genetics concerns the diagnosis and management of </a:t>
            </a:r>
            <a:r>
              <a:rPr lang="en-US" dirty="0">
                <a:hlinkClick r:id="rId2" tooltip="Mitochondrial"/>
              </a:rPr>
              <a:t>mitochondrial</a:t>
            </a:r>
            <a:r>
              <a:rPr lang="en-US" dirty="0"/>
              <a:t> disorders, which have a molecular basis but often result in biochemical abnormalities due to deficient energy production. </a:t>
            </a:r>
          </a:p>
          <a:p>
            <a:r>
              <a:rPr lang="en-US" dirty="0"/>
              <a:t>There exists some overlap between medical genetic diagnostic laboratories and </a:t>
            </a:r>
            <a:r>
              <a:rPr lang="en-US" dirty="0">
                <a:hlinkClick r:id="rId3" tooltip="Molecular pathology"/>
              </a:rPr>
              <a:t>molecular pathology</a:t>
            </a:r>
            <a:r>
              <a:rPr lang="en-US" dirty="0"/>
              <a:t>. </a:t>
            </a:r>
          </a:p>
          <a:p>
            <a:endParaRPr lang="en-US" dirty="0"/>
          </a:p>
        </p:txBody>
      </p:sp>
    </p:spTree>
    <p:extLst>
      <p:ext uri="{BB962C8B-B14F-4D97-AF65-F5344CB8AC3E}">
        <p14:creationId xmlns:p14="http://schemas.microsoft.com/office/powerpoint/2010/main" val="2388917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Basic Principles</a:t>
            </a:r>
            <a:endParaRPr lang="en-US" dirty="0"/>
          </a:p>
        </p:txBody>
      </p:sp>
      <p:sp>
        <p:nvSpPr>
          <p:cNvPr id="15362" name="Content Placeholder 2"/>
          <p:cNvSpPr>
            <a:spLocks noGrp="1"/>
          </p:cNvSpPr>
          <p:nvPr>
            <p:ph idx="1"/>
          </p:nvPr>
        </p:nvSpPr>
        <p:spPr/>
        <p:txBody>
          <a:bodyPr>
            <a:normAutofit fontScale="92500" lnSpcReduction="20000"/>
          </a:bodyPr>
          <a:lstStyle/>
          <a:p>
            <a:r>
              <a:rPr lang="en-US" smtClean="0"/>
              <a:t>Genes are located on chromosomes.</a:t>
            </a:r>
          </a:p>
          <a:p>
            <a:r>
              <a:rPr lang="en-US" smtClean="0"/>
              <a:t>A gene is a unique sequence of nucleotides that codes for a particular protein or peptide</a:t>
            </a:r>
          </a:p>
          <a:p>
            <a:r>
              <a:rPr lang="en-US" smtClean="0"/>
              <a:t>Genes can be represented by one or more alleles</a:t>
            </a:r>
          </a:p>
          <a:p>
            <a:r>
              <a:rPr lang="en-US" smtClean="0"/>
              <a:t> Genes comprise a sequence of bases  on deoxyribonucleic acid (DNA) and code for the synthesis of proteins by ribonucleic acid(RNA) in its messenger form. </a:t>
            </a:r>
          </a:p>
          <a:p>
            <a:pPr>
              <a:buFont typeface="Wingdings 3" panose="05040102010807070707" pitchFamily="18" charset="2"/>
              <a:buNone/>
            </a:pPr>
            <a:r>
              <a:rPr lang="en-US" smtClean="0"/>
              <a:t>   </a:t>
            </a:r>
          </a:p>
        </p:txBody>
      </p:sp>
      <p:sp>
        <p:nvSpPr>
          <p:cNvPr id="3" name="Date Placeholder 2"/>
          <p:cNvSpPr>
            <a:spLocks noGrp="1"/>
          </p:cNvSpPr>
          <p:nvPr>
            <p:ph type="dt" sz="half" idx="10"/>
          </p:nvPr>
        </p:nvSpPr>
        <p:spPr/>
        <p:txBody>
          <a:bodyPr/>
          <a:lstStyle/>
          <a:p>
            <a:fld id="{E231E258-E2C9-4FAA-97D5-61B029DE7A85}"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11</a:t>
            </a:fld>
            <a:endParaRPr lang="en-US"/>
          </a:p>
        </p:txBody>
      </p:sp>
    </p:spTree>
    <p:extLst>
      <p:ext uri="{BB962C8B-B14F-4D97-AF65-F5344CB8AC3E}">
        <p14:creationId xmlns:p14="http://schemas.microsoft.com/office/powerpoint/2010/main" val="2370592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Basic Principles</a:t>
            </a:r>
            <a:endParaRPr lang="en-US" dirty="0"/>
          </a:p>
        </p:txBody>
      </p:sp>
      <p:sp>
        <p:nvSpPr>
          <p:cNvPr id="16386" name="Content Placeholder 2"/>
          <p:cNvSpPr>
            <a:spLocks noGrp="1"/>
          </p:cNvSpPr>
          <p:nvPr>
            <p:ph idx="1"/>
          </p:nvPr>
        </p:nvSpPr>
        <p:spPr/>
        <p:txBody>
          <a:bodyPr>
            <a:normAutofit fontScale="92500" lnSpcReduction="10000"/>
          </a:bodyPr>
          <a:lstStyle/>
          <a:p>
            <a:r>
              <a:rPr lang="en-US" smtClean="0"/>
              <a:t>Replication of genetic material occurs during the S phase of the cell cycle</a:t>
            </a:r>
          </a:p>
          <a:p>
            <a:r>
              <a:rPr lang="en-US" smtClean="0"/>
              <a:t>DNA polymerase needs a pre-existing DNA to form two new double bond strands identical to the original strand</a:t>
            </a:r>
          </a:p>
          <a:p>
            <a:r>
              <a:rPr lang="en-US" smtClean="0"/>
              <a:t>Every new double strand is semi-conservative(half old and half new)</a:t>
            </a:r>
          </a:p>
          <a:p>
            <a:r>
              <a:rPr lang="en-US" smtClean="0"/>
              <a:t>Antiparallel strands are formed since DNA polymerase moves from 3’ to 5’ end on the template strand.</a:t>
            </a:r>
          </a:p>
          <a:p>
            <a:endParaRPr lang="en-US" smtClean="0"/>
          </a:p>
        </p:txBody>
      </p:sp>
      <p:sp>
        <p:nvSpPr>
          <p:cNvPr id="3" name="Date Placeholder 2"/>
          <p:cNvSpPr>
            <a:spLocks noGrp="1"/>
          </p:cNvSpPr>
          <p:nvPr>
            <p:ph type="dt" sz="half" idx="10"/>
          </p:nvPr>
        </p:nvSpPr>
        <p:spPr/>
        <p:txBody>
          <a:bodyPr/>
          <a:lstStyle/>
          <a:p>
            <a:fld id="{4F6C976C-846C-4CD1-86D4-F93ED179E87F}"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12</a:t>
            </a:fld>
            <a:endParaRPr lang="en-US"/>
          </a:p>
        </p:txBody>
      </p:sp>
    </p:spTree>
    <p:extLst>
      <p:ext uri="{BB962C8B-B14F-4D97-AF65-F5344CB8AC3E}">
        <p14:creationId xmlns:p14="http://schemas.microsoft.com/office/powerpoint/2010/main" val="1482593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Basic Principles</a:t>
            </a:r>
            <a:endParaRPr lang="en-US" dirty="0"/>
          </a:p>
        </p:txBody>
      </p:sp>
      <p:sp>
        <p:nvSpPr>
          <p:cNvPr id="3" name="Content Placeholder 2"/>
          <p:cNvSpPr>
            <a:spLocks noGrp="1"/>
          </p:cNvSpPr>
          <p:nvPr>
            <p:ph idx="1"/>
          </p:nvPr>
        </p:nvSpPr>
        <p:spPr/>
        <p:txBody>
          <a:bodyPr>
            <a:normAutofit fontScale="92500" lnSpcReduction="20000"/>
          </a:bodyPr>
          <a:lstStyle/>
          <a:p>
            <a:pPr marL="365760" indent="-255905" fontAlgn="auto">
              <a:spcAft>
                <a:spcPts val="0"/>
              </a:spcAft>
              <a:buFont typeface="Wingdings 3" panose="05040102010807070707"/>
              <a:buChar char=""/>
              <a:defRPr/>
            </a:pPr>
            <a:r>
              <a:rPr lang="en-US" dirty="0" smtClean="0"/>
              <a:t>The protein-coding instructions from the genes, as contained in DNA, are transcribed indirectly through messenger RNA.</a:t>
            </a:r>
          </a:p>
          <a:p>
            <a:pPr marL="365760" indent="-255905" fontAlgn="auto">
              <a:spcAft>
                <a:spcPts val="0"/>
              </a:spcAft>
              <a:buFont typeface="Wingdings 3" panose="05040102010807070707"/>
              <a:buChar char=""/>
              <a:defRPr/>
            </a:pPr>
            <a:r>
              <a:rPr lang="en-US" dirty="0" smtClean="0"/>
              <a:t>mRNA moves from the nucleus to the cytoplasm and serves as a template for protein synthesis</a:t>
            </a:r>
          </a:p>
          <a:p>
            <a:pPr marL="365760" indent="-255905" fontAlgn="auto">
              <a:spcAft>
                <a:spcPts val="0"/>
              </a:spcAft>
              <a:buFont typeface="Wingdings 3" panose="05040102010807070707"/>
              <a:buChar char=""/>
              <a:defRPr/>
            </a:pPr>
            <a:r>
              <a:rPr lang="en-US" dirty="0" smtClean="0"/>
              <a:t>The ribosomal system translates the </a:t>
            </a:r>
            <a:r>
              <a:rPr lang="en-US" dirty="0" err="1" smtClean="0"/>
              <a:t>codon</a:t>
            </a:r>
            <a:r>
              <a:rPr lang="en-US" dirty="0" smtClean="0"/>
              <a:t> into amino acid chain for protein synthesis</a:t>
            </a:r>
          </a:p>
          <a:p>
            <a:pPr marL="365760" indent="-255905" fontAlgn="auto">
              <a:spcAft>
                <a:spcPts val="0"/>
              </a:spcAft>
              <a:buFont typeface="Wingdings 3" panose="05040102010807070707"/>
              <a:buChar char=""/>
              <a:defRPr/>
            </a:pPr>
            <a:r>
              <a:rPr lang="en-US" dirty="0" smtClean="0"/>
              <a:t>Genetic code contains </a:t>
            </a:r>
            <a:r>
              <a:rPr lang="en-US" dirty="0" err="1" smtClean="0"/>
              <a:t>codons</a:t>
            </a:r>
            <a:r>
              <a:rPr lang="en-US" dirty="0" smtClean="0"/>
              <a:t> that instruct which amino acids are required for specific protein and polypeptide synthesis  </a:t>
            </a:r>
          </a:p>
          <a:p>
            <a:pPr marL="365760" indent="-255905" fontAlgn="auto">
              <a:spcAft>
                <a:spcPts val="0"/>
              </a:spcAft>
              <a:buFont typeface="Wingdings 3" panose="05040102010807070707"/>
              <a:buChar char=""/>
              <a:defRPr/>
            </a:pPr>
            <a:endParaRPr lang="en-US" dirty="0"/>
          </a:p>
        </p:txBody>
      </p:sp>
      <p:sp>
        <p:nvSpPr>
          <p:cNvPr id="4" name="Date Placeholder 3"/>
          <p:cNvSpPr>
            <a:spLocks noGrp="1"/>
          </p:cNvSpPr>
          <p:nvPr>
            <p:ph type="dt" sz="half" idx="10"/>
          </p:nvPr>
        </p:nvSpPr>
        <p:spPr/>
        <p:txBody>
          <a:bodyPr/>
          <a:lstStyle/>
          <a:p>
            <a:fld id="{47F779DD-96CD-42A9-9878-77DDC3FBCC45}"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13</a:t>
            </a:fld>
            <a:endParaRPr lang="en-US"/>
          </a:p>
        </p:txBody>
      </p:sp>
    </p:spTree>
    <p:extLst>
      <p:ext uri="{BB962C8B-B14F-4D97-AF65-F5344CB8AC3E}">
        <p14:creationId xmlns:p14="http://schemas.microsoft.com/office/powerpoint/2010/main" val="1749340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Genetic disorders</a:t>
            </a:r>
            <a:endParaRPr lang="en-US" dirty="0"/>
          </a:p>
        </p:txBody>
      </p:sp>
      <p:sp>
        <p:nvSpPr>
          <p:cNvPr id="24578" name="Content Placeholder 2"/>
          <p:cNvSpPr>
            <a:spLocks noGrp="1"/>
          </p:cNvSpPr>
          <p:nvPr>
            <p:ph idx="1"/>
          </p:nvPr>
        </p:nvSpPr>
        <p:spPr/>
        <p:txBody>
          <a:bodyPr>
            <a:normAutofit fontScale="92500" lnSpcReduction="10000"/>
          </a:bodyPr>
          <a:lstStyle/>
          <a:p>
            <a:pPr>
              <a:buFont typeface="Wingdings 3" panose="05040102010807070707" pitchFamily="18" charset="2"/>
              <a:buNone/>
            </a:pPr>
            <a:r>
              <a:rPr lang="en-US" smtClean="0"/>
              <a:t>Genetic disorders fall into 3 main categories</a:t>
            </a:r>
          </a:p>
          <a:p>
            <a:r>
              <a:rPr lang="en-US" smtClean="0"/>
              <a:t>Chromosomal disorders occur either due to the absence or abnormal arrangement of chromosomes affecting many genes and gene products such as Down’s syndrome (trisomy for chromosome 21)</a:t>
            </a:r>
          </a:p>
          <a:p>
            <a:r>
              <a:rPr lang="en-US" smtClean="0"/>
              <a:t>Monogenic disorders occur as a result of abnormality of a single gene which is the primary determinant of the disorder and is inherited in a predictable pattern </a:t>
            </a:r>
          </a:p>
        </p:txBody>
      </p:sp>
      <p:sp>
        <p:nvSpPr>
          <p:cNvPr id="3" name="Date Placeholder 2"/>
          <p:cNvSpPr>
            <a:spLocks noGrp="1"/>
          </p:cNvSpPr>
          <p:nvPr>
            <p:ph type="dt" sz="half" idx="10"/>
          </p:nvPr>
        </p:nvSpPr>
        <p:spPr/>
        <p:txBody>
          <a:bodyPr/>
          <a:lstStyle/>
          <a:p>
            <a:fld id="{96C9815E-61FF-44B4-B794-FDDD97EB4B0C}"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14</a:t>
            </a:fld>
            <a:endParaRPr lang="en-US"/>
          </a:p>
        </p:txBody>
      </p:sp>
    </p:spTree>
    <p:extLst>
      <p:ext uri="{BB962C8B-B14F-4D97-AF65-F5344CB8AC3E}">
        <p14:creationId xmlns:p14="http://schemas.microsoft.com/office/powerpoint/2010/main" val="2097553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Genetic disorders</a:t>
            </a:r>
            <a:endParaRPr lang="en-US" dirty="0"/>
          </a:p>
        </p:txBody>
      </p:sp>
      <p:sp>
        <p:nvSpPr>
          <p:cNvPr id="25602" name="Content Placeholder 2"/>
          <p:cNvSpPr>
            <a:spLocks noGrp="1"/>
          </p:cNvSpPr>
          <p:nvPr>
            <p:ph idx="1"/>
          </p:nvPr>
        </p:nvSpPr>
        <p:spPr/>
        <p:txBody>
          <a:bodyPr/>
          <a:lstStyle/>
          <a:p>
            <a:pPr>
              <a:buFont typeface="Wingdings 3" panose="05040102010807070707" pitchFamily="18" charset="2"/>
              <a:buNone/>
            </a:pPr>
            <a:r>
              <a:rPr lang="en-US" smtClean="0"/>
              <a:t>	Monogenic disorders may be due either to abnormality in a structural gene with the production of an abnormal protein or to abnormality in a controlling (enhancing) gene which alters the rate at which one or more structural genes function affecting the quantity of one or more structurally normal peptides. </a:t>
            </a:r>
          </a:p>
        </p:txBody>
      </p:sp>
      <p:sp>
        <p:nvSpPr>
          <p:cNvPr id="3" name="Date Placeholder 2"/>
          <p:cNvSpPr>
            <a:spLocks noGrp="1"/>
          </p:cNvSpPr>
          <p:nvPr>
            <p:ph type="dt" sz="half" idx="10"/>
          </p:nvPr>
        </p:nvSpPr>
        <p:spPr/>
        <p:txBody>
          <a:bodyPr/>
          <a:lstStyle/>
          <a:p>
            <a:fld id="{9979CFFD-B2EF-419B-A630-E8342A1F968E}"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15</a:t>
            </a:fld>
            <a:endParaRPr lang="en-US"/>
          </a:p>
        </p:txBody>
      </p:sp>
    </p:spTree>
    <p:extLst>
      <p:ext uri="{BB962C8B-B14F-4D97-AF65-F5344CB8AC3E}">
        <p14:creationId xmlns:p14="http://schemas.microsoft.com/office/powerpoint/2010/main" val="3251337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Genetic disorders</a:t>
            </a:r>
            <a:endParaRPr lang="en-US" dirty="0"/>
          </a:p>
        </p:txBody>
      </p:sp>
      <p:sp>
        <p:nvSpPr>
          <p:cNvPr id="26626" name="Content Placeholder 2"/>
          <p:cNvSpPr>
            <a:spLocks noGrp="1"/>
          </p:cNvSpPr>
          <p:nvPr>
            <p:ph idx="1"/>
          </p:nvPr>
        </p:nvSpPr>
        <p:spPr/>
        <p:txBody>
          <a:bodyPr/>
          <a:lstStyle/>
          <a:p>
            <a:r>
              <a:rPr lang="en-US" smtClean="0"/>
              <a:t>Multifactorial or polygenic disorders occur as a result of interaction of multiple genes with the environment or other exogenous factors, such as diabetes mellitus.</a:t>
            </a:r>
          </a:p>
        </p:txBody>
      </p:sp>
      <p:sp>
        <p:nvSpPr>
          <p:cNvPr id="3" name="Date Placeholder 2"/>
          <p:cNvSpPr>
            <a:spLocks noGrp="1"/>
          </p:cNvSpPr>
          <p:nvPr>
            <p:ph type="dt" sz="half" idx="10"/>
          </p:nvPr>
        </p:nvSpPr>
        <p:spPr/>
        <p:txBody>
          <a:bodyPr/>
          <a:lstStyle/>
          <a:p>
            <a:fld id="{423F6C23-75DC-4797-9142-1801CF147B77}"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16</a:t>
            </a:fld>
            <a:endParaRPr lang="en-US"/>
          </a:p>
        </p:txBody>
      </p:sp>
    </p:spTree>
    <p:extLst>
      <p:ext uri="{BB962C8B-B14F-4D97-AF65-F5344CB8AC3E}">
        <p14:creationId xmlns:p14="http://schemas.microsoft.com/office/powerpoint/2010/main" val="1360014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Patterns of inheritance</a:t>
            </a:r>
            <a:endParaRPr lang="en-US" dirty="0"/>
          </a:p>
        </p:txBody>
      </p:sp>
      <p:sp>
        <p:nvSpPr>
          <p:cNvPr id="3" name="Content Placeholder 2"/>
          <p:cNvSpPr>
            <a:spLocks noGrp="1"/>
          </p:cNvSpPr>
          <p:nvPr>
            <p:ph idx="1"/>
          </p:nvPr>
        </p:nvSpPr>
        <p:spPr/>
        <p:txBody>
          <a:bodyPr>
            <a:normAutofit fontScale="85000" lnSpcReduction="20000"/>
          </a:bodyPr>
          <a:lstStyle/>
          <a:p>
            <a:pPr marL="365760" indent="-255905" fontAlgn="auto">
              <a:spcAft>
                <a:spcPts val="0"/>
              </a:spcAft>
              <a:buFont typeface="Wingdings 3" panose="05040102010807070707"/>
              <a:buChar char=""/>
              <a:defRPr/>
            </a:pPr>
            <a:r>
              <a:rPr lang="en-US" dirty="0" smtClean="0"/>
              <a:t>All inherited characteristics are governed by a pair of genes on homologous chromosomes, one  gene is received from each parent</a:t>
            </a:r>
          </a:p>
          <a:p>
            <a:pPr marL="365760" indent="-255905" fontAlgn="auto">
              <a:spcAft>
                <a:spcPts val="0"/>
              </a:spcAft>
              <a:buFont typeface="Wingdings 3" panose="05040102010807070707"/>
              <a:buChar char=""/>
              <a:defRPr/>
            </a:pPr>
            <a:r>
              <a:rPr lang="en-US" dirty="0" smtClean="0"/>
              <a:t>Different genes governing the same characteristics are known as alleles.</a:t>
            </a:r>
          </a:p>
          <a:p>
            <a:pPr marL="365760" indent="-255905" fontAlgn="auto">
              <a:spcAft>
                <a:spcPts val="0"/>
              </a:spcAft>
              <a:buFont typeface="Wingdings 3" panose="05040102010807070707"/>
              <a:buChar char=""/>
              <a:defRPr/>
            </a:pPr>
            <a:r>
              <a:rPr lang="en-US" dirty="0" smtClean="0"/>
              <a:t> An individual with two identical alleles is homozygous for that gene.</a:t>
            </a:r>
          </a:p>
          <a:p>
            <a:pPr marL="365760" indent="-255905" fontAlgn="auto">
              <a:spcAft>
                <a:spcPts val="0"/>
              </a:spcAft>
              <a:buFont typeface="Wingdings 3" panose="05040102010807070707"/>
              <a:buChar char=""/>
              <a:defRPr/>
            </a:pPr>
            <a:r>
              <a:rPr lang="en-US" dirty="0" smtClean="0"/>
              <a:t>An individual with two different alleles is heterozygous for that gene.</a:t>
            </a:r>
          </a:p>
          <a:p>
            <a:pPr marL="365760" indent="-255905" fontAlgn="auto">
              <a:spcAft>
                <a:spcPts val="0"/>
              </a:spcAft>
              <a:buFont typeface="Wingdings 3" panose="05040102010807070707"/>
              <a:buChar char=""/>
              <a:defRPr/>
            </a:pPr>
            <a:r>
              <a:rPr lang="en-US" dirty="0" smtClean="0"/>
              <a:t>Genes may be carried on </a:t>
            </a:r>
            <a:r>
              <a:rPr lang="en-US" dirty="0" err="1" smtClean="0"/>
              <a:t>autosomes</a:t>
            </a:r>
            <a:r>
              <a:rPr lang="en-US" dirty="0" smtClean="0"/>
              <a:t> or sex chromosomes with different patterns of inheritance</a:t>
            </a:r>
          </a:p>
          <a:p>
            <a:pPr marL="365760" indent="-255905" fontAlgn="auto">
              <a:spcAft>
                <a:spcPts val="0"/>
              </a:spcAft>
              <a:buFont typeface="Wingdings 3" panose="05040102010807070707"/>
              <a:buNone/>
              <a:defRPr/>
            </a:pPr>
            <a:r>
              <a:rPr lang="en-US" dirty="0" smtClean="0"/>
              <a:t> </a:t>
            </a:r>
            <a:endParaRPr lang="en-US" dirty="0"/>
          </a:p>
        </p:txBody>
      </p:sp>
      <p:sp>
        <p:nvSpPr>
          <p:cNvPr id="4" name="Date Placeholder 3"/>
          <p:cNvSpPr>
            <a:spLocks noGrp="1"/>
          </p:cNvSpPr>
          <p:nvPr>
            <p:ph type="dt" sz="half" idx="10"/>
          </p:nvPr>
        </p:nvSpPr>
        <p:spPr/>
        <p:txBody>
          <a:bodyPr/>
          <a:lstStyle/>
          <a:p>
            <a:fld id="{4F673E22-86E9-495C-A71C-196B457DB96D}"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17</a:t>
            </a:fld>
            <a:endParaRPr lang="en-US"/>
          </a:p>
        </p:txBody>
      </p:sp>
    </p:spTree>
    <p:extLst>
      <p:ext uri="{BB962C8B-B14F-4D97-AF65-F5344CB8AC3E}">
        <p14:creationId xmlns:p14="http://schemas.microsoft.com/office/powerpoint/2010/main" val="4213102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Autosomal</a:t>
            </a:r>
            <a:r>
              <a:rPr lang="en-US" dirty="0" smtClean="0"/>
              <a:t> dominant inheritance</a:t>
            </a:r>
            <a:endParaRPr lang="en-US" dirty="0"/>
          </a:p>
        </p:txBody>
      </p:sp>
      <p:sp>
        <p:nvSpPr>
          <p:cNvPr id="3" name="Content Placeholder 2"/>
          <p:cNvSpPr>
            <a:spLocks noGrp="1"/>
          </p:cNvSpPr>
          <p:nvPr>
            <p:ph idx="1"/>
          </p:nvPr>
        </p:nvSpPr>
        <p:spPr/>
        <p:txBody>
          <a:bodyPr>
            <a:normAutofit fontScale="92500" lnSpcReduction="10000"/>
          </a:bodyPr>
          <a:lstStyle/>
          <a:p>
            <a:pPr marL="365760" indent="-255905" fontAlgn="auto">
              <a:spcAft>
                <a:spcPts val="0"/>
              </a:spcAft>
              <a:buFont typeface="Wingdings 3" panose="05040102010807070707"/>
              <a:buChar char=""/>
              <a:defRPr/>
            </a:pPr>
            <a:r>
              <a:rPr lang="en-US" dirty="0" smtClean="0"/>
              <a:t>The metabolic consequences of an abnormal genes depends on the effectiveness of that gene in comparison with the normal gene.</a:t>
            </a:r>
          </a:p>
          <a:p>
            <a:pPr marL="365760" indent="-255905" fontAlgn="auto">
              <a:spcAft>
                <a:spcPts val="0"/>
              </a:spcAft>
              <a:buFont typeface="Wingdings 3" panose="05040102010807070707"/>
              <a:buChar char=""/>
              <a:defRPr/>
            </a:pPr>
            <a:r>
              <a:rPr lang="en-US" dirty="0" smtClean="0"/>
              <a:t>Dominant abnormal genes affect both </a:t>
            </a:r>
            <a:r>
              <a:rPr lang="en-US" dirty="0" err="1" smtClean="0"/>
              <a:t>heterozygotes</a:t>
            </a:r>
            <a:r>
              <a:rPr lang="en-US" dirty="0" smtClean="0"/>
              <a:t> and </a:t>
            </a:r>
            <a:r>
              <a:rPr lang="en-US" dirty="0" err="1" smtClean="0"/>
              <a:t>homozygotes</a:t>
            </a:r>
            <a:r>
              <a:rPr lang="en-US" dirty="0" smtClean="0"/>
              <a:t> with </a:t>
            </a:r>
            <a:r>
              <a:rPr lang="en-US" dirty="0" err="1" smtClean="0"/>
              <a:t>homozygotes</a:t>
            </a:r>
            <a:r>
              <a:rPr lang="en-US" dirty="0" smtClean="0"/>
              <a:t> being severely affected.</a:t>
            </a:r>
          </a:p>
          <a:p>
            <a:pPr marL="365760" indent="-255905" fontAlgn="auto">
              <a:spcAft>
                <a:spcPts val="0"/>
              </a:spcAft>
              <a:buFont typeface="Wingdings 3" panose="05040102010807070707"/>
              <a:buChar char=""/>
              <a:defRPr/>
            </a:pPr>
            <a:r>
              <a:rPr lang="en-US" dirty="0" smtClean="0"/>
              <a:t>All affected persons have at least one affected parent</a:t>
            </a:r>
          </a:p>
          <a:p>
            <a:pPr marL="365760" indent="-255905" fontAlgn="auto">
              <a:spcAft>
                <a:spcPts val="0"/>
              </a:spcAft>
              <a:buFont typeface="Wingdings 3" panose="05040102010807070707"/>
              <a:buChar char=""/>
              <a:defRPr/>
            </a:pPr>
            <a:r>
              <a:rPr lang="en-US" dirty="0" smtClean="0"/>
              <a:t>Offspring in successive generations are usually affected.</a:t>
            </a:r>
            <a:endParaRPr lang="en-US" dirty="0"/>
          </a:p>
        </p:txBody>
      </p:sp>
      <p:sp>
        <p:nvSpPr>
          <p:cNvPr id="4" name="Date Placeholder 3"/>
          <p:cNvSpPr>
            <a:spLocks noGrp="1"/>
          </p:cNvSpPr>
          <p:nvPr>
            <p:ph type="dt" sz="half" idx="10"/>
          </p:nvPr>
        </p:nvSpPr>
        <p:spPr/>
        <p:txBody>
          <a:bodyPr/>
          <a:lstStyle/>
          <a:p>
            <a:fld id="{44868E0F-6E75-44C8-807D-EBC9C67B8521}"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18</a:t>
            </a:fld>
            <a:endParaRPr lang="en-US"/>
          </a:p>
        </p:txBody>
      </p:sp>
    </p:spTree>
    <p:extLst>
      <p:ext uri="{BB962C8B-B14F-4D97-AF65-F5344CB8AC3E}">
        <p14:creationId xmlns:p14="http://schemas.microsoft.com/office/powerpoint/2010/main" val="1948416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Autosomal</a:t>
            </a:r>
            <a:r>
              <a:rPr lang="en-US" dirty="0" smtClean="0"/>
              <a:t> dominant inheritance</a:t>
            </a:r>
            <a:endParaRPr lang="en-US" dirty="0"/>
          </a:p>
        </p:txBody>
      </p:sp>
      <p:sp>
        <p:nvSpPr>
          <p:cNvPr id="30722" name="Content Placeholder 2"/>
          <p:cNvSpPr>
            <a:spLocks noGrp="1"/>
          </p:cNvSpPr>
          <p:nvPr>
            <p:ph idx="1"/>
          </p:nvPr>
        </p:nvSpPr>
        <p:spPr/>
        <p:txBody>
          <a:bodyPr/>
          <a:lstStyle/>
          <a:p>
            <a:r>
              <a:rPr lang="en-US" smtClean="0"/>
              <a:t>Offspring that appear clinically normal are not carriers of the abnormal gene.</a:t>
            </a:r>
          </a:p>
          <a:p>
            <a:r>
              <a:rPr lang="en-US" smtClean="0"/>
              <a:t>If both parents are heterzygotes, three in four children are affected.</a:t>
            </a:r>
          </a:p>
          <a:p>
            <a:r>
              <a:rPr lang="en-US" smtClean="0"/>
              <a:t>With one heterozygous parent there is a one in two chance of an affected offspring</a:t>
            </a:r>
          </a:p>
          <a:p>
            <a:r>
              <a:rPr lang="en-US" smtClean="0"/>
              <a:t>Familial hypercholesterolaemia is an example</a:t>
            </a:r>
          </a:p>
        </p:txBody>
      </p:sp>
      <p:sp>
        <p:nvSpPr>
          <p:cNvPr id="3" name="Date Placeholder 2"/>
          <p:cNvSpPr>
            <a:spLocks noGrp="1"/>
          </p:cNvSpPr>
          <p:nvPr>
            <p:ph type="dt" sz="half" idx="10"/>
          </p:nvPr>
        </p:nvSpPr>
        <p:spPr/>
        <p:txBody>
          <a:bodyPr/>
          <a:lstStyle/>
          <a:p>
            <a:fld id="{83F2C159-E15D-4445-8FAF-ADB1FD69A2FE}"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19</a:t>
            </a:fld>
            <a:endParaRPr lang="en-US"/>
          </a:p>
        </p:txBody>
      </p:sp>
    </p:spTree>
    <p:extLst>
      <p:ext uri="{BB962C8B-B14F-4D97-AF65-F5344CB8AC3E}">
        <p14:creationId xmlns:p14="http://schemas.microsoft.com/office/powerpoint/2010/main" val="196283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Definition</a:t>
            </a:r>
            <a:endParaRPr lang="en-US" dirty="0"/>
          </a:p>
        </p:txBody>
      </p:sp>
      <p:sp>
        <p:nvSpPr>
          <p:cNvPr id="10242" name="Content Placeholder 2"/>
          <p:cNvSpPr>
            <a:spLocks noGrp="1"/>
          </p:cNvSpPr>
          <p:nvPr>
            <p:ph idx="1"/>
          </p:nvPr>
        </p:nvSpPr>
        <p:spPr/>
        <p:txBody>
          <a:bodyPr/>
          <a:lstStyle/>
          <a:p>
            <a:r>
              <a:rPr lang="en-US" smtClean="0"/>
              <a:t>Genetics comes from the ancient Greek word ‘’genetive’’ which comes from genesis or origin.</a:t>
            </a:r>
          </a:p>
          <a:p>
            <a:r>
              <a:rPr lang="en-US" smtClean="0"/>
              <a:t>Genetics a discipline of biology, is the science of genes, heredity and variation in living organisms</a:t>
            </a:r>
          </a:p>
        </p:txBody>
      </p:sp>
      <p:sp>
        <p:nvSpPr>
          <p:cNvPr id="3" name="Date Placeholder 2"/>
          <p:cNvSpPr>
            <a:spLocks noGrp="1"/>
          </p:cNvSpPr>
          <p:nvPr>
            <p:ph type="dt" sz="half" idx="10"/>
          </p:nvPr>
        </p:nvSpPr>
        <p:spPr/>
        <p:txBody>
          <a:bodyPr/>
          <a:lstStyle/>
          <a:p>
            <a:fld id="{AEDFDF11-9BC5-4F8F-B913-B6494CC925DE}"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2</a:t>
            </a:fld>
            <a:endParaRPr lang="en-US"/>
          </a:p>
        </p:txBody>
      </p:sp>
    </p:spTree>
    <p:extLst>
      <p:ext uri="{BB962C8B-B14F-4D97-AF65-F5344CB8AC3E}">
        <p14:creationId xmlns:p14="http://schemas.microsoft.com/office/powerpoint/2010/main" val="167176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Autosomal</a:t>
            </a:r>
            <a:r>
              <a:rPr lang="en-US" dirty="0" smtClean="0"/>
              <a:t> recessive inheritance</a:t>
            </a:r>
            <a:endParaRPr lang="en-US" dirty="0"/>
          </a:p>
        </p:txBody>
      </p:sp>
      <p:sp>
        <p:nvSpPr>
          <p:cNvPr id="3" name="Content Placeholder 2"/>
          <p:cNvSpPr>
            <a:spLocks noGrp="1"/>
          </p:cNvSpPr>
          <p:nvPr>
            <p:ph idx="1"/>
          </p:nvPr>
        </p:nvSpPr>
        <p:spPr/>
        <p:txBody>
          <a:bodyPr>
            <a:normAutofit fontScale="77500" lnSpcReduction="20000"/>
          </a:bodyPr>
          <a:lstStyle/>
          <a:p>
            <a:pPr marL="365760" indent="-255905" fontAlgn="auto">
              <a:spcAft>
                <a:spcPts val="0"/>
              </a:spcAft>
              <a:buFont typeface="Wingdings 3" panose="05040102010807070707"/>
              <a:buChar char=""/>
              <a:defRPr/>
            </a:pPr>
            <a:r>
              <a:rPr lang="en-US" dirty="0" smtClean="0"/>
              <a:t>Recessive abnormal genes are known only to affect homozygous offspring.</a:t>
            </a:r>
          </a:p>
          <a:p>
            <a:pPr marL="365760" indent="-255905" fontAlgn="auto">
              <a:spcAft>
                <a:spcPts val="0"/>
              </a:spcAft>
              <a:buFont typeface="Wingdings 3" panose="05040102010807070707"/>
              <a:buChar char=""/>
              <a:defRPr/>
            </a:pPr>
            <a:r>
              <a:rPr lang="en-US" dirty="0" smtClean="0"/>
              <a:t>Heterozygous parents are usually not clinically affected.</a:t>
            </a:r>
          </a:p>
          <a:p>
            <a:pPr marL="365760" indent="-255905" fontAlgn="auto">
              <a:spcAft>
                <a:spcPts val="0"/>
              </a:spcAft>
              <a:buFont typeface="Wingdings 3" panose="05040102010807070707"/>
              <a:buChar char=""/>
              <a:defRPr/>
            </a:pPr>
            <a:r>
              <a:rPr lang="en-US" dirty="0" smtClean="0"/>
              <a:t>Clinical consequences may miss successive generations of offspring.</a:t>
            </a:r>
          </a:p>
          <a:p>
            <a:pPr marL="365760" indent="-255905" fontAlgn="auto">
              <a:spcAft>
                <a:spcPts val="0"/>
              </a:spcAft>
              <a:buFont typeface="Wingdings 3" panose="05040102010807070707"/>
              <a:buChar char=""/>
              <a:defRPr/>
            </a:pPr>
            <a:r>
              <a:rPr lang="en-US" dirty="0" smtClean="0"/>
              <a:t>Heterozygous children will appear clinically normal and are carriers of the abnormal gene.</a:t>
            </a:r>
          </a:p>
          <a:p>
            <a:pPr marL="365760" indent="-255905" fontAlgn="auto">
              <a:spcAft>
                <a:spcPts val="0"/>
              </a:spcAft>
              <a:buFont typeface="Wingdings 3" panose="05040102010807070707"/>
              <a:buChar char=""/>
              <a:defRPr/>
            </a:pPr>
            <a:r>
              <a:rPr lang="en-US" dirty="0" smtClean="0"/>
              <a:t>One in four children of heterozygous parents are clinically affected.</a:t>
            </a:r>
          </a:p>
          <a:p>
            <a:pPr marL="365760" indent="-255905" fontAlgn="auto">
              <a:spcAft>
                <a:spcPts val="0"/>
              </a:spcAft>
              <a:buFont typeface="Wingdings 3" panose="05040102010807070707"/>
              <a:buChar char=""/>
              <a:defRPr/>
            </a:pPr>
            <a:r>
              <a:rPr lang="en-US" dirty="0" err="1" smtClean="0"/>
              <a:t>Autosomal</a:t>
            </a:r>
            <a:r>
              <a:rPr lang="en-US" dirty="0" smtClean="0"/>
              <a:t> recessive disorders have a lower expression frequency in families even though more severe than </a:t>
            </a:r>
            <a:r>
              <a:rPr lang="en-US" dirty="0" err="1" smtClean="0"/>
              <a:t>autosomal</a:t>
            </a:r>
            <a:r>
              <a:rPr lang="en-US" dirty="0" smtClean="0"/>
              <a:t> </a:t>
            </a:r>
            <a:r>
              <a:rPr lang="en-US" dirty="0" err="1" smtClean="0"/>
              <a:t>dorminant</a:t>
            </a:r>
            <a:r>
              <a:rPr lang="en-US" dirty="0" smtClean="0"/>
              <a:t> disorders. Cystic fibrosis is an example.</a:t>
            </a:r>
            <a:endParaRPr lang="en-US" dirty="0"/>
          </a:p>
        </p:txBody>
      </p:sp>
      <p:sp>
        <p:nvSpPr>
          <p:cNvPr id="4" name="Date Placeholder 3"/>
          <p:cNvSpPr>
            <a:spLocks noGrp="1"/>
          </p:cNvSpPr>
          <p:nvPr>
            <p:ph type="dt" sz="half" idx="10"/>
          </p:nvPr>
        </p:nvSpPr>
        <p:spPr/>
        <p:txBody>
          <a:bodyPr/>
          <a:lstStyle/>
          <a:p>
            <a:fld id="{39A8579F-CA0A-4F00-99CD-E3252305FA85}"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20</a:t>
            </a:fld>
            <a:endParaRPr lang="en-US"/>
          </a:p>
        </p:txBody>
      </p:sp>
    </p:spTree>
    <p:extLst>
      <p:ext uri="{BB962C8B-B14F-4D97-AF65-F5344CB8AC3E}">
        <p14:creationId xmlns:p14="http://schemas.microsoft.com/office/powerpoint/2010/main" val="2329521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X linked recessive inheritance</a:t>
            </a:r>
            <a:endParaRPr lang="en-US" dirty="0"/>
          </a:p>
        </p:txBody>
      </p:sp>
      <p:sp>
        <p:nvSpPr>
          <p:cNvPr id="3" name="Content Placeholder 2"/>
          <p:cNvSpPr>
            <a:spLocks noGrp="1"/>
          </p:cNvSpPr>
          <p:nvPr>
            <p:ph idx="1"/>
          </p:nvPr>
        </p:nvSpPr>
        <p:spPr/>
        <p:txBody>
          <a:bodyPr>
            <a:normAutofit fontScale="92500" lnSpcReduction="10000"/>
          </a:bodyPr>
          <a:lstStyle/>
          <a:p>
            <a:pPr marL="365760" indent="-255905" fontAlgn="auto">
              <a:spcAft>
                <a:spcPts val="0"/>
              </a:spcAft>
              <a:buFont typeface="Wingdings 3" panose="05040102010807070707"/>
              <a:buChar char=""/>
              <a:defRPr/>
            </a:pPr>
            <a:r>
              <a:rPr lang="en-US" dirty="0" smtClean="0"/>
              <a:t>Some abnormal chromosomes are carried on the sex (mostly X) chromosomes.</a:t>
            </a:r>
          </a:p>
          <a:p>
            <a:pPr marL="365760" indent="-255905" fontAlgn="auto">
              <a:spcAft>
                <a:spcPts val="0"/>
              </a:spcAft>
              <a:buFont typeface="Wingdings 3" panose="05040102010807070707"/>
              <a:buChar char=""/>
              <a:defRPr/>
            </a:pPr>
            <a:r>
              <a:rPr lang="en-US" dirty="0" smtClean="0"/>
              <a:t>An abnormal X chromosome is latent when combined with a normal X chromosome but active when combined with Y chromosome.</a:t>
            </a:r>
          </a:p>
          <a:p>
            <a:pPr marL="365760" indent="-255905" fontAlgn="auto">
              <a:spcAft>
                <a:spcPts val="0"/>
              </a:spcAft>
              <a:buFont typeface="Wingdings 3" panose="05040102010807070707"/>
              <a:buChar char=""/>
              <a:defRPr/>
            </a:pPr>
            <a:r>
              <a:rPr lang="en-US" dirty="0" smtClean="0"/>
              <a:t>Inherited disease manifesting in male offspring with female carriers is typical.</a:t>
            </a:r>
          </a:p>
          <a:p>
            <a:pPr marL="365760" indent="-255905" fontAlgn="auto">
              <a:spcAft>
                <a:spcPts val="0"/>
              </a:spcAft>
              <a:buFont typeface="Wingdings 3" panose="05040102010807070707"/>
              <a:buChar char=""/>
              <a:defRPr/>
            </a:pPr>
            <a:r>
              <a:rPr lang="en-US" dirty="0" smtClean="0"/>
              <a:t>Females are clinically affected if they are homozygous for the abnormal gene.</a:t>
            </a:r>
          </a:p>
          <a:p>
            <a:pPr marL="365760" indent="-255905" fontAlgn="auto">
              <a:spcAft>
                <a:spcPts val="0"/>
              </a:spcAft>
              <a:buFont typeface="Wingdings 3" panose="05040102010807070707"/>
              <a:buChar char=""/>
              <a:defRPr/>
            </a:pPr>
            <a:r>
              <a:rPr lang="en-US" dirty="0" err="1" smtClean="0"/>
              <a:t>Haemophilia</a:t>
            </a:r>
            <a:r>
              <a:rPr lang="en-US" dirty="0" smtClean="0"/>
              <a:t> is an </a:t>
            </a:r>
            <a:r>
              <a:rPr lang="en-US" dirty="0" err="1" smtClean="0"/>
              <a:t>exampe</a:t>
            </a:r>
            <a:r>
              <a:rPr lang="en-US" dirty="0" smtClean="0"/>
              <a:t>.</a:t>
            </a:r>
            <a:endParaRPr lang="en-US" dirty="0"/>
          </a:p>
        </p:txBody>
      </p:sp>
      <p:sp>
        <p:nvSpPr>
          <p:cNvPr id="4" name="Date Placeholder 3"/>
          <p:cNvSpPr>
            <a:spLocks noGrp="1"/>
          </p:cNvSpPr>
          <p:nvPr>
            <p:ph type="dt" sz="half" idx="10"/>
          </p:nvPr>
        </p:nvSpPr>
        <p:spPr/>
        <p:txBody>
          <a:bodyPr/>
          <a:lstStyle/>
          <a:p>
            <a:fld id="{3E3FCB5C-1267-427F-A5DC-A41AF20DD6C1}"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21</a:t>
            </a:fld>
            <a:endParaRPr lang="en-US"/>
          </a:p>
        </p:txBody>
      </p:sp>
    </p:spTree>
    <p:extLst>
      <p:ext uri="{BB962C8B-B14F-4D97-AF65-F5344CB8AC3E}">
        <p14:creationId xmlns:p14="http://schemas.microsoft.com/office/powerpoint/2010/main" val="3999455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X linked dominant inheritance</a:t>
            </a:r>
            <a:endParaRPr lang="en-US" dirty="0"/>
          </a:p>
        </p:txBody>
      </p:sp>
      <p:sp>
        <p:nvSpPr>
          <p:cNvPr id="33794" name="Content Placeholder 2"/>
          <p:cNvSpPr>
            <a:spLocks noGrp="1"/>
          </p:cNvSpPr>
          <p:nvPr>
            <p:ph idx="1"/>
          </p:nvPr>
        </p:nvSpPr>
        <p:spPr/>
        <p:txBody>
          <a:bodyPr/>
          <a:lstStyle/>
          <a:p>
            <a:r>
              <a:rPr lang="en-US" smtClean="0"/>
              <a:t>Individuals with the affected gene whether male or females are affected,</a:t>
            </a:r>
          </a:p>
          <a:p>
            <a:r>
              <a:rPr lang="en-US" smtClean="0"/>
              <a:t>Familial hypophosphataemia is an example</a:t>
            </a:r>
          </a:p>
          <a:p>
            <a:r>
              <a:rPr lang="en-US" smtClean="0"/>
              <a:t>Penetrance ameliorates the manifestation of dominant and recessive disorders</a:t>
            </a:r>
          </a:p>
          <a:p>
            <a:pPr>
              <a:buFont typeface="Wingdings 3" panose="05040102010807070707" pitchFamily="18" charset="2"/>
              <a:buNone/>
            </a:pPr>
            <a:r>
              <a:rPr lang="en-US" smtClean="0"/>
              <a:t> </a:t>
            </a:r>
          </a:p>
        </p:txBody>
      </p:sp>
      <p:sp>
        <p:nvSpPr>
          <p:cNvPr id="3" name="Date Placeholder 2"/>
          <p:cNvSpPr>
            <a:spLocks noGrp="1"/>
          </p:cNvSpPr>
          <p:nvPr>
            <p:ph type="dt" sz="half" idx="10"/>
          </p:nvPr>
        </p:nvSpPr>
        <p:spPr/>
        <p:txBody>
          <a:bodyPr/>
          <a:lstStyle/>
          <a:p>
            <a:fld id="{F66E0A9C-ED7E-4817-BA66-782DEABCA7E6}"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22</a:t>
            </a:fld>
            <a:endParaRPr lang="en-US"/>
          </a:p>
        </p:txBody>
      </p:sp>
    </p:spTree>
    <p:extLst>
      <p:ext uri="{BB962C8B-B14F-4D97-AF65-F5344CB8AC3E}">
        <p14:creationId xmlns:p14="http://schemas.microsoft.com/office/powerpoint/2010/main" val="4115416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Multiple alleles</a:t>
            </a:r>
            <a:br>
              <a:rPr lang="en-US" dirty="0" smtClean="0"/>
            </a:br>
            <a:endParaRPr lang="en-US" dirty="0"/>
          </a:p>
        </p:txBody>
      </p:sp>
      <p:sp>
        <p:nvSpPr>
          <p:cNvPr id="34818" name="Content Placeholder 2"/>
          <p:cNvSpPr>
            <a:spLocks noGrp="1"/>
          </p:cNvSpPr>
          <p:nvPr>
            <p:ph idx="1"/>
          </p:nvPr>
        </p:nvSpPr>
        <p:spPr/>
        <p:txBody>
          <a:bodyPr/>
          <a:lstStyle/>
          <a:p>
            <a:r>
              <a:rPr lang="en-US" smtClean="0"/>
              <a:t>Several alleles may govern the same characteristic</a:t>
            </a:r>
          </a:p>
          <a:p>
            <a:r>
              <a:rPr lang="en-US" smtClean="0"/>
              <a:t>Different pair combinations may produce different disease patterns such as haemoglobinopathies.</a:t>
            </a:r>
          </a:p>
          <a:p>
            <a:endParaRPr lang="en-US" smtClean="0"/>
          </a:p>
        </p:txBody>
      </p:sp>
      <p:sp>
        <p:nvSpPr>
          <p:cNvPr id="3" name="Date Placeholder 2"/>
          <p:cNvSpPr>
            <a:spLocks noGrp="1"/>
          </p:cNvSpPr>
          <p:nvPr>
            <p:ph type="dt" sz="half" idx="10"/>
          </p:nvPr>
        </p:nvSpPr>
        <p:spPr/>
        <p:txBody>
          <a:bodyPr/>
          <a:lstStyle/>
          <a:p>
            <a:fld id="{DDB6E031-BAAA-4245-BA7B-132E26A38A5D}"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23</a:t>
            </a:fld>
            <a:endParaRPr lang="en-US"/>
          </a:p>
        </p:txBody>
      </p:sp>
    </p:spTree>
    <p:extLst>
      <p:ext uri="{BB962C8B-B14F-4D97-AF65-F5344CB8AC3E}">
        <p14:creationId xmlns:p14="http://schemas.microsoft.com/office/powerpoint/2010/main" val="2747798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DNA technologies</a:t>
            </a:r>
            <a:endParaRPr lang="en-US" dirty="0"/>
          </a:p>
        </p:txBody>
      </p:sp>
      <p:sp>
        <p:nvSpPr>
          <p:cNvPr id="35842" name="Content Placeholder 2"/>
          <p:cNvSpPr>
            <a:spLocks noGrp="1"/>
          </p:cNvSpPr>
          <p:nvPr>
            <p:ph idx="1"/>
          </p:nvPr>
        </p:nvSpPr>
        <p:spPr/>
        <p:txBody>
          <a:bodyPr/>
          <a:lstStyle/>
          <a:p>
            <a:r>
              <a:rPr lang="en-US" smtClean="0"/>
              <a:t>Hybridization</a:t>
            </a:r>
          </a:p>
          <a:p>
            <a:r>
              <a:rPr lang="en-US" smtClean="0"/>
              <a:t>DNA polymorphism</a:t>
            </a:r>
          </a:p>
          <a:p>
            <a:r>
              <a:rPr lang="en-US" smtClean="0"/>
              <a:t>Southern blotting</a:t>
            </a:r>
          </a:p>
          <a:p>
            <a:r>
              <a:rPr lang="en-US" smtClean="0"/>
              <a:t>Northern blotting</a:t>
            </a:r>
          </a:p>
          <a:p>
            <a:r>
              <a:rPr lang="en-US" smtClean="0"/>
              <a:t>Micro-arrays</a:t>
            </a:r>
          </a:p>
          <a:p>
            <a:r>
              <a:rPr lang="en-US" smtClean="0"/>
              <a:t>Polymerase chain reaction</a:t>
            </a:r>
          </a:p>
          <a:p>
            <a:endParaRPr lang="en-US" smtClean="0"/>
          </a:p>
        </p:txBody>
      </p:sp>
      <p:sp>
        <p:nvSpPr>
          <p:cNvPr id="3" name="Date Placeholder 2"/>
          <p:cNvSpPr>
            <a:spLocks noGrp="1"/>
          </p:cNvSpPr>
          <p:nvPr>
            <p:ph type="dt" sz="half" idx="10"/>
          </p:nvPr>
        </p:nvSpPr>
        <p:spPr/>
        <p:txBody>
          <a:bodyPr/>
          <a:lstStyle/>
          <a:p>
            <a:fld id="{FEE27002-0320-4429-B1CE-E825DCC9B972}" type="datetime1">
              <a:rPr lang="en-US" smtClean="0"/>
              <a:t>5/22/2022</a:t>
            </a:fld>
            <a:endParaRPr lang="en-US"/>
          </a:p>
        </p:txBody>
      </p:sp>
      <p:sp>
        <p:nvSpPr>
          <p:cNvPr id="4" name="Footer Placeholder 3"/>
          <p:cNvSpPr>
            <a:spLocks noGrp="1"/>
          </p:cNvSpPr>
          <p:nvPr>
            <p:ph type="ftr" sz="quarter" idx="11"/>
          </p:nvPr>
        </p:nvSpPr>
        <p:spPr/>
        <p:txBody>
          <a:bodyPr/>
          <a:lstStyle/>
          <a:p>
            <a:r>
              <a:rPr lang="en-US" smtClean="0"/>
              <a:t>ADAJA TM 2018</a:t>
            </a:r>
            <a:endParaRPr lang="en-US"/>
          </a:p>
        </p:txBody>
      </p:sp>
      <p:sp>
        <p:nvSpPr>
          <p:cNvPr id="5" name="Slide Number Placeholder 4"/>
          <p:cNvSpPr>
            <a:spLocks noGrp="1"/>
          </p:cNvSpPr>
          <p:nvPr>
            <p:ph type="sldNum" sz="quarter" idx="12"/>
          </p:nvPr>
        </p:nvSpPr>
        <p:spPr/>
        <p:txBody>
          <a:bodyPr/>
          <a:lstStyle/>
          <a:p>
            <a:fld id="{5E458415-B5C3-423A-8434-0F12C204FEDB}" type="slidenum">
              <a:rPr lang="en-US" smtClean="0"/>
              <a:t>24</a:t>
            </a:fld>
            <a:endParaRPr lang="en-US"/>
          </a:p>
        </p:txBody>
      </p:sp>
    </p:spTree>
    <p:extLst>
      <p:ext uri="{BB962C8B-B14F-4D97-AF65-F5344CB8AC3E}">
        <p14:creationId xmlns:p14="http://schemas.microsoft.com/office/powerpoint/2010/main" val="2611690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DNA diagnosis</a:t>
            </a:r>
            <a:endParaRPr lang="en-US" dirty="0"/>
          </a:p>
        </p:txBody>
      </p:sp>
      <p:sp>
        <p:nvSpPr>
          <p:cNvPr id="3" name="Content Placeholder 2"/>
          <p:cNvSpPr>
            <a:spLocks noGrp="1"/>
          </p:cNvSpPr>
          <p:nvPr>
            <p:ph idx="1"/>
          </p:nvPr>
        </p:nvSpPr>
        <p:spPr/>
        <p:txBody>
          <a:bodyPr>
            <a:normAutofit fontScale="85000" lnSpcReduction="10000"/>
          </a:bodyPr>
          <a:lstStyle/>
          <a:p>
            <a:pPr marL="365760" indent="-255905" fontAlgn="auto">
              <a:spcAft>
                <a:spcPts val="0"/>
              </a:spcAft>
              <a:buFont typeface="Wingdings 3" panose="05040102010807070707"/>
              <a:buChar char=""/>
              <a:defRPr/>
            </a:pPr>
            <a:r>
              <a:rPr lang="en-US" dirty="0" smtClean="0"/>
              <a:t>Cystic fibrosis due to 3 base pair deletion in </a:t>
            </a:r>
            <a:r>
              <a:rPr lang="en-US" dirty="0" err="1" smtClean="0"/>
              <a:t>codon</a:t>
            </a:r>
            <a:r>
              <a:rPr lang="en-US" dirty="0" smtClean="0"/>
              <a:t> 508 is detected by PCR and </a:t>
            </a:r>
            <a:r>
              <a:rPr lang="en-US" dirty="0" err="1" smtClean="0"/>
              <a:t>polyacrylamide</a:t>
            </a:r>
            <a:r>
              <a:rPr lang="en-US" dirty="0" smtClean="0"/>
              <a:t> gel</a:t>
            </a:r>
          </a:p>
          <a:p>
            <a:pPr marL="365760" indent="-255905" fontAlgn="auto">
              <a:spcAft>
                <a:spcPts val="0"/>
              </a:spcAft>
              <a:buFont typeface="Wingdings 3" panose="05040102010807070707"/>
              <a:buChar char=""/>
              <a:defRPr/>
            </a:pPr>
            <a:r>
              <a:rPr lang="en-US" dirty="0" err="1" smtClean="0"/>
              <a:t>Duchenne’s</a:t>
            </a:r>
            <a:r>
              <a:rPr lang="en-US" dirty="0" smtClean="0"/>
              <a:t> and Becker’s muscular dystrophy due to deletions on </a:t>
            </a:r>
            <a:r>
              <a:rPr lang="en-US" dirty="0" err="1" smtClean="0"/>
              <a:t>dystrophin</a:t>
            </a:r>
            <a:r>
              <a:rPr lang="en-US" dirty="0" smtClean="0"/>
              <a:t> gene on chromosome 21 is detected by PCR</a:t>
            </a:r>
          </a:p>
          <a:p>
            <a:pPr marL="365760" indent="-255905" fontAlgn="auto">
              <a:spcAft>
                <a:spcPts val="0"/>
              </a:spcAft>
              <a:buFont typeface="Wingdings 3" panose="05040102010807070707"/>
              <a:buChar char=""/>
              <a:defRPr/>
            </a:pPr>
            <a:r>
              <a:rPr lang="en-US" dirty="0" smtClean="0"/>
              <a:t>Alpha</a:t>
            </a:r>
            <a:r>
              <a:rPr lang="en-US" baseline="-25000" dirty="0" smtClean="0"/>
              <a:t>1- </a:t>
            </a:r>
            <a:r>
              <a:rPr lang="en-US" dirty="0" smtClean="0"/>
              <a:t> antitrypsin deficiency is due to a polymorphic gene and can be detected by PCR.</a:t>
            </a:r>
          </a:p>
          <a:p>
            <a:pPr marL="365760" indent="-255905" fontAlgn="auto">
              <a:spcAft>
                <a:spcPts val="0"/>
              </a:spcAft>
              <a:buFont typeface="Wingdings 3" panose="05040102010807070707"/>
              <a:buChar char=""/>
              <a:defRPr/>
            </a:pPr>
            <a:r>
              <a:rPr lang="en-US" dirty="0" smtClean="0"/>
              <a:t>Familial </a:t>
            </a:r>
            <a:r>
              <a:rPr lang="en-US" dirty="0" err="1" smtClean="0"/>
              <a:t>hypercholesterolaemia</a:t>
            </a:r>
            <a:r>
              <a:rPr lang="en-US" dirty="0" smtClean="0"/>
              <a:t> is an </a:t>
            </a:r>
            <a:r>
              <a:rPr lang="en-US" dirty="0" err="1" smtClean="0"/>
              <a:t>autosomal</a:t>
            </a:r>
            <a:r>
              <a:rPr lang="en-US" dirty="0" smtClean="0"/>
              <a:t> defect of low density lipoprotein receptor on chromosome 19 , it is detected by PCR. </a:t>
            </a:r>
            <a:endParaRPr lang="en-US" dirty="0"/>
          </a:p>
        </p:txBody>
      </p:sp>
      <p:sp>
        <p:nvSpPr>
          <p:cNvPr id="4" name="Date Placeholder 3"/>
          <p:cNvSpPr>
            <a:spLocks noGrp="1"/>
          </p:cNvSpPr>
          <p:nvPr>
            <p:ph type="dt" sz="half" idx="10"/>
          </p:nvPr>
        </p:nvSpPr>
        <p:spPr/>
        <p:txBody>
          <a:bodyPr/>
          <a:lstStyle/>
          <a:p>
            <a:fld id="{90B22989-2E81-47BB-A6A5-C761A0A75751}"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25</a:t>
            </a:fld>
            <a:endParaRPr lang="en-US"/>
          </a:p>
        </p:txBody>
      </p:sp>
    </p:spTree>
    <p:extLst>
      <p:ext uri="{BB962C8B-B14F-4D97-AF65-F5344CB8AC3E}">
        <p14:creationId xmlns:p14="http://schemas.microsoft.com/office/powerpoint/2010/main" val="3356273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DNA diagnosis</a:t>
            </a:r>
            <a:endParaRPr lang="en-US" dirty="0"/>
          </a:p>
        </p:txBody>
      </p:sp>
      <p:sp>
        <p:nvSpPr>
          <p:cNvPr id="3" name="Content Placeholder 2"/>
          <p:cNvSpPr>
            <a:spLocks noGrp="1"/>
          </p:cNvSpPr>
          <p:nvPr>
            <p:ph idx="1"/>
          </p:nvPr>
        </p:nvSpPr>
        <p:spPr/>
        <p:txBody>
          <a:bodyPr>
            <a:normAutofit fontScale="85000" lnSpcReduction="20000"/>
          </a:bodyPr>
          <a:lstStyle/>
          <a:p>
            <a:pPr marL="365760" indent="-255905" fontAlgn="auto">
              <a:spcAft>
                <a:spcPts val="0"/>
              </a:spcAft>
              <a:buFont typeface="Wingdings 3" panose="05040102010807070707"/>
              <a:buChar char=""/>
              <a:defRPr/>
            </a:pPr>
            <a:r>
              <a:rPr lang="en-US" dirty="0" err="1" smtClean="0"/>
              <a:t>Phenylketonuria</a:t>
            </a:r>
            <a:r>
              <a:rPr lang="en-US" dirty="0" smtClean="0"/>
              <a:t> can be detected prenatally by PCR</a:t>
            </a:r>
          </a:p>
          <a:p>
            <a:pPr marL="365760" indent="-255905" fontAlgn="auto">
              <a:spcAft>
                <a:spcPts val="0"/>
              </a:spcAft>
              <a:buFont typeface="Wingdings 3" panose="05040102010807070707"/>
              <a:buChar char=""/>
              <a:defRPr/>
            </a:pPr>
            <a:r>
              <a:rPr lang="en-US" dirty="0" err="1" smtClean="0"/>
              <a:t>Haemochromatosis</a:t>
            </a:r>
            <a:r>
              <a:rPr lang="en-US" dirty="0" smtClean="0"/>
              <a:t> due to C282y or H63d HFE mutation can be detected by DNA techniques</a:t>
            </a:r>
          </a:p>
          <a:p>
            <a:pPr marL="365760" indent="-255905" fontAlgn="auto">
              <a:spcAft>
                <a:spcPts val="0"/>
              </a:spcAft>
              <a:buFont typeface="Wingdings 3" panose="05040102010807070707"/>
              <a:buChar char=""/>
              <a:defRPr/>
            </a:pPr>
            <a:r>
              <a:rPr lang="en-US" dirty="0" smtClean="0"/>
              <a:t>Sickle cell </a:t>
            </a:r>
            <a:r>
              <a:rPr lang="en-US" dirty="0" err="1" smtClean="0"/>
              <a:t>anaemia</a:t>
            </a:r>
            <a:r>
              <a:rPr lang="en-US" dirty="0" smtClean="0"/>
              <a:t> due to A-T substitution of sixth </a:t>
            </a:r>
            <a:r>
              <a:rPr lang="en-US" dirty="0" err="1" smtClean="0"/>
              <a:t>codon</a:t>
            </a:r>
            <a:r>
              <a:rPr lang="en-US" dirty="0" smtClean="0"/>
              <a:t> of β- </a:t>
            </a:r>
            <a:r>
              <a:rPr lang="en-US" dirty="0" err="1" smtClean="0"/>
              <a:t>globin</a:t>
            </a:r>
            <a:r>
              <a:rPr lang="en-US" dirty="0" smtClean="0"/>
              <a:t> gene is detected during amniocentesis by allele-specific hybridization</a:t>
            </a:r>
          </a:p>
          <a:p>
            <a:pPr marL="365760" indent="-255905" fontAlgn="auto">
              <a:spcAft>
                <a:spcPts val="0"/>
              </a:spcAft>
              <a:buFont typeface="Wingdings 3" panose="05040102010807070707"/>
              <a:buChar char=""/>
              <a:defRPr/>
            </a:pPr>
            <a:r>
              <a:rPr lang="en-US" dirty="0" err="1" smtClean="0"/>
              <a:t>Thalassaemia</a:t>
            </a:r>
            <a:r>
              <a:rPr lang="en-US" dirty="0" smtClean="0"/>
              <a:t> due to absence or size alteration of </a:t>
            </a:r>
            <a:r>
              <a:rPr lang="en-US" dirty="0" err="1" smtClean="0"/>
              <a:t>globin</a:t>
            </a:r>
            <a:r>
              <a:rPr lang="en-US" dirty="0" smtClean="0"/>
              <a:t> mRNA is detected by northern blot techniques.</a:t>
            </a:r>
          </a:p>
          <a:p>
            <a:pPr marL="365760" indent="-255905" fontAlgn="auto">
              <a:spcAft>
                <a:spcPts val="0"/>
              </a:spcAft>
              <a:buFont typeface="Wingdings 3" panose="05040102010807070707"/>
              <a:buChar char=""/>
              <a:defRPr/>
            </a:pPr>
            <a:r>
              <a:rPr lang="en-US" dirty="0" smtClean="0"/>
              <a:t>DNA technology is used to identify the genetic father in paternity disputes and for identification of body fluids and tissues in forensic medicine</a:t>
            </a:r>
          </a:p>
          <a:p>
            <a:pPr marL="365760" indent="-255905" fontAlgn="auto">
              <a:spcAft>
                <a:spcPts val="0"/>
              </a:spcAft>
              <a:buFont typeface="Wingdings 3" panose="05040102010807070707"/>
              <a:buChar char=""/>
              <a:defRPr/>
            </a:pPr>
            <a:endParaRPr lang="en-US" dirty="0"/>
          </a:p>
        </p:txBody>
      </p:sp>
      <p:sp>
        <p:nvSpPr>
          <p:cNvPr id="4" name="Date Placeholder 3"/>
          <p:cNvSpPr>
            <a:spLocks noGrp="1"/>
          </p:cNvSpPr>
          <p:nvPr>
            <p:ph type="dt" sz="half" idx="10"/>
          </p:nvPr>
        </p:nvSpPr>
        <p:spPr/>
        <p:txBody>
          <a:bodyPr/>
          <a:lstStyle/>
          <a:p>
            <a:fld id="{725E35DF-0E7E-4181-A696-AFAA2EF89F74}" type="datetime1">
              <a:rPr lang="en-US" smtClean="0"/>
              <a:t>5/22/2022</a:t>
            </a:fld>
            <a:endParaRPr lang="en-US"/>
          </a:p>
        </p:txBody>
      </p:sp>
      <p:sp>
        <p:nvSpPr>
          <p:cNvPr id="5" name="Footer Placeholder 4"/>
          <p:cNvSpPr>
            <a:spLocks noGrp="1"/>
          </p:cNvSpPr>
          <p:nvPr>
            <p:ph type="ftr" sz="quarter" idx="11"/>
          </p:nvPr>
        </p:nvSpPr>
        <p:spPr/>
        <p:txBody>
          <a:bodyPr/>
          <a:lstStyle/>
          <a:p>
            <a:r>
              <a:rPr lang="en-US" smtClean="0"/>
              <a:t>ADAJA TM 2018</a:t>
            </a:r>
            <a:endParaRPr lang="en-US"/>
          </a:p>
        </p:txBody>
      </p:sp>
      <p:sp>
        <p:nvSpPr>
          <p:cNvPr id="6" name="Slide Number Placeholder 5"/>
          <p:cNvSpPr>
            <a:spLocks noGrp="1"/>
          </p:cNvSpPr>
          <p:nvPr>
            <p:ph type="sldNum" sz="quarter" idx="12"/>
          </p:nvPr>
        </p:nvSpPr>
        <p:spPr/>
        <p:txBody>
          <a:bodyPr/>
          <a:lstStyle/>
          <a:p>
            <a:fld id="{5E458415-B5C3-423A-8434-0F12C204FEDB}" type="slidenum">
              <a:rPr lang="en-US" smtClean="0"/>
              <a:t>26</a:t>
            </a:fld>
            <a:endParaRPr lang="en-US"/>
          </a:p>
        </p:txBody>
      </p:sp>
    </p:spTree>
    <p:extLst>
      <p:ext uri="{BB962C8B-B14F-4D97-AF65-F5344CB8AC3E}">
        <p14:creationId xmlns:p14="http://schemas.microsoft.com/office/powerpoint/2010/main" val="650590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3.3  Cloning</a:t>
            </a:r>
          </a:p>
        </p:txBody>
      </p:sp>
      <p:sp>
        <p:nvSpPr>
          <p:cNvPr id="24578" name="Content Placeholder 2"/>
          <p:cNvSpPr>
            <a:spLocks noGrp="1"/>
          </p:cNvSpPr>
          <p:nvPr>
            <p:ph idx="1"/>
          </p:nvPr>
        </p:nvSpPr>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Cloning</a:t>
            </a:r>
            <a:r>
              <a:rPr lang="en-US" sz="2400" smtClean="0">
                <a:latin typeface="Arial" panose="020B0604020202020204" pitchFamily="34" charset="0"/>
                <a:ea typeface="MS PGothic" panose="020B0600070205080204" charset="-128"/>
                <a:cs typeface="Arial" panose="020B0604020202020204" pitchFamily="34" charset="0"/>
              </a:rPr>
              <a:t> a fragment of DNA requires a specially engineered </a:t>
            </a:r>
            <a:r>
              <a:rPr lang="en-US" sz="2400" b="1" smtClean="0">
                <a:latin typeface="Arial" panose="020B0604020202020204" pitchFamily="34" charset="0"/>
                <a:ea typeface="MS PGothic" panose="020B0600070205080204" charset="-128"/>
                <a:cs typeface="Arial" panose="020B0604020202020204" pitchFamily="34" charset="0"/>
              </a:rPr>
              <a:t>vector</a:t>
            </a:r>
            <a:r>
              <a:rPr lang="en-US" sz="2400" smtClean="0">
                <a:latin typeface="Arial" panose="020B0604020202020204" pitchFamily="34" charset="0"/>
                <a:ea typeface="MS PGothic" panose="020B0600070205080204" charset="-128"/>
                <a:cs typeface="Arial" panose="020B0604020202020204" pitchFamily="34" charset="0"/>
              </a:rPr>
              <a:t>.</a:t>
            </a:r>
          </a:p>
          <a:p>
            <a:r>
              <a:rPr lang="en-US" sz="2400" b="1" smtClean="0">
                <a:latin typeface="Arial" panose="020B0604020202020204" pitchFamily="34" charset="0"/>
                <a:ea typeface="MS PGothic" panose="020B0600070205080204" charset="-128"/>
                <a:cs typeface="Arial" panose="020B0604020202020204" pitchFamily="34" charset="0"/>
              </a:rPr>
              <a:t>recombinant DNA </a:t>
            </a:r>
            <a:r>
              <a:rPr lang="en-US" sz="2400" smtClean="0">
                <a:latin typeface="Arial" panose="020B0604020202020204" pitchFamily="34" charset="0"/>
                <a:ea typeface="MS PGothic" panose="020B0600070205080204" charset="-128"/>
                <a:cs typeface="Arial" panose="020B0604020202020204" pitchFamily="34" charset="0"/>
              </a:rPr>
              <a:t>– A DNA molecule that has been created by joining together two or more molecules from different sources.</a:t>
            </a:r>
            <a:endParaRPr lang="en-US" sz="2400" b="1" smtClean="0">
              <a:latin typeface="Arial" panose="020B0604020202020204" pitchFamily="34" charset="0"/>
              <a:ea typeface="MS PGothic" panose="020B0600070205080204" charset="-128"/>
              <a:cs typeface="Arial" panose="020B0604020202020204" pitchFamily="34" charset="0"/>
            </a:endParaRPr>
          </a:p>
          <a:p>
            <a:r>
              <a:rPr lang="en-US" sz="2400" b="1" smtClean="0">
                <a:latin typeface="Arial" panose="020B0604020202020204" pitchFamily="34" charset="0"/>
                <a:ea typeface="MS PGothic" panose="020B0600070205080204" charset="-128"/>
                <a:cs typeface="Arial" panose="020B0604020202020204" pitchFamily="34" charset="0"/>
              </a:rPr>
              <a:t>ligating (or ligation) </a:t>
            </a:r>
            <a:r>
              <a:rPr lang="en-US" sz="2400" smtClean="0">
                <a:latin typeface="Arial" panose="020B0604020202020204" pitchFamily="34" charset="0"/>
                <a:ea typeface="MS PGothic" panose="020B0600070205080204" charset="-128"/>
                <a:cs typeface="Arial" panose="020B0604020202020204" pitchFamily="34" charset="0"/>
              </a:rPr>
              <a:t>– The process of joining together two DNA fragments.</a:t>
            </a:r>
          </a:p>
        </p:txBody>
      </p:sp>
      <p:sp>
        <p:nvSpPr>
          <p:cNvPr id="2" name="Date Placeholder 1"/>
          <p:cNvSpPr>
            <a:spLocks noGrp="1"/>
          </p:cNvSpPr>
          <p:nvPr>
            <p:ph type="dt" sz="half" idx="10"/>
          </p:nvPr>
        </p:nvSpPr>
        <p:spPr/>
        <p:txBody>
          <a:bodyPr/>
          <a:lstStyle/>
          <a:p>
            <a:fld id="{BC15D06E-7A91-405B-918C-060F63F8BDD2}"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27</a:t>
            </a:fld>
            <a:endParaRPr lang="en-US"/>
          </a:p>
        </p:txBody>
      </p:sp>
    </p:spTree>
    <p:extLst>
      <p:ext uri="{BB962C8B-B14F-4D97-AF65-F5344CB8AC3E}">
        <p14:creationId xmlns:p14="http://schemas.microsoft.com/office/powerpoint/2010/main" val="120127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3.3  Cloning</a:t>
            </a:r>
            <a:endParaRPr lang="en-US" sz="3200" smtClean="0">
              <a:ea typeface="MS PGothic" panose="020B0600070205080204" charset="-128"/>
            </a:endParaRPr>
          </a:p>
        </p:txBody>
      </p:sp>
      <p:sp>
        <p:nvSpPr>
          <p:cNvPr id="25602" name="Content Placeholder 2"/>
          <p:cNvSpPr>
            <a:spLocks noGrp="1"/>
          </p:cNvSpPr>
          <p:nvPr>
            <p:ph idx="1"/>
          </p:nvPr>
        </p:nvSpPr>
        <p:spPr/>
        <p:txBody>
          <a:bodyPr/>
          <a:lstStyle/>
          <a:p>
            <a:endParaRPr lang="en-US" sz="2400" b="1" smtClean="0">
              <a:latin typeface="Arial" panose="020B0604020202020204" pitchFamily="34" charset="0"/>
              <a:ea typeface="MS PGothic" panose="020B0600070205080204" charset="-128"/>
              <a:cs typeface="Arial" panose="020B0604020202020204" pitchFamily="34" charset="0"/>
            </a:endParaRPr>
          </a:p>
          <a:p>
            <a:r>
              <a:rPr lang="en-US" sz="2400" b="1" smtClean="0">
                <a:latin typeface="Arial" panose="020B0604020202020204" pitchFamily="34" charset="0"/>
                <a:ea typeface="MS PGothic" panose="020B0600070205080204" charset="-128"/>
                <a:cs typeface="Arial" panose="020B0604020202020204" pitchFamily="34" charset="0"/>
              </a:rPr>
              <a:t>subclone – </a:t>
            </a:r>
            <a:r>
              <a:rPr lang="en-US" sz="2400" smtClean="0">
                <a:latin typeface="Arial" panose="020B0604020202020204" pitchFamily="34" charset="0"/>
                <a:ea typeface="MS PGothic" panose="020B0600070205080204" charset="-128"/>
                <a:cs typeface="Arial" panose="020B0604020202020204" pitchFamily="34" charset="0"/>
              </a:rPr>
              <a:t>The process of breaking a cloned fragment into smaller fragments for further cloning.</a:t>
            </a:r>
          </a:p>
          <a:p>
            <a:r>
              <a:rPr lang="en-US" sz="2400" b="1" smtClean="0">
                <a:latin typeface="Arial" panose="020B0604020202020204" pitchFamily="34" charset="0"/>
                <a:ea typeface="MS PGothic" panose="020B0600070205080204" charset="-128"/>
                <a:cs typeface="Arial" panose="020B0604020202020204" pitchFamily="34" charset="0"/>
              </a:rPr>
              <a:t>multiple cloning site (MCS) – </a:t>
            </a:r>
            <a:r>
              <a:rPr lang="en-US" sz="2400" smtClean="0">
                <a:latin typeface="Arial" panose="020B0604020202020204" pitchFamily="34" charset="0"/>
                <a:ea typeface="MS PGothic" panose="020B0600070205080204" charset="-128"/>
                <a:cs typeface="Arial" panose="020B0604020202020204" pitchFamily="34" charset="0"/>
              </a:rPr>
              <a:t>A sequence of DNA containing a series of tandem restriction endonuclease sites used in cloning vectors for creating recombinant molecules.</a:t>
            </a:r>
          </a:p>
        </p:txBody>
      </p:sp>
      <p:sp>
        <p:nvSpPr>
          <p:cNvPr id="2" name="Date Placeholder 1"/>
          <p:cNvSpPr>
            <a:spLocks noGrp="1"/>
          </p:cNvSpPr>
          <p:nvPr>
            <p:ph type="dt" sz="half" idx="10"/>
          </p:nvPr>
        </p:nvSpPr>
        <p:spPr/>
        <p:txBody>
          <a:bodyPr/>
          <a:lstStyle/>
          <a:p>
            <a:fld id="{2F37E1D7-9F3A-4477-BB35-60C73297661D}"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28</a:t>
            </a:fld>
            <a:endParaRPr lang="en-US"/>
          </a:p>
        </p:txBody>
      </p:sp>
    </p:spTree>
    <p:extLst>
      <p:ext uri="{BB962C8B-B14F-4D97-AF65-F5344CB8AC3E}">
        <p14:creationId xmlns:p14="http://schemas.microsoft.com/office/powerpoint/2010/main" val="791791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3.3  Cloning</a:t>
            </a:r>
            <a:endParaRPr lang="en-US" sz="3200" smtClean="0">
              <a:ea typeface="MS PGothic" panose="020B0600070205080204" charset="-128"/>
            </a:endParaRPr>
          </a:p>
        </p:txBody>
      </p:sp>
      <p:sp>
        <p:nvSpPr>
          <p:cNvPr id="2" name="Date Placeholder 1"/>
          <p:cNvSpPr>
            <a:spLocks noGrp="1"/>
          </p:cNvSpPr>
          <p:nvPr>
            <p:ph type="dt" sz="half" idx="10"/>
          </p:nvPr>
        </p:nvSpPr>
        <p:spPr/>
        <p:txBody>
          <a:bodyPr/>
          <a:lstStyle/>
          <a:p>
            <a:fld id="{5497D2AE-0CA4-40CD-BF98-7FF3E788A00B}"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29</a:t>
            </a:fld>
            <a:endParaRPr lang="en-US"/>
          </a:p>
        </p:txBody>
      </p:sp>
      <p:sp>
        <p:nvSpPr>
          <p:cNvPr id="26626" name="TextBox 1"/>
          <p:cNvSpPr txBox="1">
            <a:spLocks noChangeArrowheads="1"/>
          </p:cNvSpPr>
          <p:nvPr/>
        </p:nvSpPr>
        <p:spPr bwMode="auto">
          <a:xfrm>
            <a:off x="5219700" y="3063875"/>
            <a:ext cx="3467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03.04: (a) A plasmid together with insert DNA (b) Restricted insert fragments and vector will be combined and (c) ligated together. </a:t>
            </a:r>
          </a:p>
        </p:txBody>
      </p:sp>
      <p:pic>
        <p:nvPicPr>
          <p:cNvPr id="26627" name="Picture 2" descr="59059_CH03_FIG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818063"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0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Clinical Genetics is the medical specialty which provides a diagnostic service and genetic counseling for individuals or families with, or at risk of, conditions which may have a genetic basis. </a:t>
            </a:r>
            <a:endParaRPr lang="en-US" dirty="0" smtClean="0"/>
          </a:p>
          <a:p>
            <a:r>
              <a:rPr lang="en-US" dirty="0" smtClean="0"/>
              <a:t>Genetic </a:t>
            </a:r>
            <a:r>
              <a:rPr lang="en-US" dirty="0"/>
              <a:t>disorders can affect any body system and any age group. </a:t>
            </a:r>
          </a:p>
        </p:txBody>
      </p:sp>
    </p:spTree>
    <p:extLst>
      <p:ext uri="{BB962C8B-B14F-4D97-AF65-F5344CB8AC3E}">
        <p14:creationId xmlns:p14="http://schemas.microsoft.com/office/powerpoint/2010/main" val="1810947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3.3  Cloning</a:t>
            </a:r>
            <a:endParaRPr lang="en-US" sz="3200" smtClean="0">
              <a:ea typeface="MS PGothic" panose="020B0600070205080204" charset="-128"/>
            </a:endParaRPr>
          </a:p>
        </p:txBody>
      </p:sp>
      <p:sp>
        <p:nvSpPr>
          <p:cNvPr id="27650" name="Content Placeholder 2"/>
          <p:cNvSpPr>
            <a:spLocks noGrp="1"/>
          </p:cNvSpPr>
          <p:nvPr>
            <p:ph idx="1"/>
          </p:nvPr>
        </p:nvSpPr>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transformation </a:t>
            </a:r>
            <a:r>
              <a:rPr lang="en-US" sz="2400" smtClean="0">
                <a:latin typeface="Arial" panose="020B0604020202020204" pitchFamily="34" charset="0"/>
                <a:ea typeface="MS PGothic" panose="020B0600070205080204" charset="-128"/>
                <a:cs typeface="Arial" panose="020B0604020202020204" pitchFamily="34" charset="0"/>
              </a:rPr>
              <a:t>– The acquisition of new genetic material by incorporation of added exogenous, nonviral DNA.</a:t>
            </a:r>
          </a:p>
          <a:p>
            <a:r>
              <a:rPr lang="en-US" sz="2400" smtClean="0">
                <a:latin typeface="Arial" panose="020B0604020202020204" pitchFamily="34" charset="0"/>
                <a:ea typeface="MS PGothic" panose="020B0600070205080204" charset="-128"/>
                <a:cs typeface="Arial" panose="020B0604020202020204" pitchFamily="34" charset="0"/>
              </a:rPr>
              <a:t>Blue/white selection allows the identification of bacteria that contain the vector plasmid and vector plasmids that contain an </a:t>
            </a:r>
            <a:r>
              <a:rPr lang="en-US" sz="2400" b="1" smtClean="0">
                <a:latin typeface="Arial" panose="020B0604020202020204" pitchFamily="34" charset="0"/>
                <a:ea typeface="MS PGothic" panose="020B0600070205080204" charset="-128"/>
                <a:cs typeface="Arial" panose="020B0604020202020204" pitchFamily="34" charset="0"/>
              </a:rPr>
              <a:t>insert</a:t>
            </a:r>
            <a:r>
              <a:rPr lang="en-US" sz="2400" smtClean="0">
                <a:latin typeface="Arial" panose="020B0604020202020204" pitchFamily="34" charset="0"/>
                <a:ea typeface="MS PGothic" panose="020B0600070205080204" charset="-128"/>
                <a:cs typeface="Arial" panose="020B0604020202020204" pitchFamily="34" charset="0"/>
              </a:rPr>
              <a:t>.</a:t>
            </a:r>
          </a:p>
          <a:p>
            <a:endParaRPr lang="en-US" smtClean="0">
              <a:ea typeface="MS PGothic" panose="020B0600070205080204" charset="-128"/>
            </a:endParaRPr>
          </a:p>
        </p:txBody>
      </p:sp>
      <p:sp>
        <p:nvSpPr>
          <p:cNvPr id="2" name="Date Placeholder 1"/>
          <p:cNvSpPr>
            <a:spLocks noGrp="1"/>
          </p:cNvSpPr>
          <p:nvPr>
            <p:ph type="dt" sz="half" idx="10"/>
          </p:nvPr>
        </p:nvSpPr>
        <p:spPr/>
        <p:txBody>
          <a:bodyPr/>
          <a:lstStyle/>
          <a:p>
            <a:fld id="{B4EBADE2-E394-49A7-9B2B-76405B6E59A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30</a:t>
            </a:fld>
            <a:endParaRPr lang="en-US"/>
          </a:p>
        </p:txBody>
      </p:sp>
      <p:grpSp>
        <p:nvGrpSpPr>
          <p:cNvPr id="27651" name="Group 3"/>
          <p:cNvGrpSpPr/>
          <p:nvPr/>
        </p:nvGrpSpPr>
        <p:grpSpPr bwMode="auto">
          <a:xfrm>
            <a:off x="1468438" y="4191000"/>
            <a:ext cx="6207125" cy="2438400"/>
            <a:chOff x="1143000" y="4191000"/>
            <a:chExt cx="6206958" cy="2438400"/>
          </a:xfrm>
        </p:grpSpPr>
        <p:sp>
          <p:nvSpPr>
            <p:cNvPr id="27652" name="TextBox 1"/>
            <p:cNvSpPr txBox="1">
              <a:spLocks noChangeArrowheads="1"/>
            </p:cNvSpPr>
            <p:nvPr/>
          </p:nvSpPr>
          <p:spPr bwMode="auto">
            <a:xfrm>
              <a:off x="4038600" y="4948535"/>
              <a:ext cx="33113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03.05: The white colonies will be used to prepare DNA for further analysis. </a:t>
              </a:r>
            </a:p>
          </p:txBody>
        </p:sp>
        <p:pic>
          <p:nvPicPr>
            <p:cNvPr id="27653" name="Picture 2" descr="59059_CH03_FIG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91000"/>
              <a:ext cx="285007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4314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3.4  Cloning Vectors Can Be Specialized for Different Purposes</a:t>
            </a:r>
            <a:endParaRPr lang="en-US" sz="3200" smtClean="0">
              <a:ea typeface="MS PGothic" panose="020B0600070205080204" charset="-128"/>
            </a:endParaRPr>
          </a:p>
        </p:txBody>
      </p:sp>
      <p:sp>
        <p:nvSpPr>
          <p:cNvPr id="2" name="Date Placeholder 1"/>
          <p:cNvSpPr>
            <a:spLocks noGrp="1"/>
          </p:cNvSpPr>
          <p:nvPr>
            <p:ph type="dt" sz="half" idx="10"/>
          </p:nvPr>
        </p:nvSpPr>
        <p:spPr/>
        <p:txBody>
          <a:bodyPr/>
          <a:lstStyle/>
          <a:p>
            <a:fld id="{B80B7D26-5081-4864-B840-4F3442E3B1DB}"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31</a:t>
            </a:fld>
            <a:endParaRPr lang="en-US"/>
          </a:p>
        </p:txBody>
      </p:sp>
      <p:sp>
        <p:nvSpPr>
          <p:cNvPr id="29698" name="TextBox 1"/>
          <p:cNvSpPr txBox="1">
            <a:spLocks noChangeArrowheads="1"/>
          </p:cNvSpPr>
          <p:nvPr/>
        </p:nvSpPr>
        <p:spPr bwMode="auto">
          <a:xfrm>
            <a:off x="2693988" y="5867400"/>
            <a:ext cx="375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03.07: pYac2 is a cloning vector </a:t>
            </a:r>
          </a:p>
        </p:txBody>
      </p:sp>
      <p:pic>
        <p:nvPicPr>
          <p:cNvPr id="29699" name="Picture 2" descr="59059_CH03_FIG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7244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504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3.4  Cloning Vectors Can Be Specialized for Different Purposes</a:t>
            </a:r>
            <a:endParaRPr lang="en-US" sz="3200" smtClean="0">
              <a:ea typeface="MS PGothic" panose="020B0600070205080204" charset="-128"/>
            </a:endParaRPr>
          </a:p>
        </p:txBody>
      </p:sp>
      <p:sp>
        <p:nvSpPr>
          <p:cNvPr id="30722"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Cloning vectors may be bacterial plasmids, phages, </a:t>
            </a:r>
            <a:r>
              <a:rPr lang="en-US" sz="2400" b="1" smtClean="0">
                <a:latin typeface="Arial" panose="020B0604020202020204" pitchFamily="34" charset="0"/>
                <a:ea typeface="MS PGothic" panose="020B0600070205080204" charset="-128"/>
                <a:cs typeface="Arial" panose="020B0604020202020204" pitchFamily="34" charset="0"/>
              </a:rPr>
              <a:t>cosmids</a:t>
            </a:r>
            <a:r>
              <a:rPr lang="en-US" sz="2400" smtClean="0">
                <a:latin typeface="Arial" panose="020B0604020202020204" pitchFamily="34" charset="0"/>
                <a:ea typeface="MS PGothic" panose="020B0600070205080204" charset="-128"/>
                <a:cs typeface="Arial" panose="020B0604020202020204" pitchFamily="34" charset="0"/>
              </a:rPr>
              <a:t>, or </a:t>
            </a:r>
            <a:r>
              <a:rPr lang="en-US" sz="2400" b="1" smtClean="0">
                <a:latin typeface="Arial" panose="020B0604020202020204" pitchFamily="34" charset="0"/>
                <a:ea typeface="MS PGothic" panose="020B0600070205080204" charset="-128"/>
                <a:cs typeface="Arial" panose="020B0604020202020204" pitchFamily="34" charset="0"/>
              </a:rPr>
              <a:t>yeast artificial chromosomes</a:t>
            </a:r>
            <a:r>
              <a:rPr lang="en-US" sz="2400" smtClean="0">
                <a:latin typeface="Arial" panose="020B0604020202020204" pitchFamily="34" charset="0"/>
                <a:ea typeface="MS PGothic" panose="020B0600070205080204" charset="-128"/>
                <a:cs typeface="Arial" panose="020B0604020202020204" pitchFamily="34" charset="0"/>
              </a:rPr>
              <a:t>.</a:t>
            </a:r>
            <a:endParaRPr lang="en-US" sz="2400" b="1" smtClean="0">
              <a:latin typeface="Arial" panose="020B0604020202020204" pitchFamily="34" charset="0"/>
              <a:ea typeface="MS PGothic" panose="020B0600070205080204" charset="-128"/>
              <a:cs typeface="Arial" panose="020B0604020202020204" pitchFamily="34" charset="0"/>
            </a:endParaRPr>
          </a:p>
          <a:p>
            <a:r>
              <a:rPr lang="en-US" sz="2400" b="1" smtClean="0">
                <a:latin typeface="Arial" panose="020B0604020202020204" pitchFamily="34" charset="0"/>
                <a:ea typeface="MS PGothic" panose="020B0600070205080204" charset="-128"/>
                <a:cs typeface="Arial" panose="020B0604020202020204" pitchFamily="34" charset="0"/>
              </a:rPr>
              <a:t>Shuttle vectors </a:t>
            </a:r>
            <a:r>
              <a:rPr lang="en-US" sz="2400" smtClean="0">
                <a:latin typeface="Arial" panose="020B0604020202020204" pitchFamily="34" charset="0"/>
                <a:ea typeface="MS PGothic" panose="020B0600070205080204" charset="-128"/>
                <a:cs typeface="Arial" panose="020B0604020202020204" pitchFamily="34" charset="0"/>
              </a:rPr>
              <a:t>can be propagated in more than one type of host cell.</a:t>
            </a:r>
          </a:p>
          <a:p>
            <a:r>
              <a:rPr lang="en-US" sz="2400" b="1" smtClean="0">
                <a:latin typeface="Arial" panose="020B0604020202020204" pitchFamily="34" charset="0"/>
                <a:ea typeface="MS PGothic" panose="020B0600070205080204" charset="-128"/>
                <a:cs typeface="Arial" panose="020B0604020202020204" pitchFamily="34" charset="0"/>
              </a:rPr>
              <a:t>Expression vectors </a:t>
            </a:r>
            <a:r>
              <a:rPr lang="en-US" sz="2400" smtClean="0">
                <a:latin typeface="Arial" panose="020B0604020202020204" pitchFamily="34" charset="0"/>
                <a:ea typeface="MS PGothic" panose="020B0600070205080204" charset="-128"/>
                <a:cs typeface="Arial" panose="020B0604020202020204" pitchFamily="34" charset="0"/>
              </a:rPr>
              <a:t>contain promoters that allow transcription of any cloned gene.</a:t>
            </a:r>
          </a:p>
        </p:txBody>
      </p:sp>
      <p:sp>
        <p:nvSpPr>
          <p:cNvPr id="2" name="Date Placeholder 1"/>
          <p:cNvSpPr>
            <a:spLocks noGrp="1"/>
          </p:cNvSpPr>
          <p:nvPr>
            <p:ph type="dt" sz="half" idx="10"/>
          </p:nvPr>
        </p:nvSpPr>
        <p:spPr/>
        <p:txBody>
          <a:bodyPr/>
          <a:lstStyle/>
          <a:p>
            <a:fld id="{6104DBF3-4811-47A4-96C9-4945CFBE79D3}"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32</a:t>
            </a:fld>
            <a:endParaRPr lang="en-US"/>
          </a:p>
        </p:txBody>
      </p:sp>
    </p:spTree>
    <p:extLst>
      <p:ext uri="{BB962C8B-B14F-4D97-AF65-F5344CB8AC3E}">
        <p14:creationId xmlns:p14="http://schemas.microsoft.com/office/powerpoint/2010/main" val="1777444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3.4  Cloning Vectors Can Be Specialized for Different Purposes</a:t>
            </a:r>
            <a:endParaRPr lang="en-US" sz="3200" smtClean="0">
              <a:ea typeface="MS PGothic" panose="020B0600070205080204" charset="-128"/>
            </a:endParaRPr>
          </a:p>
        </p:txBody>
      </p:sp>
      <p:sp>
        <p:nvSpPr>
          <p:cNvPr id="31746" name="Content Placeholder 2"/>
          <p:cNvSpPr>
            <a:spLocks noGrp="1"/>
          </p:cNvSpPr>
          <p:nvPr>
            <p:ph idx="1"/>
          </p:nvPr>
        </p:nvSpPr>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Reporter genes </a:t>
            </a:r>
            <a:r>
              <a:rPr lang="en-US" sz="2400" smtClean="0">
                <a:latin typeface="Arial" panose="020B0604020202020204" pitchFamily="34" charset="0"/>
                <a:ea typeface="MS PGothic" panose="020B0600070205080204" charset="-128"/>
                <a:cs typeface="Arial" panose="020B0604020202020204" pitchFamily="34" charset="0"/>
              </a:rPr>
              <a:t>can be used to measure promoter activity or tissue-specific expression.</a:t>
            </a:r>
          </a:p>
        </p:txBody>
      </p:sp>
      <p:sp>
        <p:nvSpPr>
          <p:cNvPr id="2" name="Date Placeholder 1"/>
          <p:cNvSpPr>
            <a:spLocks noGrp="1"/>
          </p:cNvSpPr>
          <p:nvPr>
            <p:ph type="dt" sz="half" idx="10"/>
          </p:nvPr>
        </p:nvSpPr>
        <p:spPr/>
        <p:txBody>
          <a:bodyPr/>
          <a:lstStyle/>
          <a:p>
            <a:fld id="{2A97302E-9FA8-423F-92B2-47F7FAAEF85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33</a:t>
            </a:fld>
            <a:endParaRPr lang="en-US"/>
          </a:p>
        </p:txBody>
      </p:sp>
      <p:grpSp>
        <p:nvGrpSpPr>
          <p:cNvPr id="31747" name="Group 6"/>
          <p:cNvGrpSpPr/>
          <p:nvPr/>
        </p:nvGrpSpPr>
        <p:grpSpPr bwMode="auto">
          <a:xfrm>
            <a:off x="152400" y="2514600"/>
            <a:ext cx="4343400" cy="4124325"/>
            <a:chOff x="152400" y="2514600"/>
            <a:chExt cx="4343400" cy="4123730"/>
          </a:xfrm>
        </p:grpSpPr>
        <p:sp>
          <p:nvSpPr>
            <p:cNvPr id="31753" name="TextBox 1"/>
            <p:cNvSpPr txBox="1">
              <a:spLocks noChangeArrowheads="1"/>
            </p:cNvSpPr>
            <p:nvPr/>
          </p:nvSpPr>
          <p:spPr bwMode="auto">
            <a:xfrm>
              <a:off x="152400" y="5715000"/>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03.09: Expression of a lacZ gene can be followed in the mouse by staining for b-galactosidase (in blue). </a:t>
              </a:r>
            </a:p>
          </p:txBody>
        </p:sp>
        <p:pic>
          <p:nvPicPr>
            <p:cNvPr id="31754" name="Picture 3" descr="59059_CH03_FIGF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924" y="2514600"/>
              <a:ext cx="2816352" cy="320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8" name="Group 5"/>
          <p:cNvGrpSpPr/>
          <p:nvPr/>
        </p:nvGrpSpPr>
        <p:grpSpPr bwMode="auto">
          <a:xfrm>
            <a:off x="4432300" y="3048000"/>
            <a:ext cx="4470400" cy="3133725"/>
            <a:chOff x="4432530" y="3048000"/>
            <a:chExt cx="4469940" cy="3133130"/>
          </a:xfrm>
        </p:grpSpPr>
        <p:sp>
          <p:nvSpPr>
            <p:cNvPr id="31751" name="TextBox 2"/>
            <p:cNvSpPr txBox="1">
              <a:spLocks noChangeArrowheads="1"/>
            </p:cNvSpPr>
            <p:nvPr/>
          </p:nvSpPr>
          <p:spPr bwMode="auto">
            <a:xfrm>
              <a:off x="4648200" y="5257800"/>
              <a:ext cx="403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03.10A: (a) Since the discovery of GFP, derivatives that fluoresce in different colors have been engineered. </a:t>
              </a:r>
            </a:p>
          </p:txBody>
        </p:sp>
        <p:pic>
          <p:nvPicPr>
            <p:cNvPr id="31752" name="Picture 4" descr="59059_CH03_FIGF10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2530" y="3048000"/>
              <a:ext cx="44699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7"/>
          <p:cNvSpPr txBox="1">
            <a:spLocks noChangeArrowheads="1"/>
          </p:cNvSpPr>
          <p:nvPr/>
        </p:nvSpPr>
        <p:spPr bwMode="auto">
          <a:xfrm rot="-5400000">
            <a:off x="-686594" y="4110832"/>
            <a:ext cx="274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Photo courtesy of Robb Krumlauf, Stowers Institute for Medical Research </a:t>
            </a:r>
          </a:p>
        </p:txBody>
      </p:sp>
      <p:sp>
        <p:nvSpPr>
          <p:cNvPr id="31750" name="TextBox 8"/>
          <p:cNvSpPr txBox="1">
            <a:spLocks noChangeArrowheads="1"/>
          </p:cNvSpPr>
          <p:nvPr/>
        </p:nvSpPr>
        <p:spPr bwMode="auto">
          <a:xfrm>
            <a:off x="4419600" y="2586038"/>
            <a:ext cx="441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Courtesy of Joachim Goedhart, Molecular Cytology, SILS, University of Amsterdam. </a:t>
            </a:r>
          </a:p>
        </p:txBody>
      </p:sp>
    </p:spTree>
    <p:extLst>
      <p:ext uri="{BB962C8B-B14F-4D97-AF65-F5344CB8AC3E}">
        <p14:creationId xmlns:p14="http://schemas.microsoft.com/office/powerpoint/2010/main" val="323065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276600" y="274638"/>
            <a:ext cx="5410200" cy="1143000"/>
          </a:xfrm>
        </p:spPr>
        <p:txBody>
          <a:bodyPr>
            <a:normAutofit fontScale="90000"/>
          </a:bodyPr>
          <a:lstStyle/>
          <a:p>
            <a:r>
              <a:rPr lang="en-US" sz="3200" smtClean="0">
                <a:latin typeface="Arial" panose="020B0604020202020204" pitchFamily="34" charset="0"/>
                <a:ea typeface="MS PGothic" panose="020B0600070205080204" charset="-128"/>
                <a:cs typeface="Arial" panose="020B0604020202020204" pitchFamily="34" charset="0"/>
              </a:rPr>
              <a:t>3.4  Cloning Vectors Can Be Specialized for Different Purposes</a:t>
            </a:r>
            <a:endParaRPr lang="en-US" sz="3200" smtClean="0">
              <a:ea typeface="MS PGothic" panose="020B0600070205080204" charset="-128"/>
            </a:endParaRPr>
          </a:p>
        </p:txBody>
      </p:sp>
      <p:sp>
        <p:nvSpPr>
          <p:cNvPr id="32770" name="Content Placeholder 2"/>
          <p:cNvSpPr>
            <a:spLocks noGrp="1"/>
          </p:cNvSpPr>
          <p:nvPr>
            <p:ph idx="1"/>
          </p:nvPr>
        </p:nvSpPr>
        <p:spPr>
          <a:xfrm>
            <a:off x="3581400" y="2133600"/>
            <a:ext cx="5257800" cy="4267200"/>
          </a:xfrm>
        </p:spPr>
        <p:txBody>
          <a:bodyPr/>
          <a:lstStyle/>
          <a:p>
            <a:r>
              <a:rPr lang="en-US" sz="2400" smtClean="0">
                <a:latin typeface="Arial" panose="020B0604020202020204" pitchFamily="34" charset="0"/>
                <a:ea typeface="MS PGothic" panose="020B0600070205080204" charset="-128"/>
                <a:cs typeface="Arial" panose="020B0604020202020204" pitchFamily="34" charset="0"/>
              </a:rPr>
              <a:t>Numerous methods exist to introduce DNA into different target cells.</a:t>
            </a:r>
          </a:p>
        </p:txBody>
      </p:sp>
      <p:sp>
        <p:nvSpPr>
          <p:cNvPr id="2" name="Date Placeholder 1"/>
          <p:cNvSpPr>
            <a:spLocks noGrp="1"/>
          </p:cNvSpPr>
          <p:nvPr>
            <p:ph type="dt" sz="half" idx="10"/>
          </p:nvPr>
        </p:nvSpPr>
        <p:spPr/>
        <p:txBody>
          <a:bodyPr/>
          <a:lstStyle/>
          <a:p>
            <a:fld id="{AAF15B79-856F-444A-AD5B-7DD8323D2A1D}"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34</a:t>
            </a:fld>
            <a:endParaRPr lang="en-US"/>
          </a:p>
        </p:txBody>
      </p:sp>
      <p:sp>
        <p:nvSpPr>
          <p:cNvPr id="32771" name="TextBox 1"/>
          <p:cNvSpPr txBox="1">
            <a:spLocks noChangeArrowheads="1"/>
          </p:cNvSpPr>
          <p:nvPr/>
        </p:nvSpPr>
        <p:spPr bwMode="auto">
          <a:xfrm>
            <a:off x="2971800" y="54864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03.11: DNA can be released into target cells by methods that pass it across the membrane naturally. </a:t>
            </a:r>
          </a:p>
        </p:txBody>
      </p:sp>
      <p:pic>
        <p:nvPicPr>
          <p:cNvPr id="32772" name="Picture 2" descr="59059_CH03_FIGF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6733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112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3.5  Nucleic Acid Detection</a:t>
            </a:r>
          </a:p>
        </p:txBody>
      </p:sp>
      <p:sp>
        <p:nvSpPr>
          <p:cNvPr id="33794"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Hybridization of a labeled nucleic acid to complementary sequences can identify specific nucleic acids.</a:t>
            </a:r>
          </a:p>
          <a:p>
            <a:r>
              <a:rPr lang="en-US" sz="2400" b="1" smtClean="0">
                <a:latin typeface="Arial" panose="020B0604020202020204" pitchFamily="34" charset="0"/>
                <a:ea typeface="MS PGothic" panose="020B0600070205080204" charset="-128"/>
                <a:cs typeface="Arial" panose="020B0604020202020204" pitchFamily="34" charset="0"/>
              </a:rPr>
              <a:t>probe – </a:t>
            </a:r>
            <a:r>
              <a:rPr lang="en-US" sz="2400" smtClean="0">
                <a:latin typeface="Arial" panose="020B0604020202020204" pitchFamily="34" charset="0"/>
                <a:ea typeface="MS PGothic" panose="020B0600070205080204" charset="-128"/>
                <a:cs typeface="Arial" panose="020B0604020202020204" pitchFamily="34" charset="0"/>
              </a:rPr>
              <a:t>A radioactive nucleic acid, DNA or RNA, used to identify a complementary fragment.</a:t>
            </a:r>
          </a:p>
        </p:txBody>
      </p:sp>
      <p:sp>
        <p:nvSpPr>
          <p:cNvPr id="2" name="Date Placeholder 1"/>
          <p:cNvSpPr>
            <a:spLocks noGrp="1"/>
          </p:cNvSpPr>
          <p:nvPr>
            <p:ph type="dt" sz="half" idx="10"/>
          </p:nvPr>
        </p:nvSpPr>
        <p:spPr/>
        <p:txBody>
          <a:bodyPr/>
          <a:lstStyle/>
          <a:p>
            <a:fld id="{F1DC99C4-4D19-4799-82D9-82D32281C1E4}"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35</a:t>
            </a:fld>
            <a:endParaRPr lang="en-US"/>
          </a:p>
        </p:txBody>
      </p:sp>
    </p:spTree>
    <p:extLst>
      <p:ext uri="{BB962C8B-B14F-4D97-AF65-F5344CB8AC3E}">
        <p14:creationId xmlns:p14="http://schemas.microsoft.com/office/powerpoint/2010/main" val="2070336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15925" y="274638"/>
            <a:ext cx="8229600" cy="1143000"/>
          </a:xfrm>
        </p:spPr>
        <p:txBody>
          <a:bodyPr/>
          <a:lstStyle/>
          <a:p>
            <a:r>
              <a:rPr lang="en-US" sz="3200" smtClean="0">
                <a:latin typeface="Arial" panose="020B0604020202020204" pitchFamily="34" charset="0"/>
                <a:ea typeface="MS PGothic" panose="020B0600070205080204" charset="-128"/>
                <a:cs typeface="Arial" panose="020B0604020202020204" pitchFamily="34" charset="0"/>
              </a:rPr>
              <a:t>3.5  Nucleic Acid Detection</a:t>
            </a:r>
            <a:endParaRPr lang="en-US" sz="3200" smtClean="0">
              <a:ea typeface="MS PGothic" panose="020B0600070205080204" charset="-128"/>
            </a:endParaRPr>
          </a:p>
        </p:txBody>
      </p:sp>
      <p:sp>
        <p:nvSpPr>
          <p:cNvPr id="34818" name="Content Placeholder 2"/>
          <p:cNvSpPr>
            <a:spLocks noGrp="1"/>
          </p:cNvSpPr>
          <p:nvPr>
            <p:ph idx="1"/>
          </p:nvPr>
        </p:nvSpPr>
        <p:spPr>
          <a:xfrm>
            <a:off x="415925" y="1600200"/>
            <a:ext cx="8229600" cy="4525963"/>
          </a:xfrm>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autoradiography – </a:t>
            </a:r>
            <a:r>
              <a:rPr lang="en-US" sz="2400" smtClean="0">
                <a:latin typeface="Arial" panose="020B0604020202020204" pitchFamily="34" charset="0"/>
                <a:ea typeface="MS PGothic" panose="020B0600070205080204" charset="-128"/>
                <a:cs typeface="Arial" panose="020B0604020202020204" pitchFamily="34" charset="0"/>
              </a:rPr>
              <a:t>A method of capturing an image of radioactive materials on film.</a:t>
            </a:r>
          </a:p>
        </p:txBody>
      </p:sp>
      <p:sp>
        <p:nvSpPr>
          <p:cNvPr id="2" name="Date Placeholder 1"/>
          <p:cNvSpPr>
            <a:spLocks noGrp="1"/>
          </p:cNvSpPr>
          <p:nvPr>
            <p:ph type="dt" sz="half" idx="10"/>
          </p:nvPr>
        </p:nvSpPr>
        <p:spPr/>
        <p:txBody>
          <a:bodyPr/>
          <a:lstStyle/>
          <a:p>
            <a:fld id="{E742913F-10E2-4C97-8405-24611CC479AC}"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36</a:t>
            </a:fld>
            <a:endParaRPr lang="en-US"/>
          </a:p>
        </p:txBody>
      </p:sp>
      <p:sp>
        <p:nvSpPr>
          <p:cNvPr id="34819" name="TextBox 1"/>
          <p:cNvSpPr txBox="1">
            <a:spLocks noChangeArrowheads="1"/>
          </p:cNvSpPr>
          <p:nvPr/>
        </p:nvSpPr>
        <p:spPr bwMode="auto">
          <a:xfrm>
            <a:off x="152400" y="5867400"/>
            <a:ext cx="875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03.12: An autoradiogram of a gel prepared from the colonies described in Figure 3.5. </a:t>
            </a:r>
          </a:p>
        </p:txBody>
      </p:sp>
      <p:pic>
        <p:nvPicPr>
          <p:cNvPr id="34820" name="Picture 2" descr="59059_CH03_FIGF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590800"/>
            <a:ext cx="3763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840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95300" y="274638"/>
            <a:ext cx="8229600" cy="1143000"/>
          </a:xfrm>
        </p:spPr>
        <p:txBody>
          <a:bodyPr/>
          <a:lstStyle/>
          <a:p>
            <a:r>
              <a:rPr lang="en-US" sz="3200" smtClean="0">
                <a:latin typeface="Arial" panose="020B0604020202020204" pitchFamily="34" charset="0"/>
                <a:ea typeface="MS PGothic" panose="020B0600070205080204" charset="-128"/>
                <a:cs typeface="Arial" panose="020B0604020202020204" pitchFamily="34" charset="0"/>
              </a:rPr>
              <a:t>3.5  Nucleic Acid Detection</a:t>
            </a:r>
            <a:endParaRPr lang="en-US" sz="3200" smtClean="0">
              <a:ea typeface="MS PGothic" panose="020B0600070205080204" charset="-128"/>
            </a:endParaRPr>
          </a:p>
        </p:txBody>
      </p:sp>
      <p:sp>
        <p:nvSpPr>
          <p:cNvPr id="35842" name="Content Placeholder 2"/>
          <p:cNvSpPr>
            <a:spLocks noGrp="1"/>
          </p:cNvSpPr>
          <p:nvPr>
            <p:ph idx="1"/>
          </p:nvPr>
        </p:nvSpPr>
        <p:spPr>
          <a:xfrm>
            <a:off x="495300" y="1341438"/>
            <a:ext cx="8229600" cy="4525962"/>
          </a:xfrm>
        </p:spPr>
        <p:txBody>
          <a:bodyPr/>
          <a:lstStyle/>
          <a:p>
            <a:r>
              <a:rPr lang="en-US" sz="2400" b="1" i="1" smtClean="0">
                <a:latin typeface="Arial" panose="020B0604020202020204" pitchFamily="34" charset="0"/>
                <a:ea typeface="MS PGothic" panose="020B0600070205080204" charset="-128"/>
                <a:cs typeface="Arial" panose="020B0604020202020204" pitchFamily="34" charset="0"/>
              </a:rPr>
              <a:t>in situ</a:t>
            </a:r>
            <a:r>
              <a:rPr lang="en-US" sz="2400" b="1" smtClean="0">
                <a:latin typeface="Arial" panose="020B0604020202020204" pitchFamily="34" charset="0"/>
                <a:ea typeface="MS PGothic" panose="020B0600070205080204" charset="-128"/>
                <a:cs typeface="Arial" panose="020B0604020202020204" pitchFamily="34" charset="0"/>
              </a:rPr>
              <a:t> hybridization – </a:t>
            </a:r>
            <a:r>
              <a:rPr lang="en-US" sz="2400" smtClean="0">
                <a:latin typeface="Arial" panose="020B0604020202020204" pitchFamily="34" charset="0"/>
                <a:ea typeface="MS PGothic" panose="020B0600070205080204" charset="-128"/>
                <a:cs typeface="Arial" panose="020B0604020202020204" pitchFamily="34" charset="0"/>
              </a:rPr>
              <a:t>Hybridization of a probe to intact tissue to locate its complementary strand by autoradiography.</a:t>
            </a:r>
          </a:p>
        </p:txBody>
      </p:sp>
      <p:sp>
        <p:nvSpPr>
          <p:cNvPr id="2" name="Date Placeholder 1"/>
          <p:cNvSpPr>
            <a:spLocks noGrp="1"/>
          </p:cNvSpPr>
          <p:nvPr>
            <p:ph type="dt" sz="half" idx="10"/>
          </p:nvPr>
        </p:nvSpPr>
        <p:spPr/>
        <p:txBody>
          <a:bodyPr/>
          <a:lstStyle/>
          <a:p>
            <a:fld id="{3B085D9C-AA88-4D90-86F2-914448E7CEAA}"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37</a:t>
            </a:fld>
            <a:endParaRPr lang="en-US"/>
          </a:p>
        </p:txBody>
      </p:sp>
      <p:sp>
        <p:nvSpPr>
          <p:cNvPr id="35843" name="TextBox 1"/>
          <p:cNvSpPr txBox="1">
            <a:spLocks noChangeArrowheads="1"/>
          </p:cNvSpPr>
          <p:nvPr/>
        </p:nvSpPr>
        <p:spPr bwMode="auto">
          <a:xfrm>
            <a:off x="304800" y="58674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03.13: Fluorescence in situ hybridization (FISH). </a:t>
            </a:r>
          </a:p>
        </p:txBody>
      </p:sp>
      <p:pic>
        <p:nvPicPr>
          <p:cNvPr id="35844" name="Picture 2" descr="59059_CH03_FIGF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2667000"/>
            <a:ext cx="42799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3"/>
          <p:cNvSpPr txBox="1">
            <a:spLocks noChangeArrowheads="1"/>
          </p:cNvSpPr>
          <p:nvPr/>
        </p:nvSpPr>
        <p:spPr bwMode="auto">
          <a:xfrm>
            <a:off x="76200" y="63754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Adapted from an illustration by Darryl Leja, National Human Genome Research Institute (www.genome.gov). </a:t>
            </a:r>
          </a:p>
        </p:txBody>
      </p:sp>
    </p:spTree>
    <p:extLst>
      <p:ext uri="{BB962C8B-B14F-4D97-AF65-F5344CB8AC3E}">
        <p14:creationId xmlns:p14="http://schemas.microsoft.com/office/powerpoint/2010/main" val="2124042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3.6  DNA Separation Techniques</a:t>
            </a:r>
          </a:p>
        </p:txBody>
      </p:sp>
      <p:sp>
        <p:nvSpPr>
          <p:cNvPr id="36866" name="Content Placeholder 2"/>
          <p:cNvSpPr>
            <a:spLocks noGrp="1"/>
          </p:cNvSpPr>
          <p:nvPr>
            <p:ph idx="1"/>
          </p:nvPr>
        </p:nvSpPr>
        <p:spPr>
          <a:xfrm>
            <a:off x="228600" y="1600200"/>
            <a:ext cx="3962400" cy="4525963"/>
          </a:xfrm>
        </p:spPr>
        <p:txBody>
          <a:bodyPr/>
          <a:lstStyle/>
          <a:p>
            <a:r>
              <a:rPr lang="en-US" sz="2400" smtClean="0">
                <a:latin typeface="Arial" panose="020B0604020202020204" pitchFamily="34" charset="0"/>
                <a:ea typeface="MS PGothic" panose="020B0600070205080204" charset="-128"/>
                <a:cs typeface="Arial" panose="020B0604020202020204" pitchFamily="34" charset="0"/>
              </a:rPr>
              <a:t>Gel electrophoresis separates DNA fragments by size, using an electric current to cause the DNA to migrate toward a positive charge.</a:t>
            </a:r>
          </a:p>
        </p:txBody>
      </p:sp>
      <p:sp>
        <p:nvSpPr>
          <p:cNvPr id="2" name="Date Placeholder 1"/>
          <p:cNvSpPr>
            <a:spLocks noGrp="1"/>
          </p:cNvSpPr>
          <p:nvPr>
            <p:ph type="dt" sz="half" idx="10"/>
          </p:nvPr>
        </p:nvSpPr>
        <p:spPr/>
        <p:txBody>
          <a:bodyPr/>
          <a:lstStyle/>
          <a:p>
            <a:fld id="{74F6A607-A664-4CE9-B566-1D50D41641C0}"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38</a:t>
            </a:fld>
            <a:endParaRPr lang="en-US"/>
          </a:p>
        </p:txBody>
      </p:sp>
      <p:sp>
        <p:nvSpPr>
          <p:cNvPr id="36867" name="TextBox 1"/>
          <p:cNvSpPr txBox="1">
            <a:spLocks noChangeArrowheads="1"/>
          </p:cNvSpPr>
          <p:nvPr/>
        </p:nvSpPr>
        <p:spPr bwMode="auto">
          <a:xfrm>
            <a:off x="7010400" y="3157538"/>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03.14: DNA sizes can be determined by gel electrophoresis. </a:t>
            </a:r>
          </a:p>
        </p:txBody>
      </p:sp>
      <p:pic>
        <p:nvPicPr>
          <p:cNvPr id="36868" name="Picture 2" descr="59059_CH03_FIGF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26511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152400" y="6248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Adapted from an illustration by Michael Blaber, Florida State University. </a:t>
            </a:r>
          </a:p>
        </p:txBody>
      </p:sp>
    </p:spTree>
    <p:extLst>
      <p:ext uri="{BB962C8B-B14F-4D97-AF65-F5344CB8AC3E}">
        <p14:creationId xmlns:p14="http://schemas.microsoft.com/office/powerpoint/2010/main" val="141295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228600" y="58785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03.15: Supercoiled DNAs separated by agarose gel electrophoresis. </a:t>
            </a:r>
          </a:p>
        </p:txBody>
      </p:sp>
      <p:pic>
        <p:nvPicPr>
          <p:cNvPr id="37890" name="Picture 2" descr="59059_CH03_FIGF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304800"/>
            <a:ext cx="29718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p:cNvSpPr txBox="1">
            <a:spLocks noChangeArrowheads="1"/>
          </p:cNvSpPr>
          <p:nvPr/>
        </p:nvSpPr>
        <p:spPr bwMode="auto">
          <a:xfrm>
            <a:off x="76200" y="63246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Reproduced from W. Keller, Proc. Natl. Acad. Sci. USA 72 (1975): 2550-2554. Photo courtesy of Walter Keller, University of Basel. </a:t>
            </a:r>
          </a:p>
        </p:txBody>
      </p:sp>
      <p:sp>
        <p:nvSpPr>
          <p:cNvPr id="2" name="Date Placeholder 1"/>
          <p:cNvSpPr>
            <a:spLocks noGrp="1"/>
          </p:cNvSpPr>
          <p:nvPr>
            <p:ph type="dt" sz="half" idx="10"/>
          </p:nvPr>
        </p:nvSpPr>
        <p:spPr/>
        <p:txBody>
          <a:bodyPr/>
          <a:lstStyle/>
          <a:p>
            <a:fld id="{37D91CA9-A9A4-451A-AD17-640E1DA81E5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39</a:t>
            </a:fld>
            <a:endParaRPr lang="en-US"/>
          </a:p>
        </p:txBody>
      </p:sp>
    </p:spTree>
    <p:extLst>
      <p:ext uri="{BB962C8B-B14F-4D97-AF65-F5344CB8AC3E}">
        <p14:creationId xmlns:p14="http://schemas.microsoft.com/office/powerpoint/2010/main" val="1149383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dirty="0"/>
              <a:t>Chromosomal abnormalities, which cause birth defects, mental retardation and/or reproductive problems.</a:t>
            </a:r>
          </a:p>
          <a:p>
            <a:pPr lvl="0"/>
            <a:r>
              <a:rPr lang="en-US" dirty="0"/>
              <a:t>Single gene disorders such as cystic fibrosis, muscular dystrophy, Huntington's disease and sickle cell disease.</a:t>
            </a:r>
          </a:p>
          <a:p>
            <a:pPr lvl="0"/>
            <a:r>
              <a:rPr lang="en-US" dirty="0"/>
              <a:t>Familial cancer and cancer-prone syndromes such as inherited breast or colorectal cancer and neurofibromatosis.</a:t>
            </a:r>
          </a:p>
          <a:p>
            <a:pPr lvl="0"/>
            <a:r>
              <a:rPr lang="en-US" dirty="0"/>
              <a:t>Birth defects with a genetic component such as neural tube defects and cleft lip and palate.</a:t>
            </a:r>
          </a:p>
          <a:p>
            <a:endParaRPr lang="en-US" dirty="0"/>
          </a:p>
        </p:txBody>
      </p:sp>
    </p:spTree>
    <p:extLst>
      <p:ext uri="{BB962C8B-B14F-4D97-AF65-F5344CB8AC3E}">
        <p14:creationId xmlns:p14="http://schemas.microsoft.com/office/powerpoint/2010/main" val="1575581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343400" y="274638"/>
            <a:ext cx="4343400" cy="1143000"/>
          </a:xfrm>
        </p:spPr>
        <p:txBody>
          <a:bodyPr/>
          <a:lstStyle/>
          <a:p>
            <a:r>
              <a:rPr lang="en-US" sz="3200" smtClean="0">
                <a:latin typeface="Arial" panose="020B0604020202020204" pitchFamily="34" charset="0"/>
                <a:ea typeface="MS PGothic" panose="020B0600070205080204" charset="-128"/>
                <a:cs typeface="Arial" panose="020B0604020202020204" pitchFamily="34" charset="0"/>
              </a:rPr>
              <a:t>3.6  DNA Separation Techniques</a:t>
            </a:r>
            <a:endParaRPr lang="en-US" sz="3200" smtClean="0">
              <a:ea typeface="MS PGothic" panose="020B0600070205080204" charset="-128"/>
            </a:endParaRPr>
          </a:p>
        </p:txBody>
      </p:sp>
      <p:sp>
        <p:nvSpPr>
          <p:cNvPr id="38914" name="Content Placeholder 2"/>
          <p:cNvSpPr>
            <a:spLocks noGrp="1"/>
          </p:cNvSpPr>
          <p:nvPr>
            <p:ph idx="1"/>
          </p:nvPr>
        </p:nvSpPr>
        <p:spPr>
          <a:xfrm>
            <a:off x="5105400" y="1600200"/>
            <a:ext cx="3886200" cy="4525963"/>
          </a:xfrm>
        </p:spPr>
        <p:txBody>
          <a:bodyPr/>
          <a:lstStyle/>
          <a:p>
            <a:r>
              <a:rPr lang="en-US" sz="2400" smtClean="0">
                <a:latin typeface="Arial" panose="020B0604020202020204" pitchFamily="34" charset="0"/>
                <a:ea typeface="MS PGothic" panose="020B0600070205080204" charset="-128"/>
                <a:cs typeface="Arial" panose="020B0604020202020204" pitchFamily="34" charset="0"/>
              </a:rPr>
              <a:t>DNA can also be isolated using density gradient centrifugation.</a:t>
            </a:r>
          </a:p>
        </p:txBody>
      </p:sp>
      <p:sp>
        <p:nvSpPr>
          <p:cNvPr id="2" name="Date Placeholder 1"/>
          <p:cNvSpPr>
            <a:spLocks noGrp="1"/>
          </p:cNvSpPr>
          <p:nvPr>
            <p:ph type="dt" sz="half" idx="10"/>
          </p:nvPr>
        </p:nvSpPr>
        <p:spPr/>
        <p:txBody>
          <a:bodyPr/>
          <a:lstStyle/>
          <a:p>
            <a:fld id="{49595B9D-8CAC-49E6-95E3-102F05891C47}"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40</a:t>
            </a:fld>
            <a:endParaRPr lang="en-US"/>
          </a:p>
        </p:txBody>
      </p:sp>
      <p:sp>
        <p:nvSpPr>
          <p:cNvPr id="38915" name="TextBox 1"/>
          <p:cNvSpPr txBox="1">
            <a:spLocks noChangeArrowheads="1"/>
          </p:cNvSpPr>
          <p:nvPr/>
        </p:nvSpPr>
        <p:spPr bwMode="auto">
          <a:xfrm>
            <a:off x="5029200" y="51816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03.16: Gradient centrifugation separates samples based on their density. </a:t>
            </a:r>
          </a:p>
        </p:txBody>
      </p:sp>
      <p:pic>
        <p:nvPicPr>
          <p:cNvPr id="38916" name="Picture 2" descr="59059_CH03_FIGF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7244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47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3.7  DNA Sequencing</a:t>
            </a:r>
          </a:p>
        </p:txBody>
      </p:sp>
      <p:sp>
        <p:nvSpPr>
          <p:cNvPr id="39938"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Classical chain termination sequencing uses </a:t>
            </a:r>
            <a:r>
              <a:rPr lang="en-US" sz="2400" b="1" smtClean="0">
                <a:latin typeface="Arial" panose="020B0604020202020204" pitchFamily="34" charset="0"/>
                <a:ea typeface="MS PGothic" panose="020B0600070205080204" charset="-128"/>
                <a:cs typeface="Arial" panose="020B0604020202020204" pitchFamily="34" charset="0"/>
              </a:rPr>
              <a:t>dideoxynucleotides</a:t>
            </a:r>
            <a:r>
              <a:rPr lang="en-US" sz="2400" smtClean="0">
                <a:latin typeface="Arial" panose="020B0604020202020204" pitchFamily="34" charset="0"/>
                <a:ea typeface="MS PGothic" panose="020B0600070205080204" charset="-128"/>
                <a:cs typeface="Arial" panose="020B0604020202020204" pitchFamily="34" charset="0"/>
              </a:rPr>
              <a:t> (ddNTPs) to terminate DNA synthesis at particular nucleotides.</a:t>
            </a:r>
          </a:p>
          <a:p>
            <a:r>
              <a:rPr lang="en-US" sz="2400" b="1" smtClean="0">
                <a:latin typeface="Arial" panose="020B0604020202020204" pitchFamily="34" charset="0"/>
                <a:ea typeface="MS PGothic" panose="020B0600070205080204" charset="-128"/>
                <a:cs typeface="Arial" panose="020B0604020202020204" pitchFamily="34" charset="0"/>
              </a:rPr>
              <a:t>Primer -</a:t>
            </a:r>
            <a:r>
              <a:rPr lang="en-US" sz="2400" smtClean="0">
                <a:latin typeface="Arial" panose="020B0604020202020204" pitchFamily="34" charset="0"/>
                <a:ea typeface="MS PGothic" panose="020B0600070205080204" charset="-128"/>
                <a:cs typeface="Arial" panose="020B0604020202020204" pitchFamily="34" charset="0"/>
              </a:rPr>
              <a:t> A single stranded nucleic acid molecule with a 3′ –OH used to initiate DNA polymerase replication of a paired template strand.</a:t>
            </a:r>
          </a:p>
        </p:txBody>
      </p:sp>
      <p:sp>
        <p:nvSpPr>
          <p:cNvPr id="2" name="Date Placeholder 1"/>
          <p:cNvSpPr>
            <a:spLocks noGrp="1"/>
          </p:cNvSpPr>
          <p:nvPr>
            <p:ph type="dt" sz="half" idx="10"/>
          </p:nvPr>
        </p:nvSpPr>
        <p:spPr/>
        <p:txBody>
          <a:bodyPr/>
          <a:lstStyle/>
          <a:p>
            <a:fld id="{68C19CB6-C088-4062-8444-AE49D8BEB194}"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41</a:t>
            </a:fld>
            <a:endParaRPr lang="en-US"/>
          </a:p>
        </p:txBody>
      </p:sp>
    </p:spTree>
    <p:extLst>
      <p:ext uri="{BB962C8B-B14F-4D97-AF65-F5344CB8AC3E}">
        <p14:creationId xmlns:p14="http://schemas.microsoft.com/office/powerpoint/2010/main" val="427579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3.7  DNA Sequencing</a:t>
            </a:r>
            <a:endParaRPr lang="en-US" sz="3200" smtClean="0">
              <a:ea typeface="MS PGothic" panose="020B0600070205080204" charset="-128"/>
            </a:endParaRPr>
          </a:p>
        </p:txBody>
      </p:sp>
      <p:sp>
        <p:nvSpPr>
          <p:cNvPr id="40962"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Fluorescently tagged ddNTPs and capillary gel electrophoresis allow automated, high-throughput DNA sequencing.</a:t>
            </a:r>
          </a:p>
          <a:p>
            <a:r>
              <a:rPr lang="en-US" sz="2400" smtClean="0">
                <a:latin typeface="Arial" panose="020B0604020202020204" pitchFamily="34" charset="0"/>
                <a:ea typeface="MS PGothic" panose="020B0600070205080204" charset="-128"/>
                <a:cs typeface="Arial" panose="020B0604020202020204" pitchFamily="34" charset="0"/>
              </a:rPr>
              <a:t>The next generations of sequencing techniques aim to increase automation and decrease time and cost of sequencing.</a:t>
            </a:r>
          </a:p>
        </p:txBody>
      </p:sp>
      <p:sp>
        <p:nvSpPr>
          <p:cNvPr id="2" name="Date Placeholder 1"/>
          <p:cNvSpPr>
            <a:spLocks noGrp="1"/>
          </p:cNvSpPr>
          <p:nvPr>
            <p:ph type="dt" sz="half" idx="10"/>
          </p:nvPr>
        </p:nvSpPr>
        <p:spPr/>
        <p:txBody>
          <a:bodyPr/>
          <a:lstStyle/>
          <a:p>
            <a:fld id="{322CFBC7-DCBC-4786-AEFD-AE0E3058F1E6}"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42</a:t>
            </a:fld>
            <a:endParaRPr lang="en-US"/>
          </a:p>
        </p:txBody>
      </p:sp>
    </p:spTree>
    <p:extLst>
      <p:ext uri="{BB962C8B-B14F-4D97-AF65-F5344CB8AC3E}">
        <p14:creationId xmlns:p14="http://schemas.microsoft.com/office/powerpoint/2010/main" val="3956868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228600" y="58674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03.17: DideoxyNTP sequencing using fluorescent tags. </a:t>
            </a:r>
          </a:p>
        </p:txBody>
      </p:sp>
      <p:pic>
        <p:nvPicPr>
          <p:cNvPr id="41986" name="Picture 2" descr="59059_CH03_FIGF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04800"/>
            <a:ext cx="8594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152400" y="6400800"/>
            <a:ext cx="348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r>
              <a:rPr lang="en-US" sz="1200">
                <a:latin typeface="Calibri" panose="020F0502020204030204" charset="0"/>
              </a:rPr>
              <a:t>Photo courtesy of Jan Kieleczawa, Wyzer Biosciences </a:t>
            </a:r>
          </a:p>
        </p:txBody>
      </p:sp>
      <p:sp>
        <p:nvSpPr>
          <p:cNvPr id="2" name="Date Placeholder 1"/>
          <p:cNvSpPr>
            <a:spLocks noGrp="1"/>
          </p:cNvSpPr>
          <p:nvPr>
            <p:ph type="dt" sz="half" idx="10"/>
          </p:nvPr>
        </p:nvSpPr>
        <p:spPr/>
        <p:txBody>
          <a:bodyPr/>
          <a:lstStyle/>
          <a:p>
            <a:fld id="{B834CE7A-4EA8-4A3F-857E-AA62A396EAAD}"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43</a:t>
            </a:fld>
            <a:endParaRPr lang="en-US"/>
          </a:p>
        </p:txBody>
      </p:sp>
    </p:spTree>
    <p:extLst>
      <p:ext uri="{BB962C8B-B14F-4D97-AF65-F5344CB8AC3E}">
        <p14:creationId xmlns:p14="http://schemas.microsoft.com/office/powerpoint/2010/main" val="1204108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352800" y="274638"/>
            <a:ext cx="5334000" cy="1143000"/>
          </a:xfrm>
        </p:spPr>
        <p:txBody>
          <a:bodyPr/>
          <a:lstStyle/>
          <a:p>
            <a:r>
              <a:rPr lang="en-US" sz="3200" smtClean="0">
                <a:latin typeface="Arial" panose="020B0604020202020204" pitchFamily="34" charset="0"/>
                <a:ea typeface="MS PGothic" panose="020B0600070205080204" charset="-128"/>
                <a:cs typeface="Arial" panose="020B0604020202020204" pitchFamily="34" charset="0"/>
              </a:rPr>
              <a:t>3.8  PCR and RT-PCR</a:t>
            </a:r>
          </a:p>
        </p:txBody>
      </p:sp>
      <p:sp>
        <p:nvSpPr>
          <p:cNvPr id="43010" name="Content Placeholder 2"/>
          <p:cNvSpPr>
            <a:spLocks noGrp="1"/>
          </p:cNvSpPr>
          <p:nvPr>
            <p:ph idx="1"/>
          </p:nvPr>
        </p:nvSpPr>
        <p:spPr>
          <a:xfrm>
            <a:off x="3429000" y="1143000"/>
            <a:ext cx="5257800" cy="4983163"/>
          </a:xfrm>
        </p:spPr>
        <p:txBody>
          <a:bodyPr>
            <a:normAutofit/>
          </a:bodyPr>
          <a:lstStyle/>
          <a:p>
            <a:r>
              <a:rPr lang="en-US" sz="2400" b="1" dirty="0" smtClean="0">
                <a:latin typeface="Arial" panose="020B0604020202020204" pitchFamily="34" charset="0"/>
                <a:ea typeface="MS PGothic" panose="020B0600070205080204" charset="-128"/>
                <a:cs typeface="Arial" panose="020B0604020202020204" pitchFamily="34" charset="0"/>
              </a:rPr>
              <a:t>Polymerase chain reaction (PCR) </a:t>
            </a:r>
            <a:r>
              <a:rPr lang="en-US" sz="2400" dirty="0" smtClean="0">
                <a:latin typeface="Arial" panose="020B0604020202020204" pitchFamily="34" charset="0"/>
                <a:ea typeface="MS PGothic" panose="020B0600070205080204" charset="-128"/>
                <a:cs typeface="Arial" panose="020B0604020202020204" pitchFamily="34" charset="0"/>
              </a:rPr>
              <a:t>permits the exponential amplification of a desired sequence, using primers that anneal to the sequence of interest</a:t>
            </a:r>
            <a:r>
              <a:rPr lang="en-US" sz="2400" dirty="0" smtClean="0">
                <a:latin typeface="Arial" panose="020B0604020202020204" pitchFamily="34" charset="0"/>
                <a:ea typeface="MS PGothic" panose="020B0600070205080204" charset="-128"/>
                <a:cs typeface="Arial" panose="020B0604020202020204" pitchFamily="34" charset="0"/>
              </a:rPr>
              <a:t>.</a:t>
            </a:r>
          </a:p>
          <a:p>
            <a:r>
              <a:rPr lang="en-US" sz="2400" b="1" dirty="0" smtClean="0"/>
              <a:t> </a:t>
            </a:r>
            <a:r>
              <a:rPr lang="en-US" sz="2400" u="sng" dirty="0">
                <a:hlinkClick r:id="rId2"/>
              </a:rPr>
              <a:t>https://www.intechopen.com/books/synthetic-biology-new-interdisciplinary-science/polymerase-chain-reaction-pcr-principle-and-applications</a:t>
            </a:r>
            <a:r>
              <a:rPr lang="en-US" sz="2400" dirty="0"/>
              <a:t> </a:t>
            </a:r>
            <a:r>
              <a:rPr lang="en-US" sz="2400" b="1" dirty="0"/>
              <a:t>  </a:t>
            </a:r>
          </a:p>
          <a:p>
            <a:endParaRPr lang="en-US" sz="2400" dirty="0" smtClean="0">
              <a:latin typeface="Arial" panose="020B0604020202020204" pitchFamily="34" charset="0"/>
              <a:ea typeface="MS PGothic" panose="020B0600070205080204" charset="-128"/>
              <a:cs typeface="Arial" panose="020B0604020202020204" pitchFamily="34" charset="0"/>
            </a:endParaRPr>
          </a:p>
        </p:txBody>
      </p:sp>
      <p:sp>
        <p:nvSpPr>
          <p:cNvPr id="2" name="Date Placeholder 1"/>
          <p:cNvSpPr>
            <a:spLocks noGrp="1"/>
          </p:cNvSpPr>
          <p:nvPr>
            <p:ph type="dt" sz="half" idx="10"/>
          </p:nvPr>
        </p:nvSpPr>
        <p:spPr/>
        <p:txBody>
          <a:bodyPr/>
          <a:lstStyle/>
          <a:p>
            <a:fld id="{6ABCE196-E95F-4F33-97EA-2FEBF96397F4}"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44</a:t>
            </a:fld>
            <a:endParaRPr lang="en-US"/>
          </a:p>
        </p:txBody>
      </p:sp>
      <p:sp>
        <p:nvSpPr>
          <p:cNvPr id="43011" name="TextBox 1"/>
          <p:cNvSpPr txBox="1">
            <a:spLocks noChangeArrowheads="1"/>
          </p:cNvSpPr>
          <p:nvPr/>
        </p:nvSpPr>
        <p:spPr bwMode="auto">
          <a:xfrm>
            <a:off x="3276600" y="54864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03.18: Denaturation (a) and rapid cooling (b) of a DNA template molecule in the presence of excess primer. </a:t>
            </a:r>
          </a:p>
        </p:txBody>
      </p:sp>
      <p:pic>
        <p:nvPicPr>
          <p:cNvPr id="43012" name="Picture 2" descr="59059_CH03_FIGF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8194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263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438400" y="-76200"/>
            <a:ext cx="4876800" cy="1143000"/>
          </a:xfrm>
        </p:spPr>
        <p:txBody>
          <a:bodyPr/>
          <a:lstStyle/>
          <a:p>
            <a:r>
              <a:rPr lang="en-US" sz="3200" smtClean="0">
                <a:latin typeface="Arial" panose="020B0604020202020204" pitchFamily="34" charset="0"/>
                <a:ea typeface="MS PGothic" panose="020B0600070205080204" charset="-128"/>
                <a:cs typeface="Arial" panose="020B0604020202020204" pitchFamily="34" charset="0"/>
              </a:rPr>
              <a:t>3.8  PCR and RT-PCR</a:t>
            </a:r>
            <a:endParaRPr lang="en-US" sz="3200" smtClean="0">
              <a:ea typeface="MS PGothic" panose="020B0600070205080204" charset="-128"/>
            </a:endParaRPr>
          </a:p>
        </p:txBody>
      </p:sp>
      <p:sp>
        <p:nvSpPr>
          <p:cNvPr id="44034" name="Content Placeholder 2"/>
          <p:cNvSpPr>
            <a:spLocks noGrp="1"/>
          </p:cNvSpPr>
          <p:nvPr>
            <p:ph idx="1"/>
          </p:nvPr>
        </p:nvSpPr>
        <p:spPr>
          <a:xfrm>
            <a:off x="5715000" y="1600200"/>
            <a:ext cx="3276600" cy="4525963"/>
          </a:xfrm>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RT-PCR</a:t>
            </a:r>
            <a:r>
              <a:rPr lang="en-US" sz="2400" smtClean="0">
                <a:latin typeface="Arial" panose="020B0604020202020204" pitchFamily="34" charset="0"/>
                <a:ea typeface="MS PGothic" panose="020B0600070205080204" charset="-128"/>
                <a:cs typeface="Arial" panose="020B0604020202020204" pitchFamily="34" charset="0"/>
              </a:rPr>
              <a:t> uses reverse transcriptase to convert RNA to DNA for use in a PCR reaction.</a:t>
            </a:r>
          </a:p>
        </p:txBody>
      </p:sp>
      <p:sp>
        <p:nvSpPr>
          <p:cNvPr id="2" name="Date Placeholder 1"/>
          <p:cNvSpPr>
            <a:spLocks noGrp="1"/>
          </p:cNvSpPr>
          <p:nvPr>
            <p:ph type="dt" sz="half" idx="10"/>
          </p:nvPr>
        </p:nvSpPr>
        <p:spPr/>
        <p:txBody>
          <a:bodyPr/>
          <a:lstStyle/>
          <a:p>
            <a:fld id="{FB5DD238-1725-4355-9081-6F888B10524B}"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45</a:t>
            </a:fld>
            <a:endParaRPr lang="en-US"/>
          </a:p>
        </p:txBody>
      </p:sp>
      <p:sp>
        <p:nvSpPr>
          <p:cNvPr id="44035" name="TextBox 1"/>
          <p:cNvSpPr txBox="1">
            <a:spLocks noChangeArrowheads="1"/>
          </p:cNvSpPr>
          <p:nvPr/>
        </p:nvSpPr>
        <p:spPr bwMode="auto">
          <a:xfrm>
            <a:off x="5592763" y="5410200"/>
            <a:ext cx="3322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03.19: Thermally driven cycles of primer extension. </a:t>
            </a:r>
          </a:p>
        </p:txBody>
      </p:sp>
      <p:pic>
        <p:nvPicPr>
          <p:cNvPr id="44036" name="Picture 2" descr="59059_CH03_FIGF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514667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287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3.8  PCR and RT-PCR</a:t>
            </a:r>
            <a:endParaRPr lang="en-US" sz="3200" smtClean="0">
              <a:ea typeface="MS PGothic" panose="020B0600070205080204" charset="-128"/>
            </a:endParaRPr>
          </a:p>
        </p:txBody>
      </p:sp>
      <p:sp>
        <p:nvSpPr>
          <p:cNvPr id="45058" name="Content Placeholder 2"/>
          <p:cNvSpPr>
            <a:spLocks noGrp="1"/>
          </p:cNvSpPr>
          <p:nvPr>
            <p:ph idx="1"/>
          </p:nvPr>
        </p:nvSpPr>
        <p:spPr/>
        <p:txBody>
          <a:bodyPr/>
          <a:lstStyle/>
          <a:p>
            <a:r>
              <a:rPr lang="en-US" sz="2400" b="1" smtClean="0">
                <a:latin typeface="Arial" panose="020B0604020202020204" pitchFamily="34" charset="0"/>
                <a:ea typeface="MS PGothic" panose="020B0600070205080204" charset="-128"/>
                <a:cs typeface="Arial" panose="020B0604020202020204" pitchFamily="34" charset="0"/>
              </a:rPr>
              <a:t>Real-time</a:t>
            </a:r>
            <a:r>
              <a:rPr lang="en-US" sz="2400" smtClean="0">
                <a:latin typeface="Arial" panose="020B0604020202020204" pitchFamily="34" charset="0"/>
                <a:ea typeface="MS PGothic" panose="020B0600070205080204" charset="-128"/>
                <a:cs typeface="Arial" panose="020B0604020202020204" pitchFamily="34" charset="0"/>
              </a:rPr>
              <a:t>, or </a:t>
            </a:r>
            <a:r>
              <a:rPr lang="en-US" sz="2400" b="1" smtClean="0">
                <a:latin typeface="Arial" panose="020B0604020202020204" pitchFamily="34" charset="0"/>
                <a:ea typeface="MS PGothic" panose="020B0600070205080204" charset="-128"/>
                <a:cs typeface="Arial" panose="020B0604020202020204" pitchFamily="34" charset="0"/>
              </a:rPr>
              <a:t>quantitative</a:t>
            </a:r>
            <a:r>
              <a:rPr lang="en-US" sz="2400" smtClean="0">
                <a:latin typeface="Arial" panose="020B0604020202020204" pitchFamily="34" charset="0"/>
                <a:ea typeface="MS PGothic" panose="020B0600070205080204" charset="-128"/>
                <a:cs typeface="Arial" panose="020B0604020202020204" pitchFamily="34" charset="0"/>
              </a:rPr>
              <a:t>, </a:t>
            </a:r>
            <a:r>
              <a:rPr lang="en-US" sz="2400" b="1" smtClean="0">
                <a:latin typeface="Arial" panose="020B0604020202020204" pitchFamily="34" charset="0"/>
                <a:ea typeface="MS PGothic" panose="020B0600070205080204" charset="-128"/>
                <a:cs typeface="Arial" panose="020B0604020202020204" pitchFamily="34" charset="0"/>
              </a:rPr>
              <a:t>PCR</a:t>
            </a:r>
            <a:r>
              <a:rPr lang="en-US" sz="2400" smtClean="0">
                <a:latin typeface="Arial" panose="020B0604020202020204" pitchFamily="34" charset="0"/>
                <a:ea typeface="MS PGothic" panose="020B0600070205080204" charset="-128"/>
                <a:cs typeface="Arial" panose="020B0604020202020204" pitchFamily="34" charset="0"/>
              </a:rPr>
              <a:t> detects the products of PCR amplification during their synthesis, and is more sensitive and quantitative than conventional PCR.</a:t>
            </a:r>
          </a:p>
          <a:p>
            <a:r>
              <a:rPr lang="en-US" sz="2400" smtClean="0">
                <a:latin typeface="Arial" panose="020B0604020202020204" pitchFamily="34" charset="0"/>
                <a:ea typeface="MS PGothic" panose="020B0600070205080204" charset="-128"/>
                <a:cs typeface="Arial" panose="020B0604020202020204" pitchFamily="34" charset="0"/>
              </a:rPr>
              <a:t>PCR depends on the use of thermostable DNA polymerases that can withstand multiple cycles of template denaturation.</a:t>
            </a:r>
          </a:p>
        </p:txBody>
      </p:sp>
      <p:sp>
        <p:nvSpPr>
          <p:cNvPr id="2" name="Date Placeholder 1"/>
          <p:cNvSpPr>
            <a:spLocks noGrp="1"/>
          </p:cNvSpPr>
          <p:nvPr>
            <p:ph type="dt" sz="half" idx="10"/>
          </p:nvPr>
        </p:nvSpPr>
        <p:spPr/>
        <p:txBody>
          <a:bodyPr/>
          <a:lstStyle/>
          <a:p>
            <a:fld id="{428E2258-D5F7-42F2-B7B1-34424CA37C07}"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46</a:t>
            </a:fld>
            <a:endParaRPr lang="en-US"/>
          </a:p>
        </p:txBody>
      </p:sp>
    </p:spTree>
    <p:extLst>
      <p:ext uri="{BB962C8B-B14F-4D97-AF65-F5344CB8AC3E}">
        <p14:creationId xmlns:p14="http://schemas.microsoft.com/office/powerpoint/2010/main" val="88658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3200" dirty="0" smtClean="0">
                <a:latin typeface="Arial" panose="020B0604020202020204" pitchFamily="34" charset="0"/>
                <a:ea typeface="MS PGothic" panose="020B0600070205080204" charset="-128"/>
                <a:cs typeface="Arial" panose="020B0604020202020204" pitchFamily="34" charset="0"/>
              </a:rPr>
              <a:t>  PCR</a:t>
            </a:r>
            <a:endParaRPr lang="en-US" sz="3200" dirty="0" smtClean="0">
              <a:ea typeface="MS PGothic" panose="020B0600070205080204" charset="-128"/>
            </a:endParaRPr>
          </a:p>
        </p:txBody>
      </p:sp>
      <p:sp>
        <p:nvSpPr>
          <p:cNvPr id="46082" name="Content Placeholder 2"/>
          <p:cNvSpPr>
            <a:spLocks noGrp="1"/>
          </p:cNvSpPr>
          <p:nvPr>
            <p:ph idx="1"/>
          </p:nvPr>
        </p:nvSpPr>
        <p:spPr/>
        <p:txBody>
          <a:bodyPr/>
          <a:lstStyle/>
          <a:p>
            <a:r>
              <a:rPr lang="en-US" sz="2400" u="sng" dirty="0">
                <a:hlinkClick r:id="rId2" tooltip="Polymerase chain reaction"/>
              </a:rPr>
              <a:t>Polymerase chain reaction</a:t>
            </a:r>
            <a:r>
              <a:rPr lang="en-US" sz="2400" dirty="0"/>
              <a:t> (PCR) is an extremely versatile technique for copying DNA</a:t>
            </a:r>
            <a:r>
              <a:rPr lang="en-US" sz="2400" dirty="0" smtClean="0"/>
              <a:t>.</a:t>
            </a:r>
          </a:p>
          <a:p>
            <a:r>
              <a:rPr lang="en-US" sz="2400" dirty="0" smtClean="0"/>
              <a:t> </a:t>
            </a:r>
            <a:r>
              <a:rPr lang="en-US" sz="2400" dirty="0"/>
              <a:t>In brief, PCR allows a specific </a:t>
            </a:r>
            <a:r>
              <a:rPr lang="en-US" sz="2400" u="sng" dirty="0">
                <a:hlinkClick r:id="rId3" tooltip="DNA sequencing"/>
              </a:rPr>
              <a:t>DNA sequence</a:t>
            </a:r>
            <a:r>
              <a:rPr lang="en-US" sz="2400" dirty="0"/>
              <a:t> to be copied or modified in predetermined ways. </a:t>
            </a:r>
            <a:endParaRPr lang="en-US" sz="2400" dirty="0" smtClean="0"/>
          </a:p>
          <a:p>
            <a:r>
              <a:rPr lang="en-US" sz="2400" dirty="0" smtClean="0"/>
              <a:t>The </a:t>
            </a:r>
            <a:r>
              <a:rPr lang="en-US" sz="2400" dirty="0"/>
              <a:t>reaction is extremely powerful and under perfect conditions could amplify one DNA molecule to become 1.07 billion molecules in less than two hours.</a:t>
            </a:r>
            <a:endParaRPr lang="en-US" sz="2400" dirty="0" smtClean="0">
              <a:latin typeface="Arial" panose="020B0604020202020204" pitchFamily="34" charset="0"/>
              <a:ea typeface="MS PGothic" panose="020B0600070205080204" charset="-128"/>
              <a:cs typeface="Arial" panose="020B0604020202020204" pitchFamily="34" charset="0"/>
            </a:endParaRPr>
          </a:p>
        </p:txBody>
      </p:sp>
      <p:sp>
        <p:nvSpPr>
          <p:cNvPr id="2" name="Date Placeholder 1"/>
          <p:cNvSpPr>
            <a:spLocks noGrp="1"/>
          </p:cNvSpPr>
          <p:nvPr>
            <p:ph type="dt" sz="half" idx="10"/>
          </p:nvPr>
        </p:nvSpPr>
        <p:spPr/>
        <p:txBody>
          <a:bodyPr/>
          <a:lstStyle/>
          <a:p>
            <a:fld id="{CD0B4735-D53B-4439-8348-3D2A4A1A72AD}"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47</a:t>
            </a:fld>
            <a:endParaRPr lang="en-US"/>
          </a:p>
        </p:txBody>
      </p:sp>
    </p:spTree>
    <p:extLst>
      <p:ext uri="{BB962C8B-B14F-4D97-AF65-F5344CB8AC3E}">
        <p14:creationId xmlns:p14="http://schemas.microsoft.com/office/powerpoint/2010/main" val="1992289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PCR amplifies a specific region of a DNA strand (the DNA target</a:t>
            </a:r>
            <a:r>
              <a:rPr lang="en-US" dirty="0" smtClean="0"/>
              <a:t>).</a:t>
            </a:r>
          </a:p>
          <a:p>
            <a:r>
              <a:rPr lang="en-US" dirty="0" smtClean="0"/>
              <a:t> </a:t>
            </a:r>
            <a:r>
              <a:rPr lang="en-US" dirty="0"/>
              <a:t>Most PCR methods amplify DNA fragments of between 0.1 and 10 </a:t>
            </a:r>
            <a:r>
              <a:rPr lang="en-US" dirty="0">
                <a:hlinkClick r:id="rId2" tooltip="Kilo base pair"/>
              </a:rPr>
              <a:t>kilo base pairs</a:t>
            </a:r>
            <a:r>
              <a:rPr lang="en-US" dirty="0"/>
              <a:t> (</a:t>
            </a:r>
            <a:r>
              <a:rPr lang="en-US" dirty="0" err="1"/>
              <a:t>kbp</a:t>
            </a:r>
            <a:r>
              <a:rPr lang="en-US" dirty="0"/>
              <a:t>) in length, although some techniques allow for amplification of fragments up to 40 </a:t>
            </a:r>
            <a:r>
              <a:rPr lang="en-US" dirty="0" err="1"/>
              <a:t>kbp</a:t>
            </a:r>
            <a:r>
              <a:rPr lang="en-US" dirty="0"/>
              <a:t>. </a:t>
            </a:r>
          </a:p>
        </p:txBody>
      </p:sp>
    </p:spTree>
    <p:extLst>
      <p:ext uri="{BB962C8B-B14F-4D97-AF65-F5344CB8AC3E}">
        <p14:creationId xmlns:p14="http://schemas.microsoft.com/office/powerpoint/2010/main" val="2787867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6400800"/>
          </a:xfrm>
        </p:spPr>
        <p:txBody>
          <a:bodyPr>
            <a:normAutofit fontScale="77500" lnSpcReduction="20000"/>
          </a:bodyPr>
          <a:lstStyle/>
          <a:p>
            <a:r>
              <a:rPr lang="en-US" dirty="0"/>
              <a:t>A basic PCR set-up requires several components and reagents, including: </a:t>
            </a:r>
          </a:p>
          <a:p>
            <a:pPr lvl="0"/>
            <a:r>
              <a:rPr lang="en-US" dirty="0"/>
              <a:t>a </a:t>
            </a:r>
            <a:r>
              <a:rPr lang="en-US" i="1" dirty="0"/>
              <a:t>DNA template</a:t>
            </a:r>
            <a:r>
              <a:rPr lang="en-US" dirty="0"/>
              <a:t> that contains the DNA target region to amplify</a:t>
            </a:r>
          </a:p>
          <a:p>
            <a:pPr lvl="0"/>
            <a:r>
              <a:rPr lang="en-US" dirty="0"/>
              <a:t>a </a:t>
            </a:r>
            <a:r>
              <a:rPr lang="en-US" i="1" dirty="0">
                <a:hlinkClick r:id="rId2" tooltip="DNA polymerase"/>
              </a:rPr>
              <a:t>DNA polymerase</a:t>
            </a:r>
            <a:r>
              <a:rPr lang="en-US" dirty="0"/>
              <a:t>; an enzyme that </a:t>
            </a:r>
            <a:r>
              <a:rPr lang="en-US" dirty="0">
                <a:hlinkClick r:id="rId3" tooltip="Polymerization"/>
              </a:rPr>
              <a:t>polymerizes</a:t>
            </a:r>
            <a:r>
              <a:rPr lang="en-US" dirty="0"/>
              <a:t> new DNA strands; heat-resistant </a:t>
            </a:r>
            <a:r>
              <a:rPr lang="en-US" i="1" dirty="0" err="1">
                <a:hlinkClick r:id="rId4" tooltip="Taq polymerase"/>
              </a:rPr>
              <a:t>Taq</a:t>
            </a:r>
            <a:r>
              <a:rPr lang="en-US" dirty="0">
                <a:hlinkClick r:id="rId4" tooltip="Taq polymerase"/>
              </a:rPr>
              <a:t> polymerase</a:t>
            </a:r>
            <a:r>
              <a:rPr lang="en-US" dirty="0"/>
              <a:t> is especially common</a:t>
            </a:r>
            <a:r>
              <a:rPr lang="en-US" dirty="0" smtClean="0"/>
              <a:t>, </a:t>
            </a:r>
            <a:r>
              <a:rPr lang="en-US" dirty="0"/>
              <a:t>as it is more likely to remain intact during the high-temperature DNA denaturation process</a:t>
            </a:r>
          </a:p>
          <a:p>
            <a:pPr lvl="0"/>
            <a:r>
              <a:rPr lang="en-US" dirty="0"/>
              <a:t>two DNA </a:t>
            </a:r>
            <a:r>
              <a:rPr lang="en-US" i="1" dirty="0">
                <a:hlinkClick r:id="rId5" tooltip="Primer (molecular biology)"/>
              </a:rPr>
              <a:t>primers</a:t>
            </a:r>
            <a:r>
              <a:rPr lang="en-US" dirty="0"/>
              <a:t> that are </a:t>
            </a:r>
            <a:r>
              <a:rPr lang="en-US" dirty="0">
                <a:hlinkClick r:id="rId6" tooltip="Complementarity (molecular biology)"/>
              </a:rPr>
              <a:t>complementary</a:t>
            </a:r>
            <a:r>
              <a:rPr lang="en-US" dirty="0"/>
              <a:t> to the </a:t>
            </a:r>
            <a:r>
              <a:rPr lang="en-US" dirty="0" smtClean="0">
                <a:hlinkClick r:id="rId7" tooltip="Directionality (molecular biology)"/>
              </a:rPr>
              <a:t>3′ ends</a:t>
            </a:r>
            <a:r>
              <a:rPr lang="en-US" dirty="0" smtClean="0"/>
              <a:t> </a:t>
            </a:r>
            <a:r>
              <a:rPr lang="en-US" dirty="0"/>
              <a:t>of each of the </a:t>
            </a:r>
            <a:r>
              <a:rPr lang="en-US" dirty="0">
                <a:hlinkClick r:id="rId8" tooltip="Sense and antisense"/>
              </a:rPr>
              <a:t>sense and anti-sense</a:t>
            </a:r>
            <a:r>
              <a:rPr lang="en-US" dirty="0"/>
              <a:t> strands of the DNA target (DNA polymerase can only bind to and elongate from a double-stranded region of DNA; without primers, there is no double-stranded initiation site at which the polymerase can bind</a:t>
            </a:r>
            <a:r>
              <a:rPr lang="en-US" dirty="0" smtClean="0"/>
              <a:t>);specific </a:t>
            </a:r>
            <a:r>
              <a:rPr lang="en-US" dirty="0"/>
              <a:t>primers that are complementary to the DNA target region are selected beforehand, and are often custom-made in a laboratory or purchased from commercial biochemical suppliers</a:t>
            </a:r>
          </a:p>
          <a:p>
            <a:endParaRPr lang="en-US" dirty="0"/>
          </a:p>
        </p:txBody>
      </p:sp>
    </p:spTree>
    <p:extLst>
      <p:ext uri="{BB962C8B-B14F-4D97-AF65-F5344CB8AC3E}">
        <p14:creationId xmlns:p14="http://schemas.microsoft.com/office/powerpoint/2010/main" val="372691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6989763" y="3168650"/>
            <a:ext cx="2078037" cy="762000"/>
          </a:xfrm>
          <a:prstGeom prst="rect">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4400" b="1">
                <a:solidFill>
                  <a:srgbClr val="0F116A"/>
                </a:solidFill>
                <a:ea typeface="MS PGothic" panose="020B0600070205080204" charset="-128"/>
              </a:rPr>
              <a:t>protein</a:t>
            </a:r>
            <a:endParaRPr lang="en-US" sz="4000" b="1">
              <a:solidFill>
                <a:schemeClr val="tx2"/>
              </a:solidFill>
              <a:ea typeface="MS PGothic" panose="020B0600070205080204" charset="-128"/>
            </a:endParaRPr>
          </a:p>
        </p:txBody>
      </p:sp>
      <p:sp>
        <p:nvSpPr>
          <p:cNvPr id="447491" name="AutoShape 3"/>
          <p:cNvSpPr>
            <a:spLocks noChangeArrowheads="1"/>
          </p:cNvSpPr>
          <p:nvPr/>
        </p:nvSpPr>
        <p:spPr bwMode="auto">
          <a:xfrm>
            <a:off x="5334000" y="3505200"/>
            <a:ext cx="1579563" cy="304800"/>
          </a:xfrm>
          <a:prstGeom prst="rightArrow">
            <a:avLst>
              <a:gd name="adj1" fmla="val 50000"/>
              <a:gd name="adj2" fmla="val 129557"/>
            </a:avLst>
          </a:prstGeom>
          <a:solidFill>
            <a:srgbClr val="CC0000"/>
          </a:solidFill>
          <a:ln w="9525">
            <a:solidFill>
              <a:srgbClr val="CC00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400">
              <a:ea typeface="MS PGothic" panose="020B0600070205080204" charset="-128"/>
            </a:endParaRPr>
          </a:p>
        </p:txBody>
      </p:sp>
      <p:sp>
        <p:nvSpPr>
          <p:cNvPr id="447492" name="Rectangle 4"/>
          <p:cNvSpPr>
            <a:spLocks noChangeArrowheads="1"/>
          </p:cNvSpPr>
          <p:nvPr/>
        </p:nvSpPr>
        <p:spPr bwMode="auto">
          <a:xfrm>
            <a:off x="3886200" y="3168650"/>
            <a:ext cx="1395413" cy="762000"/>
          </a:xfrm>
          <a:prstGeom prst="rect">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4400" b="1">
                <a:solidFill>
                  <a:srgbClr val="0F116A"/>
                </a:solidFill>
                <a:ea typeface="MS PGothic" panose="020B0600070205080204" charset="-128"/>
              </a:rPr>
              <a:t>RNA</a:t>
            </a:r>
            <a:endParaRPr lang="en-US" sz="4000" b="1">
              <a:solidFill>
                <a:schemeClr val="tx2"/>
              </a:solidFill>
              <a:ea typeface="MS PGothic" panose="020B0600070205080204" charset="-128"/>
            </a:endParaRPr>
          </a:p>
        </p:txBody>
      </p:sp>
      <p:sp>
        <p:nvSpPr>
          <p:cNvPr id="2" name="Date Placeholder 1"/>
          <p:cNvSpPr>
            <a:spLocks noGrp="1"/>
          </p:cNvSpPr>
          <p:nvPr>
            <p:ph type="dt" sz="half" idx="10"/>
          </p:nvPr>
        </p:nvSpPr>
        <p:spPr/>
        <p:txBody>
          <a:bodyPr/>
          <a:lstStyle/>
          <a:p>
            <a:fld id="{8E34EBD6-7326-4259-85B2-6DDF803D99F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5</a:t>
            </a:fld>
            <a:endParaRPr lang="en-US"/>
          </a:p>
        </p:txBody>
      </p:sp>
      <p:sp>
        <p:nvSpPr>
          <p:cNvPr id="447493" name="Rectangle 5"/>
          <p:cNvSpPr>
            <a:spLocks noGrp="1" noChangeArrowheads="1"/>
          </p:cNvSpPr>
          <p:nvPr>
            <p:ph type="title" idx="4294967295"/>
          </p:nvPr>
        </p:nvSpPr>
        <p:spPr>
          <a:xfrm>
            <a:off x="0" y="274638"/>
            <a:ext cx="8229600" cy="1143000"/>
          </a:xfrm>
        </p:spPr>
        <p:txBody>
          <a:bodyPr/>
          <a:lstStyle/>
          <a:p>
            <a:pPr eaLnBrk="1" hangingPunct="1">
              <a:defRPr/>
            </a:pPr>
            <a:r>
              <a:rPr lang="en-US" altLang="en-US" smtClean="0"/>
              <a:t>The </a:t>
            </a:r>
            <a:r>
              <a:rPr lang="ja-JP" altLang="en-US" smtClean="0"/>
              <a:t>“</a:t>
            </a:r>
            <a:r>
              <a:rPr lang="en-US" altLang="ja-JP" smtClean="0"/>
              <a:t>Central Dogma</a:t>
            </a:r>
            <a:r>
              <a:rPr lang="ja-JP" altLang="en-US" smtClean="0"/>
              <a:t>”</a:t>
            </a:r>
            <a:endParaRPr lang="en-US" altLang="en-US" smtClean="0"/>
          </a:p>
        </p:txBody>
      </p:sp>
      <p:sp>
        <p:nvSpPr>
          <p:cNvPr id="447500" name="Rectangle 12" descr="Rectangle: Click to edit Master text styles&#10;Second level&#10;Third level&#10;Fourth level&#10;Fifth level"/>
          <p:cNvSpPr>
            <a:spLocks noGrp="1" noChangeArrowheads="1"/>
          </p:cNvSpPr>
          <p:nvPr>
            <p:ph type="body" idx="4294967295"/>
          </p:nvPr>
        </p:nvSpPr>
        <p:spPr>
          <a:xfrm>
            <a:off x="1371600" y="1371600"/>
            <a:ext cx="7772400" cy="1066800"/>
          </a:xfrm>
        </p:spPr>
        <p:txBody>
          <a:bodyPr/>
          <a:lstStyle/>
          <a:p>
            <a:pPr eaLnBrk="1" hangingPunct="1">
              <a:buFont typeface="Wingdings" panose="05000000000000000000" charset="0"/>
              <a:buChar char="§"/>
              <a:defRPr/>
            </a:pPr>
            <a:r>
              <a:rPr lang="en-US"/>
              <a:t>Flow of genetic information in a cell</a:t>
            </a:r>
            <a:endParaRPr lang="en-US" b="0">
              <a:solidFill>
                <a:schemeClr val="tx1"/>
              </a:solidFill>
              <a:latin typeface="Times" charset="0"/>
            </a:endParaRPr>
          </a:p>
        </p:txBody>
      </p:sp>
      <p:sp>
        <p:nvSpPr>
          <p:cNvPr id="447494" name="Rectangle 6"/>
          <p:cNvSpPr>
            <a:spLocks noChangeArrowheads="1"/>
          </p:cNvSpPr>
          <p:nvPr/>
        </p:nvSpPr>
        <p:spPr bwMode="auto">
          <a:xfrm>
            <a:off x="609600" y="3168650"/>
            <a:ext cx="1395413" cy="762000"/>
          </a:xfrm>
          <a:prstGeom prst="rect">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4400" b="1">
                <a:solidFill>
                  <a:srgbClr val="0F116A"/>
                </a:solidFill>
                <a:ea typeface="MS PGothic" panose="020B0600070205080204" charset="-128"/>
              </a:rPr>
              <a:t>DNA</a:t>
            </a:r>
            <a:endParaRPr lang="en-US" sz="4000" b="1">
              <a:solidFill>
                <a:schemeClr val="tx2"/>
              </a:solidFill>
              <a:ea typeface="MS PGothic" panose="020B0600070205080204" charset="-128"/>
            </a:endParaRPr>
          </a:p>
        </p:txBody>
      </p:sp>
      <p:sp>
        <p:nvSpPr>
          <p:cNvPr id="447495" name="AutoShape 7"/>
          <p:cNvSpPr>
            <a:spLocks noChangeArrowheads="1"/>
          </p:cNvSpPr>
          <p:nvPr/>
        </p:nvSpPr>
        <p:spPr bwMode="auto">
          <a:xfrm rot="10800000">
            <a:off x="1196975" y="3581400"/>
            <a:ext cx="1752600" cy="1752600"/>
          </a:xfrm>
          <a:custGeom>
            <a:avLst/>
            <a:gdLst>
              <a:gd name="T0" fmla="*/ 257210 w 21600"/>
              <a:gd name="T1" fmla="*/ 256074 h 21600"/>
              <a:gd name="T2" fmla="*/ 874840 w 21600"/>
              <a:gd name="T3" fmla="*/ 1662049 h 21600"/>
              <a:gd name="T4" fmla="*/ 385004 w 21600"/>
              <a:gd name="T5" fmla="*/ 384112 h 21600"/>
              <a:gd name="T6" fmla="*/ 1971675 w 21600"/>
              <a:gd name="T7" fmla="*/ 876300 h 21600"/>
              <a:gd name="T8" fmla="*/ 1662130 w 21600"/>
              <a:gd name="T9" fmla="*/ 1185845 h 21600"/>
              <a:gd name="T10" fmla="*/ 1352585 w 21600"/>
              <a:gd name="T11" fmla="*/ 8763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0"/>
                  <a:pt x="21600" y="4835"/>
                  <a:pt x="21600" y="10800"/>
                </a:cubicBezTo>
                <a:lnTo>
                  <a:pt x="24300" y="10800"/>
                </a:lnTo>
                <a:lnTo>
                  <a:pt x="20485" y="14615"/>
                </a:lnTo>
                <a:lnTo>
                  <a:pt x="16670" y="10800"/>
                </a:lnTo>
                <a:lnTo>
                  <a:pt x="19370" y="10800"/>
                </a:lnTo>
                <a:close/>
              </a:path>
            </a:pathLst>
          </a:custGeom>
          <a:solidFill>
            <a:srgbClr val="CC0000"/>
          </a:solidFill>
          <a:ln w="9525">
            <a:solidFill>
              <a:srgbClr val="CC0000"/>
            </a:solidFill>
            <a:miter lim="800000"/>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n-ea"/>
            </a:endParaRPr>
          </a:p>
        </p:txBody>
      </p:sp>
      <p:sp>
        <p:nvSpPr>
          <p:cNvPr id="447496" name="AutoShape 8"/>
          <p:cNvSpPr>
            <a:spLocks noChangeArrowheads="1"/>
          </p:cNvSpPr>
          <p:nvPr/>
        </p:nvSpPr>
        <p:spPr bwMode="auto">
          <a:xfrm>
            <a:off x="2111375" y="3505200"/>
            <a:ext cx="1655763" cy="304800"/>
          </a:xfrm>
          <a:prstGeom prst="rightArrow">
            <a:avLst>
              <a:gd name="adj1" fmla="val 50000"/>
              <a:gd name="adj2" fmla="val 135807"/>
            </a:avLst>
          </a:prstGeom>
          <a:solidFill>
            <a:srgbClr val="CC0000"/>
          </a:solidFill>
          <a:ln w="9525">
            <a:solidFill>
              <a:srgbClr val="CC00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400">
              <a:ea typeface="MS PGothic" panose="020B0600070205080204" charset="-128"/>
            </a:endParaRPr>
          </a:p>
        </p:txBody>
      </p:sp>
      <p:sp>
        <p:nvSpPr>
          <p:cNvPr id="447497" name="AutoShape 9"/>
          <p:cNvSpPr>
            <a:spLocks noChangeArrowheads="1"/>
          </p:cNvSpPr>
          <p:nvPr/>
        </p:nvSpPr>
        <p:spPr bwMode="auto">
          <a:xfrm>
            <a:off x="1887538" y="2678113"/>
            <a:ext cx="2097087" cy="419100"/>
          </a:xfrm>
          <a:prstGeom prst="roundRect">
            <a:avLst>
              <a:gd name="adj" fmla="val 16667"/>
            </a:avLst>
          </a:prstGeom>
          <a:solidFill>
            <a:srgbClr val="CC0000"/>
          </a:solidFill>
          <a:ln w="12700">
            <a:solidFill>
              <a:srgbClr val="000000"/>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nchor="ctr">
            <a:spAutoFit/>
          </a:bodyPr>
          <a:lstStyle/>
          <a:p>
            <a:pPr algn="ctr" eaLnBrk="0" hangingPunct="0">
              <a:defRPr/>
            </a:pPr>
            <a:r>
              <a:rPr lang="en-US" sz="2400" b="1">
                <a:solidFill>
                  <a:schemeClr val="bg1"/>
                </a:solidFill>
                <a:ea typeface="MS PGothic" panose="020B0600070205080204" charset="-128"/>
              </a:rPr>
              <a:t>transcription</a:t>
            </a:r>
            <a:endParaRPr lang="en-US" sz="2400">
              <a:solidFill>
                <a:schemeClr val="bg1"/>
              </a:solidFill>
              <a:ea typeface="MS PGothic" panose="020B0600070205080204" charset="-128"/>
            </a:endParaRPr>
          </a:p>
        </p:txBody>
      </p:sp>
      <p:sp>
        <p:nvSpPr>
          <p:cNvPr id="447498" name="AutoShape 10"/>
          <p:cNvSpPr>
            <a:spLocks noChangeArrowheads="1"/>
          </p:cNvSpPr>
          <p:nvPr/>
        </p:nvSpPr>
        <p:spPr bwMode="auto">
          <a:xfrm>
            <a:off x="5243513" y="2678113"/>
            <a:ext cx="1792287" cy="419100"/>
          </a:xfrm>
          <a:prstGeom prst="roundRect">
            <a:avLst>
              <a:gd name="adj" fmla="val 16667"/>
            </a:avLst>
          </a:prstGeom>
          <a:solidFill>
            <a:srgbClr val="CC0000"/>
          </a:solidFill>
          <a:ln w="12700">
            <a:solidFill>
              <a:srgbClr val="000000"/>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nchor="ctr">
            <a:spAutoFit/>
          </a:bodyPr>
          <a:lstStyle/>
          <a:p>
            <a:pPr algn="ctr" eaLnBrk="0" hangingPunct="0">
              <a:defRPr/>
            </a:pPr>
            <a:r>
              <a:rPr lang="en-US" sz="2400" b="1">
                <a:solidFill>
                  <a:schemeClr val="bg1"/>
                </a:solidFill>
                <a:ea typeface="MS PGothic" panose="020B0600070205080204" charset="-128"/>
              </a:rPr>
              <a:t>translation</a:t>
            </a:r>
            <a:endParaRPr lang="en-US" sz="2400">
              <a:solidFill>
                <a:schemeClr val="bg1"/>
              </a:solidFill>
              <a:ea typeface="MS PGothic" panose="020B0600070205080204" charset="-128"/>
            </a:endParaRPr>
          </a:p>
        </p:txBody>
      </p:sp>
      <p:sp>
        <p:nvSpPr>
          <p:cNvPr id="447499" name="AutoShape 11"/>
          <p:cNvSpPr>
            <a:spLocks noChangeArrowheads="1"/>
          </p:cNvSpPr>
          <p:nvPr/>
        </p:nvSpPr>
        <p:spPr bwMode="auto">
          <a:xfrm>
            <a:off x="1176338" y="5413375"/>
            <a:ext cx="1776412" cy="419100"/>
          </a:xfrm>
          <a:prstGeom prst="roundRect">
            <a:avLst>
              <a:gd name="adj" fmla="val 16667"/>
            </a:avLst>
          </a:prstGeom>
          <a:solidFill>
            <a:srgbClr val="CC0000"/>
          </a:solidFill>
          <a:ln w="12700">
            <a:solidFill>
              <a:srgbClr val="000000"/>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0" bIns="0" anchor="ctr">
            <a:spAutoFit/>
          </a:bodyPr>
          <a:lstStyle/>
          <a:p>
            <a:pPr algn="ctr" eaLnBrk="0" hangingPunct="0">
              <a:defRPr/>
            </a:pPr>
            <a:r>
              <a:rPr lang="en-US" sz="2400" b="1">
                <a:solidFill>
                  <a:schemeClr val="bg1"/>
                </a:solidFill>
                <a:ea typeface="MS PGothic" panose="020B0600070205080204" charset="-128"/>
              </a:rPr>
              <a:t>replication</a:t>
            </a:r>
            <a:endParaRPr lang="en-US" sz="2400">
              <a:solidFill>
                <a:schemeClr val="bg1"/>
              </a:solidFill>
              <a:ea typeface="MS PGothic" panose="020B0600070205080204" charset="-128"/>
            </a:endParaRPr>
          </a:p>
        </p:txBody>
      </p:sp>
    </p:spTree>
    <p:extLst>
      <p:ext uri="{BB962C8B-B14F-4D97-AF65-F5344CB8AC3E}">
        <p14:creationId xmlns:p14="http://schemas.microsoft.com/office/powerpoint/2010/main" val="4064614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47495"/>
                                        </p:tgtEl>
                                        <p:attrNameLst>
                                          <p:attrName>style.visibility</p:attrName>
                                        </p:attrNameLst>
                                      </p:cBhvr>
                                      <p:to>
                                        <p:strVal val="visible"/>
                                      </p:to>
                                    </p:set>
                                    <p:anim calcmode="lin" valueType="num">
                                      <p:cBhvr>
                                        <p:cTn id="7" dur="500" fill="hold"/>
                                        <p:tgtEl>
                                          <p:spTgt spid="447495"/>
                                        </p:tgtEl>
                                        <p:attrNameLst>
                                          <p:attrName>ppt_w</p:attrName>
                                        </p:attrNameLst>
                                      </p:cBhvr>
                                      <p:tavLst>
                                        <p:tav tm="0">
                                          <p:val>
                                            <p:fltVal val="0"/>
                                          </p:val>
                                        </p:tav>
                                        <p:tav tm="100000">
                                          <p:val>
                                            <p:strVal val="#ppt_w"/>
                                          </p:val>
                                        </p:tav>
                                      </p:tavLst>
                                    </p:anim>
                                    <p:anim calcmode="lin" valueType="num">
                                      <p:cBhvr>
                                        <p:cTn id="8" dur="500" fill="hold"/>
                                        <p:tgtEl>
                                          <p:spTgt spid="447495"/>
                                        </p:tgtEl>
                                        <p:attrNameLst>
                                          <p:attrName>ppt_h</p:attrName>
                                        </p:attrNameLst>
                                      </p:cBhvr>
                                      <p:tavLst>
                                        <p:tav tm="0">
                                          <p:val>
                                            <p:fltVal val="0"/>
                                          </p:val>
                                        </p:tav>
                                        <p:tav tm="100000">
                                          <p:val>
                                            <p:strVal val="#ppt_h"/>
                                          </p:val>
                                        </p:tav>
                                      </p:tavLst>
                                    </p:anim>
                                    <p:anim calcmode="lin" valueType="num">
                                      <p:cBhvr>
                                        <p:cTn id="9" dur="500" fill="hold"/>
                                        <p:tgtEl>
                                          <p:spTgt spid="447495"/>
                                        </p:tgtEl>
                                        <p:attrNameLst>
                                          <p:attrName>style.rotation</p:attrName>
                                        </p:attrNameLst>
                                      </p:cBhvr>
                                      <p:tavLst>
                                        <p:tav tm="0">
                                          <p:val>
                                            <p:fltVal val="360"/>
                                          </p:val>
                                        </p:tav>
                                        <p:tav tm="100000">
                                          <p:val>
                                            <p:fltVal val="0"/>
                                          </p:val>
                                        </p:tav>
                                      </p:tavLst>
                                    </p:anim>
                                    <p:animEffect transition="in" filter="fade">
                                      <p:cBhvr>
                                        <p:cTn id="10" dur="500"/>
                                        <p:tgtEl>
                                          <p:spTgt spid="44749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7499"/>
                                        </p:tgtEl>
                                        <p:attrNameLst>
                                          <p:attrName>style.visibility</p:attrName>
                                        </p:attrNameLst>
                                      </p:cBhvr>
                                      <p:to>
                                        <p:strVal val="visible"/>
                                      </p:to>
                                    </p:set>
                                    <p:animEffect transition="in" filter="wipe(left)">
                                      <p:cBhvr>
                                        <p:cTn id="15" dur="500"/>
                                        <p:tgtEl>
                                          <p:spTgt spid="447499"/>
                                        </p:tgtEl>
                                      </p:cBhvr>
                                    </p:animEffect>
                                  </p:childTnLst>
                                  <p:subTnLst>
                                    <p:audio>
                                      <p:cMediaNode>
                                        <p:cTn display="0" masterRel="sameClick">
                                          <p:stCondLst>
                                            <p:cond evt="begin" delay="0">
                                              <p:tn val="13"/>
                                            </p:cond>
                                          </p:stCondLst>
                                          <p:endCondLst>
                                            <p:cond evt="onStopAudio" delay="0">
                                              <p:tgtEl>
                                                <p:sldTgt/>
                                              </p:tgtEl>
                                            </p:cond>
                                          </p:endCondLst>
                                        </p:cTn>
                                        <p:tgtEl>
                                          <p:sndTgt r:embed="rId4" name="Pencil Check"/>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47496"/>
                                        </p:tgtEl>
                                        <p:attrNameLst>
                                          <p:attrName>style.visibility</p:attrName>
                                        </p:attrNameLst>
                                      </p:cBhvr>
                                      <p:to>
                                        <p:strVal val="visible"/>
                                      </p:to>
                                    </p:set>
                                    <p:anim calcmode="lin" valueType="num">
                                      <p:cBhvr additive="base">
                                        <p:cTn id="20" dur="500" fill="hold"/>
                                        <p:tgtEl>
                                          <p:spTgt spid="447496"/>
                                        </p:tgtEl>
                                        <p:attrNameLst>
                                          <p:attrName>ppt_x</p:attrName>
                                        </p:attrNameLst>
                                      </p:cBhvr>
                                      <p:tavLst>
                                        <p:tav tm="0">
                                          <p:val>
                                            <p:strVal val="0-#ppt_w/2"/>
                                          </p:val>
                                        </p:tav>
                                        <p:tav tm="100000">
                                          <p:val>
                                            <p:strVal val="#ppt_x"/>
                                          </p:val>
                                        </p:tav>
                                      </p:tavLst>
                                    </p:anim>
                                    <p:anim calcmode="lin" valueType="num">
                                      <p:cBhvr additive="base">
                                        <p:cTn id="21" dur="500" fill="hold"/>
                                        <p:tgtEl>
                                          <p:spTgt spid="447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Arrow"/>
                                        </p:tgtEl>
                                      </p:cMediaNode>
                                    </p:audio>
                                  </p:sub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47492"/>
                                        </p:tgtEl>
                                        <p:attrNameLst>
                                          <p:attrName>style.visibility</p:attrName>
                                        </p:attrNameLst>
                                      </p:cBhvr>
                                      <p:to>
                                        <p:strVal val="visible"/>
                                      </p:to>
                                    </p:set>
                                    <p:animEffect transition="in" filter="wipe(left)">
                                      <p:cBhvr>
                                        <p:cTn id="25" dur="500"/>
                                        <p:tgtEl>
                                          <p:spTgt spid="447492"/>
                                        </p:tgtEl>
                                      </p:cBhvr>
                                    </p:animEffec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7497"/>
                                        </p:tgtEl>
                                        <p:attrNameLst>
                                          <p:attrName>style.visibility</p:attrName>
                                        </p:attrNameLst>
                                      </p:cBhvr>
                                      <p:to>
                                        <p:strVal val="visible"/>
                                      </p:to>
                                    </p:set>
                                    <p:animEffect transition="in" filter="wipe(left)">
                                      <p:cBhvr>
                                        <p:cTn id="30" dur="500"/>
                                        <p:tgtEl>
                                          <p:spTgt spid="447497"/>
                                        </p:tgtEl>
                                      </p:cBhvr>
                                    </p:animEffect>
                                  </p:childTnLst>
                                  <p:subTnLst>
                                    <p:audio>
                                      <p:cMediaNode>
                                        <p:cTn display="0" masterRel="sameClick">
                                          <p:stCondLst>
                                            <p:cond evt="begin" delay="0">
                                              <p:tn val="28"/>
                                            </p:cond>
                                          </p:stCondLst>
                                          <p:endCondLst>
                                            <p:cond evt="onStopAudio" delay="0">
                                              <p:tgtEl>
                                                <p:sldTgt/>
                                              </p:tgtEl>
                                            </p:cond>
                                          </p:endCondLst>
                                        </p:cTn>
                                        <p:tgtEl>
                                          <p:sndTgt r:embed="rId4" name="Pencil Check"/>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47491"/>
                                        </p:tgtEl>
                                        <p:attrNameLst>
                                          <p:attrName>style.visibility</p:attrName>
                                        </p:attrNameLst>
                                      </p:cBhvr>
                                      <p:to>
                                        <p:strVal val="visible"/>
                                      </p:to>
                                    </p:set>
                                    <p:anim calcmode="lin" valueType="num">
                                      <p:cBhvr additive="base">
                                        <p:cTn id="35" dur="500" fill="hold"/>
                                        <p:tgtEl>
                                          <p:spTgt spid="447491"/>
                                        </p:tgtEl>
                                        <p:attrNameLst>
                                          <p:attrName>ppt_x</p:attrName>
                                        </p:attrNameLst>
                                      </p:cBhvr>
                                      <p:tavLst>
                                        <p:tav tm="0">
                                          <p:val>
                                            <p:strVal val="0-#ppt_w/2"/>
                                          </p:val>
                                        </p:tav>
                                        <p:tav tm="100000">
                                          <p:val>
                                            <p:strVal val="#ppt_x"/>
                                          </p:val>
                                        </p:tav>
                                      </p:tavLst>
                                    </p:anim>
                                    <p:anim calcmode="lin" valueType="num">
                                      <p:cBhvr additive="base">
                                        <p:cTn id="36" dur="500" fill="hold"/>
                                        <p:tgtEl>
                                          <p:spTgt spid="4474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Arrow"/>
                                        </p:tgtEl>
                                      </p:cMediaNode>
                                    </p:audio>
                                  </p:sub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47490"/>
                                        </p:tgtEl>
                                        <p:attrNameLst>
                                          <p:attrName>style.visibility</p:attrName>
                                        </p:attrNameLst>
                                      </p:cBhvr>
                                      <p:to>
                                        <p:strVal val="visible"/>
                                      </p:to>
                                    </p:set>
                                    <p:animEffect transition="in" filter="wipe(left)">
                                      <p:cBhvr>
                                        <p:cTn id="40" dur="500"/>
                                        <p:tgtEl>
                                          <p:spTgt spid="447490"/>
                                        </p:tgtEl>
                                      </p:cBhvr>
                                    </p:animEffect>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47498"/>
                                        </p:tgtEl>
                                        <p:attrNameLst>
                                          <p:attrName>style.visibility</p:attrName>
                                        </p:attrNameLst>
                                      </p:cBhvr>
                                      <p:to>
                                        <p:strVal val="visible"/>
                                      </p:to>
                                    </p:set>
                                    <p:animEffect transition="in" filter="wipe(left)">
                                      <p:cBhvr>
                                        <p:cTn id="45" dur="500"/>
                                        <p:tgtEl>
                                          <p:spTgt spid="447498"/>
                                        </p:tgtEl>
                                      </p:cBhvr>
                                    </p:animEffect>
                                  </p:childTnLst>
                                  <p:subTnLst>
                                    <p:audio>
                                      <p:cMediaNode>
                                        <p:cTn display="0" masterRel="sameClick">
                                          <p:stCondLst>
                                            <p:cond evt="begin" delay="0">
                                              <p:tn val="43"/>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nimBg="1" autoUpdateAnimBg="0"/>
      <p:bldP spid="447491" grpId="0" animBg="1"/>
      <p:bldP spid="447492" grpId="0" animBg="1" autoUpdateAnimBg="0"/>
      <p:bldP spid="447496" grpId="0" animBg="1"/>
      <p:bldP spid="447497" grpId="0" animBg="1" autoUpdateAnimBg="0"/>
      <p:bldP spid="447498" grpId="0" animBg="1" autoUpdateAnimBg="0"/>
      <p:bldP spid="447499"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fontScale="85000" lnSpcReduction="10000"/>
          </a:bodyPr>
          <a:lstStyle/>
          <a:p>
            <a:pPr lvl="0"/>
            <a:r>
              <a:rPr lang="en-US" i="1" dirty="0" err="1" smtClean="0"/>
              <a:t>deoxynucleoside</a:t>
            </a:r>
            <a:r>
              <a:rPr lang="en-US" i="1" dirty="0" smtClean="0"/>
              <a:t> triphosphates</a:t>
            </a:r>
            <a:r>
              <a:rPr lang="en-US" dirty="0" smtClean="0"/>
              <a:t>, or </a:t>
            </a:r>
            <a:r>
              <a:rPr lang="en-US" dirty="0" err="1" smtClean="0"/>
              <a:t>dNTPs</a:t>
            </a:r>
            <a:r>
              <a:rPr lang="en-US" dirty="0" smtClean="0"/>
              <a:t> (sometimes called "</a:t>
            </a:r>
            <a:r>
              <a:rPr lang="en-US" dirty="0" err="1" smtClean="0"/>
              <a:t>deoxynucleotide</a:t>
            </a:r>
            <a:r>
              <a:rPr lang="en-US" dirty="0" smtClean="0"/>
              <a:t> triphosphates"; </a:t>
            </a:r>
            <a:r>
              <a:rPr lang="en-US" dirty="0" smtClean="0">
                <a:hlinkClick r:id="rId2" tooltip="Nucleotide"/>
              </a:rPr>
              <a:t>nucleotides</a:t>
            </a:r>
            <a:r>
              <a:rPr lang="en-US" dirty="0" smtClean="0"/>
              <a:t> containing triphosphate groups), the building blocks from which the DNA polymerase synthesizes a new DNA strand</a:t>
            </a:r>
          </a:p>
          <a:p>
            <a:pPr lvl="0"/>
            <a:r>
              <a:rPr lang="en-US" dirty="0" smtClean="0"/>
              <a:t>a </a:t>
            </a:r>
            <a:r>
              <a:rPr lang="en-US" i="1" dirty="0" smtClean="0">
                <a:hlinkClick r:id="rId3" tooltip="Buffer solution"/>
              </a:rPr>
              <a:t>buffer solution</a:t>
            </a:r>
            <a:r>
              <a:rPr lang="en-US" dirty="0" smtClean="0"/>
              <a:t> providing a suitable chemical environment for optimum activity and stability of the DNA polymerase</a:t>
            </a:r>
          </a:p>
          <a:p>
            <a:pPr lvl="0"/>
            <a:r>
              <a:rPr lang="en-US" i="1" dirty="0" smtClean="0">
                <a:hlinkClick r:id="rId4" tooltip="Bivalent (chemistry)"/>
              </a:rPr>
              <a:t>bivalent</a:t>
            </a:r>
            <a:r>
              <a:rPr lang="en-US" i="1" dirty="0" smtClean="0"/>
              <a:t> </a:t>
            </a:r>
            <a:r>
              <a:rPr lang="en-US" i="1" dirty="0" err="1" smtClean="0">
                <a:hlinkClick r:id="rId5" tooltip="Cations"/>
              </a:rPr>
              <a:t>cations</a:t>
            </a:r>
            <a:r>
              <a:rPr lang="en-US" dirty="0" smtClean="0"/>
              <a:t>, typically </a:t>
            </a:r>
            <a:r>
              <a:rPr lang="en-US" dirty="0" smtClean="0">
                <a:hlinkClick r:id="rId6" tooltip="Magnesium"/>
              </a:rPr>
              <a:t>magnesium</a:t>
            </a:r>
            <a:r>
              <a:rPr lang="en-US" dirty="0" smtClean="0"/>
              <a:t> (Mg) or </a:t>
            </a:r>
            <a:r>
              <a:rPr lang="en-US" dirty="0" smtClean="0">
                <a:hlinkClick r:id="rId7" tooltip="Manganese"/>
              </a:rPr>
              <a:t>manganese</a:t>
            </a:r>
            <a:r>
              <a:rPr lang="en-US" dirty="0" smtClean="0"/>
              <a:t> (</a:t>
            </a:r>
            <a:r>
              <a:rPr lang="en-US" dirty="0" err="1" smtClean="0"/>
              <a:t>Mn</a:t>
            </a:r>
            <a:r>
              <a:rPr lang="en-US" dirty="0" smtClean="0"/>
              <a:t>) ions; Mg</a:t>
            </a:r>
            <a:r>
              <a:rPr lang="en-US" baseline="30000" dirty="0" smtClean="0"/>
              <a:t>2+</a:t>
            </a:r>
            <a:r>
              <a:rPr lang="en-US" dirty="0" smtClean="0"/>
              <a:t> is the most common, but Mn</a:t>
            </a:r>
            <a:r>
              <a:rPr lang="en-US" baseline="30000" dirty="0" smtClean="0"/>
              <a:t>2+</a:t>
            </a:r>
            <a:r>
              <a:rPr lang="en-US" dirty="0" smtClean="0"/>
              <a:t> can be used for </a:t>
            </a:r>
            <a:r>
              <a:rPr lang="en-US" dirty="0" smtClean="0">
                <a:hlinkClick r:id="rId8" tooltip="PCR mutagenesis"/>
              </a:rPr>
              <a:t>PCR-mediated DNA mutagenesis</a:t>
            </a:r>
            <a:r>
              <a:rPr lang="en-US" dirty="0" smtClean="0"/>
              <a:t>, as a higher Mn</a:t>
            </a:r>
            <a:r>
              <a:rPr lang="en-US" baseline="30000" dirty="0" smtClean="0"/>
              <a:t>2+</a:t>
            </a:r>
            <a:r>
              <a:rPr lang="en-US" dirty="0" smtClean="0"/>
              <a:t> concentration increases the error rate during DNA synthesis;</a:t>
            </a:r>
            <a:r>
              <a:rPr lang="en-US" baseline="30000" dirty="0" smtClean="0">
                <a:hlinkClick r:id="rId9"/>
              </a:rPr>
              <a:t>[10]</a:t>
            </a:r>
            <a:r>
              <a:rPr lang="en-US" dirty="0" smtClean="0"/>
              <a:t> and </a:t>
            </a:r>
            <a:r>
              <a:rPr lang="en-US" i="1" dirty="0" smtClean="0"/>
              <a:t>monovalent </a:t>
            </a:r>
            <a:r>
              <a:rPr lang="en-US" i="1" dirty="0" err="1" smtClean="0"/>
              <a:t>cations</a:t>
            </a:r>
            <a:r>
              <a:rPr lang="en-US" dirty="0" smtClean="0"/>
              <a:t>, typically </a:t>
            </a:r>
            <a:r>
              <a:rPr lang="en-US" dirty="0" smtClean="0">
                <a:hlinkClick r:id="rId10" tooltip="Potassium"/>
              </a:rPr>
              <a:t>potassium</a:t>
            </a:r>
            <a:r>
              <a:rPr lang="en-US" dirty="0" smtClean="0"/>
              <a:t> (K) ions</a:t>
            </a:r>
          </a:p>
          <a:p>
            <a:endParaRPr lang="en-US" dirty="0"/>
          </a:p>
        </p:txBody>
      </p:sp>
    </p:spTree>
    <p:extLst>
      <p:ext uri="{BB962C8B-B14F-4D97-AF65-F5344CB8AC3E}">
        <p14:creationId xmlns:p14="http://schemas.microsoft.com/office/powerpoint/2010/main" val="1779931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Typically, PCR consists of a series of 20–40 repeated temperature changes, called thermal cycles, with each cycle commonly consisting of two or three discrete temperature steps (see figure below). </a:t>
            </a:r>
            <a:endParaRPr lang="en-US" dirty="0" smtClean="0"/>
          </a:p>
          <a:p>
            <a:r>
              <a:rPr lang="en-US" dirty="0" smtClean="0"/>
              <a:t>The </a:t>
            </a:r>
            <a:r>
              <a:rPr lang="en-US" dirty="0"/>
              <a:t>cycling is often preceded by a single temperature step at a very high temperature (&gt;90 °C (194 °F)), and followed by one hold at the end for final product extension or brief storage. </a:t>
            </a:r>
          </a:p>
        </p:txBody>
      </p:sp>
    </p:spTree>
    <p:extLst>
      <p:ext uri="{BB962C8B-B14F-4D97-AF65-F5344CB8AC3E}">
        <p14:creationId xmlns:p14="http://schemas.microsoft.com/office/powerpoint/2010/main" val="3253656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temperatures used and the length of time they are applied in each cycle depend on a variety of parameters, including the enzyme used for DNA synthesis, the concentration of bivalent ions and </a:t>
            </a:r>
            <a:r>
              <a:rPr lang="en-US" dirty="0" err="1" smtClean="0"/>
              <a:t>dNTPs</a:t>
            </a:r>
            <a:r>
              <a:rPr lang="en-US" dirty="0" smtClean="0"/>
              <a:t> in the reaction, and the </a:t>
            </a:r>
            <a:r>
              <a:rPr lang="en-US" dirty="0" smtClean="0">
                <a:hlinkClick r:id="rId2" tooltip="DNA melting"/>
              </a:rPr>
              <a:t>melting temperature</a:t>
            </a:r>
            <a:r>
              <a:rPr lang="en-US" dirty="0" smtClean="0"/>
              <a:t> (</a:t>
            </a:r>
            <a:r>
              <a:rPr lang="en-US" i="1" dirty="0" smtClean="0"/>
              <a:t>T</a:t>
            </a:r>
            <a:r>
              <a:rPr lang="en-US" i="1" baseline="-25000" dirty="0" smtClean="0"/>
              <a:t>m</a:t>
            </a:r>
            <a:r>
              <a:rPr lang="en-US" dirty="0" smtClean="0"/>
              <a:t>) of the primers.</a:t>
            </a:r>
            <a:r>
              <a:rPr lang="en-US" baseline="30000" dirty="0" smtClean="0">
                <a:hlinkClick r:id="rId3"/>
              </a:rPr>
              <a:t>[11]</a:t>
            </a:r>
            <a:r>
              <a:rPr lang="en-US" dirty="0" smtClean="0"/>
              <a:t> The individual steps common to most PCR methods are as follows: </a:t>
            </a:r>
          </a:p>
          <a:p>
            <a:endParaRPr lang="en-US" dirty="0"/>
          </a:p>
        </p:txBody>
      </p:sp>
    </p:spTree>
    <p:extLst>
      <p:ext uri="{BB962C8B-B14F-4D97-AF65-F5344CB8AC3E}">
        <p14:creationId xmlns:p14="http://schemas.microsoft.com/office/powerpoint/2010/main" val="4155147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i="1" dirty="0"/>
              <a:t>Initialization</a:t>
            </a:r>
            <a:r>
              <a:rPr lang="en-US" dirty="0"/>
              <a:t>: This step is only required for DNA polymerases that require heat activation by </a:t>
            </a:r>
            <a:r>
              <a:rPr lang="en-US" dirty="0">
                <a:hlinkClick r:id="rId2" tooltip="Hot start PCR"/>
              </a:rPr>
              <a:t>hot-start PCR</a:t>
            </a:r>
            <a:r>
              <a:rPr lang="en-US" dirty="0"/>
              <a:t>.</a:t>
            </a:r>
            <a:r>
              <a:rPr lang="en-US" baseline="30000" dirty="0">
                <a:hlinkClick r:id="rId3"/>
              </a:rPr>
              <a:t>[12]</a:t>
            </a:r>
            <a:r>
              <a:rPr lang="en-US" dirty="0"/>
              <a:t> It consists of heating the reaction chamber to a temperature of 94–96 °C (201–205 °F), or 98 °C (208 °F) if extremely </a:t>
            </a:r>
            <a:r>
              <a:rPr lang="en-US" dirty="0" err="1"/>
              <a:t>thermostable</a:t>
            </a:r>
            <a:r>
              <a:rPr lang="en-US" dirty="0"/>
              <a:t> polymerases are used, which is then held for 1–10 minutes</a:t>
            </a:r>
            <a:r>
              <a:rPr lang="en-US" dirty="0" smtClean="0"/>
              <a:t>.</a:t>
            </a:r>
            <a:endParaRPr lang="en-US" dirty="0"/>
          </a:p>
        </p:txBody>
      </p:sp>
    </p:spTree>
    <p:extLst>
      <p:ext uri="{BB962C8B-B14F-4D97-AF65-F5344CB8AC3E}">
        <p14:creationId xmlns:p14="http://schemas.microsoft.com/office/powerpoint/2010/main" val="1687397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dirty="0" smtClean="0">
                <a:hlinkClick r:id="rId2" tooltip="Denaturation (biochemistry)"/>
              </a:rPr>
              <a:t>Denaturation</a:t>
            </a:r>
            <a:r>
              <a:rPr lang="en-US" dirty="0" smtClean="0"/>
              <a:t>: This step is the first regular cycling event and consists of heating the reaction chamber to 94–98 °C (201–208 °F) for 20–30 seconds. </a:t>
            </a:r>
          </a:p>
          <a:p>
            <a:r>
              <a:rPr lang="en-US" dirty="0" smtClean="0"/>
              <a:t>This causes </a:t>
            </a:r>
            <a:r>
              <a:rPr lang="en-US" dirty="0" smtClean="0">
                <a:hlinkClick r:id="rId3" tooltip="DNA melting"/>
              </a:rPr>
              <a:t>DNA melting</a:t>
            </a:r>
            <a:r>
              <a:rPr lang="en-US" dirty="0" smtClean="0"/>
              <a:t>, or denaturation, of the double-stranded DNA template by breaking the </a:t>
            </a:r>
            <a:r>
              <a:rPr lang="en-US" dirty="0" smtClean="0">
                <a:hlinkClick r:id="rId4" tooltip="Hydrogen bond"/>
              </a:rPr>
              <a:t>hydrogen bonds</a:t>
            </a:r>
            <a:r>
              <a:rPr lang="en-US" dirty="0" smtClean="0"/>
              <a:t> between complementary bases, yielding two single-stranded DNA molecules</a:t>
            </a:r>
          </a:p>
          <a:p>
            <a:endParaRPr lang="en-US" dirty="0"/>
          </a:p>
        </p:txBody>
      </p:sp>
    </p:spTree>
    <p:extLst>
      <p:ext uri="{BB962C8B-B14F-4D97-AF65-F5344CB8AC3E}">
        <p14:creationId xmlns:p14="http://schemas.microsoft.com/office/powerpoint/2010/main" val="399293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0" y="228600"/>
            <a:ext cx="9144000" cy="6477000"/>
          </a:xfrm>
        </p:spPr>
        <p:txBody>
          <a:bodyPr>
            <a:normAutofit/>
          </a:bodyPr>
          <a:lstStyle/>
          <a:p>
            <a:pPr lvl="0"/>
            <a:r>
              <a:rPr lang="en-US" i="1" dirty="0">
                <a:hlinkClick r:id="rId2" tooltip="Annealing (biology)"/>
              </a:rPr>
              <a:t>Annealing</a:t>
            </a:r>
            <a:r>
              <a:rPr lang="en-US" dirty="0"/>
              <a:t>: In the next step, the reaction temperature is lowered to 50–65 °C (122–149 °F) for 20–40 seconds, allowing annealing of the primers to each of the single-stranded DNA templates</a:t>
            </a:r>
            <a:r>
              <a:rPr lang="en-US" dirty="0" smtClean="0"/>
              <a:t>.</a:t>
            </a:r>
          </a:p>
          <a:p>
            <a:pPr lvl="0"/>
            <a:r>
              <a:rPr lang="en-US" dirty="0" smtClean="0"/>
              <a:t> </a:t>
            </a:r>
            <a:r>
              <a:rPr lang="en-US" dirty="0"/>
              <a:t>Two different primers are typically included in the reaction mixture: one for each of the two single-stranded complements containing the target region. </a:t>
            </a:r>
            <a:endParaRPr lang="en-US" dirty="0" smtClean="0"/>
          </a:p>
          <a:p>
            <a:pPr lvl="0"/>
            <a:r>
              <a:rPr lang="en-US" dirty="0" smtClean="0"/>
              <a:t>The </a:t>
            </a:r>
            <a:r>
              <a:rPr lang="en-US" dirty="0"/>
              <a:t>primers are single-stranded sequences themselves, but are much shorter than the length of the target region, complementing only very short sequences at the 3′ end of each strand</a:t>
            </a:r>
            <a:r>
              <a:rPr lang="en-US" dirty="0" smtClean="0"/>
              <a:t>.</a:t>
            </a:r>
            <a:endParaRPr lang="en-US" dirty="0"/>
          </a:p>
        </p:txBody>
      </p:sp>
    </p:spTree>
    <p:extLst>
      <p:ext uri="{BB962C8B-B14F-4D97-AF65-F5344CB8AC3E}">
        <p14:creationId xmlns:p14="http://schemas.microsoft.com/office/powerpoint/2010/main" val="2372462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Stable hydrogen bonds between complementary bases are formed only when the primer sequence very closely matches the template sequence. </a:t>
            </a:r>
          </a:p>
          <a:p>
            <a:r>
              <a:rPr lang="en-US" dirty="0" smtClean="0"/>
              <a:t>During this step, the polymerase binds to the primer-template hybrid and begins DNA formation.</a:t>
            </a:r>
          </a:p>
          <a:p>
            <a:endParaRPr lang="en-US" dirty="0"/>
          </a:p>
        </p:txBody>
      </p:sp>
    </p:spTree>
    <p:extLst>
      <p:ext uri="{BB962C8B-B14F-4D97-AF65-F5344CB8AC3E}">
        <p14:creationId xmlns:p14="http://schemas.microsoft.com/office/powerpoint/2010/main" val="1270168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lvl="0"/>
            <a:r>
              <a:rPr lang="en-US" i="1" dirty="0"/>
              <a:t>Extension/elongation</a:t>
            </a:r>
            <a:r>
              <a:rPr lang="en-US" dirty="0"/>
              <a:t>: The temperature at this step depends on the DNA polymerase used; the optimum </a:t>
            </a:r>
            <a:r>
              <a:rPr lang="en-US" dirty="0">
                <a:hlinkClick r:id="rId2" tooltip="Enzyme"/>
              </a:rPr>
              <a:t>activity</a:t>
            </a:r>
            <a:r>
              <a:rPr lang="en-US" dirty="0"/>
              <a:t> temperature for the </a:t>
            </a:r>
            <a:r>
              <a:rPr lang="en-US" dirty="0" err="1"/>
              <a:t>thermostable</a:t>
            </a:r>
            <a:r>
              <a:rPr lang="en-US" dirty="0"/>
              <a:t> DNA polymerase of </a:t>
            </a:r>
            <a:r>
              <a:rPr lang="en-US" i="1" dirty="0" err="1"/>
              <a:t>Taq</a:t>
            </a:r>
            <a:r>
              <a:rPr lang="en-US" dirty="0"/>
              <a:t> polymerase is approximately 75–80 °C (167–176 °F</a:t>
            </a:r>
            <a:r>
              <a:rPr lang="en-US" dirty="0" smtClean="0"/>
              <a:t>), </a:t>
            </a:r>
            <a:r>
              <a:rPr lang="en-US" dirty="0"/>
              <a:t>though a temperature of 72 °C (162 °F) is commonly used with this enzyme</a:t>
            </a:r>
            <a:r>
              <a:rPr lang="en-US" dirty="0" smtClean="0"/>
              <a:t>.</a:t>
            </a:r>
          </a:p>
          <a:p>
            <a:pPr lvl="0"/>
            <a:r>
              <a:rPr lang="en-US" dirty="0" smtClean="0"/>
              <a:t> </a:t>
            </a:r>
            <a:r>
              <a:rPr lang="en-US" dirty="0"/>
              <a:t>In this step, the DNA polymerase synthesizes a new DNA strand complementary to the DNA template strand by adding free </a:t>
            </a:r>
            <a:r>
              <a:rPr lang="en-US" dirty="0" err="1"/>
              <a:t>dNTPs</a:t>
            </a:r>
            <a:r>
              <a:rPr lang="en-US" dirty="0"/>
              <a:t> from the reaction mixture that is complementary to the template in the </a:t>
            </a:r>
            <a:r>
              <a:rPr lang="en-US" dirty="0">
                <a:hlinkClick r:id="rId3" tooltip="Directionality (molecular biology)"/>
              </a:rPr>
              <a:t>5′-to-3′ direction</a:t>
            </a:r>
            <a:r>
              <a:rPr lang="en-US" dirty="0"/>
              <a:t>, </a:t>
            </a:r>
            <a:r>
              <a:rPr lang="en-US" dirty="0">
                <a:hlinkClick r:id="rId4" tooltip="Condensation reaction"/>
              </a:rPr>
              <a:t>condensing</a:t>
            </a:r>
            <a:r>
              <a:rPr lang="en-US" dirty="0"/>
              <a:t> the 5′-</a:t>
            </a:r>
            <a:r>
              <a:rPr lang="en-US" dirty="0">
                <a:hlinkClick r:id="rId5" tooltip="Phosphate group"/>
              </a:rPr>
              <a:t>phosphate group</a:t>
            </a:r>
            <a:r>
              <a:rPr lang="en-US" dirty="0"/>
              <a:t> of the </a:t>
            </a:r>
            <a:r>
              <a:rPr lang="en-US" dirty="0" err="1"/>
              <a:t>dNTPs</a:t>
            </a:r>
            <a:r>
              <a:rPr lang="en-US" dirty="0"/>
              <a:t> with the 3′-</a:t>
            </a:r>
            <a:r>
              <a:rPr lang="en-US" dirty="0">
                <a:hlinkClick r:id="rId6" tooltip="Hydroxy group"/>
              </a:rPr>
              <a:t>hydroxy </a:t>
            </a:r>
            <a:r>
              <a:rPr lang="en-US" dirty="0" smtClean="0">
                <a:hlinkClick r:id="rId6" tooltip="Hydroxy group"/>
              </a:rPr>
              <a:t>group</a:t>
            </a:r>
            <a:r>
              <a:rPr lang="en-US" dirty="0" smtClean="0"/>
              <a:t> at </a:t>
            </a:r>
            <a:r>
              <a:rPr lang="en-US" dirty="0"/>
              <a:t>the end of the nascent (elongating) DNA strand. </a:t>
            </a:r>
            <a:endParaRPr lang="en-US" dirty="0" smtClean="0"/>
          </a:p>
        </p:txBody>
      </p:sp>
    </p:spTree>
    <p:extLst>
      <p:ext uri="{BB962C8B-B14F-4D97-AF65-F5344CB8AC3E}">
        <p14:creationId xmlns:p14="http://schemas.microsoft.com/office/powerpoint/2010/main" val="195255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lvl="0"/>
            <a:r>
              <a:rPr lang="en-US" dirty="0" smtClean="0"/>
              <a:t>The precise time required for elongation depends both on the DNA polymerase used and on the length of the DNA target region to amplify. </a:t>
            </a:r>
          </a:p>
          <a:p>
            <a:pPr lvl="0"/>
            <a:r>
              <a:rPr lang="en-US" dirty="0" smtClean="0"/>
              <a:t>As a rule of thumb, at their optimal temperature, most DNA polymerases polymerize a thousand bases per minute. </a:t>
            </a:r>
          </a:p>
          <a:p>
            <a:pPr lvl="0"/>
            <a:r>
              <a:rPr lang="en-US" dirty="0" smtClean="0"/>
              <a:t>Under optimal conditions (i.e., if there are no limitations due to limiting substrates or reagents), at each extension/elongation step, the number of DNA target sequences is doubled. </a:t>
            </a:r>
          </a:p>
          <a:p>
            <a:pPr lvl="0"/>
            <a:r>
              <a:rPr lang="en-US" dirty="0" smtClean="0"/>
              <a:t>With each successive cycle, the original template strands plus all newly generated strands become template strands for the next round of elongation, leading to exponential (geometric) amplification of the specific DNA target region.</a:t>
            </a:r>
          </a:p>
          <a:p>
            <a:endParaRPr lang="en-US" dirty="0"/>
          </a:p>
        </p:txBody>
      </p:sp>
    </p:spTree>
    <p:extLst>
      <p:ext uri="{BB962C8B-B14F-4D97-AF65-F5344CB8AC3E}">
        <p14:creationId xmlns:p14="http://schemas.microsoft.com/office/powerpoint/2010/main" val="1949087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processes of denaturation, annealing and elongation constitute a single cycle. Multiple cycles are required to amplify the DNA target to millions of copies.</a:t>
            </a:r>
          </a:p>
          <a:p>
            <a:r>
              <a:rPr lang="en-US" dirty="0" smtClean="0"/>
              <a:t> The formula used to calculate the number of DNA copies formed after a given number of cycles is 2</a:t>
            </a:r>
            <a:r>
              <a:rPr lang="en-US" baseline="30000" dirty="0" smtClean="0"/>
              <a:t>n</a:t>
            </a:r>
            <a:r>
              <a:rPr lang="en-US" dirty="0" smtClean="0"/>
              <a:t>, where </a:t>
            </a:r>
            <a:r>
              <a:rPr lang="en-US" i="1" dirty="0" smtClean="0"/>
              <a:t>n</a:t>
            </a:r>
            <a:r>
              <a:rPr lang="en-US" dirty="0" smtClean="0"/>
              <a:t> is the number of cycles. Thus, a reaction set for 30 cycles results in 2</a:t>
            </a:r>
            <a:r>
              <a:rPr lang="en-US" baseline="30000" dirty="0" smtClean="0"/>
              <a:t>30</a:t>
            </a:r>
            <a:r>
              <a:rPr lang="en-US" dirty="0" smtClean="0"/>
              <a:t>, or 1,073,741,824, copies of the original double-stranded DNA target region.</a:t>
            </a:r>
          </a:p>
          <a:p>
            <a:endParaRPr lang="en-US" dirty="0" smtClean="0"/>
          </a:p>
          <a:p>
            <a:endParaRPr lang="en-US" dirty="0"/>
          </a:p>
        </p:txBody>
      </p:sp>
    </p:spTree>
    <p:extLst>
      <p:ext uri="{BB962C8B-B14F-4D97-AF65-F5344CB8AC3E}">
        <p14:creationId xmlns:p14="http://schemas.microsoft.com/office/powerpoint/2010/main" val="12028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Genetical View of Disease</a:t>
            </a:r>
          </a:p>
        </p:txBody>
      </p:sp>
      <p:sp>
        <p:nvSpPr>
          <p:cNvPr id="7171" name="Rectangle 3"/>
          <p:cNvSpPr>
            <a:spLocks noGrp="1" noChangeArrowheads="1"/>
          </p:cNvSpPr>
          <p:nvPr>
            <p:ph idx="1"/>
          </p:nvPr>
        </p:nvSpPr>
        <p:spPr/>
        <p:txBody>
          <a:bodyPr/>
          <a:lstStyle/>
          <a:p>
            <a:pPr>
              <a:lnSpc>
                <a:spcPct val="90000"/>
              </a:lnSpc>
            </a:pPr>
            <a:r>
              <a:rPr lang="en-US" sz="2800"/>
              <a:t>Disease is the result of </a:t>
            </a:r>
            <a:r>
              <a:rPr lang="en-US" sz="2800" u="sng"/>
              <a:t>mismatch</a:t>
            </a:r>
            <a:r>
              <a:rPr lang="en-US" sz="2800"/>
              <a:t> between integrated, but variable,</a:t>
            </a:r>
            <a:r>
              <a:rPr lang="en-US" sz="2800" u="sng"/>
              <a:t>homeostatic</a:t>
            </a:r>
            <a:r>
              <a:rPr lang="en-US" sz="2800"/>
              <a:t> systems and some experience(s) of an equally variable </a:t>
            </a:r>
            <a:r>
              <a:rPr lang="en-US" sz="2800" u="sng"/>
              <a:t>environment</a:t>
            </a:r>
            <a:r>
              <a:rPr lang="en-US" sz="2800"/>
              <a:t>.</a:t>
            </a:r>
          </a:p>
          <a:p>
            <a:pPr>
              <a:lnSpc>
                <a:spcPct val="90000"/>
              </a:lnSpc>
            </a:pPr>
            <a:r>
              <a:rPr lang="en-US" sz="2800"/>
              <a:t>Incongruence may be potential (susceptibility) or inevitable.</a:t>
            </a:r>
          </a:p>
          <a:p>
            <a:pPr>
              <a:lnSpc>
                <a:spcPct val="90000"/>
              </a:lnSpc>
            </a:pPr>
            <a:r>
              <a:rPr lang="en-US" sz="2800"/>
              <a:t>Environment may be internal or external, physical or social.</a:t>
            </a:r>
          </a:p>
          <a:p>
            <a:pPr>
              <a:lnSpc>
                <a:spcPct val="90000"/>
              </a:lnSpc>
            </a:pPr>
            <a:r>
              <a:rPr lang="en-US" sz="2800"/>
              <a:t>Continuity of health and disease</a:t>
            </a:r>
          </a:p>
        </p:txBody>
      </p:sp>
      <p:sp>
        <p:nvSpPr>
          <p:cNvPr id="2" name="Date Placeholder 1"/>
          <p:cNvSpPr>
            <a:spLocks noGrp="1"/>
          </p:cNvSpPr>
          <p:nvPr>
            <p:ph type="dt" sz="half" idx="10"/>
          </p:nvPr>
        </p:nvSpPr>
        <p:spPr/>
        <p:txBody>
          <a:bodyPr/>
          <a:lstStyle/>
          <a:p>
            <a:fld id="{3F34E0D7-8A75-4C5A-835F-D2EFFAA0B142}"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6</a:t>
            </a:fld>
            <a:endParaRPr lang="en-US"/>
          </a:p>
        </p:txBody>
      </p:sp>
    </p:spTree>
    <p:extLst>
      <p:ext uri="{BB962C8B-B14F-4D97-AF65-F5344CB8AC3E}">
        <p14:creationId xmlns:p14="http://schemas.microsoft.com/office/powerpoint/2010/main" val="1675083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i="1" dirty="0"/>
              <a:t>Final elongation</a:t>
            </a:r>
            <a:r>
              <a:rPr lang="en-US" dirty="0"/>
              <a:t>: This single step is optional, but is performed at a temperature of 70–74 °C (158–165 °F) (the temperature range required for optimal activity of most polymerases used in PCR) for 5–15 minutes after the last PCR cycle to ensure that any remaining single-stranded DNA is fully elongated.</a:t>
            </a:r>
          </a:p>
          <a:p>
            <a:endParaRPr lang="en-US" dirty="0"/>
          </a:p>
        </p:txBody>
      </p:sp>
    </p:spTree>
    <p:extLst>
      <p:ext uri="{BB962C8B-B14F-4D97-AF65-F5344CB8AC3E}">
        <p14:creationId xmlns:p14="http://schemas.microsoft.com/office/powerpoint/2010/main" val="2198408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i="1" dirty="0" smtClean="0"/>
              <a:t>Final hold</a:t>
            </a:r>
            <a:r>
              <a:rPr lang="en-US" dirty="0" smtClean="0"/>
              <a:t>: The final step cools the reaction chamber to 4–15 °C (39–59 °F) for an indefinite time, and may be employed for short-term storage of the PCR products.</a:t>
            </a:r>
          </a:p>
          <a:p>
            <a:r>
              <a:rPr lang="en-US" dirty="0" smtClean="0"/>
              <a:t> </a:t>
            </a:r>
          </a:p>
          <a:p>
            <a:endParaRPr lang="en-US" dirty="0"/>
          </a:p>
        </p:txBody>
      </p:sp>
    </p:spTree>
    <p:extLst>
      <p:ext uri="{BB962C8B-B14F-4D97-AF65-F5344CB8AC3E}">
        <p14:creationId xmlns:p14="http://schemas.microsoft.com/office/powerpoint/2010/main" val="3939144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152400"/>
            <a:ext cx="8229600" cy="5973763"/>
          </a:xfrm>
        </p:spPr>
        <p:txBody>
          <a:bodyPr>
            <a:normAutofit fontScale="92500" lnSpcReduction="20000"/>
          </a:bodyPr>
          <a:lstStyle/>
          <a:p>
            <a:r>
              <a:rPr lang="en-US" dirty="0" smtClean="0"/>
              <a:t>It is critical to determine a proper temperature for the annealing step because efficiency and specificity are strongly affected by the annealing temperature.</a:t>
            </a:r>
          </a:p>
          <a:p>
            <a:r>
              <a:rPr lang="en-US" dirty="0" smtClean="0"/>
              <a:t> This temperature must be low enough to allow for hybridization of the primer to the strand, but high enough for the hybridization to be specific, i.e., the primer should bind </a:t>
            </a:r>
            <a:r>
              <a:rPr lang="en-US" i="1" dirty="0" smtClean="0"/>
              <a:t>only</a:t>
            </a:r>
            <a:r>
              <a:rPr lang="en-US" dirty="0" smtClean="0"/>
              <a:t> to a perfectly complementary part of the strand, and nowhere else.</a:t>
            </a:r>
          </a:p>
          <a:p>
            <a:r>
              <a:rPr lang="en-US" dirty="0" smtClean="0"/>
              <a:t> If the temperature is too low, the primer may bind imperfectly. If it is too high, the primer may not bind at all. A typical annealing temperature is about 3–5 °C below the </a:t>
            </a:r>
            <a:r>
              <a:rPr lang="en-US" i="1" dirty="0" smtClean="0"/>
              <a:t>T</a:t>
            </a:r>
            <a:r>
              <a:rPr lang="en-US" i="1" baseline="-25000" dirty="0" smtClean="0"/>
              <a:t>m</a:t>
            </a:r>
            <a:r>
              <a:rPr lang="en-US" dirty="0" smtClean="0"/>
              <a:t> of the primers used. </a:t>
            </a:r>
          </a:p>
          <a:p>
            <a:endParaRPr lang="en-US" dirty="0" smtClean="0"/>
          </a:p>
          <a:p>
            <a:endParaRPr lang="en-US" dirty="0"/>
          </a:p>
        </p:txBody>
      </p:sp>
    </p:spTree>
    <p:extLst>
      <p:ext uri="{BB962C8B-B14F-4D97-AF65-F5344CB8AC3E}">
        <p14:creationId xmlns:p14="http://schemas.microsoft.com/office/powerpoint/2010/main" val="3011800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Blotting techniques</a:t>
            </a:r>
            <a:endParaRPr lang="en-US" dirty="0"/>
          </a:p>
        </p:txBody>
      </p:sp>
      <p:sp>
        <p:nvSpPr>
          <p:cNvPr id="3" name="Content Placeholder 2"/>
          <p:cNvSpPr>
            <a:spLocks noGrp="1"/>
          </p:cNvSpPr>
          <p:nvPr>
            <p:ph idx="1"/>
          </p:nvPr>
        </p:nvSpPr>
        <p:spPr/>
        <p:txBody>
          <a:bodyPr/>
          <a:lstStyle/>
          <a:p>
            <a:r>
              <a:rPr lang="en-US" dirty="0"/>
              <a:t>The terms </a:t>
            </a:r>
            <a:r>
              <a:rPr lang="en-US" i="1" dirty="0"/>
              <a:t>northern</a:t>
            </a:r>
            <a:r>
              <a:rPr lang="en-US" dirty="0"/>
              <a:t>, </a:t>
            </a:r>
            <a:r>
              <a:rPr lang="en-US" i="1" dirty="0"/>
              <a:t>western</a:t>
            </a:r>
            <a:r>
              <a:rPr lang="en-US" dirty="0"/>
              <a:t> and </a:t>
            </a:r>
            <a:r>
              <a:rPr lang="en-US" i="1" dirty="0"/>
              <a:t>eastern</a:t>
            </a:r>
            <a:r>
              <a:rPr lang="en-US" dirty="0"/>
              <a:t> blotting are derived from what initially was a molecular biology joke that played on the term </a:t>
            </a:r>
            <a:r>
              <a:rPr lang="en-US" i="1" u="sng" dirty="0">
                <a:hlinkClick r:id="rId2" tooltip="Southern blot"/>
              </a:rPr>
              <a:t>Southern blotting</a:t>
            </a:r>
            <a:r>
              <a:rPr lang="en-US" dirty="0"/>
              <a:t>, after the technique described by </a:t>
            </a:r>
            <a:r>
              <a:rPr lang="en-US" u="sng" dirty="0">
                <a:hlinkClick r:id="rId3" tooltip="Edwin Southern"/>
              </a:rPr>
              <a:t>Edwin Southern</a:t>
            </a:r>
            <a:r>
              <a:rPr lang="en-US" dirty="0"/>
              <a:t> for the </a:t>
            </a:r>
            <a:r>
              <a:rPr lang="en-US" dirty="0" err="1"/>
              <a:t>hybridisation</a:t>
            </a:r>
            <a:r>
              <a:rPr lang="en-US" dirty="0"/>
              <a:t> of blotted DNA. Patricia Thomas, developer of the RNA blot which then became known as the </a:t>
            </a:r>
            <a:r>
              <a:rPr lang="en-US" i="1" dirty="0"/>
              <a:t>northern blot</a:t>
            </a:r>
            <a:r>
              <a:rPr lang="en-US" dirty="0"/>
              <a:t>, actually didn't use the term</a:t>
            </a:r>
          </a:p>
        </p:txBody>
      </p:sp>
    </p:spTree>
    <p:extLst>
      <p:ext uri="{BB962C8B-B14F-4D97-AF65-F5344CB8AC3E}">
        <p14:creationId xmlns:p14="http://schemas.microsoft.com/office/powerpoint/2010/main" val="3336008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US" u="sng" dirty="0">
                <a:hlinkClick r:id="rId2" tooltip="Southern blot"/>
              </a:rPr>
              <a:t>Southern blot</a:t>
            </a:r>
            <a:r>
              <a:rPr lang="en-US" dirty="0"/>
              <a:t> is a method for probing for the presence of a specific DNA sequence within a DNA sample</a:t>
            </a:r>
            <a:r>
              <a:rPr lang="en-US" dirty="0" smtClean="0"/>
              <a:t>.</a:t>
            </a:r>
          </a:p>
          <a:p>
            <a:r>
              <a:rPr lang="en-US" dirty="0" smtClean="0"/>
              <a:t> </a:t>
            </a:r>
            <a:r>
              <a:rPr lang="en-US" dirty="0"/>
              <a:t>DNA samples before or after </a:t>
            </a:r>
            <a:r>
              <a:rPr lang="en-US" u="sng" dirty="0">
                <a:hlinkClick r:id="rId3" tooltip="Restriction enzyme"/>
              </a:rPr>
              <a:t>restriction enzyme</a:t>
            </a:r>
            <a:r>
              <a:rPr lang="en-US" dirty="0"/>
              <a:t> (restriction endonuclease) digestion are separated by gel electrophoresis and then transferred to a membrane by blotting via </a:t>
            </a:r>
            <a:r>
              <a:rPr lang="en-US" u="sng" dirty="0">
                <a:hlinkClick r:id="rId4" tooltip="Capillary action"/>
              </a:rPr>
              <a:t>capillary action</a:t>
            </a:r>
            <a:r>
              <a:rPr lang="en-US" dirty="0"/>
              <a:t>. </a:t>
            </a:r>
            <a:endParaRPr lang="en-US" dirty="0" smtClean="0"/>
          </a:p>
          <a:p>
            <a:r>
              <a:rPr lang="en-US" dirty="0" smtClean="0"/>
              <a:t>The </a:t>
            </a:r>
            <a:r>
              <a:rPr lang="en-US" dirty="0"/>
              <a:t>membrane is then exposed to a labeled DNA probe that has a complement base sequence to the sequence on the DNA of </a:t>
            </a:r>
            <a:r>
              <a:rPr lang="en-US" dirty="0" smtClean="0"/>
              <a:t>interest.</a:t>
            </a:r>
            <a:endParaRPr lang="en-US" u="sng" baseline="30000" dirty="0"/>
          </a:p>
          <a:p>
            <a:endParaRPr lang="en-US" dirty="0"/>
          </a:p>
        </p:txBody>
      </p:sp>
    </p:spTree>
    <p:extLst>
      <p:ext uri="{BB962C8B-B14F-4D97-AF65-F5344CB8AC3E}">
        <p14:creationId xmlns:p14="http://schemas.microsoft.com/office/powerpoint/2010/main" val="3665625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381000"/>
            <a:ext cx="8382000" cy="6248400"/>
          </a:xfrm>
        </p:spPr>
        <p:txBody>
          <a:bodyPr>
            <a:normAutofit/>
          </a:bodyPr>
          <a:lstStyle/>
          <a:p>
            <a:r>
              <a:rPr lang="en-US" dirty="0" smtClean="0"/>
              <a:t>Southern blotting is less commonly used in laboratory science due to the capacity of other techniques, such as </a:t>
            </a:r>
            <a:r>
              <a:rPr lang="en-US" u="sng" dirty="0" smtClean="0">
                <a:hlinkClick r:id="rId2" tooltip="PCR"/>
              </a:rPr>
              <a:t>PCR</a:t>
            </a:r>
            <a:r>
              <a:rPr lang="en-US" dirty="0" smtClean="0"/>
              <a:t>, to detect specific DNA sequences from DNA samples. </a:t>
            </a:r>
          </a:p>
          <a:p>
            <a:r>
              <a:rPr lang="en-US" dirty="0" smtClean="0"/>
              <a:t>These blots are still used for some applications, however, such as measuring </a:t>
            </a:r>
            <a:r>
              <a:rPr lang="en-US" u="sng" dirty="0" smtClean="0">
                <a:hlinkClick r:id="rId3" tooltip="Transgene"/>
              </a:rPr>
              <a:t>transgene</a:t>
            </a:r>
            <a:r>
              <a:rPr lang="en-US" dirty="0" smtClean="0"/>
              <a:t> copy number in </a:t>
            </a:r>
            <a:r>
              <a:rPr lang="en-US" u="sng" dirty="0" smtClean="0">
                <a:hlinkClick r:id="rId4" tooltip="Genetically modified organism"/>
              </a:rPr>
              <a:t>transgenic mice</a:t>
            </a:r>
            <a:r>
              <a:rPr lang="en-US" dirty="0" smtClean="0"/>
              <a:t> or in the engineering of </a:t>
            </a:r>
            <a:r>
              <a:rPr lang="en-US" u="sng" dirty="0" smtClean="0">
                <a:hlinkClick r:id="rId5" tooltip="Gene knockout"/>
              </a:rPr>
              <a:t>gene knockout</a:t>
            </a:r>
            <a:r>
              <a:rPr lang="en-US" dirty="0" smtClean="0"/>
              <a:t> </a:t>
            </a:r>
            <a:r>
              <a:rPr lang="en-US" u="sng" dirty="0" smtClean="0">
                <a:hlinkClick r:id="rId6" tooltip="Stem cell line"/>
              </a:rPr>
              <a:t>embryonic stem cell lines</a:t>
            </a:r>
            <a:r>
              <a:rPr lang="en-US" dirty="0" smtClean="0"/>
              <a:t>. </a:t>
            </a:r>
          </a:p>
          <a:p>
            <a:endParaRPr lang="en-US" dirty="0"/>
          </a:p>
        </p:txBody>
      </p:sp>
    </p:spTree>
    <p:extLst>
      <p:ext uri="{BB962C8B-B14F-4D97-AF65-F5344CB8AC3E}">
        <p14:creationId xmlns:p14="http://schemas.microsoft.com/office/powerpoint/2010/main" val="27312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228600" y="58674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03.21: Southern blot. </a:t>
            </a:r>
          </a:p>
        </p:txBody>
      </p:sp>
      <p:pic>
        <p:nvPicPr>
          <p:cNvPr id="48130" name="Picture 2" descr="59059_CH03_FIGF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28600"/>
            <a:ext cx="76485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247B45A-31EB-4539-A657-E7CA4C72B15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66</a:t>
            </a:fld>
            <a:endParaRPr lang="en-US"/>
          </a:p>
        </p:txBody>
      </p:sp>
    </p:spTree>
    <p:extLst>
      <p:ext uri="{BB962C8B-B14F-4D97-AF65-F5344CB8AC3E}">
        <p14:creationId xmlns:p14="http://schemas.microsoft.com/office/powerpoint/2010/main" val="784371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sz="3200" dirty="0" smtClean="0">
              <a:ea typeface="MS PGothic" panose="020B0600070205080204" charset="-128"/>
            </a:endParaRPr>
          </a:p>
        </p:txBody>
      </p:sp>
      <p:sp>
        <p:nvSpPr>
          <p:cNvPr id="49154"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Northern blotting is similar to Southern blotting, but involves the transfer of RNA from a gel to a membrane.</a:t>
            </a:r>
          </a:p>
          <a:p>
            <a:endParaRPr lang="en-US" sz="2400" smtClean="0">
              <a:latin typeface="Arial" panose="020B0604020202020204" pitchFamily="34" charset="0"/>
              <a:ea typeface="MS PGothic" panose="020B0600070205080204" charset="-128"/>
              <a:cs typeface="Arial" panose="020B0604020202020204" pitchFamily="34" charset="0"/>
            </a:endParaRPr>
          </a:p>
          <a:p>
            <a:r>
              <a:rPr lang="en-US" sz="2400" smtClean="0">
                <a:latin typeface="Arial" panose="020B0604020202020204" pitchFamily="34" charset="0"/>
                <a:ea typeface="MS PGothic" panose="020B0600070205080204" charset="-128"/>
                <a:cs typeface="Arial" panose="020B0604020202020204" pitchFamily="34" charset="0"/>
              </a:rPr>
              <a:t>Western blotting entails separation of proteins on a sodium dodecyl sulfate (SDS) gel, transfer to a nitrocellulose membrane, and detection of proteins of interest using antibodies.</a:t>
            </a:r>
          </a:p>
          <a:p>
            <a:endParaRPr lang="en-US" sz="2400" smtClean="0">
              <a:latin typeface="Arial" panose="020B0604020202020204" pitchFamily="34" charset="0"/>
              <a:ea typeface="MS PGothic" panose="020B0600070205080204" charset="-128"/>
              <a:cs typeface="Arial" panose="020B0604020202020204" pitchFamily="34" charset="0"/>
            </a:endParaRPr>
          </a:p>
        </p:txBody>
      </p:sp>
      <p:sp>
        <p:nvSpPr>
          <p:cNvPr id="2" name="Date Placeholder 1"/>
          <p:cNvSpPr>
            <a:spLocks noGrp="1"/>
          </p:cNvSpPr>
          <p:nvPr>
            <p:ph type="dt" sz="half" idx="10"/>
          </p:nvPr>
        </p:nvSpPr>
        <p:spPr/>
        <p:txBody>
          <a:bodyPr/>
          <a:lstStyle/>
          <a:p>
            <a:fld id="{3ACF6093-8A48-4F41-B379-860EEBABF957}"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67</a:t>
            </a:fld>
            <a:endParaRPr lang="en-US"/>
          </a:p>
        </p:txBody>
      </p:sp>
    </p:spTree>
    <p:extLst>
      <p:ext uri="{BB962C8B-B14F-4D97-AF65-F5344CB8AC3E}">
        <p14:creationId xmlns:p14="http://schemas.microsoft.com/office/powerpoint/2010/main" val="236593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228600" y="5638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03.24: In a western blot, proteins are separated by size on an SDS gel, transferred to a nitrocellulose membrane, detected using an antibody. </a:t>
            </a:r>
          </a:p>
        </p:txBody>
      </p:sp>
      <p:pic>
        <p:nvPicPr>
          <p:cNvPr id="50178" name="Picture 2" descr="59059_CH03_FIGF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8600"/>
            <a:ext cx="8572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3057CD0-187C-4E0D-BBAF-C128C60F604E}"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68</a:t>
            </a:fld>
            <a:endParaRPr lang="en-US"/>
          </a:p>
        </p:txBody>
      </p:sp>
    </p:spTree>
    <p:extLst>
      <p:ext uri="{BB962C8B-B14F-4D97-AF65-F5344CB8AC3E}">
        <p14:creationId xmlns:p14="http://schemas.microsoft.com/office/powerpoint/2010/main" val="2588321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3048000" cy="1143000"/>
          </a:xfrm>
        </p:spPr>
        <p:txBody>
          <a:bodyPr/>
          <a:lstStyle/>
          <a:p>
            <a:r>
              <a:rPr lang="en-US" sz="3200" dirty="0" smtClean="0">
                <a:latin typeface="Arial" panose="020B0604020202020204" pitchFamily="34" charset="0"/>
                <a:ea typeface="MS PGothic" panose="020B0600070205080204" charset="-128"/>
                <a:cs typeface="Arial" panose="020B0604020202020204" pitchFamily="34" charset="0"/>
              </a:rPr>
              <a:t>  </a:t>
            </a:r>
            <a:r>
              <a:rPr lang="en-US" sz="3200" dirty="0" smtClean="0">
                <a:latin typeface="Arial" panose="020B0604020202020204" pitchFamily="34" charset="0"/>
                <a:ea typeface="MS PGothic" panose="020B0600070205080204" charset="-128"/>
                <a:cs typeface="Arial" panose="020B0604020202020204" pitchFamily="34" charset="0"/>
              </a:rPr>
              <a:t>DNA Microarrays</a:t>
            </a:r>
          </a:p>
        </p:txBody>
      </p:sp>
      <p:sp>
        <p:nvSpPr>
          <p:cNvPr id="52226" name="Content Placeholder 2"/>
          <p:cNvSpPr>
            <a:spLocks noGrp="1"/>
          </p:cNvSpPr>
          <p:nvPr>
            <p:ph idx="1"/>
          </p:nvPr>
        </p:nvSpPr>
        <p:spPr>
          <a:xfrm>
            <a:off x="457200" y="2590800"/>
            <a:ext cx="4800600" cy="3535363"/>
          </a:xfrm>
        </p:spPr>
        <p:txBody>
          <a:bodyPr/>
          <a:lstStyle/>
          <a:p>
            <a:r>
              <a:rPr lang="en-US" sz="2400" smtClean="0">
                <a:latin typeface="Arial" panose="020B0604020202020204" pitchFamily="34" charset="0"/>
                <a:ea typeface="MS PGothic" panose="020B0600070205080204" charset="-128"/>
                <a:cs typeface="Arial" panose="020B0604020202020204" pitchFamily="34" charset="0"/>
              </a:rPr>
              <a:t>DNA microarrays comprise known DNA sequences spotted or synthesized on a small chip.</a:t>
            </a:r>
          </a:p>
        </p:txBody>
      </p:sp>
      <p:sp>
        <p:nvSpPr>
          <p:cNvPr id="2" name="Date Placeholder 1"/>
          <p:cNvSpPr>
            <a:spLocks noGrp="1"/>
          </p:cNvSpPr>
          <p:nvPr>
            <p:ph type="dt" sz="half" idx="10"/>
          </p:nvPr>
        </p:nvSpPr>
        <p:spPr/>
        <p:txBody>
          <a:bodyPr/>
          <a:lstStyle/>
          <a:p>
            <a:fld id="{CDB682F6-9BB7-4A9F-B0C6-1D8247329D9F}"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69</a:t>
            </a:fld>
            <a:endParaRPr lang="en-US"/>
          </a:p>
        </p:txBody>
      </p:sp>
      <p:sp>
        <p:nvSpPr>
          <p:cNvPr id="52227" name="TextBox 1"/>
          <p:cNvSpPr txBox="1">
            <a:spLocks noChangeArrowheads="1"/>
          </p:cNvSpPr>
          <p:nvPr/>
        </p:nvSpPr>
        <p:spPr bwMode="auto">
          <a:xfrm>
            <a:off x="5302250" y="4953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742950" indent="-285750" eaLnBrk="0" hangingPunct="0">
              <a:defRPr sz="2400">
                <a:solidFill>
                  <a:schemeClr val="tx1"/>
                </a:solidFill>
                <a:latin typeface="Arial" panose="020B0604020202020204" pitchFamily="34" charset="0"/>
                <a:ea typeface="MS PGothic" panose="020B0600070205080204" charset="-128"/>
              </a:defRPr>
            </a:lvl2pPr>
            <a:lvl3pPr marL="1143000" indent="-228600" eaLnBrk="0" hangingPunct="0">
              <a:defRPr sz="2400">
                <a:solidFill>
                  <a:schemeClr val="tx1"/>
                </a:solidFill>
                <a:latin typeface="Arial" panose="020B0604020202020204" pitchFamily="34" charset="0"/>
                <a:ea typeface="MS PGothic" panose="020B0600070205080204" charset="-128"/>
              </a:defRPr>
            </a:lvl3pPr>
            <a:lvl4pPr marL="1600200" indent="-228600" eaLnBrk="0" hangingPunct="0">
              <a:defRPr sz="2400">
                <a:solidFill>
                  <a:schemeClr val="tx1"/>
                </a:solidFill>
                <a:latin typeface="Arial" panose="020B0604020202020204" pitchFamily="34" charset="0"/>
                <a:ea typeface="MS PGothic" panose="020B0600070205080204" charset="-128"/>
              </a:defRPr>
            </a:lvl4pPr>
            <a:lvl5pPr marL="2057400" indent="-228600" eaLnBrk="0" hangingPunct="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r>
              <a:rPr lang="en-US" sz="1800">
                <a:latin typeface="Calibri" panose="020F0502020204030204" charset="0"/>
              </a:rPr>
              <a:t>Figure 03.25: Gene expression arrays are used to detect the levels of all the expressed genes in an experimental sample. </a:t>
            </a:r>
          </a:p>
        </p:txBody>
      </p:sp>
      <p:pic>
        <p:nvPicPr>
          <p:cNvPr id="52228" name="Picture 2" descr="59059_CH03_FIGF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609600"/>
            <a:ext cx="3746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948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Genetical View of Disease II</a:t>
            </a:r>
          </a:p>
        </p:txBody>
      </p:sp>
      <p:sp>
        <p:nvSpPr>
          <p:cNvPr id="8195" name="Rectangle 3"/>
          <p:cNvSpPr>
            <a:spLocks noGrp="1" noChangeArrowheads="1"/>
          </p:cNvSpPr>
          <p:nvPr>
            <p:ph idx="1"/>
          </p:nvPr>
        </p:nvSpPr>
        <p:spPr/>
        <p:txBody>
          <a:bodyPr/>
          <a:lstStyle/>
          <a:p>
            <a:r>
              <a:rPr lang="en-US"/>
              <a:t>Disease is an (almost) inevitable consequence of our diversity.</a:t>
            </a:r>
          </a:p>
          <a:p>
            <a:r>
              <a:rPr lang="en-US"/>
              <a:t>Focus is on the </a:t>
            </a:r>
            <a:r>
              <a:rPr lang="en-US" u="sng"/>
              <a:t>Individual.</a:t>
            </a:r>
          </a:p>
          <a:p>
            <a:r>
              <a:rPr lang="en-US" u="sng"/>
              <a:t>Management </a:t>
            </a:r>
            <a:r>
              <a:rPr lang="en-US"/>
              <a:t>is directed at whichever component is most amenable. </a:t>
            </a:r>
          </a:p>
          <a:p>
            <a:r>
              <a:rPr lang="en-US" u="sng"/>
              <a:t>Care</a:t>
            </a:r>
            <a:r>
              <a:rPr lang="en-US"/>
              <a:t> rather than cure</a:t>
            </a:r>
          </a:p>
          <a:p>
            <a:r>
              <a:rPr lang="en-US" u="sng"/>
              <a:t>Prevention</a:t>
            </a:r>
            <a:r>
              <a:rPr lang="en-US"/>
              <a:t> of disease</a:t>
            </a:r>
            <a:endParaRPr lang="en-US" u="sng"/>
          </a:p>
          <a:p>
            <a:pPr lvl="1">
              <a:buFontTx/>
              <a:buNone/>
            </a:pPr>
            <a:endParaRPr lang="en-US" u="sng"/>
          </a:p>
        </p:txBody>
      </p:sp>
      <p:sp>
        <p:nvSpPr>
          <p:cNvPr id="2" name="Date Placeholder 1"/>
          <p:cNvSpPr>
            <a:spLocks noGrp="1"/>
          </p:cNvSpPr>
          <p:nvPr>
            <p:ph type="dt" sz="half" idx="10"/>
          </p:nvPr>
        </p:nvSpPr>
        <p:spPr/>
        <p:txBody>
          <a:bodyPr/>
          <a:lstStyle/>
          <a:p>
            <a:fld id="{6AC14749-7EB4-4F03-8415-AB13D5D375A6}"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7</a:t>
            </a:fld>
            <a:endParaRPr lang="en-US"/>
          </a:p>
        </p:txBody>
      </p:sp>
    </p:spTree>
    <p:extLst>
      <p:ext uri="{BB962C8B-B14F-4D97-AF65-F5344CB8AC3E}">
        <p14:creationId xmlns:p14="http://schemas.microsoft.com/office/powerpoint/2010/main" val="1488461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z="3200" smtClean="0">
                <a:latin typeface="Arial" panose="020B0604020202020204" pitchFamily="34" charset="0"/>
                <a:ea typeface="MS PGothic" panose="020B0600070205080204" charset="-128"/>
                <a:cs typeface="Arial" panose="020B0604020202020204" pitchFamily="34" charset="0"/>
              </a:rPr>
              <a:t>3.10  DNA Microarrays</a:t>
            </a:r>
            <a:endParaRPr lang="en-US" sz="3200" smtClean="0">
              <a:ea typeface="MS PGothic" panose="020B0600070205080204" charset="-128"/>
            </a:endParaRPr>
          </a:p>
        </p:txBody>
      </p:sp>
      <p:sp>
        <p:nvSpPr>
          <p:cNvPr id="53250" name="Content Placeholder 2"/>
          <p:cNvSpPr>
            <a:spLocks noGrp="1"/>
          </p:cNvSpPr>
          <p:nvPr>
            <p:ph idx="1"/>
          </p:nvPr>
        </p:nvSpPr>
        <p:spPr/>
        <p:txBody>
          <a:bodyPr/>
          <a:lstStyle/>
          <a:p>
            <a:r>
              <a:rPr lang="en-US" sz="2400" smtClean="0">
                <a:latin typeface="Arial" panose="020B0604020202020204" pitchFamily="34" charset="0"/>
                <a:ea typeface="MS PGothic" panose="020B0600070205080204" charset="-128"/>
                <a:cs typeface="Arial" panose="020B0604020202020204" pitchFamily="34" charset="0"/>
              </a:rPr>
              <a:t>Genome-wide transcription analysis is performed using labeled cDNA from experimental samples hybridized to a microarray containing sequences from all ORFs of the organism being used.</a:t>
            </a:r>
          </a:p>
          <a:p>
            <a:r>
              <a:rPr lang="en-US" sz="2400" smtClean="0">
                <a:latin typeface="Arial" panose="020B0604020202020204" pitchFamily="34" charset="0"/>
                <a:ea typeface="MS PGothic" panose="020B0600070205080204" charset="-128"/>
                <a:cs typeface="Arial" panose="020B0604020202020204" pitchFamily="34" charset="0"/>
              </a:rPr>
              <a:t>SNP arrays permit genome-wide genotyping of </a:t>
            </a:r>
            <a:r>
              <a:rPr lang="en-US" sz="2400" b="1" smtClean="0">
                <a:latin typeface="Arial" panose="020B0604020202020204" pitchFamily="34" charset="0"/>
                <a:ea typeface="MS PGothic" panose="020B0600070205080204" charset="-128"/>
                <a:cs typeface="Arial" panose="020B0604020202020204" pitchFamily="34" charset="0"/>
              </a:rPr>
              <a:t>single-nucleotide polymorphisms</a:t>
            </a:r>
            <a:r>
              <a:rPr lang="en-US" sz="2400" smtClean="0">
                <a:latin typeface="Arial" panose="020B0604020202020204" pitchFamily="34" charset="0"/>
                <a:ea typeface="MS PGothic" panose="020B0600070205080204" charset="-128"/>
                <a:cs typeface="Arial" panose="020B0604020202020204" pitchFamily="34" charset="0"/>
              </a:rPr>
              <a:t>.</a:t>
            </a:r>
          </a:p>
          <a:p>
            <a:r>
              <a:rPr lang="en-US" sz="2400" smtClean="0">
                <a:latin typeface="Arial" panose="020B0604020202020204" pitchFamily="34" charset="0"/>
                <a:ea typeface="MS PGothic" panose="020B0600070205080204" charset="-128"/>
                <a:cs typeface="Arial" panose="020B0604020202020204" pitchFamily="34" charset="0"/>
              </a:rPr>
              <a:t>Array comparative genome hybridization (array-CGH) allows the detection of copy number changes in any DNA sequence compared between two samples.</a:t>
            </a:r>
          </a:p>
        </p:txBody>
      </p:sp>
      <p:sp>
        <p:nvSpPr>
          <p:cNvPr id="2" name="Date Placeholder 1"/>
          <p:cNvSpPr>
            <a:spLocks noGrp="1"/>
          </p:cNvSpPr>
          <p:nvPr>
            <p:ph type="dt" sz="half" idx="10"/>
          </p:nvPr>
        </p:nvSpPr>
        <p:spPr/>
        <p:txBody>
          <a:bodyPr/>
          <a:lstStyle/>
          <a:p>
            <a:fld id="{5C4E272B-EB5D-42BA-A6DC-2C988A9C3AC2}"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70</a:t>
            </a:fld>
            <a:endParaRPr lang="en-US"/>
          </a:p>
        </p:txBody>
      </p:sp>
    </p:spTree>
    <p:extLst>
      <p:ext uri="{BB962C8B-B14F-4D97-AF65-F5344CB8AC3E}">
        <p14:creationId xmlns:p14="http://schemas.microsoft.com/office/powerpoint/2010/main" val="1663736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GENERATION SEQUENCING NGS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b="1" i="1" dirty="0"/>
              <a:t>DNA sequencing</a:t>
            </a:r>
            <a:r>
              <a:rPr lang="en-US" i="1" dirty="0"/>
              <a:t> is the process of determining the </a:t>
            </a:r>
            <a:r>
              <a:rPr lang="en-US" i="1" dirty="0">
                <a:hlinkClick r:id="rId3" tooltip="Nucleic acid sequence"/>
              </a:rPr>
              <a:t>nucleic acid sequence</a:t>
            </a:r>
            <a:r>
              <a:rPr lang="en-US" i="1" dirty="0"/>
              <a:t> – the order of </a:t>
            </a:r>
            <a:r>
              <a:rPr lang="en-US" i="1" dirty="0">
                <a:hlinkClick r:id="rId4" tooltip="Nucleotides"/>
              </a:rPr>
              <a:t>nucleotides</a:t>
            </a:r>
            <a:r>
              <a:rPr lang="en-US" i="1" dirty="0"/>
              <a:t> in </a:t>
            </a:r>
            <a:r>
              <a:rPr lang="en-US" i="1" dirty="0">
                <a:hlinkClick r:id="rId5" tooltip="DNA"/>
              </a:rPr>
              <a:t>DNA</a:t>
            </a:r>
            <a:r>
              <a:rPr lang="en-US" i="1" dirty="0" smtClean="0"/>
              <a:t>.</a:t>
            </a:r>
          </a:p>
          <a:p>
            <a:r>
              <a:rPr lang="en-US" dirty="0" smtClean="0"/>
              <a:t> </a:t>
            </a:r>
            <a:r>
              <a:rPr lang="en-US" dirty="0"/>
              <a:t>It includes any method or technology that is used to determine the order of the four bases: </a:t>
            </a:r>
            <a:r>
              <a:rPr lang="en-US" dirty="0">
                <a:hlinkClick r:id="rId6" tooltip="Adenine"/>
              </a:rPr>
              <a:t>adenine</a:t>
            </a:r>
            <a:r>
              <a:rPr lang="en-US" dirty="0"/>
              <a:t>, </a:t>
            </a:r>
            <a:r>
              <a:rPr lang="en-US" dirty="0">
                <a:hlinkClick r:id="rId7" tooltip="Guanine"/>
              </a:rPr>
              <a:t>guanine</a:t>
            </a:r>
            <a:r>
              <a:rPr lang="en-US" dirty="0"/>
              <a:t>, </a:t>
            </a:r>
            <a:r>
              <a:rPr lang="en-US" dirty="0">
                <a:hlinkClick r:id="rId8" tooltip="Cytosine"/>
              </a:rPr>
              <a:t>cytosine</a:t>
            </a:r>
            <a:r>
              <a:rPr lang="en-US" dirty="0"/>
              <a:t>, and </a:t>
            </a:r>
            <a:r>
              <a:rPr lang="en-US" dirty="0">
                <a:hlinkClick r:id="rId9" tooltip="Thymine"/>
              </a:rPr>
              <a:t>thymine</a:t>
            </a:r>
            <a:r>
              <a:rPr lang="en-US" dirty="0"/>
              <a:t>. The advent of rapid DNA sequencing methods has greatly accelerated biological and medical research and discovery</a:t>
            </a:r>
            <a:r>
              <a:rPr lang="en-US" dirty="0" smtClean="0"/>
              <a:t>.</a:t>
            </a:r>
            <a:endParaRPr lang="en-US" dirty="0"/>
          </a:p>
        </p:txBody>
      </p:sp>
    </p:spTree>
    <p:extLst>
      <p:ext uri="{BB962C8B-B14F-4D97-AF65-F5344CB8AC3E}">
        <p14:creationId xmlns:p14="http://schemas.microsoft.com/office/powerpoint/2010/main" val="1746210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a:t>
            </a:r>
            <a:endParaRPr lang="en-US" dirty="0"/>
          </a:p>
        </p:txBody>
      </p:sp>
      <p:sp>
        <p:nvSpPr>
          <p:cNvPr id="3" name="Content Placeholder 2"/>
          <p:cNvSpPr>
            <a:spLocks noGrp="1"/>
          </p:cNvSpPr>
          <p:nvPr>
            <p:ph idx="1"/>
          </p:nvPr>
        </p:nvSpPr>
        <p:spPr/>
        <p:txBody>
          <a:bodyPr>
            <a:normAutofit fontScale="92500" lnSpcReduction="10000"/>
          </a:bodyPr>
          <a:lstStyle/>
          <a:p>
            <a:r>
              <a:rPr lang="en-US" dirty="0"/>
              <a:t>Next-generation sequencing (NGS) is a technology for determining the sequence of DNA or RNA to study genetic variation associated with diseases or other biological phenomena.  Introduced for commercial use in 2005, this method was initially called “massively-parallel sequencing”, because it enabled the sequencing of many DNA strands at the same time, instead of one at a time as with traditional Sanger sequencing by capillary electrophoresis (CE). </a:t>
            </a:r>
            <a:endParaRPr lang="en-US" dirty="0" smtClean="0"/>
          </a:p>
          <a:p>
            <a:endParaRPr lang="en-US" dirty="0"/>
          </a:p>
        </p:txBody>
      </p:sp>
    </p:spTree>
    <p:extLst>
      <p:ext uri="{BB962C8B-B14F-4D97-AF65-F5344CB8AC3E}">
        <p14:creationId xmlns:p14="http://schemas.microsoft.com/office/powerpoint/2010/main" val="3787057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r>
              <a:rPr lang="en-US" dirty="0" smtClean="0"/>
              <a:t>Each of these technologies has utility in today’s genetic analysis environment. Sanger sequencing is best for analyzing small numbers of gene targets and samples and can be accomplished in a single day.  </a:t>
            </a:r>
          </a:p>
          <a:p>
            <a:r>
              <a:rPr lang="en-US" dirty="0" smtClean="0"/>
              <a:t>It is also considered the gold-standard sequencing technology, so NGS results are often verified using Sanger sequencing.</a:t>
            </a:r>
          </a:p>
          <a:p>
            <a:r>
              <a:rPr lang="en-US" dirty="0" smtClean="0"/>
              <a:t> NGS enables the interrogation of hundreds to thousands of genes at one time in multiple samples, as well as discovery and analysis of different types of genomic features in a single sequencing run, from single nucleotide variants (SNVs), to copy number and structural variants, and even RNA fusions. </a:t>
            </a:r>
          </a:p>
          <a:p>
            <a:endParaRPr lang="en-US" dirty="0"/>
          </a:p>
        </p:txBody>
      </p:sp>
    </p:spTree>
    <p:extLst>
      <p:ext uri="{BB962C8B-B14F-4D97-AF65-F5344CB8AC3E}">
        <p14:creationId xmlns:p14="http://schemas.microsoft.com/office/powerpoint/2010/main" val="2270777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NGS provides the ideal throughput per run, and studies can be performed quickly and cost-effectively.</a:t>
            </a:r>
          </a:p>
          <a:p>
            <a:r>
              <a:rPr lang="en-US" dirty="0" smtClean="0"/>
              <a:t> Additional advantages of NGS include lower sample input requirements, higher accuracy, and ability to detect variants at lower allele frequencies than with Sanger sequencing.</a:t>
            </a:r>
          </a:p>
          <a:p>
            <a:endParaRPr lang="en-US" dirty="0"/>
          </a:p>
        </p:txBody>
      </p:sp>
    </p:spTree>
    <p:extLst>
      <p:ext uri="{BB962C8B-B14F-4D97-AF65-F5344CB8AC3E}">
        <p14:creationId xmlns:p14="http://schemas.microsoft.com/office/powerpoint/2010/main" val="2393459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 typical NGS experiment shares similar steps regardless of the instrument technology used </a:t>
            </a:r>
          </a:p>
          <a:p>
            <a:r>
              <a:rPr lang="en-US" b="1" dirty="0"/>
              <a:t>1. Construct library </a:t>
            </a:r>
          </a:p>
          <a:p>
            <a:r>
              <a:rPr lang="en-US" dirty="0"/>
              <a:t>A sequencing “library” must be created from the sample. The DNA (or </a:t>
            </a:r>
            <a:r>
              <a:rPr lang="en-US" dirty="0" err="1"/>
              <a:t>cDNA</a:t>
            </a:r>
            <a:r>
              <a:rPr lang="en-US" dirty="0"/>
              <a:t>) sample is processed into relatively short double-stranded fragments (100–800 </a:t>
            </a:r>
            <a:r>
              <a:rPr lang="en-US" dirty="0" err="1"/>
              <a:t>bp</a:t>
            </a:r>
            <a:r>
              <a:rPr lang="en-US" dirty="0"/>
              <a:t>). </a:t>
            </a:r>
            <a:endParaRPr lang="en-US" dirty="0" smtClean="0"/>
          </a:p>
          <a:p>
            <a:r>
              <a:rPr lang="en-US" dirty="0" smtClean="0"/>
              <a:t>Depending </a:t>
            </a:r>
            <a:r>
              <a:rPr lang="en-US" dirty="0"/>
              <a:t>on the specific application, DNA fragmentation can be performed in a variety of ways, including physical shearing, enzyme digestion, and PCR-based </a:t>
            </a:r>
            <a:r>
              <a:rPr lang="en-US" dirty="0" err="1"/>
              <a:t>ampilfication</a:t>
            </a:r>
            <a:r>
              <a:rPr lang="en-US" dirty="0"/>
              <a:t> of specific genetic regions. </a:t>
            </a:r>
            <a:endParaRPr lang="en-US" dirty="0" smtClean="0"/>
          </a:p>
          <a:p>
            <a:r>
              <a:rPr lang="en-US" dirty="0" smtClean="0"/>
              <a:t>The </a:t>
            </a:r>
            <a:r>
              <a:rPr lang="en-US" dirty="0"/>
              <a:t>resulting DNA fragments are then ligated to technology-specific adaptor sequences, forming a fragment library. </a:t>
            </a:r>
            <a:endParaRPr lang="en-US" dirty="0" smtClean="0"/>
          </a:p>
          <a:p>
            <a:r>
              <a:rPr lang="en-US" dirty="0"/>
              <a:t> These adaptors may also have a unique molecular “barcode”, so each sample can be tagged with a unique DNA sequence. This allows for multiple samples to be mixed together and sequenced at the same time. </a:t>
            </a:r>
          </a:p>
        </p:txBody>
      </p:sp>
    </p:spTree>
    <p:extLst>
      <p:ext uri="{BB962C8B-B14F-4D97-AF65-F5344CB8AC3E}">
        <p14:creationId xmlns:p14="http://schemas.microsoft.com/office/powerpoint/2010/main" val="3959234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For example, barcodes 1-20 can be used to individually label 20 samples and then analyze them in a single sequencing run. This approach, called “pooling” or “multiplexing”, saves time and money during sequencing experiments and controls for workflow variation, as pooled samples are processed together.</a:t>
            </a:r>
          </a:p>
        </p:txBody>
      </p:sp>
    </p:spTree>
    <p:extLst>
      <p:ext uri="{BB962C8B-B14F-4D97-AF65-F5344CB8AC3E}">
        <p14:creationId xmlns:p14="http://schemas.microsoft.com/office/powerpoint/2010/main" val="1405929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In addition to fragment libraries, there are two other specialized methods of library preparation: paired-end libraries and mate-pair libraries</a:t>
            </a:r>
            <a:r>
              <a:rPr lang="en-US" b="1" dirty="0" smtClean="0"/>
              <a:t>. </a:t>
            </a:r>
            <a:r>
              <a:rPr lang="en-US" dirty="0" smtClean="0"/>
              <a:t>Paired-end libraries allow users to sequence the DNA fragment from both ends, instead of typical sequencing which occurs only in a single direction. </a:t>
            </a:r>
          </a:p>
          <a:p>
            <a:r>
              <a:rPr lang="en-US" dirty="0" smtClean="0"/>
              <a:t>Paired-end libraries are created like regular fragment libraries, but they have adaptor tags on both ends of the DNA insert that enable sequencing from two directions. </a:t>
            </a:r>
          </a:p>
          <a:p>
            <a:r>
              <a:rPr lang="en-US" dirty="0" smtClean="0"/>
              <a:t>This methodology makes it easier to map reads and can be used to improve detection of genomic rearrangements, repetitive sequence elements, and RNA gene fusions or splice variants.  </a:t>
            </a:r>
          </a:p>
          <a:p>
            <a:r>
              <a:rPr lang="en-US" dirty="0" smtClean="0"/>
              <a:t>However, improvements in modern library prep methods and analysis tools have made it possible to detect these features with single direction sequencing as well.</a:t>
            </a:r>
          </a:p>
          <a:p>
            <a:endParaRPr lang="en-US" dirty="0" smtClean="0"/>
          </a:p>
          <a:p>
            <a:endParaRPr lang="en-US" dirty="0" smtClean="0"/>
          </a:p>
          <a:p>
            <a:endParaRPr lang="en-US" dirty="0"/>
          </a:p>
        </p:txBody>
      </p:sp>
    </p:spTree>
    <p:extLst>
      <p:ext uri="{BB962C8B-B14F-4D97-AF65-F5344CB8AC3E}">
        <p14:creationId xmlns:p14="http://schemas.microsoft.com/office/powerpoint/2010/main" val="1172723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Mate-pair libraries are more complex to create than fragment or paired-end libraries and involve much larger-sized DNA inserts (over 2 kb and up to 30 kb). </a:t>
            </a:r>
          </a:p>
          <a:p>
            <a:r>
              <a:rPr lang="en-US" dirty="0" smtClean="0"/>
              <a:t> Sequencing of mate-pair libraries generates two reads that are distal to each other and in the opposite orientation.</a:t>
            </a:r>
          </a:p>
          <a:p>
            <a:r>
              <a:rPr lang="en-US" dirty="0" smtClean="0"/>
              <a:t> Using the physical information associated between the two sequencing reads, mate pair sequencing is useful for de novo assembly, large structural variant detection, and identification of complex genomic rearrangements.</a:t>
            </a:r>
          </a:p>
          <a:p>
            <a:endParaRPr lang="en-US" dirty="0"/>
          </a:p>
        </p:txBody>
      </p:sp>
    </p:spTree>
    <p:extLst>
      <p:ext uri="{BB962C8B-B14F-4D97-AF65-F5344CB8AC3E}">
        <p14:creationId xmlns:p14="http://schemas.microsoft.com/office/powerpoint/2010/main" val="3014245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lnSpcReduction="10000"/>
          </a:bodyPr>
          <a:lstStyle/>
          <a:p>
            <a:r>
              <a:rPr lang="en-US" b="1" dirty="0"/>
              <a:t>Clonal amplification </a:t>
            </a:r>
          </a:p>
          <a:p>
            <a:r>
              <a:rPr lang="en-US" dirty="0"/>
              <a:t>Prior to sequencing, the DNA library must be attached to a solid surface and clonally amplified to increase the signal that can be detected from each target during sequencing</a:t>
            </a:r>
            <a:r>
              <a:rPr lang="en-US" dirty="0" smtClean="0"/>
              <a:t>.</a:t>
            </a:r>
          </a:p>
          <a:p>
            <a:r>
              <a:rPr lang="en-US" dirty="0" smtClean="0"/>
              <a:t> </a:t>
            </a:r>
            <a:r>
              <a:rPr lang="en-US" dirty="0"/>
              <a:t>During this process, each unique DNA molecule in the library is bound to the surface of a bead or a flow-cell and PCR amplified to create a set of identical clones</a:t>
            </a:r>
            <a:r>
              <a:rPr lang="en-US" dirty="0" smtClean="0"/>
              <a:t>.</a:t>
            </a:r>
          </a:p>
          <a:p>
            <a:r>
              <a:rPr lang="en-US" dirty="0" smtClean="0"/>
              <a:t> </a:t>
            </a:r>
            <a:r>
              <a:rPr lang="en-US" dirty="0"/>
              <a:t>In the case of Ion Torrent technology, a process called “</a:t>
            </a:r>
            <a:r>
              <a:rPr lang="en-US" dirty="0" err="1"/>
              <a:t>templating</a:t>
            </a:r>
            <a:r>
              <a:rPr lang="en-US" dirty="0"/>
              <a:t>” is used to add library molecules to beads. </a:t>
            </a:r>
          </a:p>
        </p:txBody>
      </p:sp>
    </p:spTree>
    <p:extLst>
      <p:ext uri="{BB962C8B-B14F-4D97-AF65-F5344CB8AC3E}">
        <p14:creationId xmlns:p14="http://schemas.microsoft.com/office/powerpoint/2010/main" val="36707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Types of Genetic Disease</a:t>
            </a:r>
          </a:p>
        </p:txBody>
      </p:sp>
      <p:sp>
        <p:nvSpPr>
          <p:cNvPr id="15363" name="Rectangle 3"/>
          <p:cNvSpPr>
            <a:spLocks noGrp="1" noChangeArrowheads="1"/>
          </p:cNvSpPr>
          <p:nvPr>
            <p:ph idx="1"/>
          </p:nvPr>
        </p:nvSpPr>
        <p:spPr/>
        <p:txBody>
          <a:bodyPr/>
          <a:lstStyle/>
          <a:p>
            <a:r>
              <a:rPr lang="en-US"/>
              <a:t>Chromosomal</a:t>
            </a:r>
          </a:p>
          <a:p>
            <a:r>
              <a:rPr lang="en-US"/>
              <a:t>Single gene---Mendelian</a:t>
            </a:r>
          </a:p>
          <a:p>
            <a:r>
              <a:rPr lang="en-US"/>
              <a:t>Multifactorial---common complex diseases</a:t>
            </a:r>
          </a:p>
          <a:p>
            <a:r>
              <a:rPr lang="en-US"/>
              <a:t>Somatic cell ---cancers</a:t>
            </a:r>
          </a:p>
        </p:txBody>
      </p:sp>
      <p:sp>
        <p:nvSpPr>
          <p:cNvPr id="2" name="Date Placeholder 1"/>
          <p:cNvSpPr>
            <a:spLocks noGrp="1"/>
          </p:cNvSpPr>
          <p:nvPr>
            <p:ph type="dt" sz="half" idx="10"/>
          </p:nvPr>
        </p:nvSpPr>
        <p:spPr/>
        <p:txBody>
          <a:bodyPr/>
          <a:lstStyle/>
          <a:p>
            <a:fld id="{A9CF881C-D9F6-4065-8761-73C4A5682FE5}" type="datetime1">
              <a:rPr lang="en-US" smtClean="0"/>
              <a:t>5/22/2022</a:t>
            </a:fld>
            <a:endParaRPr lang="en-US"/>
          </a:p>
        </p:txBody>
      </p:sp>
      <p:sp>
        <p:nvSpPr>
          <p:cNvPr id="3" name="Footer Placeholder 2"/>
          <p:cNvSpPr>
            <a:spLocks noGrp="1"/>
          </p:cNvSpPr>
          <p:nvPr>
            <p:ph type="ftr" sz="quarter" idx="11"/>
          </p:nvPr>
        </p:nvSpPr>
        <p:spPr/>
        <p:txBody>
          <a:bodyPr/>
          <a:lstStyle/>
          <a:p>
            <a:r>
              <a:rPr lang="en-US" smtClean="0"/>
              <a:t>ADAJA TM 2018</a:t>
            </a:r>
            <a:endParaRPr lang="en-US"/>
          </a:p>
        </p:txBody>
      </p:sp>
      <p:sp>
        <p:nvSpPr>
          <p:cNvPr id="4" name="Slide Number Placeholder 3"/>
          <p:cNvSpPr>
            <a:spLocks noGrp="1"/>
          </p:cNvSpPr>
          <p:nvPr>
            <p:ph type="sldNum" sz="quarter" idx="12"/>
          </p:nvPr>
        </p:nvSpPr>
        <p:spPr/>
        <p:txBody>
          <a:bodyPr/>
          <a:lstStyle/>
          <a:p>
            <a:fld id="{5E458415-B5C3-423A-8434-0F12C204FEDB}" type="slidenum">
              <a:rPr lang="en-US" smtClean="0"/>
              <a:t>8</a:t>
            </a:fld>
            <a:endParaRPr lang="en-US"/>
          </a:p>
        </p:txBody>
      </p:sp>
    </p:spTree>
    <p:extLst>
      <p:ext uri="{BB962C8B-B14F-4D97-AF65-F5344CB8AC3E}">
        <p14:creationId xmlns:p14="http://schemas.microsoft.com/office/powerpoint/2010/main" val="1133968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3. Sequence library </a:t>
            </a:r>
          </a:p>
          <a:p>
            <a:r>
              <a:rPr lang="en-US" dirty="0" smtClean="0"/>
              <a:t>All of the DNA in the library is sequenced at the same time using a sequencing instrument. </a:t>
            </a:r>
          </a:p>
          <a:p>
            <a:r>
              <a:rPr lang="en-US" dirty="0" smtClean="0"/>
              <a:t> Although each NGS technology is unique, they all utilize a version of the "sequencing by synthesis" method, reading individual bases as they grow along a polymerized strand. </a:t>
            </a:r>
          </a:p>
          <a:p>
            <a:r>
              <a:rPr lang="en-US" dirty="0" smtClean="0"/>
              <a:t>This is a cycle with common steps: DNA base synthesis on single stranded DNA, followed by detection of the incorporated base, and then subsequent removal of reactants to restart the cycle.</a:t>
            </a:r>
          </a:p>
        </p:txBody>
      </p:sp>
    </p:spTree>
    <p:extLst>
      <p:ext uri="{BB962C8B-B14F-4D97-AF65-F5344CB8AC3E}">
        <p14:creationId xmlns:p14="http://schemas.microsoft.com/office/powerpoint/2010/main" val="13100002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Most sequencing instruments use optical detection to determine nucleotide incorporation during DNA synthesis. Ion Torrent instruments use electrical detection to sense the release of hydrogen ions, which naturally occurs when nucleotides are incorporated during DNA synthesis. </a:t>
            </a:r>
          </a:p>
          <a:p>
            <a:endParaRPr lang="en-US" dirty="0" smtClean="0"/>
          </a:p>
          <a:p>
            <a:endParaRPr lang="en-US" dirty="0"/>
          </a:p>
        </p:txBody>
      </p:sp>
    </p:spTree>
    <p:extLst>
      <p:ext uri="{BB962C8B-B14F-4D97-AF65-F5344CB8AC3E}">
        <p14:creationId xmlns:p14="http://schemas.microsoft.com/office/powerpoint/2010/main" val="3167317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Analyze data </a:t>
            </a:r>
          </a:p>
          <a:p>
            <a:r>
              <a:rPr lang="en-US" dirty="0"/>
              <a:t>Each NGS experiment generates large quantities of complex data consisting of short DNA reads.  Although each technology platform has its own algorithms and data analysis tools, they share a similar analysis ‘pipeline’ and use common metrics to evaluate the quality of NGS data sets.  </a:t>
            </a:r>
            <a:endParaRPr lang="en-US" dirty="0" smtClean="0"/>
          </a:p>
          <a:p>
            <a:r>
              <a:rPr lang="en-US" dirty="0" smtClean="0"/>
              <a:t>Analysis </a:t>
            </a:r>
            <a:r>
              <a:rPr lang="en-US" dirty="0"/>
              <a:t>can be divided into three steps: primary, secondary, and tertiary analysis. Primary analysis is the processing of raw signals from instrument detectors into digitized data or base calls. </a:t>
            </a:r>
            <a:endParaRPr lang="en-US" dirty="0" smtClean="0"/>
          </a:p>
          <a:p>
            <a:endParaRPr lang="en-US" dirty="0"/>
          </a:p>
        </p:txBody>
      </p:sp>
    </p:spTree>
    <p:extLst>
      <p:ext uri="{BB962C8B-B14F-4D97-AF65-F5344CB8AC3E}">
        <p14:creationId xmlns:p14="http://schemas.microsoft.com/office/powerpoint/2010/main" val="4112599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These raw data are collected during each sequencing cycle. The output of primary analysis is files containing base calls assembled into sequencing reads (FASTQ files) and their associated quality scores (</a:t>
            </a:r>
            <a:r>
              <a:rPr lang="en-US" dirty="0" err="1" smtClean="0"/>
              <a:t>Phred</a:t>
            </a:r>
            <a:r>
              <a:rPr lang="en-US" dirty="0" smtClean="0"/>
              <a:t> quality score). </a:t>
            </a:r>
          </a:p>
          <a:p>
            <a:r>
              <a:rPr lang="en-US" dirty="0" smtClean="0"/>
              <a:t> Secondary analysis involves read filtering and trimming based on quality, followed by alignment of reads to a reference genome or assembly of reads for novel genomes, and finally by variant calling. </a:t>
            </a:r>
          </a:p>
          <a:p>
            <a:r>
              <a:rPr lang="en-US" dirty="0" smtClean="0"/>
              <a:t>The main output is a BAM file containing aligned reads. Tertiary analysis is the most challenging step, as it involves interpreting results and extracting meaningful information from the data.</a:t>
            </a:r>
          </a:p>
          <a:p>
            <a:endParaRPr lang="en-US" dirty="0"/>
          </a:p>
        </p:txBody>
      </p:sp>
    </p:spTree>
    <p:extLst>
      <p:ext uri="{BB962C8B-B14F-4D97-AF65-F5344CB8AC3E}">
        <p14:creationId xmlns:p14="http://schemas.microsoft.com/office/powerpoint/2010/main" val="30512118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PATERNITY TESTING</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DNA paternity testing</a:t>
            </a:r>
            <a:r>
              <a:rPr lang="en-US" dirty="0"/>
              <a:t> is the use of </a:t>
            </a:r>
            <a:r>
              <a:rPr lang="en-US" dirty="0">
                <a:hlinkClick r:id="rId2" tooltip="DNA profiling"/>
              </a:rPr>
              <a:t>DNA profiles</a:t>
            </a:r>
            <a:r>
              <a:rPr lang="en-US" dirty="0"/>
              <a:t> to determine whether an individual is the </a:t>
            </a:r>
            <a:r>
              <a:rPr lang="en-US" dirty="0">
                <a:hlinkClick r:id="rId3" tooltip="Biology"/>
              </a:rPr>
              <a:t>biological</a:t>
            </a:r>
            <a:r>
              <a:rPr lang="en-US" dirty="0"/>
              <a:t> parent of another individual. </a:t>
            </a:r>
            <a:endParaRPr lang="en-US" dirty="0" smtClean="0"/>
          </a:p>
          <a:p>
            <a:r>
              <a:rPr lang="en-US" dirty="0" smtClean="0"/>
              <a:t>Paternity </a:t>
            </a:r>
            <a:r>
              <a:rPr lang="en-US" dirty="0"/>
              <a:t>testing can be especially important when the rights and duties of the father are in issue and a child's </a:t>
            </a:r>
            <a:r>
              <a:rPr lang="en-US" dirty="0">
                <a:hlinkClick r:id="rId4" tooltip="Father"/>
              </a:rPr>
              <a:t>paternity</a:t>
            </a:r>
            <a:r>
              <a:rPr lang="en-US" dirty="0"/>
              <a:t> is in doubt. </a:t>
            </a:r>
            <a:endParaRPr lang="en-US" dirty="0" smtClean="0"/>
          </a:p>
          <a:p>
            <a:r>
              <a:rPr lang="en-US" dirty="0" smtClean="0"/>
              <a:t>Tests </a:t>
            </a:r>
            <a:r>
              <a:rPr lang="en-US" dirty="0"/>
              <a:t>can also determine the likelihood of someone being a biological grandparent. </a:t>
            </a:r>
            <a:endParaRPr lang="en-US" dirty="0" smtClean="0"/>
          </a:p>
          <a:p>
            <a:r>
              <a:rPr lang="en-US" dirty="0" smtClean="0"/>
              <a:t>Though </a:t>
            </a:r>
            <a:r>
              <a:rPr lang="en-US" dirty="0">
                <a:hlinkClick r:id="rId5" tooltip="Genetics"/>
              </a:rPr>
              <a:t>genetic</a:t>
            </a:r>
            <a:r>
              <a:rPr lang="en-US" dirty="0"/>
              <a:t> testing is the most reliable standard, older methods also exist, including </a:t>
            </a:r>
            <a:r>
              <a:rPr lang="en-US" dirty="0">
                <a:hlinkClick r:id="rId6" tooltip="Blood type"/>
              </a:rPr>
              <a:t>ABO blood group typing</a:t>
            </a:r>
            <a:r>
              <a:rPr lang="en-US" dirty="0"/>
              <a:t>, analysis of various other </a:t>
            </a:r>
            <a:r>
              <a:rPr lang="en-US" dirty="0">
                <a:hlinkClick r:id="rId7" tooltip="Protein"/>
              </a:rPr>
              <a:t>proteins</a:t>
            </a:r>
            <a:r>
              <a:rPr lang="en-US" dirty="0"/>
              <a:t> and </a:t>
            </a:r>
            <a:r>
              <a:rPr lang="en-US" dirty="0">
                <a:hlinkClick r:id="rId8" tooltip="Enzyme"/>
              </a:rPr>
              <a:t>enzymes</a:t>
            </a:r>
            <a:r>
              <a:rPr lang="en-US" dirty="0"/>
              <a:t>, or using </a:t>
            </a:r>
            <a:r>
              <a:rPr lang="en-US" dirty="0">
                <a:hlinkClick r:id="rId9" tooltip="Human leukocyte antigen"/>
              </a:rPr>
              <a:t>human leukocyte antigen</a:t>
            </a:r>
            <a:r>
              <a:rPr lang="en-US" dirty="0"/>
              <a:t> </a:t>
            </a:r>
            <a:r>
              <a:rPr lang="en-US" dirty="0">
                <a:hlinkClick r:id="rId10" tooltip="Antigen"/>
              </a:rPr>
              <a:t>antigens</a:t>
            </a:r>
            <a:r>
              <a:rPr lang="en-US" dirty="0"/>
              <a:t>. </a:t>
            </a:r>
            <a:endParaRPr lang="en-US" dirty="0" smtClean="0"/>
          </a:p>
        </p:txBody>
      </p:sp>
    </p:spTree>
    <p:extLst>
      <p:ext uri="{BB962C8B-B14F-4D97-AF65-F5344CB8AC3E}">
        <p14:creationId xmlns:p14="http://schemas.microsoft.com/office/powerpoint/2010/main" val="23959403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current techniques for paternity testing are using </a:t>
            </a:r>
            <a:r>
              <a:rPr lang="en-US" dirty="0" smtClean="0">
                <a:hlinkClick r:id="rId2" tooltip="Polymerase chain reaction"/>
              </a:rPr>
              <a:t>polymerase chain reaction</a:t>
            </a:r>
            <a:r>
              <a:rPr lang="en-US" dirty="0" smtClean="0"/>
              <a:t> (PCR) and </a:t>
            </a:r>
            <a:r>
              <a:rPr lang="en-US" dirty="0" smtClean="0">
                <a:hlinkClick r:id="rId3" tooltip="Restriction fragment length polymorphism"/>
              </a:rPr>
              <a:t>restriction fragment length polymorphism</a:t>
            </a:r>
            <a:r>
              <a:rPr lang="en-US" dirty="0" smtClean="0"/>
              <a:t> (RFLP). Paternity testing can now also be performed while the woman is still pregnant from a blood draw. </a:t>
            </a:r>
          </a:p>
          <a:p>
            <a:r>
              <a:rPr lang="en-US" dirty="0" smtClean="0"/>
              <a:t>DNA testing is currently the most advanced and accurate technology to determine parentage. </a:t>
            </a:r>
          </a:p>
          <a:p>
            <a:r>
              <a:rPr lang="en-US" dirty="0" smtClean="0"/>
              <a:t>In a DNA paternity test, the result (called the 'probability of parentage)</a:t>
            </a:r>
            <a:r>
              <a:rPr lang="en-US" dirty="0"/>
              <a:t> is 0% when the alleged parent is not biologically related to the child, and the probability of parentage is typically 99.99% when the alleged parent is biologically related to the child. </a:t>
            </a:r>
            <a:endParaRPr lang="en-US" dirty="0" smtClean="0"/>
          </a:p>
          <a:p>
            <a:endParaRPr lang="en-US" dirty="0"/>
          </a:p>
        </p:txBody>
      </p:sp>
    </p:spTree>
    <p:extLst>
      <p:ext uri="{BB962C8B-B14F-4D97-AF65-F5344CB8AC3E}">
        <p14:creationId xmlns:p14="http://schemas.microsoft.com/office/powerpoint/2010/main" val="9942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However, while almost all individuals have a single and distinct set of genes, rare individuals, known as "</a:t>
            </a:r>
            <a:r>
              <a:rPr lang="en-US" dirty="0" smtClean="0">
                <a:hlinkClick r:id="rId2" tooltip="Chimera (genetics)"/>
              </a:rPr>
              <a:t>chimeras</a:t>
            </a:r>
            <a:r>
              <a:rPr lang="en-US" dirty="0" smtClean="0"/>
              <a:t>", have at least two different sets of genes, which can result in a false negative result if their reproductive tissue has a different genetic make-up from the tissue sampled for the test</a:t>
            </a:r>
          </a:p>
          <a:p>
            <a:endParaRPr lang="en-US" dirty="0" smtClean="0"/>
          </a:p>
          <a:p>
            <a:endParaRPr lang="en-US" dirty="0"/>
          </a:p>
        </p:txBody>
      </p:sp>
    </p:spTree>
    <p:extLst>
      <p:ext uri="{BB962C8B-B14F-4D97-AF65-F5344CB8AC3E}">
        <p14:creationId xmlns:p14="http://schemas.microsoft.com/office/powerpoint/2010/main" val="3571210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Paternity or maternity testing for child or adult</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DNA test is performed by collecting </a:t>
            </a:r>
            <a:r>
              <a:rPr lang="en-US" dirty="0" err="1"/>
              <a:t>buccal</a:t>
            </a:r>
            <a:r>
              <a:rPr lang="en-US" dirty="0"/>
              <a:t> (cheek) cells found on the inside of a person's cheek using a </a:t>
            </a:r>
            <a:r>
              <a:rPr lang="en-US" dirty="0" err="1"/>
              <a:t>buccal</a:t>
            </a:r>
            <a:r>
              <a:rPr lang="en-US" dirty="0"/>
              <a:t> or cheek </a:t>
            </a:r>
            <a:r>
              <a:rPr lang="en-US" u="sng" dirty="0">
                <a:hlinkClick r:id="rId3" tooltip="Cotton swab"/>
              </a:rPr>
              <a:t>swab</a:t>
            </a:r>
            <a:r>
              <a:rPr lang="en-US" dirty="0" smtClean="0"/>
              <a:t>.</a:t>
            </a:r>
          </a:p>
          <a:p>
            <a:r>
              <a:rPr lang="en-US" dirty="0" smtClean="0"/>
              <a:t> </a:t>
            </a:r>
            <a:r>
              <a:rPr lang="en-US" dirty="0"/>
              <a:t>These swabs have wooden or plastic stick handles with a cotton on synthetic tip</a:t>
            </a:r>
            <a:r>
              <a:rPr lang="en-US" dirty="0" smtClean="0"/>
              <a:t>.</a:t>
            </a:r>
          </a:p>
          <a:p>
            <a:r>
              <a:rPr lang="en-US" dirty="0" smtClean="0"/>
              <a:t> </a:t>
            </a:r>
            <a:r>
              <a:rPr lang="en-US" dirty="0"/>
              <a:t>The collector rubs the inside of a person's cheek to collect as many </a:t>
            </a:r>
            <a:r>
              <a:rPr lang="en-US" dirty="0" err="1"/>
              <a:t>buccal</a:t>
            </a:r>
            <a:r>
              <a:rPr lang="en-US" dirty="0"/>
              <a:t> cells as possible, which are then sent to a laboratory for testing. </a:t>
            </a:r>
            <a:endParaRPr lang="en-US" dirty="0" smtClean="0"/>
          </a:p>
          <a:p>
            <a:r>
              <a:rPr lang="en-US" dirty="0" smtClean="0"/>
              <a:t>Samples </a:t>
            </a:r>
            <a:r>
              <a:rPr lang="en-US" dirty="0"/>
              <a:t>from the alleged father or mother and the child would be needed</a:t>
            </a:r>
          </a:p>
        </p:txBody>
      </p:sp>
    </p:spTree>
    <p:extLst>
      <p:ext uri="{BB962C8B-B14F-4D97-AF65-F5344CB8AC3E}">
        <p14:creationId xmlns:p14="http://schemas.microsoft.com/office/powerpoint/2010/main" val="4169855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CRISPR</a:t>
            </a:r>
            <a:r>
              <a:rPr lang="en-US" dirty="0"/>
              <a:t> (</a:t>
            </a:r>
            <a:r>
              <a:rPr lang="en-US" b="1" dirty="0"/>
              <a:t>clustered regularly interspaced short palindromic repeats</a:t>
            </a:r>
            <a:r>
              <a:rPr lang="en-US" dirty="0"/>
              <a:t>) is a family of </a:t>
            </a:r>
            <a:r>
              <a:rPr lang="en-US" dirty="0">
                <a:hlinkClick r:id="rId3" tooltip="DNA"/>
              </a:rPr>
              <a:t>DNA</a:t>
            </a:r>
            <a:r>
              <a:rPr lang="en-US" dirty="0"/>
              <a:t> sequences found in the </a:t>
            </a:r>
            <a:r>
              <a:rPr lang="en-US" dirty="0">
                <a:hlinkClick r:id="rId4" tooltip="Genome"/>
              </a:rPr>
              <a:t>genomes</a:t>
            </a:r>
            <a:r>
              <a:rPr lang="en-US" dirty="0"/>
              <a:t> of </a:t>
            </a:r>
            <a:r>
              <a:rPr lang="en-US" dirty="0">
                <a:hlinkClick r:id="rId5" tooltip="Prokaryote"/>
              </a:rPr>
              <a:t>prokaryotic</a:t>
            </a:r>
            <a:r>
              <a:rPr lang="en-US" dirty="0"/>
              <a:t> organisms such as </a:t>
            </a:r>
            <a:r>
              <a:rPr lang="en-US" dirty="0">
                <a:hlinkClick r:id="rId6" tooltip="Bacteria"/>
              </a:rPr>
              <a:t>bacteria</a:t>
            </a:r>
            <a:r>
              <a:rPr lang="en-US" dirty="0"/>
              <a:t> and </a:t>
            </a:r>
            <a:r>
              <a:rPr lang="en-US" dirty="0" err="1">
                <a:hlinkClick r:id="rId7" tooltip="Archaea"/>
              </a:rPr>
              <a:t>archaea</a:t>
            </a:r>
            <a:r>
              <a:rPr lang="en-US" dirty="0" smtClean="0"/>
              <a:t>.</a:t>
            </a:r>
            <a:endParaRPr lang="en-US" baseline="30000" dirty="0"/>
          </a:p>
          <a:p>
            <a:r>
              <a:rPr lang="en-US" dirty="0" smtClean="0"/>
              <a:t> </a:t>
            </a:r>
            <a:r>
              <a:rPr lang="en-US" dirty="0"/>
              <a:t>These sequences are derived from DNA fragments of </a:t>
            </a:r>
            <a:r>
              <a:rPr lang="en-US" dirty="0">
                <a:hlinkClick r:id="rId8" tooltip="Bacteriophage"/>
              </a:rPr>
              <a:t>bacteriophages</a:t>
            </a:r>
            <a:r>
              <a:rPr lang="en-US" dirty="0"/>
              <a:t> that had previously infected the prokaryote. </a:t>
            </a:r>
            <a:endParaRPr lang="en-US" dirty="0" smtClean="0"/>
          </a:p>
          <a:p>
            <a:r>
              <a:rPr lang="en-US" dirty="0" smtClean="0"/>
              <a:t>They </a:t>
            </a:r>
            <a:r>
              <a:rPr lang="en-US" dirty="0"/>
              <a:t>are used to detect and destroy DNA from similar bacteriophages during subsequent infections. Hence these sequences play a key role in the antiviral (i.e. anti-phage) defense system of prokaryotes. </a:t>
            </a:r>
          </a:p>
        </p:txBody>
      </p:sp>
    </p:spTree>
    <p:extLst>
      <p:ext uri="{BB962C8B-B14F-4D97-AF65-F5344CB8AC3E}">
        <p14:creationId xmlns:p14="http://schemas.microsoft.com/office/powerpoint/2010/main" val="40365817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US" dirty="0" smtClean="0"/>
              <a:t>The CRISPR-</a:t>
            </a:r>
            <a:r>
              <a:rPr lang="en-US" dirty="0" err="1" smtClean="0"/>
              <a:t>Cas</a:t>
            </a:r>
            <a:r>
              <a:rPr lang="en-US" dirty="0" smtClean="0"/>
              <a:t> system is a prokaryotic </a:t>
            </a:r>
            <a:r>
              <a:rPr lang="en-US" dirty="0" smtClean="0">
                <a:hlinkClick r:id="rId2" tooltip="Immune system"/>
              </a:rPr>
              <a:t>immune system</a:t>
            </a:r>
            <a:r>
              <a:rPr lang="en-US" dirty="0" smtClean="0"/>
              <a:t> that confers resistance to foreign genetic elements such as those present within </a:t>
            </a:r>
            <a:r>
              <a:rPr lang="en-US" dirty="0" smtClean="0">
                <a:hlinkClick r:id="rId3" tooltip="Plasmid"/>
              </a:rPr>
              <a:t>plasmids</a:t>
            </a:r>
            <a:r>
              <a:rPr lang="en-US" dirty="0" smtClean="0"/>
              <a:t> and </a:t>
            </a:r>
            <a:r>
              <a:rPr lang="en-US" dirty="0" smtClean="0">
                <a:hlinkClick r:id="rId4" tooltip="Phage"/>
              </a:rPr>
              <a:t>phages</a:t>
            </a:r>
            <a:r>
              <a:rPr lang="en-US" dirty="0" smtClean="0"/>
              <a:t> and provides a form of </a:t>
            </a:r>
            <a:r>
              <a:rPr lang="en-US" dirty="0" smtClean="0">
                <a:hlinkClick r:id="rId5" tooltip="Acquired immunity"/>
              </a:rPr>
              <a:t>acquired immunity</a:t>
            </a:r>
            <a:r>
              <a:rPr lang="en-US" dirty="0" smtClean="0"/>
              <a:t>. </a:t>
            </a:r>
          </a:p>
          <a:p>
            <a:r>
              <a:rPr lang="en-US" dirty="0" smtClean="0"/>
              <a:t>RNA harboring the </a:t>
            </a:r>
            <a:r>
              <a:rPr lang="en-US" dirty="0" smtClean="0">
                <a:hlinkClick r:id="rId6" tooltip="Spacer DNA"/>
              </a:rPr>
              <a:t>spacer sequence</a:t>
            </a:r>
            <a:r>
              <a:rPr lang="en-US" dirty="0" smtClean="0"/>
              <a:t> helps </a:t>
            </a:r>
            <a:r>
              <a:rPr lang="en-US" dirty="0" err="1" smtClean="0"/>
              <a:t>Cas</a:t>
            </a:r>
            <a:r>
              <a:rPr lang="en-US" dirty="0" smtClean="0"/>
              <a:t> (CRISPR-associated) proteins recognize and cut foreign pathogenic DNA.</a:t>
            </a:r>
          </a:p>
          <a:p>
            <a:r>
              <a:rPr lang="en-US" dirty="0" smtClean="0"/>
              <a:t> Other RNA-guided </a:t>
            </a:r>
            <a:r>
              <a:rPr lang="en-US" dirty="0" err="1" smtClean="0"/>
              <a:t>Cas</a:t>
            </a:r>
            <a:r>
              <a:rPr lang="en-US" dirty="0" smtClean="0"/>
              <a:t> proteins cut foreign RNA. CRISPR are found in approximately 50% of sequenced </a:t>
            </a:r>
            <a:r>
              <a:rPr lang="en-US" dirty="0" smtClean="0">
                <a:hlinkClick r:id="rId7" tooltip="Bacterial genome"/>
              </a:rPr>
              <a:t>bacterial genomes</a:t>
            </a:r>
            <a:r>
              <a:rPr lang="en-US" dirty="0" smtClean="0"/>
              <a:t> and nearly 90% of sequenced </a:t>
            </a:r>
            <a:r>
              <a:rPr lang="en-US" dirty="0" err="1" smtClean="0"/>
              <a:t>archaea</a:t>
            </a:r>
            <a:r>
              <a:rPr lang="en-US" dirty="0" smtClean="0"/>
              <a:t>. </a:t>
            </a:r>
          </a:p>
          <a:p>
            <a:endParaRPr lang="en-US" dirty="0"/>
          </a:p>
        </p:txBody>
      </p:sp>
    </p:spTree>
    <p:extLst>
      <p:ext uri="{BB962C8B-B14F-4D97-AF65-F5344CB8AC3E}">
        <p14:creationId xmlns:p14="http://schemas.microsoft.com/office/powerpoint/2010/main" val="126244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Molecular genetics</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10000"/>
          </a:bodyPr>
          <a:lstStyle/>
          <a:p>
            <a:r>
              <a:rPr lang="en-US" dirty="0" smtClean="0"/>
              <a:t>Molecular </a:t>
            </a:r>
            <a:r>
              <a:rPr lang="en-US" dirty="0"/>
              <a:t>genetics involves the discovery of and laboratory testing for </a:t>
            </a:r>
            <a:r>
              <a:rPr lang="en-US" dirty="0">
                <a:hlinkClick r:id="rId2" tooltip="DNA"/>
              </a:rPr>
              <a:t>DNA</a:t>
            </a:r>
            <a:r>
              <a:rPr lang="en-US" dirty="0"/>
              <a:t> mutations that underlie many </a:t>
            </a:r>
            <a:r>
              <a:rPr lang="en-US" dirty="0">
                <a:hlinkClick r:id="rId3" tooltip="Genetic disorders"/>
              </a:rPr>
              <a:t>single gene disorders</a:t>
            </a:r>
            <a:r>
              <a:rPr lang="en-US" dirty="0" smtClean="0"/>
              <a:t>.</a:t>
            </a:r>
          </a:p>
          <a:p>
            <a:r>
              <a:rPr lang="en-US" dirty="0" smtClean="0"/>
              <a:t> </a:t>
            </a:r>
            <a:r>
              <a:rPr lang="en-US" dirty="0"/>
              <a:t>Examples of single gene disorders include </a:t>
            </a:r>
            <a:r>
              <a:rPr lang="en-US" dirty="0" err="1">
                <a:hlinkClick r:id="rId4" tooltip="Achondroplasia"/>
              </a:rPr>
              <a:t>achondroplasia</a:t>
            </a:r>
            <a:r>
              <a:rPr lang="en-US" dirty="0"/>
              <a:t>, </a:t>
            </a:r>
            <a:r>
              <a:rPr lang="en-US" dirty="0">
                <a:hlinkClick r:id="rId5" tooltip="Cystic fibrosis"/>
              </a:rPr>
              <a:t>cystic fibrosis</a:t>
            </a:r>
            <a:r>
              <a:rPr lang="en-US" dirty="0"/>
              <a:t>, </a:t>
            </a:r>
            <a:r>
              <a:rPr lang="en-US" dirty="0" err="1">
                <a:hlinkClick r:id="rId6" tooltip="Duchenne muscular dystrophy"/>
              </a:rPr>
              <a:t>Duchenne</a:t>
            </a:r>
            <a:r>
              <a:rPr lang="en-US" dirty="0">
                <a:hlinkClick r:id="rId6" tooltip="Duchenne muscular dystrophy"/>
              </a:rPr>
              <a:t> muscular dystrophy</a:t>
            </a:r>
            <a:r>
              <a:rPr lang="en-US" dirty="0"/>
              <a:t>, hereditary </a:t>
            </a:r>
            <a:r>
              <a:rPr lang="en-US" dirty="0">
                <a:hlinkClick r:id="rId7" tooltip="Breast cancer"/>
              </a:rPr>
              <a:t>breast cancer</a:t>
            </a:r>
            <a:r>
              <a:rPr lang="en-US" dirty="0"/>
              <a:t> (BRCA1/2), </a:t>
            </a:r>
            <a:r>
              <a:rPr lang="en-US" dirty="0">
                <a:hlinkClick r:id="rId8" tooltip="Huntington disease"/>
              </a:rPr>
              <a:t>Huntington disease</a:t>
            </a:r>
            <a:r>
              <a:rPr lang="en-US" dirty="0"/>
              <a:t>, </a:t>
            </a:r>
            <a:r>
              <a:rPr lang="en-US" dirty="0" err="1">
                <a:hlinkClick r:id="rId9" tooltip="Marfan syndrome"/>
              </a:rPr>
              <a:t>Marfan</a:t>
            </a:r>
            <a:r>
              <a:rPr lang="en-US" dirty="0">
                <a:hlinkClick r:id="rId9" tooltip="Marfan syndrome"/>
              </a:rPr>
              <a:t> syndrome</a:t>
            </a:r>
            <a:r>
              <a:rPr lang="en-US" dirty="0"/>
              <a:t>, </a:t>
            </a:r>
            <a:r>
              <a:rPr lang="en-US" dirty="0">
                <a:hlinkClick r:id="rId10" tooltip="Noonan syndrome"/>
              </a:rPr>
              <a:t>Noonan syndrome</a:t>
            </a:r>
            <a:r>
              <a:rPr lang="en-US" dirty="0"/>
              <a:t>, and </a:t>
            </a:r>
            <a:r>
              <a:rPr lang="en-US" dirty="0" err="1">
                <a:hlinkClick r:id="rId11" tooltip="Rett syndrome"/>
              </a:rPr>
              <a:t>Rett</a:t>
            </a:r>
            <a:r>
              <a:rPr lang="en-US" dirty="0">
                <a:hlinkClick r:id="rId11" tooltip="Rett syndrome"/>
              </a:rPr>
              <a:t> syndrome</a:t>
            </a:r>
            <a:r>
              <a:rPr lang="en-US" dirty="0" smtClean="0"/>
              <a:t>.</a:t>
            </a:r>
          </a:p>
          <a:p>
            <a:r>
              <a:rPr lang="en-US" dirty="0" smtClean="0"/>
              <a:t> </a:t>
            </a:r>
            <a:r>
              <a:rPr lang="en-US" dirty="0"/>
              <a:t>Molecular tests are also used in the diagnosis of syndromes involving </a:t>
            </a:r>
            <a:r>
              <a:rPr lang="en-US" dirty="0">
                <a:hlinkClick r:id="rId12" tooltip="Epigenetic"/>
              </a:rPr>
              <a:t>epigenetic</a:t>
            </a:r>
            <a:r>
              <a:rPr lang="en-US" dirty="0"/>
              <a:t> abnormalities, such as </a:t>
            </a:r>
            <a:r>
              <a:rPr lang="en-US" dirty="0" err="1">
                <a:hlinkClick r:id="rId13" tooltip="Angelman syndrome"/>
              </a:rPr>
              <a:t>Angelman</a:t>
            </a:r>
            <a:r>
              <a:rPr lang="en-US" dirty="0">
                <a:hlinkClick r:id="rId13" tooltip="Angelman syndrome"/>
              </a:rPr>
              <a:t> syndrome</a:t>
            </a:r>
            <a:r>
              <a:rPr lang="en-US" dirty="0"/>
              <a:t>, </a:t>
            </a:r>
            <a:r>
              <a:rPr lang="en-US" dirty="0">
                <a:hlinkClick r:id="rId14" tooltip="Beckwith-Wiedemann syndrome"/>
              </a:rPr>
              <a:t>Beckwith-</a:t>
            </a:r>
            <a:r>
              <a:rPr lang="en-US" dirty="0" err="1">
                <a:hlinkClick r:id="rId14" tooltip="Beckwith-Wiedemann syndrome"/>
              </a:rPr>
              <a:t>Wiedemann</a:t>
            </a:r>
            <a:r>
              <a:rPr lang="en-US" dirty="0">
                <a:hlinkClick r:id="rId14" tooltip="Beckwith-Wiedemann syndrome"/>
              </a:rPr>
              <a:t> syndrome</a:t>
            </a:r>
            <a:r>
              <a:rPr lang="en-US" dirty="0"/>
              <a:t>, </a:t>
            </a:r>
            <a:r>
              <a:rPr lang="en-US" dirty="0" err="1">
                <a:hlinkClick r:id="rId15" tooltip="Prader-willi syndrome"/>
              </a:rPr>
              <a:t>Prader-willi</a:t>
            </a:r>
            <a:r>
              <a:rPr lang="en-US" dirty="0">
                <a:hlinkClick r:id="rId15" tooltip="Prader-willi syndrome"/>
              </a:rPr>
              <a:t> syndrome</a:t>
            </a:r>
            <a:r>
              <a:rPr lang="en-US" dirty="0"/>
              <a:t>, and </a:t>
            </a:r>
            <a:r>
              <a:rPr lang="en-US" dirty="0" err="1">
                <a:hlinkClick r:id="rId16" tooltip="Uniparental disomy"/>
              </a:rPr>
              <a:t>uniparental</a:t>
            </a:r>
            <a:r>
              <a:rPr lang="en-US" dirty="0">
                <a:hlinkClick r:id="rId16" tooltip="Uniparental disomy"/>
              </a:rPr>
              <a:t> </a:t>
            </a:r>
            <a:r>
              <a:rPr lang="en-US" dirty="0" err="1">
                <a:hlinkClick r:id="rId16" tooltip="Uniparental disomy"/>
              </a:rPr>
              <a:t>disomy</a:t>
            </a:r>
            <a:r>
              <a:rPr lang="en-US" dirty="0"/>
              <a:t>.</a:t>
            </a:r>
          </a:p>
          <a:p>
            <a:endParaRPr lang="en-US" dirty="0"/>
          </a:p>
        </p:txBody>
      </p:sp>
    </p:spTree>
    <p:extLst>
      <p:ext uri="{BB962C8B-B14F-4D97-AF65-F5344CB8AC3E}">
        <p14:creationId xmlns:p14="http://schemas.microsoft.com/office/powerpoint/2010/main" val="1534899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BIOINFORMATICS IN MEDICINE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is an integrative field in life sciences that combines biology and information technology. Its application includes the study of molecular sequences and genomics data.</a:t>
            </a:r>
          </a:p>
          <a:p>
            <a:r>
              <a:rPr lang="en-US" dirty="0" smtClean="0"/>
              <a:t>Being a combination of different branches of life sciences, the objective of bioinformatics is to develop methodologies and tools to study large volumes of biological data in order to organize, store, systematize, visualize, annotate, query, understand and interpret those data.</a:t>
            </a:r>
          </a:p>
          <a:p>
            <a:endParaRPr lang="en-US" dirty="0"/>
          </a:p>
        </p:txBody>
      </p:sp>
    </p:spTree>
    <p:extLst>
      <p:ext uri="{BB962C8B-B14F-4D97-AF65-F5344CB8AC3E}">
        <p14:creationId xmlns:p14="http://schemas.microsoft.com/office/powerpoint/2010/main" val="19824480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Bioinformatics utilizes modern computer science that includes cloud computing, statistics, mathematics and even pattern recognition, reconstruction, machine learning, simulation and iterative approaches, and molecular </a:t>
            </a:r>
            <a:r>
              <a:rPr lang="en-US" dirty="0" err="1" smtClean="0"/>
              <a:t>modelling</a:t>
            </a:r>
            <a:r>
              <a:rPr lang="en-US" dirty="0" smtClean="0"/>
              <a:t> /algorithms.</a:t>
            </a:r>
          </a:p>
          <a:p>
            <a:r>
              <a:rPr lang="en-US" dirty="0" smtClean="0"/>
              <a:t>In simpler terms, bioinformatics involves the application of computer technology to manage large volumes of biological information.</a:t>
            </a:r>
          </a:p>
          <a:p>
            <a:r>
              <a:rPr lang="en-US" dirty="0" smtClean="0"/>
              <a:t>Bioinformatics has proven quite useful in medicine as the complete sequencing of the human genome has helped to unlock the genetic contribution for many diseases. Its applications include drug discovery, personalized medicine, preventative medicine and gene therapy.</a:t>
            </a:r>
          </a:p>
          <a:p>
            <a:endParaRPr lang="en-US" dirty="0" smtClean="0"/>
          </a:p>
          <a:p>
            <a:endParaRPr lang="en-US" dirty="0"/>
          </a:p>
        </p:txBody>
      </p:sp>
    </p:spTree>
    <p:extLst>
      <p:ext uri="{BB962C8B-B14F-4D97-AF65-F5344CB8AC3E}">
        <p14:creationId xmlns:p14="http://schemas.microsoft.com/office/powerpoint/2010/main" val="28508662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END</a:t>
            </a:r>
          </a:p>
          <a:p>
            <a:r>
              <a:rPr lang="en-US" dirty="0" smtClean="0"/>
              <a:t>Assignment</a:t>
            </a:r>
          </a:p>
          <a:p>
            <a:r>
              <a:rPr lang="en-US" dirty="0" smtClean="0"/>
              <a:t> </a:t>
            </a:r>
          </a:p>
          <a:p>
            <a:r>
              <a:rPr lang="en-US" i="1" dirty="0" smtClean="0">
                <a:solidFill>
                  <a:srgbClr val="FF0000"/>
                </a:solidFill>
              </a:rPr>
              <a:t>Describe the steps in PCR and NGS.</a:t>
            </a:r>
          </a:p>
          <a:p>
            <a:r>
              <a:rPr lang="en-US" i="1" dirty="0" smtClean="0">
                <a:solidFill>
                  <a:srgbClr val="FF0000"/>
                </a:solidFill>
              </a:rPr>
              <a:t>Common problems that could arise with paternity test report.</a:t>
            </a:r>
          </a:p>
          <a:p>
            <a:r>
              <a:rPr lang="en-US" i="1" dirty="0" smtClean="0">
                <a:solidFill>
                  <a:srgbClr val="FF0000"/>
                </a:solidFill>
              </a:rPr>
              <a:t>Describe the clinical applications of PCR in clinical medicine</a:t>
            </a:r>
            <a:r>
              <a:rPr lang="en-US" i="1" smtClean="0">
                <a:solidFill>
                  <a:srgbClr val="FF0000"/>
                </a:solidFill>
              </a:rPr>
              <a:t>. </a:t>
            </a:r>
          </a:p>
          <a:p>
            <a:r>
              <a:rPr lang="en-US" i="1" smtClean="0">
                <a:solidFill>
                  <a:srgbClr val="FF0000"/>
                </a:solidFill>
              </a:rPr>
              <a:t>SUBMIT BEFORE THE NEXT LECTURE.</a:t>
            </a:r>
            <a:endParaRPr lang="en-US" i="1" dirty="0">
              <a:solidFill>
                <a:srgbClr val="FF0000"/>
              </a:solidFill>
            </a:endParaRPr>
          </a:p>
        </p:txBody>
      </p:sp>
    </p:spTree>
    <p:extLst>
      <p:ext uri="{BB962C8B-B14F-4D97-AF65-F5344CB8AC3E}">
        <p14:creationId xmlns:p14="http://schemas.microsoft.com/office/powerpoint/2010/main" val="124783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TotalTime>
  <Words>6087</Words>
  <Application>Microsoft Office PowerPoint</Application>
  <PresentationFormat>On-screen Show (4:3)</PresentationFormat>
  <Paragraphs>502</Paragraphs>
  <Slides>92</Slides>
  <Notes>9</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Solstice</vt:lpstr>
      <vt:lpstr>CLINICAL GENETICS AND MOLECULAR TECHNIQUES</vt:lpstr>
      <vt:lpstr>Definition</vt:lpstr>
      <vt:lpstr>PowerPoint Presentation</vt:lpstr>
      <vt:lpstr>PowerPoint Presentation</vt:lpstr>
      <vt:lpstr>The “Central Dogma”</vt:lpstr>
      <vt:lpstr>Genetical View of Disease</vt:lpstr>
      <vt:lpstr>Genetical View of Disease II</vt:lpstr>
      <vt:lpstr>Types of Genetic Disease</vt:lpstr>
      <vt:lpstr>Molecular genetics </vt:lpstr>
      <vt:lpstr>Mitochondrial genetics </vt:lpstr>
      <vt:lpstr>Basic Principles</vt:lpstr>
      <vt:lpstr>Basic Principles</vt:lpstr>
      <vt:lpstr>Basic Principles</vt:lpstr>
      <vt:lpstr>Genetic disorders</vt:lpstr>
      <vt:lpstr>Genetic disorders</vt:lpstr>
      <vt:lpstr>Genetic disorders</vt:lpstr>
      <vt:lpstr>Patterns of inheritance</vt:lpstr>
      <vt:lpstr>Autosomal dominant inheritance</vt:lpstr>
      <vt:lpstr>Autosomal dominant inheritance</vt:lpstr>
      <vt:lpstr>Autosomal recessive inheritance</vt:lpstr>
      <vt:lpstr>X linked recessive inheritance</vt:lpstr>
      <vt:lpstr>X linked dominant inheritance</vt:lpstr>
      <vt:lpstr>Multiple alleles </vt:lpstr>
      <vt:lpstr>DNA technologies</vt:lpstr>
      <vt:lpstr>DNA diagnosis</vt:lpstr>
      <vt:lpstr>DNA diagnosis</vt:lpstr>
      <vt:lpstr>3.3  Cloning</vt:lpstr>
      <vt:lpstr>3.3  Cloning</vt:lpstr>
      <vt:lpstr>3.3  Cloning</vt:lpstr>
      <vt:lpstr>3.3  Cloning</vt:lpstr>
      <vt:lpstr>3.4  Cloning Vectors Can Be Specialized for Different Purposes</vt:lpstr>
      <vt:lpstr>3.4  Cloning Vectors Can Be Specialized for Different Purposes</vt:lpstr>
      <vt:lpstr>3.4  Cloning Vectors Can Be Specialized for Different Purposes</vt:lpstr>
      <vt:lpstr>3.4  Cloning Vectors Can Be Specialized for Different Purposes</vt:lpstr>
      <vt:lpstr>3.5  Nucleic Acid Detection</vt:lpstr>
      <vt:lpstr>3.5  Nucleic Acid Detection</vt:lpstr>
      <vt:lpstr>3.5  Nucleic Acid Detection</vt:lpstr>
      <vt:lpstr>3.6  DNA Separation Techniques</vt:lpstr>
      <vt:lpstr>PowerPoint Presentation</vt:lpstr>
      <vt:lpstr>3.6  DNA Separation Techniques</vt:lpstr>
      <vt:lpstr>3.7  DNA Sequencing</vt:lpstr>
      <vt:lpstr>3.7  DNA Sequencing</vt:lpstr>
      <vt:lpstr>PowerPoint Presentation</vt:lpstr>
      <vt:lpstr>3.8  PCR and RT-PCR</vt:lpstr>
      <vt:lpstr>3.8  PCR and RT-PCR</vt:lpstr>
      <vt:lpstr>3.8  PCR and RT-PCR</vt:lpstr>
      <vt:lpstr>  PCR</vt:lpstr>
      <vt:lpstr>PowerPoint Presentation</vt:lpstr>
      <vt:lpstr>.</vt:lpstr>
      <vt:lpstr>.</vt:lpstr>
      <vt:lpstr>PowerPoint Presentation</vt:lpstr>
      <vt:lpstr>PowerPoint Presentation</vt:lpstr>
      <vt:lpstr>PowerPoint Presentation</vt:lpstr>
      <vt:lpstr>PowerPoint Presentation</vt:lpstr>
      <vt:lpstr>.</vt:lpstr>
      <vt:lpstr>PowerPoint Presentation</vt:lpstr>
      <vt:lpstr>.</vt:lpstr>
      <vt:lpstr>.</vt:lpstr>
      <vt:lpstr>PowerPoint Presentation</vt:lpstr>
      <vt:lpstr>PowerPoint Presentation</vt:lpstr>
      <vt:lpstr>PowerPoint Presentation</vt:lpstr>
      <vt:lpstr>.</vt:lpstr>
      <vt:lpstr>Blotting techniques</vt:lpstr>
      <vt:lpstr>.</vt:lpstr>
      <vt:lpstr>.</vt:lpstr>
      <vt:lpstr>PowerPoint Presentation</vt:lpstr>
      <vt:lpstr>PowerPoint Presentation</vt:lpstr>
      <vt:lpstr>PowerPoint Presentation</vt:lpstr>
      <vt:lpstr>  DNA Microarrays</vt:lpstr>
      <vt:lpstr>3.10  DNA Microarrays</vt:lpstr>
      <vt:lpstr>NEXT GENERATION SEQUENCING NGS </vt:lpstr>
      <vt:lpstr>NGS</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PATERNITY TESTING</vt:lpstr>
      <vt:lpstr>PowerPoint Presentation</vt:lpstr>
      <vt:lpstr>PowerPoint Presentation</vt:lpstr>
      <vt:lpstr>Paternity or maternity testing for child or adult </vt:lpstr>
      <vt:lpstr>PowerPoint Presentation</vt:lpstr>
      <vt:lpstr>.</vt:lpstr>
      <vt:lpstr>BIOINFORMATICS IN MEDICINE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2022-05-22T08:40:44Z</dcterms:created>
  <dcterms:modified xsi:type="dcterms:W3CDTF">2022-05-22T09:41:39Z</dcterms:modified>
</cp:coreProperties>
</file>