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3" r:id="rId1"/>
  </p:sldMasterIdLst>
  <p:notesMasterIdLst>
    <p:notesMasterId r:id="rId77"/>
  </p:notesMasterIdLst>
  <p:sldIdLst>
    <p:sldId id="256" r:id="rId2"/>
    <p:sldId id="669" r:id="rId3"/>
    <p:sldId id="668" r:id="rId4"/>
    <p:sldId id="511" r:id="rId5"/>
    <p:sldId id="513" r:id="rId6"/>
    <p:sldId id="582" r:id="rId7"/>
    <p:sldId id="563" r:id="rId8"/>
    <p:sldId id="561" r:id="rId9"/>
    <p:sldId id="562" r:id="rId10"/>
    <p:sldId id="657" r:id="rId11"/>
    <p:sldId id="658" r:id="rId12"/>
    <p:sldId id="564" r:id="rId13"/>
    <p:sldId id="567" r:id="rId14"/>
    <p:sldId id="573" r:id="rId15"/>
    <p:sldId id="575" r:id="rId16"/>
    <p:sldId id="569" r:id="rId17"/>
    <p:sldId id="583" r:id="rId18"/>
    <p:sldId id="662" r:id="rId19"/>
    <p:sldId id="663" r:id="rId20"/>
    <p:sldId id="515" r:id="rId21"/>
    <p:sldId id="665" r:id="rId22"/>
    <p:sldId id="577" r:id="rId23"/>
    <p:sldId id="578" r:id="rId24"/>
    <p:sldId id="581" r:id="rId25"/>
    <p:sldId id="580" r:id="rId26"/>
    <p:sldId id="517" r:id="rId27"/>
    <p:sldId id="666" r:id="rId28"/>
    <p:sldId id="628" r:id="rId29"/>
    <p:sldId id="523" r:id="rId30"/>
    <p:sldId id="524" r:id="rId31"/>
    <p:sldId id="528" r:id="rId32"/>
    <p:sldId id="530" r:id="rId33"/>
    <p:sldId id="635" r:id="rId34"/>
    <p:sldId id="634" r:id="rId35"/>
    <p:sldId id="539" r:id="rId36"/>
    <p:sldId id="629" r:id="rId37"/>
    <p:sldId id="630" r:id="rId38"/>
    <p:sldId id="541" r:id="rId39"/>
    <p:sldId id="631" r:id="rId40"/>
    <p:sldId id="584" r:id="rId41"/>
    <p:sldId id="632" r:id="rId42"/>
    <p:sldId id="544" r:id="rId43"/>
    <p:sldId id="545" r:id="rId44"/>
    <p:sldId id="546" r:id="rId45"/>
    <p:sldId id="637" r:id="rId46"/>
    <p:sldId id="636" r:id="rId47"/>
    <p:sldId id="552" r:id="rId48"/>
    <p:sldId id="590" r:id="rId49"/>
    <p:sldId id="638" r:id="rId50"/>
    <p:sldId id="641" r:id="rId51"/>
    <p:sldId id="642" r:id="rId52"/>
    <p:sldId id="592" r:id="rId53"/>
    <p:sldId id="647" r:id="rId54"/>
    <p:sldId id="648" r:id="rId55"/>
    <p:sldId id="664" r:id="rId56"/>
    <p:sldId id="649" r:id="rId57"/>
    <p:sldId id="651" r:id="rId58"/>
    <p:sldId id="652" r:id="rId59"/>
    <p:sldId id="653" r:id="rId60"/>
    <p:sldId id="654" r:id="rId61"/>
    <p:sldId id="655" r:id="rId62"/>
    <p:sldId id="656" r:id="rId63"/>
    <p:sldId id="619" r:id="rId64"/>
    <p:sldId id="594" r:id="rId65"/>
    <p:sldId id="670" r:id="rId66"/>
    <p:sldId id="644" r:id="rId67"/>
    <p:sldId id="645" r:id="rId68"/>
    <p:sldId id="646" r:id="rId69"/>
    <p:sldId id="623" r:id="rId70"/>
    <p:sldId id="624" r:id="rId71"/>
    <p:sldId id="625" r:id="rId72"/>
    <p:sldId id="626" r:id="rId73"/>
    <p:sldId id="627" r:id="rId74"/>
    <p:sldId id="667" r:id="rId75"/>
    <p:sldId id="560" r:id="rId7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omser" initials="J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8193" autoAdjust="0"/>
    <p:restoredTop sz="90681" autoAdjust="0"/>
  </p:normalViewPr>
  <p:slideViewPr>
    <p:cSldViewPr>
      <p:cViewPr>
        <p:scale>
          <a:sx n="51" d="100"/>
          <a:sy n="51" d="100"/>
        </p:scale>
        <p:origin x="-666" y="1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0286FB-32C9-435F-98E3-DD46E12B72C3}" type="datetimeFigureOut">
              <a:rPr lang="en-US" smtClean="0"/>
              <a:pPr/>
              <a:t>3/7/2022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0F7EA7-5F2A-4AFB-BA19-596B4F11D9B1}" type="slidenum">
              <a:rPr lang="en-US" smtClean="0"/>
              <a:pPr/>
              <a:t>‹#›</a:t>
            </a:fld>
            <a:endParaRPr lang="en-US"/>
          </a:p>
        </p:txBody>
      </p:sp>
    </p:spTree>
    <p:extLst>
      <p:ext uri="{BB962C8B-B14F-4D97-AF65-F5344CB8AC3E}">
        <p14:creationId xmlns:p14="http://schemas.microsoft.com/office/powerpoint/2010/main" val="1388571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3BFB26-7C1A-4856-A7AC-D58CE46900FC}" type="slidenum">
              <a:rPr lang="en-US"/>
              <a:pPr/>
              <a:t>29</a:t>
            </a:fld>
            <a:endParaRPr lang="en-US"/>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eaLnBrk="1" hangingPunct="1"/>
            <a:fld id="{8F5E0024-A84E-4D1E-8750-87DC32F879C4}" type="slidenum">
              <a:rPr lang="en-US" sz="1200" smtClean="0"/>
              <a:pPr eaLnBrk="1" hangingPunct="1"/>
              <a:t>68</a:t>
            </a:fld>
            <a:endParaRPr 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2DE4F6-72A6-4275-B843-9668084C102A}" type="slidenum">
              <a:rPr lang="en-US"/>
              <a:pPr/>
              <a:t>31</a:t>
            </a:fld>
            <a:endParaRPr lang="en-US"/>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339064-01E2-494C-98F9-4EB3FB6F2603}" type="slidenum">
              <a:rPr lang="en-US"/>
              <a:pPr/>
              <a:t>32</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r>
              <a:rPr lang="en-US" dirty="0" smtClean="0"/>
              <a:t>Insulin </a:t>
            </a:r>
            <a:r>
              <a:rPr lang="en-US" dirty="0"/>
              <a:t>High in Fed State</a:t>
            </a:r>
          </a:p>
          <a:p>
            <a:r>
              <a:rPr lang="en-US" dirty="0"/>
              <a:t>Fed state – </a:t>
            </a:r>
            <a:r>
              <a:rPr lang="en-US" dirty="0" err="1"/>
              <a:t>Chylomicron</a:t>
            </a:r>
            <a:r>
              <a:rPr lang="en-US" dirty="0"/>
              <a:t> synthesis is high. LPL activity is high. Storage of FFA as TG in adipose is high.</a:t>
            </a:r>
          </a:p>
          <a:p>
            <a:r>
              <a:rPr lang="en-US" dirty="0"/>
              <a:t>Fasted state- </a:t>
            </a:r>
            <a:r>
              <a:rPr lang="en-US" dirty="0" err="1"/>
              <a:t>Chylomicron</a:t>
            </a:r>
            <a:r>
              <a:rPr lang="en-US" dirty="0"/>
              <a:t> synthesis is low. LPL activity in adipose is low while LPL activity in heart and other muscles remains steady.  In addition LPL on surface of heart has a higher affinity (lower Km) for lipoprotein substrates.  Therefore TG hydrolysis by the heart is determined by  lipoprotein lipase levels (not the concentration of circulating lipoproteins).  Heart LPL is saturated, even at low levels of circulating lipoproteins (fasted state). This ensures that the heart has preference for energy.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086D6B-21A9-4428-A3D2-634FA560183F}" type="slidenum">
              <a:rPr lang="en-US"/>
              <a:pPr/>
              <a:t>34</a:t>
            </a:fld>
            <a:endParaRPr 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0347B6-22D4-402F-9884-E328A6A49648}" type="slidenum">
              <a:rPr lang="en-US"/>
              <a:pPr/>
              <a:t>38</a:t>
            </a:fld>
            <a:endParaRPr 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93A00F-D526-4DD3-A275-9C519A7D50FF}" type="slidenum">
              <a:rPr lang="en-US"/>
              <a:pPr/>
              <a:t>44</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r>
              <a:rPr lang="en-US"/>
              <a:t>Interrelationship between lipoproteins. PLTP transfers phospholipids (lecithin) from VLDL, IDL and LDL to HDL.LCAT associated with HDL esterifies cholesterol.   CETP transfers CE from HDL to VLDL, IDL and LDL</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009364-DEFB-4D7E-B209-A07ADB742E6B}" type="slidenum">
              <a:rPr lang="en-US"/>
              <a:pPr/>
              <a:t>46</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eaLnBrk="1" hangingPunct="1"/>
            <a:fld id="{558DA3BB-2AFA-4ECC-B778-5EA90E11B613}" type="slidenum">
              <a:rPr lang="en-US" sz="1200" smtClean="0"/>
              <a:pPr eaLnBrk="1" hangingPunct="1"/>
              <a:t>66</a:t>
            </a:fld>
            <a:endParaRPr lang="en-US"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eaLnBrk="1" hangingPunct="1"/>
            <a:fld id="{364AC5A2-7B8C-415C-981D-D97452F0181C}" type="slidenum">
              <a:rPr lang="en-US" sz="1200" smtClean="0"/>
              <a:pPr eaLnBrk="1" hangingPunct="1"/>
              <a:t>67</a:t>
            </a:fld>
            <a:endParaRPr 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374A1F-41CF-473F-8C53-57B72EB51EA7}" type="datetimeFigureOut">
              <a:rPr lang="en-US" smtClean="0"/>
              <a:pPr/>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1AFBF-A45D-4DB3-A4B7-2B2CC38C0752}" type="slidenum">
              <a:rPr lang="en-US" smtClean="0"/>
              <a:pPr/>
              <a:t>‹#›</a:t>
            </a:fld>
            <a:endParaRPr lang="en-US"/>
          </a:p>
        </p:txBody>
      </p:sp>
    </p:spTree>
    <p:extLst>
      <p:ext uri="{BB962C8B-B14F-4D97-AF65-F5344CB8AC3E}">
        <p14:creationId xmlns:p14="http://schemas.microsoft.com/office/powerpoint/2010/main" val="4241812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374A1F-41CF-473F-8C53-57B72EB51EA7}" type="datetimeFigureOut">
              <a:rPr lang="en-US" smtClean="0"/>
              <a:pPr/>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1AFBF-A45D-4DB3-A4B7-2B2CC38C0752}" type="slidenum">
              <a:rPr lang="en-US" smtClean="0"/>
              <a:pPr/>
              <a:t>‹#›</a:t>
            </a:fld>
            <a:endParaRPr lang="en-US"/>
          </a:p>
        </p:txBody>
      </p:sp>
    </p:spTree>
    <p:extLst>
      <p:ext uri="{BB962C8B-B14F-4D97-AF65-F5344CB8AC3E}">
        <p14:creationId xmlns:p14="http://schemas.microsoft.com/office/powerpoint/2010/main" val="3374046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374A1F-41CF-473F-8C53-57B72EB51EA7}" type="datetimeFigureOut">
              <a:rPr lang="en-US" smtClean="0"/>
              <a:pPr/>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1AFBF-A45D-4DB3-A4B7-2B2CC38C0752}" type="slidenum">
              <a:rPr lang="en-US" smtClean="0"/>
              <a:pPr/>
              <a:t>‹#›</a:t>
            </a:fld>
            <a:endParaRPr lang="en-US"/>
          </a:p>
        </p:txBody>
      </p:sp>
    </p:spTree>
    <p:extLst>
      <p:ext uri="{BB962C8B-B14F-4D97-AF65-F5344CB8AC3E}">
        <p14:creationId xmlns:p14="http://schemas.microsoft.com/office/powerpoint/2010/main" val="2847450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46222AA0-2112-47AE-B4BE-C10AEA9C91F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374A1F-41CF-473F-8C53-57B72EB51EA7}" type="datetimeFigureOut">
              <a:rPr lang="en-US" smtClean="0"/>
              <a:pPr/>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1AFBF-A45D-4DB3-A4B7-2B2CC38C0752}" type="slidenum">
              <a:rPr lang="en-US" smtClean="0"/>
              <a:pPr/>
              <a:t>‹#›</a:t>
            </a:fld>
            <a:endParaRPr lang="en-US"/>
          </a:p>
        </p:txBody>
      </p:sp>
    </p:spTree>
    <p:extLst>
      <p:ext uri="{BB962C8B-B14F-4D97-AF65-F5344CB8AC3E}">
        <p14:creationId xmlns:p14="http://schemas.microsoft.com/office/powerpoint/2010/main" val="3099660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374A1F-41CF-473F-8C53-57B72EB51EA7}" type="datetimeFigureOut">
              <a:rPr lang="en-US" smtClean="0"/>
              <a:pPr/>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1AFBF-A45D-4DB3-A4B7-2B2CC38C0752}" type="slidenum">
              <a:rPr lang="en-US" smtClean="0"/>
              <a:pPr/>
              <a:t>‹#›</a:t>
            </a:fld>
            <a:endParaRPr lang="en-US"/>
          </a:p>
        </p:txBody>
      </p:sp>
    </p:spTree>
    <p:extLst>
      <p:ext uri="{BB962C8B-B14F-4D97-AF65-F5344CB8AC3E}">
        <p14:creationId xmlns:p14="http://schemas.microsoft.com/office/powerpoint/2010/main" val="199445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374A1F-41CF-473F-8C53-57B72EB51EA7}" type="datetimeFigureOut">
              <a:rPr lang="en-US" smtClean="0"/>
              <a:pPr/>
              <a:t>3/7/2022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1AFBF-A45D-4DB3-A4B7-2B2CC38C0752}" type="slidenum">
              <a:rPr lang="en-US" smtClean="0"/>
              <a:pPr/>
              <a:t>‹#›</a:t>
            </a:fld>
            <a:endParaRPr lang="en-US"/>
          </a:p>
        </p:txBody>
      </p:sp>
    </p:spTree>
    <p:extLst>
      <p:ext uri="{BB962C8B-B14F-4D97-AF65-F5344CB8AC3E}">
        <p14:creationId xmlns:p14="http://schemas.microsoft.com/office/powerpoint/2010/main" val="519432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374A1F-41CF-473F-8C53-57B72EB51EA7}" type="datetimeFigureOut">
              <a:rPr lang="en-US" smtClean="0"/>
              <a:pPr/>
              <a:t>3/7/2022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81AFBF-A45D-4DB3-A4B7-2B2CC38C0752}" type="slidenum">
              <a:rPr lang="en-US" smtClean="0"/>
              <a:pPr/>
              <a:t>‹#›</a:t>
            </a:fld>
            <a:endParaRPr lang="en-US"/>
          </a:p>
        </p:txBody>
      </p:sp>
    </p:spTree>
    <p:extLst>
      <p:ext uri="{BB962C8B-B14F-4D97-AF65-F5344CB8AC3E}">
        <p14:creationId xmlns:p14="http://schemas.microsoft.com/office/powerpoint/2010/main" val="3216166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374A1F-41CF-473F-8C53-57B72EB51EA7}" type="datetimeFigureOut">
              <a:rPr lang="en-US" smtClean="0"/>
              <a:pPr/>
              <a:t>3/7/2022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81AFBF-A45D-4DB3-A4B7-2B2CC38C0752}" type="slidenum">
              <a:rPr lang="en-US" smtClean="0"/>
              <a:pPr/>
              <a:t>‹#›</a:t>
            </a:fld>
            <a:endParaRPr lang="en-US"/>
          </a:p>
        </p:txBody>
      </p:sp>
    </p:spTree>
    <p:extLst>
      <p:ext uri="{BB962C8B-B14F-4D97-AF65-F5344CB8AC3E}">
        <p14:creationId xmlns:p14="http://schemas.microsoft.com/office/powerpoint/2010/main" val="1147093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374A1F-41CF-473F-8C53-57B72EB51EA7}" type="datetimeFigureOut">
              <a:rPr lang="en-US" smtClean="0"/>
              <a:pPr/>
              <a:t>3/7/2022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81AFBF-A45D-4DB3-A4B7-2B2CC38C0752}" type="slidenum">
              <a:rPr lang="en-US" smtClean="0"/>
              <a:pPr/>
              <a:t>‹#›</a:t>
            </a:fld>
            <a:endParaRPr lang="en-US"/>
          </a:p>
        </p:txBody>
      </p:sp>
    </p:spTree>
    <p:extLst>
      <p:ext uri="{BB962C8B-B14F-4D97-AF65-F5344CB8AC3E}">
        <p14:creationId xmlns:p14="http://schemas.microsoft.com/office/powerpoint/2010/main" val="3364088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374A1F-41CF-473F-8C53-57B72EB51EA7}" type="datetimeFigureOut">
              <a:rPr lang="en-US" smtClean="0"/>
              <a:pPr/>
              <a:t>3/7/2022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1AFBF-A45D-4DB3-A4B7-2B2CC38C0752}" type="slidenum">
              <a:rPr lang="en-US" smtClean="0"/>
              <a:pPr/>
              <a:t>‹#›</a:t>
            </a:fld>
            <a:endParaRPr lang="en-US"/>
          </a:p>
        </p:txBody>
      </p:sp>
    </p:spTree>
    <p:extLst>
      <p:ext uri="{BB962C8B-B14F-4D97-AF65-F5344CB8AC3E}">
        <p14:creationId xmlns:p14="http://schemas.microsoft.com/office/powerpoint/2010/main" val="1373770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374A1F-41CF-473F-8C53-57B72EB51EA7}" type="datetimeFigureOut">
              <a:rPr lang="en-US" smtClean="0"/>
              <a:pPr/>
              <a:t>3/7/2022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1AFBF-A45D-4DB3-A4B7-2B2CC38C0752}" type="slidenum">
              <a:rPr lang="en-US" smtClean="0"/>
              <a:pPr/>
              <a:t>‹#›</a:t>
            </a:fld>
            <a:endParaRPr lang="en-US"/>
          </a:p>
        </p:txBody>
      </p:sp>
    </p:spTree>
    <p:extLst>
      <p:ext uri="{BB962C8B-B14F-4D97-AF65-F5344CB8AC3E}">
        <p14:creationId xmlns:p14="http://schemas.microsoft.com/office/powerpoint/2010/main" val="2546532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374A1F-41CF-473F-8C53-57B72EB51EA7}" type="datetimeFigureOut">
              <a:rPr lang="en-US" smtClean="0"/>
              <a:pPr/>
              <a:t>3/7/2022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81AFBF-A45D-4DB3-A4B7-2B2CC38C0752}" type="slidenum">
              <a:rPr lang="en-US" smtClean="0"/>
              <a:pPr/>
              <a:t>‹#›</a:t>
            </a:fld>
            <a:endParaRPr lang="en-US"/>
          </a:p>
        </p:txBody>
      </p:sp>
    </p:spTree>
    <p:extLst>
      <p:ext uri="{BB962C8B-B14F-4D97-AF65-F5344CB8AC3E}">
        <p14:creationId xmlns:p14="http://schemas.microsoft.com/office/powerpoint/2010/main" val="1291081538"/>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s://www.mdcalc.com/framingham-coronary-heart-disease-risk-scor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0"/>
            <a:ext cx="9073008" cy="3501008"/>
          </a:xfrm>
        </p:spPr>
        <p:txBody>
          <a:bodyPr>
            <a:noAutofit/>
          </a:bodyPr>
          <a:lstStyle/>
          <a:p>
            <a:r>
              <a:rPr lang="en-US" sz="4000" b="1" dirty="0" smtClean="0">
                <a:solidFill>
                  <a:srgbClr val="7030A0"/>
                </a:solidFill>
                <a:latin typeface="Arial" pitchFamily="34" charset="0"/>
                <a:cs typeface="Arial" pitchFamily="34" charset="0"/>
              </a:rPr>
              <a:t>PLASMA LIPIDS, LIPOPROTEINS &amp; </a:t>
            </a:r>
            <a:r>
              <a:rPr lang="en-US" sz="4000" b="1" dirty="0" smtClean="0">
                <a:solidFill>
                  <a:srgbClr val="7030A0"/>
                </a:solidFill>
                <a:latin typeface="Arial" pitchFamily="34" charset="0"/>
                <a:cs typeface="Arial" pitchFamily="34" charset="0"/>
              </a:rPr>
              <a:t>DISORDERS</a:t>
            </a:r>
            <a:endParaRPr lang="en-US" sz="1800" b="1" dirty="0">
              <a:solidFill>
                <a:srgbClr val="7030A0"/>
              </a:solidFill>
              <a:latin typeface="Arial" pitchFamily="34" charset="0"/>
              <a:cs typeface="Arial" pitchFamily="34" charset="0"/>
            </a:endParaRPr>
          </a:p>
        </p:txBody>
      </p:sp>
      <p:sp>
        <p:nvSpPr>
          <p:cNvPr id="3" name="Subtitle 2"/>
          <p:cNvSpPr>
            <a:spLocks noGrp="1"/>
          </p:cNvSpPr>
          <p:nvPr>
            <p:ph type="subTitle" idx="1"/>
          </p:nvPr>
        </p:nvSpPr>
        <p:spPr>
          <a:xfrm>
            <a:off x="179512" y="2708920"/>
            <a:ext cx="8784976" cy="3240360"/>
          </a:xfrm>
        </p:spPr>
        <p:txBody>
          <a:bodyPr>
            <a:normAutofit fontScale="92500"/>
          </a:bodyPr>
          <a:lstStyle/>
          <a:p>
            <a:pPr algn="l"/>
            <a:endParaRPr lang="en-US" sz="2800" b="1" dirty="0" smtClean="0">
              <a:solidFill>
                <a:srgbClr val="00B050"/>
              </a:solidFill>
            </a:endParaRPr>
          </a:p>
          <a:p>
            <a:pPr algn="ctr"/>
            <a:r>
              <a:rPr lang="en-US" sz="4800" b="1" dirty="0" err="1" smtClean="0">
                <a:solidFill>
                  <a:srgbClr val="00B050"/>
                </a:solidFill>
              </a:rPr>
              <a:t>Dr</a:t>
            </a:r>
            <a:r>
              <a:rPr lang="en-US" sz="4800" b="1" dirty="0" smtClean="0">
                <a:solidFill>
                  <a:srgbClr val="00B050"/>
                </a:solidFill>
              </a:rPr>
              <a:t> TM Adaja  </a:t>
            </a:r>
            <a:endParaRPr lang="en-US" sz="4800" b="1" dirty="0" smtClean="0">
              <a:solidFill>
                <a:srgbClr val="00B050"/>
              </a:solidFill>
            </a:endParaRPr>
          </a:p>
          <a:p>
            <a:pPr algn="ctr"/>
            <a:r>
              <a:rPr lang="en-US" sz="3500" b="1" dirty="0" smtClean="0">
                <a:solidFill>
                  <a:schemeClr val="tx2">
                    <a:lumMod val="60000"/>
                    <a:lumOff val="40000"/>
                  </a:schemeClr>
                </a:solidFill>
              </a:rPr>
              <a:t>Senior Lecturer/Consultant chemical Pathologist</a:t>
            </a:r>
            <a:endParaRPr lang="en-US" sz="1900" b="1" dirty="0" smtClean="0">
              <a:solidFill>
                <a:schemeClr val="tx2">
                  <a:lumMod val="60000"/>
                  <a:lumOff val="40000"/>
                </a:schemeClr>
              </a:solidFill>
            </a:endParaRPr>
          </a:p>
          <a:p>
            <a:pPr algn="ctr"/>
            <a:r>
              <a:rPr lang="en-US" sz="2800" b="1" dirty="0" smtClean="0">
                <a:solidFill>
                  <a:srgbClr val="00B050"/>
                </a:solidFill>
              </a:rPr>
              <a:t>Department of Chemical Pathology</a:t>
            </a:r>
          </a:p>
          <a:p>
            <a:pPr algn="ctr"/>
            <a:r>
              <a:rPr lang="en-US" sz="2800" b="1" dirty="0" smtClean="0">
                <a:solidFill>
                  <a:srgbClr val="00B050"/>
                </a:solidFill>
              </a:rPr>
              <a:t>UNIMED  March, 2022</a:t>
            </a:r>
            <a:endParaRPr lang="en-US" sz="2800" b="1" dirty="0" smtClean="0">
              <a:solidFill>
                <a:srgbClr val="00B050"/>
              </a:solidFill>
            </a:endParaRPr>
          </a:p>
          <a:p>
            <a:pPr algn="l"/>
            <a:endParaRPr lang="en-US" sz="2800" b="1" dirty="0">
              <a:solidFill>
                <a:srgbClr val="00B05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Lipids </a:t>
            </a:r>
            <a:r>
              <a:rPr lang="en-US" sz="3200" b="1" dirty="0"/>
              <a:t>are </a:t>
            </a:r>
            <a:r>
              <a:rPr lang="en-US" sz="3200" b="1" dirty="0" smtClean="0"/>
              <a:t> </a:t>
            </a:r>
            <a:r>
              <a:rPr lang="en-US" sz="3200" b="1" dirty="0"/>
              <a:t>important </a:t>
            </a:r>
            <a:r>
              <a:rPr lang="en-US" sz="3200" b="1" dirty="0" smtClean="0"/>
              <a:t>physiologically</a:t>
            </a:r>
            <a:r>
              <a:rPr lang="en-US" sz="3200" b="1" dirty="0"/>
              <a:t>:</a:t>
            </a:r>
            <a:br>
              <a:rPr lang="en-US" sz="3200" b="1" dirty="0"/>
            </a:br>
            <a:endParaRPr lang="en-US" sz="3200" b="1" dirty="0"/>
          </a:p>
        </p:txBody>
      </p:sp>
      <p:sp>
        <p:nvSpPr>
          <p:cNvPr id="3" name="Content Placeholder 2"/>
          <p:cNvSpPr>
            <a:spLocks noGrp="1"/>
          </p:cNvSpPr>
          <p:nvPr>
            <p:ph idx="1"/>
          </p:nvPr>
        </p:nvSpPr>
        <p:spPr>
          <a:xfrm>
            <a:off x="457200" y="1196752"/>
            <a:ext cx="8507288" cy="5661248"/>
          </a:xfrm>
        </p:spPr>
        <p:txBody>
          <a:bodyPr>
            <a:normAutofit lnSpcReduction="10000"/>
          </a:bodyPr>
          <a:lstStyle/>
          <a:p>
            <a:r>
              <a:rPr lang="en-US" dirty="0"/>
              <a:t>Lipids (cholesterol, triglyceride and phospholipids) are important physiologically for a number of reasons: </a:t>
            </a:r>
          </a:p>
          <a:p>
            <a:r>
              <a:rPr lang="en-US" dirty="0" smtClean="0"/>
              <a:t>-cholesterol </a:t>
            </a:r>
            <a:r>
              <a:rPr lang="en-US" dirty="0"/>
              <a:t>and phospholipids are vital structural components of cellular membranes </a:t>
            </a:r>
          </a:p>
          <a:p>
            <a:r>
              <a:rPr lang="en-US" dirty="0"/>
              <a:t>- cholesterol is the precursor of steroid hormones and bile acids </a:t>
            </a:r>
          </a:p>
          <a:p>
            <a:r>
              <a:rPr lang="en-US" dirty="0"/>
              <a:t>- triglyceride is an important storage and transport form of energy </a:t>
            </a:r>
          </a:p>
          <a:p>
            <a:r>
              <a:rPr lang="en-US" dirty="0"/>
              <a:t>- absorption of dietary lipid is essential for the absorption of fat-soluble vitamins. </a:t>
            </a:r>
          </a:p>
        </p:txBody>
      </p:sp>
    </p:spTree>
    <p:extLst>
      <p:ext uri="{BB962C8B-B14F-4D97-AF65-F5344CB8AC3E}">
        <p14:creationId xmlns:p14="http://schemas.microsoft.com/office/powerpoint/2010/main" val="32304486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Autofit/>
          </a:bodyPr>
          <a:lstStyle/>
          <a:p>
            <a:r>
              <a:rPr lang="en-US" sz="2800" b="1" dirty="0"/>
              <a:t>Lipids are also important </a:t>
            </a:r>
            <a:r>
              <a:rPr lang="en-US" sz="2800" b="1" dirty="0" err="1"/>
              <a:t>pathophysiologically</a:t>
            </a:r>
            <a:r>
              <a:rPr lang="en-US" sz="2800" b="1" dirty="0"/>
              <a:t>:</a:t>
            </a:r>
            <a:br>
              <a:rPr lang="en-US" sz="2800" b="1" dirty="0"/>
            </a:br>
            <a:endParaRPr lang="en-US" sz="2800" b="1" dirty="0"/>
          </a:p>
        </p:txBody>
      </p:sp>
      <p:sp>
        <p:nvSpPr>
          <p:cNvPr id="3" name="Content Placeholder 2"/>
          <p:cNvSpPr>
            <a:spLocks noGrp="1"/>
          </p:cNvSpPr>
          <p:nvPr>
            <p:ph idx="1"/>
          </p:nvPr>
        </p:nvSpPr>
        <p:spPr>
          <a:xfrm>
            <a:off x="0" y="692696"/>
            <a:ext cx="9144000" cy="6165304"/>
          </a:xfrm>
        </p:spPr>
        <p:txBody>
          <a:bodyPr>
            <a:normAutofit lnSpcReduction="10000"/>
          </a:bodyPr>
          <a:lstStyle/>
          <a:p>
            <a:r>
              <a:rPr lang="en-US" dirty="0" smtClean="0"/>
              <a:t>Several </a:t>
            </a:r>
            <a:r>
              <a:rPr lang="en-US" dirty="0"/>
              <a:t>rare inherited defects of lipid metabolism occur, causing significant morbidity and mortality </a:t>
            </a:r>
          </a:p>
          <a:p>
            <a:r>
              <a:rPr lang="en-US" dirty="0" err="1"/>
              <a:t>H</a:t>
            </a:r>
            <a:r>
              <a:rPr lang="en-US" dirty="0" err="1" smtClean="0"/>
              <a:t>ypercholesterolaemia</a:t>
            </a:r>
            <a:r>
              <a:rPr lang="en-US" dirty="0" smtClean="0"/>
              <a:t> </a:t>
            </a:r>
            <a:r>
              <a:rPr lang="en-US" dirty="0"/>
              <a:t>(and to a lesser extent </a:t>
            </a:r>
            <a:r>
              <a:rPr lang="en-US" dirty="0" err="1"/>
              <a:t>hypertriglyceridaemia</a:t>
            </a:r>
            <a:r>
              <a:rPr lang="en-US" dirty="0"/>
              <a:t>) is associated with an increased risk of developing atherosclerosis, chiefly of the coronary arteries, which may eventually compromise the circulation to the heart (coronary artery disease) </a:t>
            </a:r>
          </a:p>
          <a:p>
            <a:r>
              <a:rPr lang="en-US" dirty="0" err="1"/>
              <a:t>H</a:t>
            </a:r>
            <a:r>
              <a:rPr lang="en-US" dirty="0" err="1" smtClean="0"/>
              <a:t>ypertriglyceridaemia</a:t>
            </a:r>
            <a:r>
              <a:rPr lang="en-US" dirty="0" smtClean="0"/>
              <a:t> </a:t>
            </a:r>
            <a:r>
              <a:rPr lang="en-US" dirty="0"/>
              <a:t>predisposes patients to pancreatitis </a:t>
            </a:r>
          </a:p>
          <a:p>
            <a:r>
              <a:rPr lang="en-US" dirty="0"/>
              <a:t>An understanding of the normal metabolism of lipids is essential to an understanding of abnormal metabolism. </a:t>
            </a:r>
          </a:p>
        </p:txBody>
      </p:sp>
    </p:spTree>
    <p:extLst>
      <p:ext uri="{BB962C8B-B14F-4D97-AF65-F5344CB8AC3E}">
        <p14:creationId xmlns:p14="http://schemas.microsoft.com/office/powerpoint/2010/main" val="5917853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85720" y="0"/>
            <a:ext cx="8034366" cy="571504"/>
          </a:xfrm>
        </p:spPr>
        <p:txBody>
          <a:bodyPr>
            <a:normAutofit fontScale="90000"/>
          </a:bodyPr>
          <a:lstStyle/>
          <a:p>
            <a:pPr eaLnBrk="1" hangingPunct="1"/>
            <a:r>
              <a:rPr lang="en-US" dirty="0" smtClean="0">
                <a:solidFill>
                  <a:schemeClr val="accent2"/>
                </a:solidFill>
                <a:cs typeface="Times New Roman" pitchFamily="18" charset="0"/>
              </a:rPr>
              <a:t>FATTY ACIDS</a:t>
            </a:r>
            <a:endParaRPr lang="en-GB" dirty="0" smtClean="0"/>
          </a:p>
        </p:txBody>
      </p:sp>
      <p:sp>
        <p:nvSpPr>
          <p:cNvPr id="6147" name="Content Placeholder 2"/>
          <p:cNvSpPr>
            <a:spLocks noGrp="1"/>
          </p:cNvSpPr>
          <p:nvPr>
            <p:ph idx="1"/>
          </p:nvPr>
        </p:nvSpPr>
        <p:spPr>
          <a:xfrm>
            <a:off x="0" y="642918"/>
            <a:ext cx="7929586" cy="6429420"/>
          </a:xfrm>
        </p:spPr>
        <p:txBody>
          <a:bodyPr>
            <a:normAutofit fontScale="70000" lnSpcReduction="20000"/>
          </a:bodyPr>
          <a:lstStyle/>
          <a:p>
            <a:r>
              <a:rPr lang="en-GB" dirty="0" smtClean="0"/>
              <a:t> Fatty acids in the body are divided</a:t>
            </a:r>
          </a:p>
          <a:p>
            <a:pPr lvl="1"/>
            <a:r>
              <a:rPr lang="en-GB" dirty="0" smtClean="0">
                <a:solidFill>
                  <a:schemeClr val="tx1"/>
                </a:solidFill>
              </a:rPr>
              <a:t>SHORT CHAINS (c</a:t>
            </a:r>
            <a:r>
              <a:rPr lang="en-GB" baseline="-25000" dirty="0" smtClean="0">
                <a:solidFill>
                  <a:schemeClr val="tx1"/>
                </a:solidFill>
              </a:rPr>
              <a:t>4-8</a:t>
            </a:r>
            <a:r>
              <a:rPr lang="en-GB" dirty="0" smtClean="0">
                <a:solidFill>
                  <a:schemeClr val="tx1"/>
                </a:solidFill>
              </a:rPr>
              <a:t> ) </a:t>
            </a:r>
          </a:p>
          <a:p>
            <a:pPr lvl="1"/>
            <a:r>
              <a:rPr lang="en-GB" dirty="0" smtClean="0">
                <a:solidFill>
                  <a:schemeClr val="tx1"/>
                </a:solidFill>
              </a:rPr>
              <a:t>MEDIUM CHAINS (c</a:t>
            </a:r>
            <a:r>
              <a:rPr lang="en-GB" baseline="-25000" dirty="0" smtClean="0">
                <a:solidFill>
                  <a:schemeClr val="tx1"/>
                </a:solidFill>
              </a:rPr>
              <a:t>10-14</a:t>
            </a:r>
            <a:r>
              <a:rPr lang="en-GB" dirty="0" smtClean="0">
                <a:solidFill>
                  <a:schemeClr val="tx1"/>
                </a:solidFill>
              </a:rPr>
              <a:t> ) </a:t>
            </a:r>
          </a:p>
          <a:p>
            <a:pPr lvl="1"/>
            <a:r>
              <a:rPr lang="en-GB" dirty="0" smtClean="0">
                <a:solidFill>
                  <a:schemeClr val="tx1"/>
                </a:solidFill>
              </a:rPr>
              <a:t>LONG CHAINS (c</a:t>
            </a:r>
            <a:r>
              <a:rPr lang="en-GB" baseline="-25000" dirty="0" smtClean="0">
                <a:solidFill>
                  <a:schemeClr val="tx1"/>
                </a:solidFill>
              </a:rPr>
              <a:t>16</a:t>
            </a:r>
            <a:r>
              <a:rPr lang="en-GB" dirty="0" smtClean="0">
                <a:solidFill>
                  <a:schemeClr val="tx1"/>
                </a:solidFill>
              </a:rPr>
              <a:t> or longer). </a:t>
            </a:r>
          </a:p>
          <a:p>
            <a:pPr lvl="1">
              <a:buNone/>
            </a:pPr>
            <a:r>
              <a:rPr lang="en-GB" dirty="0" smtClean="0">
                <a:solidFill>
                  <a:schemeClr val="tx1"/>
                </a:solidFill>
              </a:rPr>
              <a:t>These groups have different physical characteristics and are handled differently by the body.  </a:t>
            </a:r>
          </a:p>
          <a:p>
            <a:pPr>
              <a:buNone/>
            </a:pPr>
            <a:endParaRPr lang="en-GB" dirty="0" smtClean="0"/>
          </a:p>
          <a:p>
            <a:r>
              <a:rPr lang="en-GB" dirty="0" smtClean="0"/>
              <a:t>Classification of fatty acids based on presence and number of double bonds include: </a:t>
            </a:r>
          </a:p>
          <a:p>
            <a:pPr lvl="1"/>
            <a:r>
              <a:rPr lang="en-GB" dirty="0" smtClean="0">
                <a:solidFill>
                  <a:schemeClr val="tx1"/>
                </a:solidFill>
              </a:rPr>
              <a:t>Saturated (NO DOUBLE BONDS)</a:t>
            </a:r>
          </a:p>
          <a:p>
            <a:pPr lvl="2"/>
            <a:r>
              <a:rPr lang="en-GB" dirty="0" err="1" smtClean="0"/>
              <a:t>palmitic</a:t>
            </a:r>
            <a:r>
              <a:rPr lang="en-GB" dirty="0" smtClean="0"/>
              <a:t> acid (c</a:t>
            </a:r>
            <a:r>
              <a:rPr lang="en-GB" baseline="-25000" dirty="0" smtClean="0"/>
              <a:t>16:0</a:t>
            </a:r>
            <a:r>
              <a:rPr lang="en-GB" dirty="0" smtClean="0"/>
              <a:t> ) </a:t>
            </a:r>
          </a:p>
          <a:p>
            <a:pPr lvl="2"/>
            <a:r>
              <a:rPr lang="en-GB" dirty="0" err="1" smtClean="0"/>
              <a:t>stearic</a:t>
            </a:r>
            <a:r>
              <a:rPr lang="en-GB" dirty="0" smtClean="0"/>
              <a:t> acid ( c</a:t>
            </a:r>
            <a:r>
              <a:rPr lang="en-GB" baseline="-25000" dirty="0" smtClean="0"/>
              <a:t>18:0  </a:t>
            </a:r>
            <a:r>
              <a:rPr lang="en-GB" dirty="0" smtClean="0"/>
              <a:t>)  </a:t>
            </a:r>
          </a:p>
          <a:p>
            <a:pPr lvl="2"/>
            <a:endParaRPr lang="en-GB" dirty="0" smtClean="0"/>
          </a:p>
          <a:p>
            <a:pPr lvl="1"/>
            <a:r>
              <a:rPr lang="en-GB" dirty="0" smtClean="0">
                <a:solidFill>
                  <a:schemeClr val="tx1"/>
                </a:solidFill>
              </a:rPr>
              <a:t>Unsaturated (have one double bond)</a:t>
            </a:r>
          </a:p>
          <a:p>
            <a:pPr lvl="2"/>
            <a:r>
              <a:rPr lang="en-GB" dirty="0" smtClean="0"/>
              <a:t>oleic (c</a:t>
            </a:r>
            <a:r>
              <a:rPr lang="en-GB" baseline="-25000" dirty="0" smtClean="0"/>
              <a:t>18:1</a:t>
            </a:r>
            <a:r>
              <a:rPr lang="en-GB" dirty="0" smtClean="0"/>
              <a:t> ) and </a:t>
            </a:r>
          </a:p>
          <a:p>
            <a:pPr lvl="2"/>
            <a:r>
              <a:rPr lang="en-GB" dirty="0" err="1" smtClean="0"/>
              <a:t>palmitoleic</a:t>
            </a:r>
            <a:r>
              <a:rPr lang="en-GB" dirty="0" smtClean="0"/>
              <a:t> (c</a:t>
            </a:r>
            <a:r>
              <a:rPr lang="en-GB" baseline="-25000" dirty="0" smtClean="0"/>
              <a:t>16:1</a:t>
            </a:r>
            <a:r>
              <a:rPr lang="en-GB" dirty="0" smtClean="0"/>
              <a:t> ) </a:t>
            </a:r>
          </a:p>
          <a:p>
            <a:pPr lvl="1"/>
            <a:endParaRPr lang="en-GB" dirty="0" smtClean="0">
              <a:solidFill>
                <a:schemeClr val="tx1"/>
              </a:solidFill>
            </a:endParaRPr>
          </a:p>
          <a:p>
            <a:pPr lvl="1"/>
            <a:r>
              <a:rPr lang="en-GB" dirty="0" smtClean="0">
                <a:solidFill>
                  <a:schemeClr val="tx1"/>
                </a:solidFill>
              </a:rPr>
              <a:t>Polyunsaturated (have more than one double bonds)</a:t>
            </a:r>
          </a:p>
          <a:p>
            <a:pPr lvl="2"/>
            <a:r>
              <a:rPr lang="en-GB" dirty="0" err="1" smtClean="0"/>
              <a:t>linoleic</a:t>
            </a:r>
            <a:r>
              <a:rPr lang="en-GB" dirty="0" smtClean="0"/>
              <a:t> (c</a:t>
            </a:r>
            <a:r>
              <a:rPr lang="en-GB" baseline="-25000" dirty="0" smtClean="0"/>
              <a:t>18:2</a:t>
            </a:r>
            <a:r>
              <a:rPr lang="en-GB" dirty="0" smtClean="0"/>
              <a:t> ) </a:t>
            </a:r>
          </a:p>
          <a:p>
            <a:pPr lvl="2"/>
            <a:r>
              <a:rPr lang="en-GB" dirty="0" err="1" smtClean="0"/>
              <a:t>linolenic</a:t>
            </a:r>
            <a:r>
              <a:rPr lang="en-GB" dirty="0" smtClean="0"/>
              <a:t> (c</a:t>
            </a:r>
            <a:r>
              <a:rPr lang="en-GB" baseline="-25000" dirty="0" smtClean="0"/>
              <a:t>18:3</a:t>
            </a:r>
            <a:r>
              <a:rPr lang="en-GB" dirty="0" smtClean="0"/>
              <a:t> ) </a:t>
            </a:r>
          </a:p>
          <a:p>
            <a:pPr lvl="2"/>
            <a:r>
              <a:rPr lang="en-GB" dirty="0" err="1" smtClean="0"/>
              <a:t>arachidonic</a:t>
            </a:r>
            <a:r>
              <a:rPr lang="en-GB" dirty="0" smtClean="0"/>
              <a:t> (c</a:t>
            </a:r>
            <a:r>
              <a:rPr lang="en-GB" baseline="-25000" dirty="0" smtClean="0"/>
              <a:t>20:4</a:t>
            </a:r>
            <a:r>
              <a:rPr lang="en-GB" dirty="0" smtClean="0"/>
              <a:t> )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85720" y="0"/>
            <a:ext cx="6286544" cy="571504"/>
          </a:xfrm>
        </p:spPr>
        <p:txBody>
          <a:bodyPr>
            <a:normAutofit fontScale="90000"/>
          </a:bodyPr>
          <a:lstStyle/>
          <a:p>
            <a:pPr eaLnBrk="1" hangingPunct="1"/>
            <a:r>
              <a:rPr lang="en-US" dirty="0" smtClean="0">
                <a:solidFill>
                  <a:schemeClr val="accent2"/>
                </a:solidFill>
                <a:cs typeface="Times New Roman" pitchFamily="18" charset="0"/>
              </a:rPr>
              <a:t>FATTY ACIDS</a:t>
            </a:r>
            <a:endParaRPr lang="en-GB" dirty="0" smtClean="0"/>
          </a:p>
        </p:txBody>
      </p:sp>
      <p:sp>
        <p:nvSpPr>
          <p:cNvPr id="9219" name="Content Placeholder 2"/>
          <p:cNvSpPr>
            <a:spLocks noGrp="1"/>
          </p:cNvSpPr>
          <p:nvPr>
            <p:ph idx="1"/>
          </p:nvPr>
        </p:nvSpPr>
        <p:spPr>
          <a:xfrm>
            <a:off x="214282" y="714356"/>
            <a:ext cx="7696200" cy="6500858"/>
          </a:xfrm>
        </p:spPr>
        <p:txBody>
          <a:bodyPr>
            <a:normAutofit fontScale="92500" lnSpcReduction="20000"/>
          </a:bodyPr>
          <a:lstStyle/>
          <a:p>
            <a:pPr eaLnBrk="1" hangingPunct="1"/>
            <a:r>
              <a:rPr lang="en-GB" dirty="0" smtClean="0"/>
              <a:t>Most fatty acids are esterified in triglycerides or phospholipids which act as storage or transport vehicles for the fatty acids.</a:t>
            </a:r>
          </a:p>
          <a:p>
            <a:pPr eaLnBrk="1" hangingPunct="1">
              <a:buNone/>
            </a:pPr>
            <a:endParaRPr lang="en-GB" dirty="0" smtClean="0"/>
          </a:p>
          <a:p>
            <a:pPr eaLnBrk="1" hangingPunct="1"/>
            <a:r>
              <a:rPr lang="en-GB" dirty="0" smtClean="0"/>
              <a:t> In the blood there is small amount of </a:t>
            </a:r>
            <a:r>
              <a:rPr lang="en-GB" dirty="0" err="1" smtClean="0"/>
              <a:t>unesterified</a:t>
            </a:r>
            <a:r>
              <a:rPr lang="en-GB" dirty="0" smtClean="0"/>
              <a:t> or free fatty acids (FFA) mainly from hydrolysis of  triglycerides in the adipose tissue with a little contribution from hydrolysis of triglycerides of lipoproteins such as chylomicrons and VLDL.</a:t>
            </a:r>
          </a:p>
          <a:p>
            <a:pPr eaLnBrk="1" hangingPunct="1"/>
            <a:endParaRPr lang="en-GB" dirty="0" smtClean="0"/>
          </a:p>
          <a:p>
            <a:r>
              <a:rPr lang="en-GB" dirty="0" smtClean="0"/>
              <a:t>Fatty acids in plasma have a very short half life and  bound mainly to albumin. They are important source of energy for the tissues.</a:t>
            </a:r>
          </a:p>
          <a:p>
            <a:pPr eaLnBrk="1" hangingPunct="1">
              <a:buNone/>
            </a:pPr>
            <a:r>
              <a:rPr lang="en-GB" dirty="0" smtClean="0"/>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85720" y="0"/>
            <a:ext cx="7239000" cy="680068"/>
          </a:xfrm>
        </p:spPr>
        <p:txBody>
          <a:bodyPr>
            <a:normAutofit fontScale="90000"/>
          </a:bodyPr>
          <a:lstStyle/>
          <a:p>
            <a:pPr eaLnBrk="1" hangingPunct="1"/>
            <a:r>
              <a:rPr lang="en-US" dirty="0" smtClean="0">
                <a:solidFill>
                  <a:schemeClr val="accent2"/>
                </a:solidFill>
                <a:cs typeface="Times New Roman" pitchFamily="18" charset="0"/>
              </a:rPr>
              <a:t>TRIGLYCERIDES (FAT)</a:t>
            </a:r>
            <a:endParaRPr lang="en-GB" dirty="0" smtClean="0"/>
          </a:p>
        </p:txBody>
      </p:sp>
      <p:sp>
        <p:nvSpPr>
          <p:cNvPr id="11267" name="Content Placeholder 2"/>
          <p:cNvSpPr>
            <a:spLocks noGrp="1"/>
          </p:cNvSpPr>
          <p:nvPr>
            <p:ph idx="1"/>
          </p:nvPr>
        </p:nvSpPr>
        <p:spPr>
          <a:xfrm>
            <a:off x="214282" y="928670"/>
            <a:ext cx="7481918" cy="5786478"/>
          </a:xfrm>
        </p:spPr>
        <p:txBody>
          <a:bodyPr>
            <a:normAutofit fontScale="85000" lnSpcReduction="10000"/>
          </a:bodyPr>
          <a:lstStyle/>
          <a:p>
            <a:r>
              <a:rPr lang="en-GB" dirty="0" smtClean="0"/>
              <a:t>Triglycerides (</a:t>
            </a:r>
            <a:r>
              <a:rPr lang="en-GB" dirty="0" err="1" smtClean="0"/>
              <a:t>triacylglycerols</a:t>
            </a:r>
            <a:r>
              <a:rPr lang="en-GB" dirty="0" smtClean="0"/>
              <a:t>) are formed from </a:t>
            </a:r>
            <a:r>
              <a:rPr lang="en-GB" dirty="0" err="1" smtClean="0"/>
              <a:t>esterification</a:t>
            </a:r>
            <a:r>
              <a:rPr lang="en-GB" dirty="0" smtClean="0"/>
              <a:t>  of fatty acids with the three hydroxyl groups of glycerol molecules. </a:t>
            </a:r>
          </a:p>
          <a:p>
            <a:endParaRPr lang="en-GB" dirty="0" smtClean="0"/>
          </a:p>
          <a:p>
            <a:r>
              <a:rPr lang="en-GB" dirty="0" smtClean="0"/>
              <a:t>Triglycerides are neutral fats and do not mix with water. Dietary fat is mainly in form of triglycerides. </a:t>
            </a:r>
          </a:p>
          <a:p>
            <a:endParaRPr lang="en-GB" dirty="0" smtClean="0"/>
          </a:p>
          <a:p>
            <a:r>
              <a:rPr lang="en-GB" dirty="0" smtClean="0"/>
              <a:t>Triglycerides are the form in which fatty acids are stored in the body (</a:t>
            </a:r>
            <a:r>
              <a:rPr lang="en-GB" dirty="0" smtClean="0">
                <a:solidFill>
                  <a:schemeClr val="tx1"/>
                </a:solidFill>
              </a:rPr>
              <a:t>mainly </a:t>
            </a:r>
            <a:r>
              <a:rPr lang="en-GB" dirty="0" smtClean="0"/>
              <a:t>in </a:t>
            </a:r>
            <a:r>
              <a:rPr lang="en-GB" dirty="0" smtClean="0">
                <a:solidFill>
                  <a:schemeClr val="tx1"/>
                </a:solidFill>
              </a:rPr>
              <a:t>adipose tissue). </a:t>
            </a:r>
          </a:p>
          <a:p>
            <a:pPr>
              <a:buNone/>
            </a:pPr>
            <a:endParaRPr lang="en-GB" dirty="0" smtClean="0">
              <a:solidFill>
                <a:schemeClr val="tx1"/>
              </a:solidFill>
            </a:endParaRPr>
          </a:p>
          <a:p>
            <a:r>
              <a:rPr lang="en-GB" dirty="0" smtClean="0"/>
              <a:t>Triglycerides  are very efficient forms of energy store in the body as their hydrolysis yields fatty acids.</a:t>
            </a:r>
          </a:p>
          <a:p>
            <a:pPr eaLnBrk="1" hangingPunct="1"/>
            <a:endParaRPr lang="en-GB"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85800" y="228600"/>
            <a:ext cx="7772400" cy="1143000"/>
          </a:xfrm>
        </p:spPr>
        <p:txBody>
          <a:bodyPr>
            <a:normAutofit fontScale="90000"/>
          </a:bodyPr>
          <a:lstStyle/>
          <a:p>
            <a:pPr eaLnBrk="1" hangingPunct="1"/>
            <a:r>
              <a:rPr lang="en-US" smtClean="0">
                <a:solidFill>
                  <a:schemeClr val="accent2"/>
                </a:solidFill>
                <a:cs typeface="Times New Roman" pitchFamily="18" charset="0"/>
              </a:rPr>
              <a:t>PHOSPHOLIPIDS</a:t>
            </a:r>
            <a:r>
              <a:rPr lang="en-US" smtClean="0">
                <a:solidFill>
                  <a:schemeClr val="accent2"/>
                </a:solidFill>
              </a:rPr>
              <a:t> </a:t>
            </a:r>
            <a:br>
              <a:rPr lang="en-US" smtClean="0">
                <a:solidFill>
                  <a:schemeClr val="accent2"/>
                </a:solidFill>
              </a:rPr>
            </a:br>
            <a:endParaRPr lang="en-GB" smtClean="0"/>
          </a:p>
        </p:txBody>
      </p:sp>
      <p:sp>
        <p:nvSpPr>
          <p:cNvPr id="13315" name="Content Placeholder 2"/>
          <p:cNvSpPr>
            <a:spLocks noGrp="1"/>
          </p:cNvSpPr>
          <p:nvPr>
            <p:ph idx="1"/>
          </p:nvPr>
        </p:nvSpPr>
        <p:spPr>
          <a:xfrm>
            <a:off x="0" y="1071546"/>
            <a:ext cx="8001056" cy="5786454"/>
          </a:xfrm>
        </p:spPr>
        <p:txBody>
          <a:bodyPr>
            <a:normAutofit fontScale="70000" lnSpcReduction="20000"/>
          </a:bodyPr>
          <a:lstStyle/>
          <a:p>
            <a:pPr eaLnBrk="1" hangingPunct="1"/>
            <a:r>
              <a:rPr lang="en-GB" dirty="0" smtClean="0"/>
              <a:t>Phospholipids generally contain one or more phosphoric acid groups, a polar group (which may be a nitrogenous base </a:t>
            </a:r>
            <a:r>
              <a:rPr lang="en-GB" dirty="0" err="1" smtClean="0"/>
              <a:t>e.g</a:t>
            </a:r>
            <a:r>
              <a:rPr lang="en-GB" dirty="0" smtClean="0"/>
              <a:t> </a:t>
            </a:r>
            <a:r>
              <a:rPr lang="en-GB" dirty="0" err="1" smtClean="0"/>
              <a:t>choline</a:t>
            </a:r>
            <a:r>
              <a:rPr lang="en-GB" dirty="0" smtClean="0"/>
              <a:t>) and one or more long chain fatty acid residues. </a:t>
            </a:r>
          </a:p>
          <a:p>
            <a:pPr eaLnBrk="1" hangingPunct="1"/>
            <a:endParaRPr lang="en-GB" dirty="0" smtClean="0"/>
          </a:p>
          <a:p>
            <a:pPr eaLnBrk="1" hangingPunct="1"/>
            <a:r>
              <a:rPr lang="en-GB" dirty="0" smtClean="0"/>
              <a:t>They are important constituent of cell membranes.</a:t>
            </a:r>
          </a:p>
          <a:p>
            <a:pPr eaLnBrk="1" hangingPunct="1"/>
            <a:endParaRPr lang="en-GB" dirty="0" smtClean="0"/>
          </a:p>
          <a:p>
            <a:r>
              <a:rPr lang="en-GB" dirty="0" smtClean="0"/>
              <a:t>Phospholipids are much more complex than cholesterol and cholesterol esters and they participate in a large number of chemical reactions. </a:t>
            </a:r>
          </a:p>
          <a:p>
            <a:endParaRPr lang="en-GB" dirty="0" smtClean="0"/>
          </a:p>
          <a:p>
            <a:r>
              <a:rPr lang="en-GB" dirty="0" smtClean="0"/>
              <a:t>Most abundant phospholipid in plasma and in most cellular membranes is </a:t>
            </a:r>
            <a:r>
              <a:rPr lang="en-GB" dirty="0" err="1" smtClean="0"/>
              <a:t>phosphatidyl</a:t>
            </a:r>
            <a:r>
              <a:rPr lang="en-GB" dirty="0" smtClean="0"/>
              <a:t> choline or lecithin. </a:t>
            </a:r>
          </a:p>
          <a:p>
            <a:pPr>
              <a:buNone/>
            </a:pPr>
            <a:endParaRPr lang="en-GB" dirty="0" smtClean="0"/>
          </a:p>
          <a:p>
            <a:r>
              <a:rPr lang="en-GB" dirty="0" smtClean="0"/>
              <a:t>Different  fatty acids may be attached to the cholesterol backbone, there is a family of </a:t>
            </a:r>
            <a:r>
              <a:rPr lang="en-GB" dirty="0" err="1" smtClean="0"/>
              <a:t>phosphatidyl</a:t>
            </a:r>
            <a:r>
              <a:rPr lang="en-GB" dirty="0" smtClean="0"/>
              <a:t> </a:t>
            </a:r>
            <a:r>
              <a:rPr lang="en-GB" dirty="0" err="1" smtClean="0"/>
              <a:t>cholines</a:t>
            </a:r>
            <a:r>
              <a:rPr lang="en-GB" dirty="0" smtClean="0"/>
              <a:t> which may have different </a:t>
            </a:r>
            <a:r>
              <a:rPr lang="en-GB" dirty="0" err="1" smtClean="0"/>
              <a:t>physico</a:t>
            </a:r>
            <a:r>
              <a:rPr lang="en-GB" dirty="0" smtClean="0"/>
              <a:t>-chemical characteristics. </a:t>
            </a:r>
          </a:p>
          <a:p>
            <a:pPr eaLnBrk="1" hangingPunct="1"/>
            <a:endParaRPr lang="en-GB"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320040"/>
            <a:ext cx="7239000" cy="465754"/>
          </a:xfrm>
        </p:spPr>
        <p:txBody>
          <a:bodyPr>
            <a:normAutofit fontScale="90000"/>
          </a:bodyPr>
          <a:lstStyle/>
          <a:p>
            <a:pPr eaLnBrk="1" hangingPunct="1"/>
            <a:r>
              <a:rPr lang="en-US" dirty="0" smtClean="0">
                <a:solidFill>
                  <a:schemeClr val="accent2"/>
                </a:solidFill>
                <a:cs typeface="Times New Roman" pitchFamily="18" charset="0"/>
              </a:rPr>
              <a:t>CHOLESTEROL</a:t>
            </a:r>
            <a:endParaRPr lang="en-GB" dirty="0" smtClean="0"/>
          </a:p>
        </p:txBody>
      </p:sp>
      <p:sp>
        <p:nvSpPr>
          <p:cNvPr id="15363" name="Content Placeholder 2"/>
          <p:cNvSpPr>
            <a:spLocks noGrp="1"/>
          </p:cNvSpPr>
          <p:nvPr>
            <p:ph idx="1"/>
          </p:nvPr>
        </p:nvSpPr>
        <p:spPr>
          <a:xfrm>
            <a:off x="0" y="928670"/>
            <a:ext cx="8215338" cy="5929330"/>
          </a:xfrm>
        </p:spPr>
        <p:txBody>
          <a:bodyPr>
            <a:normAutofit fontScale="62500" lnSpcReduction="20000"/>
          </a:bodyPr>
          <a:lstStyle/>
          <a:p>
            <a:pPr eaLnBrk="1" hangingPunct="1"/>
            <a:r>
              <a:rPr lang="en-GB" dirty="0" smtClean="0"/>
              <a:t>Cholesterol is present in cell membranes and is a precursor of bile acids and of steroid hormones. </a:t>
            </a:r>
          </a:p>
          <a:p>
            <a:pPr eaLnBrk="1" hangingPunct="1">
              <a:buNone/>
            </a:pPr>
            <a:endParaRPr lang="en-GB" dirty="0" smtClean="0"/>
          </a:p>
          <a:p>
            <a:r>
              <a:rPr lang="en-GB" dirty="0" smtClean="0"/>
              <a:t>In plasma exists in two forms: </a:t>
            </a:r>
          </a:p>
          <a:p>
            <a:pPr lvl="1"/>
            <a:r>
              <a:rPr lang="en-GB" dirty="0" smtClean="0">
                <a:solidFill>
                  <a:schemeClr val="tx1"/>
                </a:solidFill>
              </a:rPr>
              <a:t>free cholesterol</a:t>
            </a:r>
          </a:p>
          <a:p>
            <a:pPr lvl="1"/>
            <a:r>
              <a:rPr lang="en-GB" dirty="0" err="1" smtClean="0">
                <a:solidFill>
                  <a:schemeClr val="tx1"/>
                </a:solidFill>
              </a:rPr>
              <a:t>esterified</a:t>
            </a:r>
            <a:r>
              <a:rPr lang="en-GB" dirty="0" smtClean="0">
                <a:solidFill>
                  <a:schemeClr val="tx1"/>
                </a:solidFill>
              </a:rPr>
              <a:t> cholesterol - OH</a:t>
            </a:r>
            <a:r>
              <a:rPr lang="en-GB" baseline="30000" dirty="0" smtClean="0">
                <a:solidFill>
                  <a:schemeClr val="tx1"/>
                </a:solidFill>
              </a:rPr>
              <a:t>-</a:t>
            </a:r>
            <a:r>
              <a:rPr lang="en-GB" dirty="0" smtClean="0">
                <a:solidFill>
                  <a:schemeClr val="tx1"/>
                </a:solidFill>
              </a:rPr>
              <a:t> at position 3 has been </a:t>
            </a:r>
            <a:r>
              <a:rPr lang="en-GB" dirty="0" err="1" smtClean="0">
                <a:solidFill>
                  <a:schemeClr val="tx1"/>
                </a:solidFill>
              </a:rPr>
              <a:t>esterified</a:t>
            </a:r>
            <a:r>
              <a:rPr lang="en-GB" dirty="0" smtClean="0">
                <a:solidFill>
                  <a:schemeClr val="tx1"/>
                </a:solidFill>
              </a:rPr>
              <a:t> by a long chain fatty acid. </a:t>
            </a:r>
          </a:p>
          <a:p>
            <a:pPr lvl="1"/>
            <a:r>
              <a:rPr lang="en-GB" dirty="0" err="1" smtClean="0">
                <a:solidFill>
                  <a:schemeClr val="tx1"/>
                </a:solidFill>
              </a:rPr>
              <a:t>Esterification</a:t>
            </a:r>
            <a:r>
              <a:rPr lang="en-GB" dirty="0" smtClean="0">
                <a:solidFill>
                  <a:schemeClr val="tx1"/>
                </a:solidFill>
              </a:rPr>
              <a:t> makes it to be further less soluble in water. </a:t>
            </a:r>
          </a:p>
          <a:p>
            <a:endParaRPr lang="en-GB" dirty="0" smtClean="0"/>
          </a:p>
          <a:p>
            <a:r>
              <a:rPr lang="en-GB" dirty="0" smtClean="0"/>
              <a:t>Humans obtain cholesterol from diet with eggs, meat and milk as the main sources. </a:t>
            </a:r>
          </a:p>
          <a:p>
            <a:endParaRPr lang="en-GB" dirty="0" smtClean="0"/>
          </a:p>
          <a:p>
            <a:r>
              <a:rPr lang="en-GB" dirty="0" smtClean="0"/>
              <a:t>Nearly all cells can synthesize cholesterol and this is regulated by the cholesterol content of the cells. Cells also  get it from cholesterol containing lipoproteins in the plasma.</a:t>
            </a:r>
          </a:p>
          <a:p>
            <a:pPr>
              <a:buNone/>
            </a:pPr>
            <a:endParaRPr lang="en-GB" dirty="0" smtClean="0"/>
          </a:p>
          <a:p>
            <a:r>
              <a:rPr lang="en-GB" dirty="0" smtClean="0"/>
              <a:t>Average Western diet leads to the ingestion of about 250mg to 750 mg per day and about twice this is </a:t>
            </a:r>
            <a:r>
              <a:rPr lang="en-GB" dirty="0" err="1" smtClean="0"/>
              <a:t>sythesized</a:t>
            </a:r>
            <a:r>
              <a:rPr lang="en-GB" dirty="0" smtClean="0"/>
              <a:t> per day by cells within the body. About 50% of normal dietary intake is absorbed and the rest is excreted in the </a:t>
            </a:r>
            <a:r>
              <a:rPr lang="en-GB" dirty="0" err="1" smtClean="0"/>
              <a:t>feaces</a:t>
            </a:r>
            <a:endParaRPr lang="en-GB"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320040"/>
            <a:ext cx="7239000" cy="680068"/>
          </a:xfrm>
        </p:spPr>
        <p:txBody>
          <a:bodyPr>
            <a:normAutofit fontScale="90000"/>
          </a:bodyPr>
          <a:lstStyle/>
          <a:p>
            <a:pPr eaLnBrk="1" hangingPunct="1"/>
            <a:r>
              <a:rPr lang="en-US" dirty="0" smtClean="0">
                <a:solidFill>
                  <a:srgbClr val="FF5050"/>
                </a:solidFill>
              </a:rPr>
              <a:t>What are lipoproteins?</a:t>
            </a:r>
          </a:p>
        </p:txBody>
      </p:sp>
      <p:sp>
        <p:nvSpPr>
          <p:cNvPr id="20483" name="Rectangle 3"/>
          <p:cNvSpPr>
            <a:spLocks noGrp="1" noChangeArrowheads="1"/>
          </p:cNvSpPr>
          <p:nvPr>
            <p:ph idx="1"/>
          </p:nvPr>
        </p:nvSpPr>
        <p:spPr/>
        <p:txBody>
          <a:bodyPr>
            <a:normAutofit/>
          </a:bodyPr>
          <a:lstStyle/>
          <a:p>
            <a:pPr eaLnBrk="1" hangingPunct="1"/>
            <a:r>
              <a:rPr lang="en-US" sz="4000" dirty="0" smtClean="0">
                <a:solidFill>
                  <a:schemeClr val="accent2"/>
                </a:solidFill>
                <a:cs typeface="Times New Roman" pitchFamily="18" charset="0"/>
              </a:rPr>
              <a:t>Lipoproteins are complex particles consisting of lipids and proteins (</a:t>
            </a:r>
            <a:r>
              <a:rPr lang="en-US" sz="4000" dirty="0" err="1" smtClean="0">
                <a:solidFill>
                  <a:schemeClr val="accent2"/>
                </a:solidFill>
                <a:cs typeface="Times New Roman" pitchFamily="18" charset="0"/>
              </a:rPr>
              <a:t>apoproteins</a:t>
            </a:r>
            <a:r>
              <a:rPr lang="en-US" sz="4000" dirty="0" smtClean="0">
                <a:solidFill>
                  <a:schemeClr val="accent2"/>
                </a:solidFill>
                <a:cs typeface="Times New Roman" pitchFamily="18" charset="0"/>
              </a:rPr>
              <a:t>) </a:t>
            </a:r>
            <a:r>
              <a:rPr lang="en-US" sz="4000" dirty="0" smtClean="0">
                <a:solidFill>
                  <a:srgbClr val="FF0000"/>
                </a:solidFill>
                <a:cs typeface="Times New Roman" pitchFamily="18" charset="0"/>
              </a:rPr>
              <a:t>arranged in order to be  </a:t>
            </a:r>
            <a:r>
              <a:rPr lang="en-US" sz="4000" dirty="0" err="1" smtClean="0">
                <a:solidFill>
                  <a:srgbClr val="FF0000"/>
                </a:solidFill>
                <a:cs typeface="Times New Roman" pitchFamily="18" charset="0"/>
              </a:rPr>
              <a:t>polarised</a:t>
            </a:r>
            <a:r>
              <a:rPr lang="en-US" sz="4000" dirty="0" smtClean="0">
                <a:solidFill>
                  <a:srgbClr val="FF0000"/>
                </a:solidFill>
                <a:cs typeface="Times New Roman" pitchFamily="18" charset="0"/>
              </a:rPr>
              <a:t> for </a:t>
            </a:r>
            <a:r>
              <a:rPr lang="en-US" sz="4000" u="sng" dirty="0" smtClean="0">
                <a:solidFill>
                  <a:srgbClr val="FF0000"/>
                </a:solidFill>
                <a:cs typeface="Times New Roman" pitchFamily="18" charset="0"/>
              </a:rPr>
              <a:t>transportation of lipids in plasma</a:t>
            </a:r>
            <a:r>
              <a:rPr lang="en-US" sz="4000" dirty="0" smtClean="0">
                <a:solidFill>
                  <a:schemeClr val="accent2"/>
                </a:solidFill>
                <a:cs typeface="Times New Roman" pitchFamily="18" charset="0"/>
              </a:rPr>
              <a:t>, because plasma is a </a:t>
            </a:r>
            <a:r>
              <a:rPr lang="en-US" sz="4000" dirty="0" err="1" smtClean="0">
                <a:solidFill>
                  <a:schemeClr val="accent2"/>
                </a:solidFill>
                <a:cs typeface="Times New Roman" pitchFamily="18" charset="0"/>
              </a:rPr>
              <a:t>polarised</a:t>
            </a:r>
            <a:r>
              <a:rPr lang="en-US" sz="4000" dirty="0" smtClean="0">
                <a:solidFill>
                  <a:schemeClr val="accent2"/>
                </a:solidFill>
                <a:cs typeface="Times New Roman" pitchFamily="18" charset="0"/>
              </a:rPr>
              <a:t> medium.</a:t>
            </a:r>
            <a:r>
              <a:rPr lang="en-US" sz="4000" dirty="0" smtClean="0">
                <a:solidFill>
                  <a:schemeClr val="accent2"/>
                </a:solidFill>
              </a:rPr>
              <a:t> </a:t>
            </a:r>
          </a:p>
          <a:p>
            <a:pPr eaLnBrk="1" hangingPunct="1"/>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sp>
        <p:nvSpPr>
          <p:cNvPr id="3" name="Content Placeholder 2"/>
          <p:cNvSpPr>
            <a:spLocks noGrp="1"/>
          </p:cNvSpPr>
          <p:nvPr>
            <p:ph idx="1"/>
          </p:nvPr>
        </p:nvSpPr>
        <p:spPr>
          <a:xfrm>
            <a:off x="0" y="116632"/>
            <a:ext cx="9144000" cy="6339104"/>
          </a:xfrm>
        </p:spPr>
        <p:txBody>
          <a:bodyPr>
            <a:normAutofit fontScale="92500" lnSpcReduction="10000"/>
          </a:bodyPr>
          <a:lstStyle/>
          <a:p>
            <a:r>
              <a:rPr lang="en-US" dirty="0"/>
              <a:t>Cholesterol and triglycerides are insoluble in water and therefore these lipids must be transported in association with proteins</a:t>
            </a:r>
            <a:r>
              <a:rPr lang="en-US" dirty="0" smtClean="0"/>
              <a:t>.</a:t>
            </a:r>
          </a:p>
          <a:p>
            <a:r>
              <a:rPr lang="en-US" dirty="0" smtClean="0"/>
              <a:t> </a:t>
            </a:r>
            <a:r>
              <a:rPr lang="en-US" dirty="0"/>
              <a:t>Lipoproteins are complex particles with a central core containing cholesterol esters and triglycerides surrounded by free cholesterol, phospholipids, and </a:t>
            </a:r>
            <a:r>
              <a:rPr lang="en-US" dirty="0" err="1"/>
              <a:t>apolipoproteins</a:t>
            </a:r>
            <a:r>
              <a:rPr lang="en-US" dirty="0"/>
              <a:t>, which facilitate lipoprotein formation and function</a:t>
            </a:r>
            <a:r>
              <a:rPr lang="en-US" dirty="0" smtClean="0"/>
              <a:t>.</a:t>
            </a:r>
          </a:p>
          <a:p>
            <a:r>
              <a:rPr lang="en-US" dirty="0" smtClean="0"/>
              <a:t> </a:t>
            </a:r>
            <a:r>
              <a:rPr lang="en-US" dirty="0"/>
              <a:t>Plasma lipoproteins can be divided into seven classes based on size, lipid composition, and </a:t>
            </a:r>
            <a:r>
              <a:rPr lang="en-US" dirty="0" err="1"/>
              <a:t>apolipoproteins</a:t>
            </a:r>
            <a:r>
              <a:rPr lang="en-US" dirty="0"/>
              <a:t> (chylomicrons, chylomicron remnants, VLDL, IDL, LDL, HDL, and </a:t>
            </a:r>
            <a:r>
              <a:rPr lang="en-US" dirty="0" err="1"/>
              <a:t>Lp</a:t>
            </a:r>
            <a:r>
              <a:rPr lang="en-US" dirty="0"/>
              <a:t> (a)). Chylomicron remnants, VLDL, IDL, LDL, and </a:t>
            </a:r>
            <a:r>
              <a:rPr lang="en-US" dirty="0" err="1"/>
              <a:t>Lp</a:t>
            </a:r>
            <a:r>
              <a:rPr lang="en-US" dirty="0"/>
              <a:t> (a) are all pro-</a:t>
            </a:r>
            <a:r>
              <a:rPr lang="en-US" dirty="0" err="1"/>
              <a:t>atherogenic</a:t>
            </a:r>
            <a:r>
              <a:rPr lang="en-US" dirty="0"/>
              <a:t> while HDL is anti-</a:t>
            </a:r>
            <a:r>
              <a:rPr lang="en-US" dirty="0" err="1"/>
              <a:t>atherogenic</a:t>
            </a:r>
            <a:r>
              <a:rPr lang="en-US" dirty="0"/>
              <a:t>. </a:t>
            </a:r>
            <a:endParaRPr lang="en-US" dirty="0" smtClean="0"/>
          </a:p>
        </p:txBody>
      </p:sp>
    </p:spTree>
    <p:extLst>
      <p:ext uri="{BB962C8B-B14F-4D97-AF65-F5344CB8AC3E}">
        <p14:creationId xmlns:p14="http://schemas.microsoft.com/office/powerpoint/2010/main" val="31581067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sp>
        <p:nvSpPr>
          <p:cNvPr id="3" name="Content Placeholder 2"/>
          <p:cNvSpPr>
            <a:spLocks noGrp="1"/>
          </p:cNvSpPr>
          <p:nvPr>
            <p:ph idx="1"/>
          </p:nvPr>
        </p:nvSpPr>
        <p:spPr>
          <a:xfrm>
            <a:off x="107504" y="188640"/>
            <a:ext cx="8856984" cy="6669360"/>
          </a:xfrm>
        </p:spPr>
        <p:txBody>
          <a:bodyPr/>
          <a:lstStyle/>
          <a:p>
            <a:r>
              <a:rPr lang="en-US" dirty="0" err="1"/>
              <a:t>Apolipoproteins</a:t>
            </a:r>
            <a:r>
              <a:rPr lang="en-US" dirty="0"/>
              <a:t> have four major functions including </a:t>
            </a:r>
            <a:endParaRPr lang="en-US" dirty="0" smtClean="0"/>
          </a:p>
          <a:p>
            <a:r>
              <a:rPr lang="en-US" dirty="0" smtClean="0"/>
              <a:t>1</a:t>
            </a:r>
            <a:r>
              <a:rPr lang="en-US" dirty="0"/>
              <a:t>) serving a structural role, </a:t>
            </a:r>
            <a:endParaRPr lang="en-US" dirty="0" smtClean="0"/>
          </a:p>
          <a:p>
            <a:r>
              <a:rPr lang="en-US" dirty="0" smtClean="0"/>
              <a:t>2</a:t>
            </a:r>
            <a:r>
              <a:rPr lang="en-US" dirty="0"/>
              <a:t>) acting as ligands for lipoprotein receptors, 3) guiding the formation of lipoproteins, and 4) serving as activators or inhibitors of enzymes involved in the metabolism of lipoproteins.</a:t>
            </a:r>
          </a:p>
          <a:p>
            <a:endParaRPr lang="en-US" dirty="0"/>
          </a:p>
        </p:txBody>
      </p:sp>
    </p:spTree>
    <p:extLst>
      <p:ext uri="{BB962C8B-B14F-4D97-AF65-F5344CB8AC3E}">
        <p14:creationId xmlns:p14="http://schemas.microsoft.com/office/powerpoint/2010/main" val="13844378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OBJECTIVES</a:t>
            </a:r>
          </a:p>
          <a:p>
            <a:r>
              <a:rPr lang="en-US" dirty="0" smtClean="0"/>
              <a:t>INTRODUCTION</a:t>
            </a:r>
          </a:p>
          <a:p>
            <a:r>
              <a:rPr lang="en-US" dirty="0" smtClean="0"/>
              <a:t>CLASSIFICATION OF LIPIDS/LIPOPROTEINS</a:t>
            </a:r>
          </a:p>
          <a:p>
            <a:r>
              <a:rPr lang="en-US" dirty="0" smtClean="0"/>
              <a:t>SIGNIFICANCE OF LIPIDS AND LIPOPROTEINS</a:t>
            </a:r>
          </a:p>
          <a:p>
            <a:r>
              <a:rPr lang="en-US" dirty="0" smtClean="0"/>
              <a:t>APOLIPOPROTEINS</a:t>
            </a:r>
          </a:p>
          <a:p>
            <a:r>
              <a:rPr lang="en-US" dirty="0" smtClean="0"/>
              <a:t>DISORDERS OF LIPIDS</a:t>
            </a:r>
          </a:p>
          <a:p>
            <a:r>
              <a:rPr lang="en-US" smtClean="0"/>
              <a:t>FRIEDEWALD EQUATION</a:t>
            </a:r>
            <a:endParaRPr lang="en-US" dirty="0"/>
          </a:p>
        </p:txBody>
      </p:sp>
    </p:spTree>
    <p:extLst>
      <p:ext uri="{BB962C8B-B14F-4D97-AF65-F5344CB8AC3E}">
        <p14:creationId xmlns:p14="http://schemas.microsoft.com/office/powerpoint/2010/main" val="7693424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14290"/>
            <a:ext cx="7929618" cy="500066"/>
          </a:xfrm>
        </p:spPr>
        <p:txBody>
          <a:bodyPr>
            <a:normAutofit fontScale="90000"/>
          </a:bodyPr>
          <a:lstStyle/>
          <a:p>
            <a:r>
              <a:rPr lang="en-US" sz="3200" b="1" dirty="0" smtClean="0"/>
              <a:t>Lipoproteins – “body’s oil industry”</a:t>
            </a:r>
            <a:endParaRPr lang="en-US" sz="3200" b="1" dirty="0"/>
          </a:p>
        </p:txBody>
      </p:sp>
      <p:sp>
        <p:nvSpPr>
          <p:cNvPr id="3" name="Content Placeholder 2"/>
          <p:cNvSpPr>
            <a:spLocks noGrp="1"/>
          </p:cNvSpPr>
          <p:nvPr>
            <p:ph idx="1"/>
          </p:nvPr>
        </p:nvSpPr>
        <p:spPr>
          <a:xfrm>
            <a:off x="0" y="857232"/>
            <a:ext cx="8964488" cy="5812128"/>
          </a:xfrm>
        </p:spPr>
        <p:txBody>
          <a:bodyPr>
            <a:normAutofit fontScale="85000" lnSpcReduction="10000"/>
          </a:bodyPr>
          <a:lstStyle/>
          <a:p>
            <a:r>
              <a:rPr lang="en-US" dirty="0" smtClean="0"/>
              <a:t>Lipoproteins constitutes the body’s “petroleum industry.” </a:t>
            </a:r>
          </a:p>
          <a:p>
            <a:pPr lvl="1"/>
            <a:r>
              <a:rPr lang="en-US" dirty="0" smtClean="0">
                <a:solidFill>
                  <a:schemeClr val="tx1"/>
                </a:solidFill>
              </a:rPr>
              <a:t>Like great oil tankers, </a:t>
            </a:r>
            <a:r>
              <a:rPr lang="en-US" dirty="0" err="1" smtClean="0">
                <a:solidFill>
                  <a:schemeClr val="tx1"/>
                </a:solidFill>
              </a:rPr>
              <a:t>chylomicrons</a:t>
            </a:r>
            <a:r>
              <a:rPr lang="en-US" dirty="0" smtClean="0">
                <a:solidFill>
                  <a:schemeClr val="tx1"/>
                </a:solidFill>
              </a:rPr>
              <a:t> ferry dietary triglycerides (the main body fuel), through the circulatory system to cells, finally docking at the liver as </a:t>
            </a:r>
            <a:r>
              <a:rPr lang="en-US" dirty="0" err="1" smtClean="0">
                <a:solidFill>
                  <a:schemeClr val="tx1"/>
                </a:solidFill>
              </a:rPr>
              <a:t>chylomicron</a:t>
            </a:r>
            <a:r>
              <a:rPr lang="en-US" dirty="0" smtClean="0">
                <a:solidFill>
                  <a:schemeClr val="tx1"/>
                </a:solidFill>
              </a:rPr>
              <a:t> remnants</a:t>
            </a:r>
          </a:p>
          <a:p>
            <a:pPr lvl="1">
              <a:buNone/>
            </a:pPr>
            <a:endParaRPr lang="en-US" dirty="0" smtClean="0">
              <a:solidFill>
                <a:schemeClr val="tx1"/>
              </a:solidFill>
            </a:endParaRPr>
          </a:p>
          <a:p>
            <a:pPr lvl="1"/>
            <a:r>
              <a:rPr lang="en-US" dirty="0" smtClean="0">
                <a:solidFill>
                  <a:schemeClr val="tx1"/>
                </a:solidFill>
              </a:rPr>
              <a:t>VLDL are like tanker trucks, carrying triglycerides assembled in the liver to cells for energy needs or storage as fat.</a:t>
            </a:r>
          </a:p>
          <a:p>
            <a:pPr lvl="1">
              <a:buNone/>
            </a:pPr>
            <a:endParaRPr lang="en-US" dirty="0" smtClean="0">
              <a:solidFill>
                <a:schemeClr val="tx1"/>
              </a:solidFill>
            </a:endParaRPr>
          </a:p>
          <a:p>
            <a:pPr lvl="1"/>
            <a:r>
              <a:rPr lang="en-US" dirty="0" smtClean="0">
                <a:solidFill>
                  <a:schemeClr val="tx1"/>
                </a:solidFill>
              </a:rPr>
              <a:t>LDL are the near-empty tankers that deliver cholesterol to peripheral cells and liver after triglycerides have been off-loaded</a:t>
            </a:r>
          </a:p>
          <a:p>
            <a:pPr lvl="1">
              <a:buNone/>
            </a:pPr>
            <a:endParaRPr lang="en-US" dirty="0" smtClean="0">
              <a:solidFill>
                <a:schemeClr val="tx1"/>
              </a:solidFill>
            </a:endParaRPr>
          </a:p>
          <a:p>
            <a:pPr lvl="1"/>
            <a:r>
              <a:rPr lang="en-US" dirty="0" smtClean="0">
                <a:solidFill>
                  <a:schemeClr val="tx1"/>
                </a:solidFill>
              </a:rPr>
              <a:t>HDL are the clean-up crew that gather excess cholesterol for transport back to the liver.</a:t>
            </a:r>
          </a:p>
          <a:p>
            <a:pPr>
              <a:buNone/>
            </a:pPr>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6183" r="35364" b="12486"/>
          <a:stretch/>
        </p:blipFill>
        <p:spPr bwMode="auto">
          <a:xfrm>
            <a:off x="179513" y="116632"/>
            <a:ext cx="8640960" cy="619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63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57158" y="142852"/>
            <a:ext cx="7239000" cy="680068"/>
          </a:xfrm>
        </p:spPr>
        <p:txBody>
          <a:bodyPr>
            <a:normAutofit fontScale="90000"/>
          </a:bodyPr>
          <a:lstStyle/>
          <a:p>
            <a:pPr eaLnBrk="1" hangingPunct="1"/>
            <a:r>
              <a:rPr lang="en-US" dirty="0" smtClean="0">
                <a:solidFill>
                  <a:srgbClr val="FF5050"/>
                </a:solidFill>
                <a:cs typeface="Times New Roman" pitchFamily="18" charset="0"/>
              </a:rPr>
              <a:t>Metabolism of  lipoproteins</a:t>
            </a:r>
          </a:p>
        </p:txBody>
      </p:sp>
      <p:sp>
        <p:nvSpPr>
          <p:cNvPr id="21507" name="Rectangle 3"/>
          <p:cNvSpPr>
            <a:spLocks noGrp="1" noChangeArrowheads="1"/>
          </p:cNvSpPr>
          <p:nvPr>
            <p:ph idx="1"/>
          </p:nvPr>
        </p:nvSpPr>
        <p:spPr>
          <a:xfrm>
            <a:off x="214282" y="1428736"/>
            <a:ext cx="7481918" cy="5429264"/>
          </a:xfrm>
        </p:spPr>
        <p:txBody>
          <a:bodyPr>
            <a:normAutofit/>
          </a:bodyPr>
          <a:lstStyle/>
          <a:p>
            <a:pPr eaLnBrk="1" hangingPunct="1">
              <a:lnSpc>
                <a:spcPct val="90000"/>
              </a:lnSpc>
              <a:buFontTx/>
              <a:buNone/>
            </a:pPr>
            <a:r>
              <a:rPr lang="en-US" sz="2800" dirty="0" smtClean="0">
                <a:solidFill>
                  <a:srgbClr val="660066"/>
                </a:solidFill>
                <a:cs typeface="Times New Roman" pitchFamily="18" charset="0"/>
              </a:rPr>
              <a:t>In general lipoproteins have certain common features in their metabolism:</a:t>
            </a:r>
          </a:p>
          <a:p>
            <a:pPr eaLnBrk="1" hangingPunct="1">
              <a:lnSpc>
                <a:spcPct val="90000"/>
              </a:lnSpc>
              <a:buFontTx/>
              <a:buNone/>
            </a:pPr>
            <a:endParaRPr lang="en-US" sz="2800" dirty="0" smtClean="0">
              <a:solidFill>
                <a:srgbClr val="660066"/>
              </a:solidFill>
              <a:cs typeface="Times New Roman" pitchFamily="18" charset="0"/>
            </a:endParaRPr>
          </a:p>
          <a:p>
            <a:pPr eaLnBrk="1" hangingPunct="1">
              <a:lnSpc>
                <a:spcPct val="90000"/>
              </a:lnSpc>
            </a:pPr>
            <a:r>
              <a:rPr lang="en-US" sz="2800" dirty="0" smtClean="0">
                <a:solidFill>
                  <a:schemeClr val="accent1"/>
                </a:solidFill>
                <a:cs typeface="Times New Roman" pitchFamily="18" charset="0"/>
              </a:rPr>
              <a:t>SYNTHESIS  from either liver or intestine</a:t>
            </a:r>
          </a:p>
          <a:p>
            <a:pPr eaLnBrk="1" hangingPunct="1">
              <a:lnSpc>
                <a:spcPct val="90000"/>
              </a:lnSpc>
            </a:pPr>
            <a:endParaRPr lang="en-US" sz="2800" dirty="0" smtClean="0">
              <a:solidFill>
                <a:schemeClr val="accent1"/>
              </a:solidFill>
              <a:cs typeface="Times New Roman" pitchFamily="18" charset="0"/>
            </a:endParaRPr>
          </a:p>
          <a:p>
            <a:pPr eaLnBrk="1" hangingPunct="1">
              <a:lnSpc>
                <a:spcPct val="90000"/>
              </a:lnSpc>
            </a:pPr>
            <a:r>
              <a:rPr lang="en-US" sz="2800" dirty="0" smtClean="0">
                <a:solidFill>
                  <a:schemeClr val="accent1"/>
                </a:solidFill>
                <a:cs typeface="Times New Roman" pitchFamily="18" charset="0"/>
              </a:rPr>
              <a:t>MODIFICATION by enzymes after secretion</a:t>
            </a:r>
          </a:p>
          <a:p>
            <a:pPr eaLnBrk="1" hangingPunct="1">
              <a:lnSpc>
                <a:spcPct val="90000"/>
              </a:lnSpc>
            </a:pPr>
            <a:endParaRPr lang="en-US" sz="2800" dirty="0" smtClean="0">
              <a:solidFill>
                <a:schemeClr val="accent1"/>
              </a:solidFill>
              <a:cs typeface="Times New Roman" pitchFamily="18" charset="0"/>
            </a:endParaRPr>
          </a:p>
          <a:p>
            <a:pPr eaLnBrk="1" hangingPunct="1">
              <a:lnSpc>
                <a:spcPct val="90000"/>
              </a:lnSpc>
            </a:pPr>
            <a:r>
              <a:rPr lang="en-US" sz="2800" dirty="0" smtClean="0">
                <a:solidFill>
                  <a:schemeClr val="accent1"/>
                </a:solidFill>
                <a:cs typeface="Times New Roman" pitchFamily="18" charset="0"/>
              </a:rPr>
              <a:t>RECEPTORS on cells take up the remnants</a:t>
            </a:r>
          </a:p>
          <a:p>
            <a:pPr eaLnBrk="1" hangingPunct="1">
              <a:lnSpc>
                <a:spcPct val="90000"/>
              </a:lnSpc>
            </a:pPr>
            <a:endParaRPr lang="en-US" sz="2800" dirty="0" smtClean="0">
              <a:solidFill>
                <a:schemeClr val="accent1"/>
              </a:solidFill>
              <a:cs typeface="Times New Roman" pitchFamily="18" charset="0"/>
            </a:endParaRPr>
          </a:p>
          <a:p>
            <a:pPr eaLnBrk="1" hangingPunct="1">
              <a:lnSpc>
                <a:spcPct val="90000"/>
              </a:lnSpc>
            </a:pPr>
            <a:r>
              <a:rPr lang="en-US" sz="2800" dirty="0" smtClean="0">
                <a:solidFill>
                  <a:schemeClr val="accent1"/>
                </a:solidFill>
                <a:cs typeface="Times New Roman" pitchFamily="18" charset="0"/>
              </a:rPr>
              <a:t>APOPROTEINS regulate all these processes</a:t>
            </a:r>
          </a:p>
          <a:p>
            <a:pPr eaLnBrk="1" hangingPunct="1">
              <a:lnSpc>
                <a:spcPct val="90000"/>
              </a:lnSpc>
            </a:pPr>
            <a:endParaRPr lang="en-US" sz="2800" dirty="0" smtClean="0">
              <a:solidFill>
                <a:schemeClr val="accent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14282" y="320040"/>
            <a:ext cx="7786742" cy="537192"/>
          </a:xfrm>
        </p:spPr>
        <p:txBody>
          <a:bodyPr>
            <a:noAutofit/>
          </a:bodyPr>
          <a:lstStyle/>
          <a:p>
            <a:pPr eaLnBrk="1" hangingPunct="1"/>
            <a:r>
              <a:rPr lang="en-US" sz="2800" dirty="0" smtClean="0">
                <a:solidFill>
                  <a:srgbClr val="FF5050"/>
                </a:solidFill>
              </a:rPr>
              <a:t>LIPOPROTEIN CLASSES IN ORDER OF DENSITY</a:t>
            </a:r>
          </a:p>
        </p:txBody>
      </p:sp>
      <p:sp>
        <p:nvSpPr>
          <p:cNvPr id="22531" name="Rectangle 3"/>
          <p:cNvSpPr>
            <a:spLocks noGrp="1" noChangeArrowheads="1"/>
          </p:cNvSpPr>
          <p:nvPr>
            <p:ph idx="1"/>
          </p:nvPr>
        </p:nvSpPr>
        <p:spPr>
          <a:xfrm>
            <a:off x="214282" y="1357298"/>
            <a:ext cx="7786742" cy="5500702"/>
          </a:xfrm>
        </p:spPr>
        <p:txBody>
          <a:bodyPr>
            <a:noAutofit/>
          </a:bodyPr>
          <a:lstStyle/>
          <a:p>
            <a:pPr eaLnBrk="1" hangingPunct="1"/>
            <a:r>
              <a:rPr lang="en-US" sz="2800" dirty="0" smtClean="0">
                <a:solidFill>
                  <a:schemeClr val="accent2"/>
                </a:solidFill>
              </a:rPr>
              <a:t>CHYLOMICRONS - absent in fasting plasma</a:t>
            </a:r>
          </a:p>
          <a:p>
            <a:pPr eaLnBrk="1" hangingPunct="1">
              <a:buNone/>
            </a:pPr>
            <a:endParaRPr lang="en-US" sz="2800" dirty="0" smtClean="0">
              <a:solidFill>
                <a:schemeClr val="accent2"/>
              </a:solidFill>
            </a:endParaRPr>
          </a:p>
          <a:p>
            <a:pPr eaLnBrk="1" hangingPunct="1"/>
            <a:r>
              <a:rPr lang="en-US" sz="2800" dirty="0" smtClean="0">
                <a:solidFill>
                  <a:schemeClr val="accent2"/>
                </a:solidFill>
              </a:rPr>
              <a:t>VERY LOW DENSITY LIPOPROTEINS (VLDL)</a:t>
            </a:r>
          </a:p>
          <a:p>
            <a:pPr eaLnBrk="1" hangingPunct="1">
              <a:buNone/>
            </a:pPr>
            <a:endParaRPr lang="en-US" sz="2800" dirty="0" smtClean="0">
              <a:solidFill>
                <a:schemeClr val="accent2"/>
              </a:solidFill>
            </a:endParaRPr>
          </a:p>
          <a:p>
            <a:pPr eaLnBrk="1" hangingPunct="1"/>
            <a:r>
              <a:rPr lang="en-US" sz="2800" dirty="0" smtClean="0">
                <a:solidFill>
                  <a:schemeClr val="accent2"/>
                </a:solidFill>
              </a:rPr>
              <a:t>INTERMEDIATE DENSITY LIPOPROTEINS (IDL) - not detectable in normal plasma</a:t>
            </a:r>
          </a:p>
          <a:p>
            <a:pPr eaLnBrk="1" hangingPunct="1"/>
            <a:endParaRPr lang="en-US" sz="2800" dirty="0" smtClean="0">
              <a:solidFill>
                <a:schemeClr val="accent2"/>
              </a:solidFill>
            </a:endParaRPr>
          </a:p>
          <a:p>
            <a:pPr eaLnBrk="1" hangingPunct="1"/>
            <a:r>
              <a:rPr lang="en-US" sz="2800" dirty="0" smtClean="0">
                <a:solidFill>
                  <a:schemeClr val="accent2"/>
                </a:solidFill>
              </a:rPr>
              <a:t>LOW DENSITY LIPOPROTEINS (LDL)</a:t>
            </a:r>
          </a:p>
          <a:p>
            <a:pPr eaLnBrk="1" hangingPunct="1">
              <a:buNone/>
            </a:pPr>
            <a:endParaRPr lang="en-US" sz="2800" dirty="0" smtClean="0">
              <a:solidFill>
                <a:schemeClr val="accent2"/>
              </a:solidFill>
            </a:endParaRPr>
          </a:p>
          <a:p>
            <a:pPr eaLnBrk="1" hangingPunct="1"/>
            <a:r>
              <a:rPr lang="en-US" sz="2800" dirty="0" smtClean="0">
                <a:solidFill>
                  <a:schemeClr val="accent2"/>
                </a:solidFill>
              </a:rPr>
              <a:t>HIGH DENSITY LIPOPROTEINS (HDL)</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28596" y="0"/>
            <a:ext cx="7239000" cy="1143000"/>
          </a:xfrm>
        </p:spPr>
        <p:txBody>
          <a:bodyPr>
            <a:normAutofit/>
          </a:bodyPr>
          <a:lstStyle/>
          <a:p>
            <a:pPr algn="ctr" eaLnBrk="1" hangingPunct="1"/>
            <a:r>
              <a:rPr lang="en-US" dirty="0" smtClean="0">
                <a:solidFill>
                  <a:srgbClr val="FF5050"/>
                </a:solidFill>
                <a:cs typeface="Times New Roman" pitchFamily="18" charset="0"/>
              </a:rPr>
              <a:t>Properties of Lipoproteins</a:t>
            </a:r>
          </a:p>
        </p:txBody>
      </p:sp>
      <p:graphicFrame>
        <p:nvGraphicFramePr>
          <p:cNvPr id="5" name="Table 4"/>
          <p:cNvGraphicFramePr>
            <a:graphicFrameLocks noGrp="1"/>
          </p:cNvGraphicFramePr>
          <p:nvPr/>
        </p:nvGraphicFramePr>
        <p:xfrm>
          <a:off x="571472" y="1857364"/>
          <a:ext cx="7710516" cy="4286280"/>
        </p:xfrm>
        <a:graphic>
          <a:graphicData uri="http://schemas.openxmlformats.org/drawingml/2006/table">
            <a:tbl>
              <a:tblPr firstRow="1" bandRow="1">
                <a:tableStyleId>{5C22544A-7EE6-4342-B048-85BDC9FD1C3A}</a:tableStyleId>
              </a:tblPr>
              <a:tblGrid>
                <a:gridCol w="1857388"/>
                <a:gridCol w="1643074"/>
                <a:gridCol w="1071568"/>
                <a:gridCol w="1143008"/>
                <a:gridCol w="1000134"/>
                <a:gridCol w="995344"/>
              </a:tblGrid>
              <a:tr h="733227">
                <a:tc>
                  <a:txBody>
                    <a:bodyPr/>
                    <a:lstStyle/>
                    <a:p>
                      <a:pPr algn="ctr"/>
                      <a:endParaRPr lang="en-US" b="1" dirty="0">
                        <a:solidFill>
                          <a:schemeClr val="bg1"/>
                        </a:solidFill>
                      </a:endParaRPr>
                    </a:p>
                  </a:txBody>
                  <a:tcPr/>
                </a:tc>
                <a:tc>
                  <a:txBody>
                    <a:bodyPr/>
                    <a:lstStyle/>
                    <a:p>
                      <a:pPr algn="ctr"/>
                      <a:r>
                        <a:rPr lang="en-US" sz="1800" b="1" dirty="0" err="1" smtClean="0">
                          <a:solidFill>
                            <a:schemeClr val="bg1"/>
                          </a:solidFill>
                          <a:cs typeface="Times New Roman" pitchFamily="18" charset="0"/>
                        </a:rPr>
                        <a:t>Chylomicrons</a:t>
                      </a:r>
                      <a:endParaRPr lang="en-US" b="1" dirty="0">
                        <a:solidFill>
                          <a:schemeClr val="bg1"/>
                        </a:solidFill>
                      </a:endParaRPr>
                    </a:p>
                  </a:txBody>
                  <a:tcPr/>
                </a:tc>
                <a:tc>
                  <a:txBody>
                    <a:bodyPr/>
                    <a:lstStyle/>
                    <a:p>
                      <a:pPr algn="ctr"/>
                      <a:r>
                        <a:rPr lang="en-US" b="1" dirty="0" smtClean="0">
                          <a:solidFill>
                            <a:schemeClr val="bg1"/>
                          </a:solidFill>
                        </a:rPr>
                        <a:t>VLDL</a:t>
                      </a:r>
                      <a:endParaRPr lang="en-US" b="1" dirty="0">
                        <a:solidFill>
                          <a:schemeClr val="bg1"/>
                        </a:solidFill>
                      </a:endParaRPr>
                    </a:p>
                  </a:txBody>
                  <a:tcPr/>
                </a:tc>
                <a:tc>
                  <a:txBody>
                    <a:bodyPr/>
                    <a:lstStyle/>
                    <a:p>
                      <a:pPr algn="ctr"/>
                      <a:r>
                        <a:rPr lang="en-US" b="1" dirty="0" smtClean="0">
                          <a:solidFill>
                            <a:schemeClr val="bg1"/>
                          </a:solidFill>
                        </a:rPr>
                        <a:t>IDL</a:t>
                      </a:r>
                      <a:endParaRPr lang="en-US" b="1" dirty="0">
                        <a:solidFill>
                          <a:schemeClr val="bg1"/>
                        </a:solidFill>
                      </a:endParaRPr>
                    </a:p>
                  </a:txBody>
                  <a:tcPr/>
                </a:tc>
                <a:tc>
                  <a:txBody>
                    <a:bodyPr/>
                    <a:lstStyle/>
                    <a:p>
                      <a:pPr algn="ctr"/>
                      <a:r>
                        <a:rPr lang="en-US" b="1" dirty="0" smtClean="0">
                          <a:solidFill>
                            <a:schemeClr val="bg1"/>
                          </a:solidFill>
                        </a:rPr>
                        <a:t>LDL</a:t>
                      </a:r>
                      <a:endParaRPr lang="en-US" b="1" dirty="0">
                        <a:solidFill>
                          <a:schemeClr val="bg1"/>
                        </a:solidFill>
                      </a:endParaRPr>
                    </a:p>
                  </a:txBody>
                  <a:tcPr/>
                </a:tc>
                <a:tc>
                  <a:txBody>
                    <a:bodyPr/>
                    <a:lstStyle/>
                    <a:p>
                      <a:pPr algn="ctr"/>
                      <a:r>
                        <a:rPr lang="en-US" b="1" dirty="0" smtClean="0">
                          <a:solidFill>
                            <a:schemeClr val="bg1"/>
                          </a:solidFill>
                        </a:rPr>
                        <a:t>HDL</a:t>
                      </a:r>
                      <a:endParaRPr lang="en-US" b="1" dirty="0">
                        <a:solidFill>
                          <a:schemeClr val="bg1"/>
                        </a:solidFill>
                      </a:endParaRPr>
                    </a:p>
                  </a:txBody>
                  <a:tcPr/>
                </a:tc>
              </a:tr>
              <a:tr h="743412">
                <a:tc>
                  <a:txBody>
                    <a:bodyPr/>
                    <a:lstStyle/>
                    <a:p>
                      <a:r>
                        <a:rPr lang="en-US" b="1" dirty="0" err="1" smtClean="0">
                          <a:solidFill>
                            <a:schemeClr val="tx1"/>
                          </a:solidFill>
                        </a:rPr>
                        <a:t>Apo</a:t>
                      </a:r>
                      <a:r>
                        <a:rPr lang="en-US" b="1" baseline="0" dirty="0" err="1" smtClean="0">
                          <a:solidFill>
                            <a:schemeClr val="tx1"/>
                          </a:solidFill>
                        </a:rPr>
                        <a:t>protein</a:t>
                      </a:r>
                      <a:endParaRPr lang="en-US" b="1" dirty="0">
                        <a:solidFill>
                          <a:schemeClr val="tx1"/>
                        </a:solidFill>
                      </a:endParaRPr>
                    </a:p>
                  </a:txBody>
                  <a:tcPr/>
                </a:tc>
                <a:tc>
                  <a:txBody>
                    <a:bodyPr/>
                    <a:lstStyle/>
                    <a:p>
                      <a:pPr algn="ctr"/>
                      <a:r>
                        <a:rPr lang="en-US" b="1" dirty="0" smtClean="0">
                          <a:solidFill>
                            <a:schemeClr val="tx1"/>
                          </a:solidFill>
                        </a:rPr>
                        <a:t>A,B,C,E</a:t>
                      </a:r>
                      <a:endParaRPr lang="en-US" b="1" dirty="0">
                        <a:solidFill>
                          <a:schemeClr val="tx1"/>
                        </a:solidFill>
                      </a:endParaRPr>
                    </a:p>
                  </a:txBody>
                  <a:tcPr/>
                </a:tc>
                <a:tc>
                  <a:txBody>
                    <a:bodyPr/>
                    <a:lstStyle/>
                    <a:p>
                      <a:pPr algn="ctr"/>
                      <a:r>
                        <a:rPr lang="en-US" b="1" dirty="0" smtClean="0">
                          <a:solidFill>
                            <a:schemeClr val="tx1"/>
                          </a:solidFill>
                        </a:rPr>
                        <a:t>B,C,E</a:t>
                      </a:r>
                      <a:endParaRPr lang="en-US" b="1" dirty="0">
                        <a:solidFill>
                          <a:schemeClr val="tx1"/>
                        </a:solidFill>
                      </a:endParaRPr>
                    </a:p>
                  </a:txBody>
                  <a:tcPr/>
                </a:tc>
                <a:tc>
                  <a:txBody>
                    <a:bodyPr/>
                    <a:lstStyle/>
                    <a:p>
                      <a:pPr algn="ctr"/>
                      <a:r>
                        <a:rPr lang="en-US" b="1" dirty="0" smtClean="0">
                          <a:solidFill>
                            <a:schemeClr val="tx1"/>
                          </a:solidFill>
                        </a:rPr>
                        <a:t>B,C,E</a:t>
                      </a:r>
                      <a:endParaRPr lang="en-US" b="1" dirty="0">
                        <a:solidFill>
                          <a:schemeClr val="tx1"/>
                        </a:solidFill>
                      </a:endParaRPr>
                    </a:p>
                  </a:txBody>
                  <a:tcPr/>
                </a:tc>
                <a:tc>
                  <a:txBody>
                    <a:bodyPr/>
                    <a:lstStyle/>
                    <a:p>
                      <a:pPr algn="ctr"/>
                      <a:r>
                        <a:rPr lang="en-US" b="1" dirty="0" smtClean="0">
                          <a:solidFill>
                            <a:schemeClr val="tx1"/>
                          </a:solidFill>
                        </a:rPr>
                        <a:t>B</a:t>
                      </a:r>
                      <a:endParaRPr lang="en-US" b="1" dirty="0">
                        <a:solidFill>
                          <a:schemeClr val="tx1"/>
                        </a:solidFill>
                      </a:endParaRPr>
                    </a:p>
                  </a:txBody>
                  <a:tcPr/>
                </a:tc>
                <a:tc>
                  <a:txBody>
                    <a:bodyPr/>
                    <a:lstStyle/>
                    <a:p>
                      <a:pPr algn="ctr"/>
                      <a:r>
                        <a:rPr lang="en-US" b="1" dirty="0" smtClean="0">
                          <a:solidFill>
                            <a:schemeClr val="tx1"/>
                          </a:solidFill>
                        </a:rPr>
                        <a:t>A,C,E</a:t>
                      </a:r>
                      <a:endParaRPr lang="en-US" b="1" dirty="0">
                        <a:solidFill>
                          <a:schemeClr val="tx1"/>
                        </a:solidFill>
                      </a:endParaRPr>
                    </a:p>
                  </a:txBody>
                  <a:tcPr/>
                </a:tc>
              </a:tr>
              <a:tr h="743412">
                <a:tc>
                  <a:txBody>
                    <a:bodyPr/>
                    <a:lstStyle/>
                    <a:p>
                      <a:r>
                        <a:rPr lang="en-US" b="1" dirty="0" smtClean="0">
                          <a:solidFill>
                            <a:schemeClr val="tx1"/>
                          </a:solidFill>
                        </a:rPr>
                        <a:t>Diameter</a:t>
                      </a:r>
                      <a:endParaRPr lang="en-US" b="1" dirty="0">
                        <a:solidFill>
                          <a:schemeClr val="tx1"/>
                        </a:solidFill>
                      </a:endParaRPr>
                    </a:p>
                  </a:txBody>
                  <a:tcPr/>
                </a:tc>
                <a:tc>
                  <a:txBody>
                    <a:bodyPr/>
                    <a:lstStyle/>
                    <a:p>
                      <a:pPr algn="ctr"/>
                      <a:r>
                        <a:rPr lang="en-US" b="1" dirty="0" smtClean="0">
                          <a:solidFill>
                            <a:schemeClr val="tx1"/>
                          </a:solidFill>
                        </a:rPr>
                        <a:t>100-500</a:t>
                      </a:r>
                      <a:endParaRPr lang="en-US" b="1" dirty="0">
                        <a:solidFill>
                          <a:schemeClr val="tx1"/>
                        </a:solidFill>
                      </a:endParaRPr>
                    </a:p>
                  </a:txBody>
                  <a:tcPr/>
                </a:tc>
                <a:tc>
                  <a:txBody>
                    <a:bodyPr/>
                    <a:lstStyle/>
                    <a:p>
                      <a:pPr algn="ctr"/>
                      <a:r>
                        <a:rPr lang="en-US" b="1" dirty="0" smtClean="0">
                          <a:solidFill>
                            <a:schemeClr val="tx1"/>
                          </a:solidFill>
                        </a:rPr>
                        <a:t>30-80</a:t>
                      </a:r>
                      <a:endParaRPr lang="en-US" b="1" dirty="0">
                        <a:solidFill>
                          <a:schemeClr val="tx1"/>
                        </a:solidFill>
                      </a:endParaRPr>
                    </a:p>
                  </a:txBody>
                  <a:tcPr/>
                </a:tc>
                <a:tc>
                  <a:txBody>
                    <a:bodyPr/>
                    <a:lstStyle/>
                    <a:p>
                      <a:pPr algn="ctr"/>
                      <a:r>
                        <a:rPr lang="en-US" b="1" dirty="0" smtClean="0">
                          <a:solidFill>
                            <a:schemeClr val="tx1"/>
                          </a:solidFill>
                        </a:rPr>
                        <a:t>25-30</a:t>
                      </a:r>
                      <a:endParaRPr lang="en-US" b="1" dirty="0">
                        <a:solidFill>
                          <a:schemeClr val="tx1"/>
                        </a:solidFill>
                      </a:endParaRPr>
                    </a:p>
                  </a:txBody>
                  <a:tcPr/>
                </a:tc>
                <a:tc>
                  <a:txBody>
                    <a:bodyPr/>
                    <a:lstStyle/>
                    <a:p>
                      <a:pPr algn="ctr"/>
                      <a:r>
                        <a:rPr lang="en-US" b="1" dirty="0" smtClean="0">
                          <a:solidFill>
                            <a:schemeClr val="tx1"/>
                          </a:solidFill>
                        </a:rPr>
                        <a:t>20-35</a:t>
                      </a:r>
                      <a:endParaRPr lang="en-US" b="1" dirty="0">
                        <a:solidFill>
                          <a:schemeClr val="tx1"/>
                        </a:solidFill>
                      </a:endParaRPr>
                    </a:p>
                  </a:txBody>
                  <a:tcPr/>
                </a:tc>
                <a:tc>
                  <a:txBody>
                    <a:bodyPr/>
                    <a:lstStyle/>
                    <a:p>
                      <a:pPr algn="ctr"/>
                      <a:r>
                        <a:rPr lang="en-US" b="1" dirty="0" smtClean="0">
                          <a:solidFill>
                            <a:schemeClr val="tx1"/>
                          </a:solidFill>
                        </a:rPr>
                        <a:t>5-10</a:t>
                      </a:r>
                      <a:endParaRPr lang="en-US" b="1" dirty="0">
                        <a:solidFill>
                          <a:schemeClr val="tx1"/>
                        </a:solidFill>
                      </a:endParaRPr>
                    </a:p>
                  </a:txBody>
                  <a:tcPr/>
                </a:tc>
              </a:tr>
              <a:tr h="1283148">
                <a:tc>
                  <a:txBody>
                    <a:bodyPr/>
                    <a:lstStyle/>
                    <a:p>
                      <a:r>
                        <a:rPr lang="en-US" b="1" dirty="0" smtClean="0">
                          <a:solidFill>
                            <a:schemeClr val="tx1"/>
                          </a:solidFill>
                        </a:rPr>
                        <a:t>Density (kg/L)</a:t>
                      </a:r>
                      <a:endParaRPr lang="en-US" b="1" dirty="0">
                        <a:solidFill>
                          <a:schemeClr val="tx1"/>
                        </a:solidFill>
                      </a:endParaRPr>
                    </a:p>
                  </a:txBody>
                  <a:tcPr/>
                </a:tc>
                <a:tc>
                  <a:txBody>
                    <a:bodyPr/>
                    <a:lstStyle/>
                    <a:p>
                      <a:pPr algn="ctr"/>
                      <a:r>
                        <a:rPr lang="en-US" b="1" dirty="0" smtClean="0">
                          <a:solidFill>
                            <a:schemeClr val="tx1"/>
                          </a:solidFill>
                        </a:rPr>
                        <a:t>&lt;0.95</a:t>
                      </a:r>
                      <a:endParaRPr lang="en-US" b="1" dirty="0">
                        <a:solidFill>
                          <a:schemeClr val="tx1"/>
                        </a:solidFill>
                      </a:endParaRPr>
                    </a:p>
                  </a:txBody>
                  <a:tcPr/>
                </a:tc>
                <a:tc>
                  <a:txBody>
                    <a:bodyPr/>
                    <a:lstStyle/>
                    <a:p>
                      <a:pPr algn="ctr"/>
                      <a:r>
                        <a:rPr lang="en-US" b="1" dirty="0" smtClean="0">
                          <a:solidFill>
                            <a:schemeClr val="tx1"/>
                          </a:solidFill>
                        </a:rPr>
                        <a:t>&lt;1.006</a:t>
                      </a:r>
                      <a:endParaRPr lang="en-US" b="1" dirty="0">
                        <a:solidFill>
                          <a:schemeClr val="tx1"/>
                        </a:solidFill>
                      </a:endParaRPr>
                    </a:p>
                  </a:txBody>
                  <a:tcPr/>
                </a:tc>
                <a:tc>
                  <a:txBody>
                    <a:bodyPr/>
                    <a:lstStyle/>
                    <a:p>
                      <a:pPr algn="ctr"/>
                      <a:r>
                        <a:rPr lang="en-US" b="1" dirty="0" smtClean="0">
                          <a:solidFill>
                            <a:schemeClr val="tx1"/>
                          </a:solidFill>
                        </a:rPr>
                        <a:t>&lt;1.019</a:t>
                      </a:r>
                      <a:endParaRPr lang="en-US" b="1" dirty="0">
                        <a:solidFill>
                          <a:schemeClr val="tx1"/>
                        </a:solidFill>
                      </a:endParaRPr>
                    </a:p>
                  </a:txBody>
                  <a:tcPr/>
                </a:tc>
                <a:tc>
                  <a:txBody>
                    <a:bodyPr/>
                    <a:lstStyle/>
                    <a:p>
                      <a:pPr algn="ctr"/>
                      <a:r>
                        <a:rPr lang="en-US" b="1" dirty="0" smtClean="0">
                          <a:solidFill>
                            <a:schemeClr val="tx1"/>
                          </a:solidFill>
                        </a:rPr>
                        <a:t>&lt;1.063</a:t>
                      </a:r>
                      <a:endParaRPr lang="en-US" b="1" dirty="0">
                        <a:solidFill>
                          <a:schemeClr val="tx1"/>
                        </a:solidFill>
                      </a:endParaRPr>
                    </a:p>
                  </a:txBody>
                  <a:tcPr/>
                </a:tc>
                <a:tc>
                  <a:txBody>
                    <a:bodyPr/>
                    <a:lstStyle/>
                    <a:p>
                      <a:pPr algn="ctr"/>
                      <a:r>
                        <a:rPr lang="en-US" b="1" dirty="0" smtClean="0">
                          <a:solidFill>
                            <a:schemeClr val="tx1"/>
                          </a:solidFill>
                        </a:rPr>
                        <a:t>&gt;1.063</a:t>
                      </a:r>
                      <a:endParaRPr lang="en-US" b="1" dirty="0">
                        <a:solidFill>
                          <a:schemeClr val="tx1"/>
                        </a:solidFill>
                      </a:endParaRPr>
                    </a:p>
                  </a:txBody>
                  <a:tcPr/>
                </a:tc>
              </a:tr>
              <a:tr h="783081">
                <a:tc>
                  <a:txBody>
                    <a:bodyPr/>
                    <a:lstStyle/>
                    <a:p>
                      <a:r>
                        <a:rPr lang="en-US" b="1" dirty="0" smtClean="0">
                          <a:solidFill>
                            <a:schemeClr val="tx1"/>
                          </a:solidFill>
                        </a:rPr>
                        <a:t>Electrophoresis</a:t>
                      </a:r>
                      <a:endParaRPr lang="en-US" b="1" dirty="0">
                        <a:solidFill>
                          <a:schemeClr val="tx1"/>
                        </a:solidFill>
                      </a:endParaRPr>
                    </a:p>
                  </a:txBody>
                  <a:tcPr/>
                </a:tc>
                <a:tc>
                  <a:txBody>
                    <a:bodyPr/>
                    <a:lstStyle/>
                    <a:p>
                      <a:pPr algn="ctr"/>
                      <a:r>
                        <a:rPr lang="en-US" b="1" dirty="0" smtClean="0">
                          <a:solidFill>
                            <a:schemeClr val="tx1"/>
                          </a:solidFill>
                        </a:rPr>
                        <a:t>origin</a:t>
                      </a:r>
                      <a:endParaRPr lang="en-US" b="1" dirty="0">
                        <a:solidFill>
                          <a:schemeClr val="tx1"/>
                        </a:solidFill>
                      </a:endParaRPr>
                    </a:p>
                  </a:txBody>
                  <a:tcPr/>
                </a:tc>
                <a:tc>
                  <a:txBody>
                    <a:bodyPr/>
                    <a:lstStyle/>
                    <a:p>
                      <a:pPr algn="ctr"/>
                      <a:r>
                        <a:rPr lang="en-US" b="1" dirty="0" smtClean="0">
                          <a:solidFill>
                            <a:schemeClr val="tx1"/>
                          </a:solidFill>
                        </a:rPr>
                        <a:t>Pre-</a:t>
                      </a:r>
                      <a:r>
                        <a:rPr lang="en-US" sz="1800" b="1" dirty="0" smtClean="0">
                          <a:solidFill>
                            <a:schemeClr val="tx1"/>
                          </a:solidFill>
                          <a:cs typeface="Times New Roman" pitchFamily="18" charset="0"/>
                        </a:rPr>
                        <a:t>β</a:t>
                      </a:r>
                      <a:endParaRPr lang="en-US" b="1" dirty="0">
                        <a:solidFill>
                          <a:schemeClr val="tx1"/>
                        </a:solidFill>
                      </a:endParaRPr>
                    </a:p>
                  </a:txBody>
                  <a:tcPr/>
                </a:tc>
                <a:tc>
                  <a:txBody>
                    <a:bodyPr/>
                    <a:lstStyle/>
                    <a:p>
                      <a:pPr algn="ctr"/>
                      <a:r>
                        <a:rPr lang="en-US" sz="1800" b="1" dirty="0" smtClean="0">
                          <a:solidFill>
                            <a:schemeClr val="tx1"/>
                          </a:solidFill>
                          <a:cs typeface="Times New Roman" pitchFamily="18" charset="0"/>
                        </a:rPr>
                        <a:t>β</a:t>
                      </a:r>
                      <a:endParaRPr lang="en-US" b="1" dirty="0">
                        <a:solidFill>
                          <a:schemeClr val="tx1"/>
                        </a:solidFill>
                      </a:endParaRPr>
                    </a:p>
                  </a:txBody>
                  <a:tcPr/>
                </a:tc>
                <a:tc>
                  <a:txBody>
                    <a:bodyPr/>
                    <a:lstStyle/>
                    <a:p>
                      <a:pPr algn="ctr"/>
                      <a:r>
                        <a:rPr lang="en-US" sz="1800" b="1" dirty="0" smtClean="0">
                          <a:solidFill>
                            <a:schemeClr val="tx1"/>
                          </a:solidFill>
                          <a:cs typeface="Times New Roman" pitchFamily="18" charset="0"/>
                        </a:rPr>
                        <a:t>β</a:t>
                      </a:r>
                      <a:endParaRPr lang="en-US" b="1" dirty="0">
                        <a:solidFill>
                          <a:schemeClr val="tx1"/>
                        </a:solidFill>
                      </a:endParaRPr>
                    </a:p>
                  </a:txBody>
                  <a:tcPr/>
                </a:tc>
                <a:tc>
                  <a:txBody>
                    <a:bodyPr/>
                    <a:lstStyle/>
                    <a:p>
                      <a:pPr algn="ctr"/>
                      <a:r>
                        <a:rPr lang="en-US" b="1" dirty="0" smtClean="0">
                          <a:solidFill>
                            <a:schemeClr val="tx1"/>
                          </a:solidFill>
                        </a:rPr>
                        <a:t>alpha</a:t>
                      </a:r>
                      <a:endParaRPr lang="en-US" b="1" dirty="0">
                        <a:solidFill>
                          <a:schemeClr val="tx1"/>
                        </a:solidFill>
                      </a:endParaRPr>
                    </a:p>
                  </a:txBody>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Text Box 4"/>
          <p:cNvSpPr txBox="1">
            <a:spLocks noChangeArrowheads="1"/>
          </p:cNvSpPr>
          <p:nvPr/>
        </p:nvSpPr>
        <p:spPr bwMode="auto">
          <a:xfrm>
            <a:off x="142844" y="2000240"/>
            <a:ext cx="8072494" cy="4893647"/>
          </a:xfrm>
          <a:prstGeom prst="rect">
            <a:avLst/>
          </a:prstGeom>
          <a:noFill/>
          <a:ln w="9525">
            <a:noFill/>
            <a:miter lim="800000"/>
            <a:headEnd/>
            <a:tailEnd/>
          </a:ln>
          <a:effectLst/>
        </p:spPr>
        <p:txBody>
          <a:bodyPr wrap="square">
            <a:spAutoFit/>
          </a:bodyPr>
          <a:lstStyle/>
          <a:p>
            <a:r>
              <a:rPr lang="en-US" b="1" dirty="0"/>
              <a:t>B48		</a:t>
            </a:r>
            <a:r>
              <a:rPr lang="en-US" b="1" dirty="0" err="1"/>
              <a:t>Chylomicron</a:t>
            </a:r>
            <a:r>
              <a:rPr lang="en-US" b="1" dirty="0"/>
              <a:t>		    	Carry cholesterol </a:t>
            </a:r>
            <a:r>
              <a:rPr lang="en-US" b="1" dirty="0" smtClean="0"/>
              <a:t>esters						Lacks  </a:t>
            </a:r>
            <a:r>
              <a:rPr lang="en-US" b="1" dirty="0"/>
              <a:t>LDL </a:t>
            </a:r>
            <a:r>
              <a:rPr lang="en-US" b="1" dirty="0" err="1"/>
              <a:t>recpt</a:t>
            </a:r>
            <a:endParaRPr lang="en-US" b="1" dirty="0"/>
          </a:p>
          <a:p>
            <a:r>
              <a:rPr lang="en-US" b="1" dirty="0"/>
              <a:t>						binding domain</a:t>
            </a:r>
          </a:p>
          <a:p>
            <a:endParaRPr lang="en-US" b="1" dirty="0"/>
          </a:p>
          <a:p>
            <a:r>
              <a:rPr lang="en-US" b="1" dirty="0"/>
              <a:t>B100		VLDL,IDL,LDL		     	Binds LDL </a:t>
            </a:r>
            <a:r>
              <a:rPr lang="en-US" b="1" dirty="0" err="1"/>
              <a:t>recpt</a:t>
            </a:r>
            <a:r>
              <a:rPr lang="en-US" b="1" dirty="0"/>
              <a:t>.</a:t>
            </a:r>
          </a:p>
          <a:p>
            <a:endParaRPr lang="en-US" b="1" dirty="0"/>
          </a:p>
          <a:p>
            <a:r>
              <a:rPr lang="en-US" b="1" dirty="0"/>
              <a:t>C-II		</a:t>
            </a:r>
            <a:r>
              <a:rPr lang="en-US" b="1" dirty="0" err="1"/>
              <a:t>Chyl</a:t>
            </a:r>
            <a:r>
              <a:rPr lang="en-US" b="1" dirty="0"/>
              <a:t>. VLDL, IDL, HDL	    	Activates LPL</a:t>
            </a:r>
          </a:p>
          <a:p>
            <a:endParaRPr lang="en-US" b="1" dirty="0"/>
          </a:p>
          <a:p>
            <a:r>
              <a:rPr lang="en-US" b="1" dirty="0"/>
              <a:t>C-III		</a:t>
            </a:r>
            <a:r>
              <a:rPr lang="en-US" b="1" dirty="0" err="1"/>
              <a:t>Chyl</a:t>
            </a:r>
            <a:r>
              <a:rPr lang="en-US" b="1" dirty="0"/>
              <a:t>. VLDL, IDL, HDL           	 Inhibits LPL</a:t>
            </a:r>
          </a:p>
          <a:p>
            <a:endParaRPr lang="en-US" b="1" dirty="0"/>
          </a:p>
          <a:p>
            <a:r>
              <a:rPr lang="en-US" b="1" dirty="0"/>
              <a:t>E                   	</a:t>
            </a:r>
            <a:r>
              <a:rPr lang="en-US" b="1" dirty="0" err="1"/>
              <a:t>Chyl</a:t>
            </a:r>
            <a:r>
              <a:rPr lang="en-US" b="1" dirty="0"/>
              <a:t>. Remnant, VLDL, IDL    	Binds LDL </a:t>
            </a:r>
            <a:r>
              <a:rPr lang="en-US" b="1" dirty="0" err="1"/>
              <a:t>recpt</a:t>
            </a:r>
            <a:endParaRPr lang="en-US" b="1" dirty="0"/>
          </a:p>
          <a:p>
            <a:r>
              <a:rPr lang="en-US" b="1" dirty="0"/>
              <a:t>		HDL</a:t>
            </a:r>
          </a:p>
          <a:p>
            <a:endParaRPr lang="en-US" b="1" dirty="0"/>
          </a:p>
          <a:p>
            <a:r>
              <a:rPr lang="en-US" b="1" dirty="0"/>
              <a:t>A-1		HDL/</a:t>
            </a:r>
            <a:r>
              <a:rPr lang="en-US" b="1" dirty="0" err="1"/>
              <a:t>Chylomicron</a:t>
            </a:r>
            <a:r>
              <a:rPr lang="en-US" b="1" dirty="0"/>
              <a:t>		LCAT activator</a:t>
            </a:r>
          </a:p>
          <a:p>
            <a:r>
              <a:rPr lang="en-US" b="1" dirty="0"/>
              <a:t>						(</a:t>
            </a:r>
            <a:r>
              <a:rPr lang="en-US" b="1" dirty="0" err="1"/>
              <a:t>lecithin:cholesterol</a:t>
            </a:r>
            <a:endParaRPr lang="en-US" b="1" dirty="0"/>
          </a:p>
          <a:p>
            <a:r>
              <a:rPr lang="en-US" b="1" dirty="0"/>
              <a:t>						  </a:t>
            </a:r>
            <a:r>
              <a:rPr lang="en-US" b="1" dirty="0" err="1"/>
              <a:t>acyltransferase</a:t>
            </a:r>
            <a:r>
              <a:rPr lang="en-US" b="1" dirty="0"/>
              <a:t>)	</a:t>
            </a:r>
            <a:r>
              <a:rPr lang="en-US" sz="2400" b="1" dirty="0"/>
              <a:t>	</a:t>
            </a:r>
          </a:p>
        </p:txBody>
      </p:sp>
      <p:sp>
        <p:nvSpPr>
          <p:cNvPr id="32773" name="Text Box 5"/>
          <p:cNvSpPr txBox="1">
            <a:spLocks noChangeArrowheads="1"/>
          </p:cNvSpPr>
          <p:nvPr/>
        </p:nvSpPr>
        <p:spPr bwMode="auto">
          <a:xfrm>
            <a:off x="214282" y="1142984"/>
            <a:ext cx="7523163" cy="457200"/>
          </a:xfrm>
          <a:prstGeom prst="rect">
            <a:avLst/>
          </a:prstGeom>
          <a:noFill/>
          <a:ln w="9525">
            <a:noFill/>
            <a:miter lim="800000"/>
            <a:headEnd/>
            <a:tailEnd/>
          </a:ln>
          <a:effectLst/>
        </p:spPr>
        <p:txBody>
          <a:bodyPr wrap="none">
            <a:spAutoFit/>
          </a:bodyPr>
          <a:lstStyle/>
          <a:p>
            <a:r>
              <a:rPr lang="en-US" sz="2400" b="1" dirty="0"/>
              <a:t>Type               Association		      Function</a:t>
            </a:r>
            <a:r>
              <a:rPr lang="en-US" b="1" dirty="0"/>
              <a:t> </a:t>
            </a:r>
          </a:p>
        </p:txBody>
      </p:sp>
      <p:sp>
        <p:nvSpPr>
          <p:cNvPr id="32774" name="Line 6"/>
          <p:cNvSpPr>
            <a:spLocks noChangeShapeType="1"/>
          </p:cNvSpPr>
          <p:nvPr/>
        </p:nvSpPr>
        <p:spPr bwMode="auto">
          <a:xfrm>
            <a:off x="0" y="1785926"/>
            <a:ext cx="9144000" cy="0"/>
          </a:xfrm>
          <a:prstGeom prst="line">
            <a:avLst/>
          </a:prstGeom>
          <a:noFill/>
          <a:ln w="38100">
            <a:solidFill>
              <a:schemeClr val="tx1"/>
            </a:solidFill>
            <a:round/>
            <a:headEnd/>
            <a:tailEnd/>
          </a:ln>
          <a:effectLst/>
        </p:spPr>
        <p:txBody>
          <a:bodyPr/>
          <a:lstStyle/>
          <a:p>
            <a:endParaRPr lang="en-US"/>
          </a:p>
        </p:txBody>
      </p:sp>
      <p:sp>
        <p:nvSpPr>
          <p:cNvPr id="5" name="Rectangle 2"/>
          <p:cNvSpPr txBox="1">
            <a:spLocks noChangeArrowheads="1"/>
          </p:cNvSpPr>
          <p:nvPr/>
        </p:nvSpPr>
        <p:spPr>
          <a:xfrm>
            <a:off x="428596" y="285728"/>
            <a:ext cx="7239000" cy="642918"/>
          </a:xfrm>
          <a:prstGeom prst="rect">
            <a:avLst/>
          </a:prstGeom>
        </p:spPr>
        <p:txBody>
          <a:bodyPr>
            <a:normAutofit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800" b="1" cap="all" dirty="0" smtClean="0">
                <a:ln w="500">
                  <a:solidFill>
                    <a:schemeClr val="tx2">
                      <a:shade val="20000"/>
                      <a:satMod val="120000"/>
                    </a:schemeClr>
                  </a:solidFill>
                </a:ln>
                <a:solidFill>
                  <a:srgbClr val="FF5050"/>
                </a:solidFill>
                <a:latin typeface="+mj-lt"/>
                <a:ea typeface="+mj-ea"/>
                <a:cs typeface="Times New Roman" pitchFamily="18" charset="0"/>
              </a:rPr>
              <a:t>Apo</a:t>
            </a:r>
            <a:r>
              <a:rPr kumimoji="0" lang="en-US" sz="3800" b="1" i="0" u="none" strike="noStrike" kern="1200" cap="all" spc="0" normalizeH="0" baseline="0" noProof="0" dirty="0" smtClean="0">
                <a:ln w="500">
                  <a:solidFill>
                    <a:schemeClr val="tx2">
                      <a:shade val="20000"/>
                      <a:satMod val="120000"/>
                    </a:schemeClr>
                  </a:solidFill>
                </a:ln>
                <a:solidFill>
                  <a:srgbClr val="FF5050"/>
                </a:solidFill>
                <a:effectLst/>
                <a:uLnTx/>
                <a:uFillTx/>
                <a:latin typeface="+mj-lt"/>
                <a:ea typeface="+mj-ea"/>
                <a:cs typeface="Times New Roman" pitchFamily="18" charset="0"/>
              </a:rPr>
              <a:t>Lipoproteins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14290"/>
            <a:ext cx="7239000" cy="537192"/>
          </a:xfrm>
        </p:spPr>
        <p:txBody>
          <a:bodyPr>
            <a:normAutofit fontScale="90000"/>
          </a:bodyPr>
          <a:lstStyle/>
          <a:p>
            <a:r>
              <a:rPr lang="en-US" dirty="0" smtClean="0"/>
              <a:t>Digestion of lipids</a:t>
            </a:r>
            <a:endParaRPr lang="en-US" dirty="0"/>
          </a:p>
        </p:txBody>
      </p:sp>
      <p:sp>
        <p:nvSpPr>
          <p:cNvPr id="3" name="Content Placeholder 2"/>
          <p:cNvSpPr>
            <a:spLocks noGrp="1"/>
          </p:cNvSpPr>
          <p:nvPr>
            <p:ph idx="1"/>
          </p:nvPr>
        </p:nvSpPr>
        <p:spPr>
          <a:xfrm>
            <a:off x="0" y="1071546"/>
            <a:ext cx="7929586" cy="5786454"/>
          </a:xfrm>
        </p:spPr>
        <p:txBody>
          <a:bodyPr>
            <a:normAutofit fontScale="85000" lnSpcReduction="20000"/>
          </a:bodyPr>
          <a:lstStyle/>
          <a:p>
            <a:r>
              <a:rPr lang="en-US" sz="2800" b="1" dirty="0" smtClean="0"/>
              <a:t>The presence of free fatty acids in the duodenum causes release of the peptide hormone </a:t>
            </a:r>
            <a:r>
              <a:rPr lang="en-US" sz="2800" b="1" dirty="0" err="1" smtClean="0"/>
              <a:t>pancreazymin-cholecystokinin</a:t>
            </a:r>
            <a:r>
              <a:rPr lang="en-US" sz="2800" b="1" dirty="0" smtClean="0"/>
              <a:t> which causes the gallbladder to release bile salts and the pancreas to release pancreatic lipase.</a:t>
            </a:r>
          </a:p>
          <a:p>
            <a:endParaRPr lang="en-US" sz="2800" b="1" dirty="0" smtClean="0"/>
          </a:p>
          <a:p>
            <a:r>
              <a:rPr lang="en-US" sz="2800" b="1" dirty="0" smtClean="0"/>
              <a:t>Bile salts help in the digestion of fats, cholesterol and fat-soluble vitamins by forming mixed micelles which </a:t>
            </a:r>
            <a:r>
              <a:rPr lang="en-US" sz="2800" b="1" dirty="0" err="1" smtClean="0"/>
              <a:t>solubilize</a:t>
            </a:r>
            <a:r>
              <a:rPr lang="en-US" sz="2800" b="1" dirty="0" smtClean="0"/>
              <a:t> the fats and render them accessible to digestive enzymes. </a:t>
            </a:r>
          </a:p>
          <a:p>
            <a:endParaRPr lang="en-US" sz="2800" b="1" dirty="0" smtClean="0"/>
          </a:p>
          <a:p>
            <a:r>
              <a:rPr lang="en-US" sz="2800" b="1" dirty="0" smtClean="0"/>
              <a:t> Pancreatic lipase hydrolyzes triglycerides (</a:t>
            </a:r>
            <a:r>
              <a:rPr lang="en-US" sz="2800" b="1" dirty="0" err="1" smtClean="0"/>
              <a:t>triacylglycerols</a:t>
            </a:r>
            <a:r>
              <a:rPr lang="en-US" sz="2800" b="1" dirty="0" smtClean="0"/>
              <a:t>) to give free fatty acids and 2-monoglycerides which are absorbed by the intestinal mucosa cells. </a:t>
            </a:r>
          </a:p>
          <a:p>
            <a:endParaRPr lang="en-US" sz="2800" b="1" dirty="0" smtClean="0"/>
          </a:p>
          <a:p>
            <a:r>
              <a:rPr lang="en-US" sz="2800" b="1" dirty="0" smtClean="0"/>
              <a:t>Short-chain fatty acids (&lt; C12) enter the portal vein and are transported directly to the liver.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7316" r="35021" b="7538"/>
          <a:stretch/>
        </p:blipFill>
        <p:spPr bwMode="auto">
          <a:xfrm>
            <a:off x="709845" y="1443440"/>
            <a:ext cx="8038619" cy="5225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59082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14290"/>
            <a:ext cx="7043758" cy="642942"/>
          </a:xfrm>
        </p:spPr>
        <p:txBody>
          <a:bodyPr>
            <a:normAutofit fontScale="90000"/>
          </a:bodyPr>
          <a:lstStyle/>
          <a:p>
            <a:r>
              <a:rPr lang="en-US" dirty="0" smtClean="0"/>
              <a:t>Exogenous Lipid Transport</a:t>
            </a:r>
            <a:endParaRPr lang="en-US" dirty="0"/>
          </a:p>
        </p:txBody>
      </p:sp>
      <p:sp>
        <p:nvSpPr>
          <p:cNvPr id="3" name="Content Placeholder 2"/>
          <p:cNvSpPr>
            <a:spLocks noGrp="1"/>
          </p:cNvSpPr>
          <p:nvPr>
            <p:ph idx="1"/>
          </p:nvPr>
        </p:nvSpPr>
        <p:spPr>
          <a:xfrm>
            <a:off x="214282" y="1142984"/>
            <a:ext cx="7786742" cy="5715016"/>
          </a:xfrm>
        </p:spPr>
        <p:txBody>
          <a:bodyPr>
            <a:noAutofit/>
          </a:bodyPr>
          <a:lstStyle/>
          <a:p>
            <a:r>
              <a:rPr lang="en-US" sz="1800" b="1" dirty="0" smtClean="0"/>
              <a:t>Fatty acids are absorbed by the apical </a:t>
            </a:r>
            <a:r>
              <a:rPr lang="en-US" sz="1800" b="1" dirty="0" err="1" smtClean="0"/>
              <a:t>microvilli</a:t>
            </a:r>
            <a:r>
              <a:rPr lang="en-US" sz="1800" b="1" dirty="0" smtClean="0"/>
              <a:t> of </a:t>
            </a:r>
            <a:r>
              <a:rPr lang="en-US" sz="1800" b="1" dirty="0" err="1" smtClean="0"/>
              <a:t>muscosal</a:t>
            </a:r>
            <a:r>
              <a:rPr lang="en-US" sz="1800" b="1" dirty="0" smtClean="0"/>
              <a:t> cells and </a:t>
            </a:r>
            <a:r>
              <a:rPr lang="en-US" sz="1800" b="1" dirty="0" err="1" smtClean="0"/>
              <a:t>resterified</a:t>
            </a:r>
            <a:r>
              <a:rPr lang="en-US" sz="1800" b="1" dirty="0" smtClean="0"/>
              <a:t> in the </a:t>
            </a:r>
            <a:r>
              <a:rPr lang="en-US" sz="1800" b="1" dirty="0" err="1" smtClean="0"/>
              <a:t>enterocyte</a:t>
            </a:r>
            <a:r>
              <a:rPr lang="en-US" sz="1800" b="1" dirty="0" smtClean="0"/>
              <a:t> (2 </a:t>
            </a:r>
            <a:r>
              <a:rPr lang="en-US" sz="1800" b="1" dirty="0" err="1" smtClean="0"/>
              <a:t>monoacylglyercol</a:t>
            </a:r>
            <a:r>
              <a:rPr lang="en-US" sz="1800" b="1" dirty="0" smtClean="0"/>
              <a:t> pathway). </a:t>
            </a:r>
          </a:p>
          <a:p>
            <a:pPr>
              <a:buNone/>
            </a:pPr>
            <a:endParaRPr lang="en-US" sz="1800" b="1" dirty="0" smtClean="0"/>
          </a:p>
          <a:p>
            <a:r>
              <a:rPr lang="en-US" sz="1800" b="1" dirty="0" smtClean="0"/>
              <a:t> Apo B48 is the structural protein of the </a:t>
            </a:r>
            <a:r>
              <a:rPr lang="en-US" sz="1800" b="1" dirty="0" err="1" smtClean="0"/>
              <a:t>chylomicron</a:t>
            </a:r>
            <a:r>
              <a:rPr lang="en-US" sz="1800" b="1" dirty="0" smtClean="0"/>
              <a:t> and contain the majority of cholesterol (as </a:t>
            </a:r>
            <a:r>
              <a:rPr lang="en-US" sz="1800" b="1" dirty="0" err="1" smtClean="0"/>
              <a:t>cholesteryl</a:t>
            </a:r>
            <a:r>
              <a:rPr lang="en-US" sz="1800" b="1" dirty="0" smtClean="0"/>
              <a:t> ester) found in </a:t>
            </a:r>
            <a:r>
              <a:rPr lang="en-US" sz="1800" b="1" dirty="0" err="1" smtClean="0"/>
              <a:t>chylomicrons</a:t>
            </a:r>
            <a:r>
              <a:rPr lang="en-US" sz="1800" b="1" dirty="0" smtClean="0"/>
              <a:t>. </a:t>
            </a:r>
          </a:p>
          <a:p>
            <a:pPr>
              <a:buNone/>
            </a:pPr>
            <a:r>
              <a:rPr lang="en-US" sz="1800" b="1" dirty="0" smtClean="0"/>
              <a:t> </a:t>
            </a:r>
          </a:p>
          <a:p>
            <a:r>
              <a:rPr lang="en-US" sz="1800" b="1" dirty="0" err="1" smtClean="0"/>
              <a:t>Reesterfied</a:t>
            </a:r>
            <a:r>
              <a:rPr lang="en-US" sz="1800" b="1" dirty="0" smtClean="0"/>
              <a:t> TG are added to the </a:t>
            </a:r>
            <a:r>
              <a:rPr lang="en-US" sz="1800" b="1" dirty="0" err="1" smtClean="0"/>
              <a:t>chylomicron</a:t>
            </a:r>
            <a:r>
              <a:rPr lang="en-US" sz="1800" b="1" dirty="0" smtClean="0"/>
              <a:t> </a:t>
            </a:r>
            <a:r>
              <a:rPr lang="en-US" sz="1800" b="1" dirty="0" err="1" smtClean="0"/>
              <a:t>precurors</a:t>
            </a:r>
            <a:r>
              <a:rPr lang="en-US" sz="1800" b="1" dirty="0" smtClean="0"/>
              <a:t> via the action of a TG transfer protein.  Apo B48 is then added. Apo CII is also added. This </a:t>
            </a:r>
            <a:r>
              <a:rPr lang="en-US" sz="1800" b="1" dirty="0" err="1" smtClean="0"/>
              <a:t>apoliprotein</a:t>
            </a:r>
            <a:r>
              <a:rPr lang="en-US" sz="1800" b="1" dirty="0" smtClean="0"/>
              <a:t> activates LPL activity. </a:t>
            </a:r>
          </a:p>
          <a:p>
            <a:pPr>
              <a:buNone/>
            </a:pPr>
            <a:endParaRPr lang="en-US" sz="1800" b="1" dirty="0" smtClean="0"/>
          </a:p>
          <a:p>
            <a:r>
              <a:rPr lang="en-US" sz="1800" b="1" dirty="0" smtClean="0"/>
              <a:t> Nascent </a:t>
            </a:r>
            <a:r>
              <a:rPr lang="en-US" sz="1800" b="1" dirty="0" err="1" smtClean="0"/>
              <a:t>cylomicrons</a:t>
            </a:r>
            <a:r>
              <a:rPr lang="en-US" sz="1800" b="1" dirty="0" smtClean="0"/>
              <a:t> are assembled in the </a:t>
            </a:r>
            <a:r>
              <a:rPr lang="en-US" sz="1800" b="1" dirty="0" err="1" smtClean="0"/>
              <a:t>golgi</a:t>
            </a:r>
            <a:r>
              <a:rPr lang="en-US" sz="1800" b="1" dirty="0" smtClean="0"/>
              <a:t> apparatus and released from the </a:t>
            </a:r>
            <a:r>
              <a:rPr lang="en-US" sz="1800" b="1" dirty="0" err="1" smtClean="0"/>
              <a:t>enterocyte</a:t>
            </a:r>
            <a:r>
              <a:rPr lang="en-US" sz="1800" b="1" dirty="0" smtClean="0"/>
              <a:t> to enter the lymphatic system.</a:t>
            </a:r>
          </a:p>
          <a:p>
            <a:pPr>
              <a:buNone/>
            </a:pPr>
            <a:r>
              <a:rPr lang="en-US" sz="1800" b="1" dirty="0" smtClean="0"/>
              <a:t> </a:t>
            </a:r>
          </a:p>
          <a:p>
            <a:r>
              <a:rPr lang="en-US" sz="1800" b="1" dirty="0" smtClean="0"/>
              <a:t> Eventually </a:t>
            </a:r>
            <a:r>
              <a:rPr lang="en-US" sz="1800" b="1" dirty="0" err="1" smtClean="0"/>
              <a:t>chlyomicrons</a:t>
            </a:r>
            <a:r>
              <a:rPr lang="en-US" sz="1800" b="1" dirty="0" smtClean="0"/>
              <a:t> enter the plasma via the left thoracic lymph duct.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0660" name="Picture 4"/>
          <p:cNvPicPr>
            <a:picLocks noGrp="1" noChangeAspect="1" noChangeArrowheads="1"/>
          </p:cNvPicPr>
          <p:nvPr>
            <p:ph/>
          </p:nvPr>
        </p:nvPicPr>
        <p:blipFill>
          <a:blip r:embed="rId3"/>
          <a:stretch>
            <a:fillRect/>
          </a:stretch>
        </p:blipFill>
        <p:spPr>
          <a:xfrm>
            <a:off x="1543836" y="274638"/>
            <a:ext cx="6056328" cy="5851525"/>
          </a:xfrm>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fontScale="85000" lnSpcReduction="20000"/>
          </a:bodyPr>
          <a:lstStyle/>
          <a:p>
            <a:pPr lvl="0"/>
            <a:r>
              <a:rPr lang="en-US" dirty="0"/>
              <a:t>To define lipid and lipoproteins</a:t>
            </a:r>
          </a:p>
          <a:p>
            <a:pPr lvl="0"/>
            <a:r>
              <a:rPr lang="en-US" dirty="0"/>
              <a:t>To describe the functions and classification of lipids and lipoprotein  </a:t>
            </a:r>
            <a:r>
              <a:rPr lang="en-US" dirty="0" err="1"/>
              <a:t>viz</a:t>
            </a:r>
            <a:r>
              <a:rPr lang="en-US" dirty="0"/>
              <a:t> a </a:t>
            </a:r>
            <a:r>
              <a:rPr lang="en-US" dirty="0" err="1"/>
              <a:t>viz</a:t>
            </a:r>
            <a:r>
              <a:rPr lang="en-US" dirty="0"/>
              <a:t> lipoprotein transport pathway</a:t>
            </a:r>
          </a:p>
          <a:p>
            <a:pPr lvl="0"/>
            <a:r>
              <a:rPr lang="en-US" dirty="0"/>
              <a:t>To identify biochemical abnormalities in lipid disorders and role of LDL receptor in lipid metabolism</a:t>
            </a:r>
          </a:p>
          <a:p>
            <a:pPr lvl="0"/>
            <a:r>
              <a:rPr lang="en-US" dirty="0"/>
              <a:t>To apply </a:t>
            </a:r>
            <a:r>
              <a:rPr lang="en-US" dirty="0" err="1"/>
              <a:t>Friedewald</a:t>
            </a:r>
            <a:r>
              <a:rPr lang="en-US" dirty="0"/>
              <a:t> equation in estimating LDL – cholesterol concentration  in lipid disorder</a:t>
            </a:r>
          </a:p>
          <a:p>
            <a:pPr lvl="0"/>
            <a:r>
              <a:rPr lang="en-US" dirty="0"/>
              <a:t>To interpret lipid profile/case reports in lipid disorders(</a:t>
            </a:r>
            <a:r>
              <a:rPr lang="en-US" dirty="0" err="1"/>
              <a:t>Atherogenic</a:t>
            </a:r>
            <a:r>
              <a:rPr lang="en-US" dirty="0"/>
              <a:t> </a:t>
            </a:r>
            <a:r>
              <a:rPr lang="en-US" dirty="0" err="1"/>
              <a:t>dyslipidaemia</a:t>
            </a:r>
            <a:r>
              <a:rPr lang="en-US" dirty="0"/>
              <a:t>, familial </a:t>
            </a:r>
            <a:r>
              <a:rPr lang="en-US" dirty="0" err="1"/>
              <a:t>hypercholesterolaemia</a:t>
            </a:r>
            <a:r>
              <a:rPr lang="en-US" dirty="0"/>
              <a:t>, chylomicron syndrome, broad beta disease </a:t>
            </a:r>
            <a:r>
              <a:rPr lang="en-US" dirty="0" err="1"/>
              <a:t>etc</a:t>
            </a:r>
            <a:r>
              <a:rPr lang="en-US" dirty="0"/>
              <a:t>)</a:t>
            </a:r>
          </a:p>
          <a:p>
            <a:r>
              <a:rPr lang="en-US" dirty="0"/>
              <a:t> </a:t>
            </a:r>
          </a:p>
          <a:p>
            <a:endParaRPr lang="en-US" dirty="0"/>
          </a:p>
        </p:txBody>
      </p:sp>
    </p:spTree>
    <p:extLst>
      <p:ext uri="{BB962C8B-B14F-4D97-AF65-F5344CB8AC3E}">
        <p14:creationId xmlns:p14="http://schemas.microsoft.com/office/powerpoint/2010/main" val="33238753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838200" y="98425"/>
            <a:ext cx="6913563" cy="6302375"/>
          </a:xfrm>
          <a:prstGeom prst="rect">
            <a:avLst/>
          </a:prstGeom>
          <a:noFill/>
          <a:ln w="9525">
            <a:noFill/>
            <a:miter lim="800000"/>
            <a:headEnd/>
            <a:tailEnd/>
          </a:ln>
          <a:effectLst/>
        </p:spPr>
        <p:txBody>
          <a:bodyPr wrap="none">
            <a:spAutoFit/>
          </a:bodyPr>
          <a:lstStyle/>
          <a:p>
            <a:r>
              <a:rPr lang="en-US" sz="3600" dirty="0" err="1"/>
              <a:t>Chylomicron</a:t>
            </a:r>
            <a:r>
              <a:rPr lang="en-US" sz="3600" dirty="0"/>
              <a:t> Assembly</a:t>
            </a:r>
          </a:p>
          <a:p>
            <a:endParaRPr lang="en-US" sz="3600" dirty="0"/>
          </a:p>
          <a:p>
            <a:pPr>
              <a:buFontTx/>
              <a:buChar char="-"/>
            </a:pPr>
            <a:r>
              <a:rPr lang="en-US" sz="2400" dirty="0"/>
              <a:t>assembled in </a:t>
            </a:r>
            <a:r>
              <a:rPr lang="en-US" sz="2400" dirty="0" err="1"/>
              <a:t>enterocyte</a:t>
            </a:r>
            <a:r>
              <a:rPr lang="en-US" sz="2400" dirty="0"/>
              <a:t> </a:t>
            </a:r>
            <a:r>
              <a:rPr lang="en-US" sz="2400" dirty="0" err="1"/>
              <a:t>golgi</a:t>
            </a:r>
            <a:r>
              <a:rPr lang="en-US" sz="2400" dirty="0"/>
              <a:t>/ER</a:t>
            </a:r>
          </a:p>
          <a:p>
            <a:endParaRPr lang="en-US" sz="2400" dirty="0"/>
          </a:p>
          <a:p>
            <a:pPr>
              <a:buFontTx/>
              <a:buChar char="-"/>
            </a:pPr>
            <a:r>
              <a:rPr lang="en-US" sz="2400" dirty="0" err="1"/>
              <a:t>Apolipoprotein</a:t>
            </a:r>
            <a:r>
              <a:rPr lang="en-US" sz="2400" dirty="0"/>
              <a:t> (Apo) B organizes assembly</a:t>
            </a:r>
          </a:p>
          <a:p>
            <a:pPr lvl="2">
              <a:buFontTx/>
              <a:buChar char="-"/>
            </a:pPr>
            <a:r>
              <a:rPr lang="en-US" sz="2400" dirty="0"/>
              <a:t>B48</a:t>
            </a:r>
          </a:p>
          <a:p>
            <a:pPr lvl="2"/>
            <a:endParaRPr lang="en-US" sz="2400" dirty="0"/>
          </a:p>
          <a:p>
            <a:pPr>
              <a:buFontTx/>
              <a:buChar char="-"/>
            </a:pPr>
            <a:r>
              <a:rPr lang="en-US" sz="2400" dirty="0"/>
              <a:t> Requires phospholipids</a:t>
            </a:r>
          </a:p>
          <a:p>
            <a:pPr>
              <a:buFontTx/>
              <a:buChar char="-"/>
            </a:pPr>
            <a:endParaRPr lang="en-US" sz="2400" dirty="0"/>
          </a:p>
          <a:p>
            <a:pPr>
              <a:buFontTx/>
              <a:buChar char="-"/>
            </a:pPr>
            <a:r>
              <a:rPr lang="en-US" sz="2400" dirty="0"/>
              <a:t>2 forms of </a:t>
            </a:r>
            <a:r>
              <a:rPr lang="en-US" sz="2400" dirty="0" err="1"/>
              <a:t>apo</a:t>
            </a:r>
            <a:r>
              <a:rPr lang="en-US" sz="2400" dirty="0"/>
              <a:t> B </a:t>
            </a:r>
          </a:p>
          <a:p>
            <a:pPr lvl="1">
              <a:buFontTx/>
              <a:buChar char="-"/>
            </a:pPr>
            <a:r>
              <a:rPr lang="en-US" sz="2400" dirty="0"/>
              <a:t>B100, large- liver</a:t>
            </a:r>
          </a:p>
          <a:p>
            <a:pPr lvl="1">
              <a:buFontTx/>
              <a:buChar char="-"/>
            </a:pPr>
            <a:r>
              <a:rPr lang="en-US" sz="2400" dirty="0"/>
              <a:t>B48, smaller – intestine</a:t>
            </a:r>
          </a:p>
          <a:p>
            <a:pPr lvl="1"/>
            <a:endParaRPr lang="en-US" sz="2400" dirty="0"/>
          </a:p>
          <a:p>
            <a:pPr>
              <a:buFontTx/>
              <a:buChar char="-"/>
            </a:pPr>
            <a:r>
              <a:rPr lang="en-US" sz="2400" dirty="0"/>
              <a:t> Picks up </a:t>
            </a:r>
            <a:r>
              <a:rPr lang="en-US" sz="2400" dirty="0" err="1"/>
              <a:t>apo</a:t>
            </a:r>
            <a:r>
              <a:rPr lang="en-US" sz="2400" dirty="0"/>
              <a:t> A,C and  E in plasma</a:t>
            </a:r>
          </a:p>
          <a:p>
            <a:endParaRPr lang="en-US" sz="2400" dirty="0"/>
          </a:p>
          <a:p>
            <a:r>
              <a:rPr lang="en-US" sz="2400" dirty="0"/>
              <a:t>- TG composition closely resembles dietary intake</a:t>
            </a:r>
          </a:p>
        </p:txBody>
      </p:sp>
      <p:sp>
        <p:nvSpPr>
          <p:cNvPr id="30723" name="Line 3"/>
          <p:cNvSpPr>
            <a:spLocks noChangeShapeType="1"/>
          </p:cNvSpPr>
          <p:nvPr/>
        </p:nvSpPr>
        <p:spPr bwMode="auto">
          <a:xfrm>
            <a:off x="0" y="838200"/>
            <a:ext cx="9144000" cy="0"/>
          </a:xfrm>
          <a:prstGeom prst="line">
            <a:avLst/>
          </a:prstGeom>
          <a:noFill/>
          <a:ln w="57150">
            <a:solidFill>
              <a:schemeClr val="tx1"/>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381000" y="457200"/>
            <a:ext cx="1289050" cy="366713"/>
          </a:xfrm>
          <a:prstGeom prst="rect">
            <a:avLst/>
          </a:prstGeom>
          <a:noFill/>
          <a:ln w="9525">
            <a:noFill/>
            <a:miter lim="800000"/>
            <a:headEnd/>
            <a:tailEnd/>
          </a:ln>
          <a:effectLst/>
        </p:spPr>
        <p:txBody>
          <a:bodyPr wrap="none">
            <a:spAutoFit/>
          </a:bodyPr>
          <a:lstStyle/>
          <a:p>
            <a:r>
              <a:rPr lang="en-US"/>
              <a:t>Dietary TG</a:t>
            </a:r>
          </a:p>
        </p:txBody>
      </p:sp>
      <p:sp>
        <p:nvSpPr>
          <p:cNvPr id="6149" name="Line 5"/>
          <p:cNvSpPr>
            <a:spLocks noChangeShapeType="1"/>
          </p:cNvSpPr>
          <p:nvPr/>
        </p:nvSpPr>
        <p:spPr bwMode="auto">
          <a:xfrm>
            <a:off x="1066800" y="838200"/>
            <a:ext cx="0" cy="1066800"/>
          </a:xfrm>
          <a:prstGeom prst="line">
            <a:avLst/>
          </a:prstGeom>
          <a:noFill/>
          <a:ln w="9525">
            <a:solidFill>
              <a:schemeClr val="tx1"/>
            </a:solidFill>
            <a:round/>
            <a:headEnd/>
            <a:tailEnd type="triangle" w="med" len="med"/>
          </a:ln>
          <a:effectLst/>
        </p:spPr>
        <p:txBody>
          <a:bodyPr/>
          <a:lstStyle/>
          <a:p>
            <a:endParaRPr lang="en-US"/>
          </a:p>
        </p:txBody>
      </p:sp>
      <p:sp>
        <p:nvSpPr>
          <p:cNvPr id="6150" name="Text Box 6"/>
          <p:cNvSpPr txBox="1">
            <a:spLocks noChangeArrowheads="1"/>
          </p:cNvSpPr>
          <p:nvPr/>
        </p:nvSpPr>
        <p:spPr bwMode="auto">
          <a:xfrm>
            <a:off x="685800" y="2133600"/>
            <a:ext cx="615950" cy="366713"/>
          </a:xfrm>
          <a:prstGeom prst="rect">
            <a:avLst/>
          </a:prstGeom>
          <a:noFill/>
          <a:ln w="9525">
            <a:noFill/>
            <a:miter lim="800000"/>
            <a:headEnd/>
            <a:tailEnd/>
          </a:ln>
          <a:effectLst/>
        </p:spPr>
        <p:txBody>
          <a:bodyPr wrap="none">
            <a:spAutoFit/>
          </a:bodyPr>
          <a:lstStyle/>
          <a:p>
            <a:r>
              <a:rPr lang="en-US"/>
              <a:t>FFA</a:t>
            </a:r>
          </a:p>
        </p:txBody>
      </p:sp>
      <p:sp>
        <p:nvSpPr>
          <p:cNvPr id="6151" name="Freeform 7"/>
          <p:cNvSpPr>
            <a:spLocks/>
          </p:cNvSpPr>
          <p:nvPr/>
        </p:nvSpPr>
        <p:spPr bwMode="auto">
          <a:xfrm>
            <a:off x="1828800" y="457200"/>
            <a:ext cx="584200" cy="4306888"/>
          </a:xfrm>
          <a:custGeom>
            <a:avLst/>
            <a:gdLst/>
            <a:ahLst/>
            <a:cxnLst>
              <a:cxn ang="0">
                <a:pos x="298" y="2"/>
              </a:cxn>
              <a:cxn ang="0">
                <a:pos x="32" y="28"/>
              </a:cxn>
              <a:cxn ang="0">
                <a:pos x="14" y="81"/>
              </a:cxn>
              <a:cxn ang="0">
                <a:pos x="103" y="143"/>
              </a:cxn>
              <a:cxn ang="0">
                <a:pos x="298" y="152"/>
              </a:cxn>
              <a:cxn ang="0">
                <a:pos x="315" y="179"/>
              </a:cxn>
              <a:cxn ang="0">
                <a:pos x="333" y="232"/>
              </a:cxn>
              <a:cxn ang="0">
                <a:pos x="58" y="303"/>
              </a:cxn>
              <a:cxn ang="0">
                <a:pos x="41" y="356"/>
              </a:cxn>
              <a:cxn ang="0">
                <a:pos x="49" y="392"/>
              </a:cxn>
              <a:cxn ang="0">
                <a:pos x="306" y="489"/>
              </a:cxn>
              <a:cxn ang="0">
                <a:pos x="306" y="613"/>
              </a:cxn>
              <a:cxn ang="0">
                <a:pos x="244" y="595"/>
              </a:cxn>
              <a:cxn ang="0">
                <a:pos x="111" y="640"/>
              </a:cxn>
              <a:cxn ang="0">
                <a:pos x="165" y="808"/>
              </a:cxn>
              <a:cxn ang="0">
                <a:pos x="262" y="817"/>
              </a:cxn>
              <a:cxn ang="0">
                <a:pos x="333" y="861"/>
              </a:cxn>
              <a:cxn ang="0">
                <a:pos x="324" y="959"/>
              </a:cxn>
              <a:cxn ang="0">
                <a:pos x="120" y="976"/>
              </a:cxn>
              <a:cxn ang="0">
                <a:pos x="94" y="1030"/>
              </a:cxn>
              <a:cxn ang="0">
                <a:pos x="156" y="1109"/>
              </a:cxn>
              <a:cxn ang="0">
                <a:pos x="306" y="1180"/>
              </a:cxn>
              <a:cxn ang="0">
                <a:pos x="298" y="1340"/>
              </a:cxn>
              <a:cxn ang="0">
                <a:pos x="173" y="1340"/>
              </a:cxn>
              <a:cxn ang="0">
                <a:pos x="120" y="1446"/>
              </a:cxn>
              <a:cxn ang="0">
                <a:pos x="129" y="1490"/>
              </a:cxn>
              <a:cxn ang="0">
                <a:pos x="209" y="1535"/>
              </a:cxn>
              <a:cxn ang="0">
                <a:pos x="342" y="1588"/>
              </a:cxn>
              <a:cxn ang="0">
                <a:pos x="173" y="1721"/>
              </a:cxn>
              <a:cxn ang="0">
                <a:pos x="147" y="1739"/>
              </a:cxn>
              <a:cxn ang="0">
                <a:pos x="129" y="1792"/>
              </a:cxn>
              <a:cxn ang="0">
                <a:pos x="191" y="1845"/>
              </a:cxn>
              <a:cxn ang="0">
                <a:pos x="200" y="1871"/>
              </a:cxn>
              <a:cxn ang="0">
                <a:pos x="342" y="1898"/>
              </a:cxn>
              <a:cxn ang="0">
                <a:pos x="360" y="1996"/>
              </a:cxn>
              <a:cxn ang="0">
                <a:pos x="351" y="2040"/>
              </a:cxn>
              <a:cxn ang="0">
                <a:pos x="209" y="2049"/>
              </a:cxn>
              <a:cxn ang="0">
                <a:pos x="103" y="2120"/>
              </a:cxn>
              <a:cxn ang="0">
                <a:pos x="147" y="2235"/>
              </a:cxn>
              <a:cxn ang="0">
                <a:pos x="165" y="2261"/>
              </a:cxn>
              <a:cxn ang="0">
                <a:pos x="271" y="2279"/>
              </a:cxn>
              <a:cxn ang="0">
                <a:pos x="333" y="2341"/>
              </a:cxn>
              <a:cxn ang="0">
                <a:pos x="324" y="2616"/>
              </a:cxn>
              <a:cxn ang="0">
                <a:pos x="315" y="2713"/>
              </a:cxn>
            </a:cxnLst>
            <a:rect l="0" t="0" r="r" b="b"/>
            <a:pathLst>
              <a:path w="368" h="2713">
                <a:moveTo>
                  <a:pt x="298" y="2"/>
                </a:moveTo>
                <a:cubicBezTo>
                  <a:pt x="219" y="6"/>
                  <a:pt x="113" y="0"/>
                  <a:pt x="32" y="28"/>
                </a:cubicBezTo>
                <a:cubicBezTo>
                  <a:pt x="26" y="46"/>
                  <a:pt x="20" y="63"/>
                  <a:pt x="14" y="81"/>
                </a:cubicBezTo>
                <a:cubicBezTo>
                  <a:pt x="0" y="121"/>
                  <a:pt x="81" y="137"/>
                  <a:pt x="103" y="143"/>
                </a:cubicBezTo>
                <a:cubicBezTo>
                  <a:pt x="168" y="131"/>
                  <a:pt x="234" y="131"/>
                  <a:pt x="298" y="152"/>
                </a:cubicBezTo>
                <a:cubicBezTo>
                  <a:pt x="304" y="161"/>
                  <a:pt x="311" y="169"/>
                  <a:pt x="315" y="179"/>
                </a:cubicBezTo>
                <a:cubicBezTo>
                  <a:pt x="322" y="196"/>
                  <a:pt x="333" y="232"/>
                  <a:pt x="333" y="232"/>
                </a:cubicBezTo>
                <a:cubicBezTo>
                  <a:pt x="307" y="387"/>
                  <a:pt x="186" y="260"/>
                  <a:pt x="58" y="303"/>
                </a:cubicBezTo>
                <a:cubicBezTo>
                  <a:pt x="52" y="321"/>
                  <a:pt x="47" y="338"/>
                  <a:pt x="41" y="356"/>
                </a:cubicBezTo>
                <a:cubicBezTo>
                  <a:pt x="37" y="368"/>
                  <a:pt x="46" y="380"/>
                  <a:pt x="49" y="392"/>
                </a:cubicBezTo>
                <a:cubicBezTo>
                  <a:pt x="78" y="497"/>
                  <a:pt x="228" y="484"/>
                  <a:pt x="306" y="489"/>
                </a:cubicBezTo>
                <a:cubicBezTo>
                  <a:pt x="320" y="532"/>
                  <a:pt x="333" y="559"/>
                  <a:pt x="306" y="613"/>
                </a:cubicBezTo>
                <a:cubicBezTo>
                  <a:pt x="305" y="616"/>
                  <a:pt x="249" y="597"/>
                  <a:pt x="244" y="595"/>
                </a:cubicBezTo>
                <a:cubicBezTo>
                  <a:pt x="178" y="602"/>
                  <a:pt x="145" y="589"/>
                  <a:pt x="111" y="640"/>
                </a:cubicBezTo>
                <a:cubicBezTo>
                  <a:pt x="94" y="692"/>
                  <a:pt x="77" y="800"/>
                  <a:pt x="165" y="808"/>
                </a:cubicBezTo>
                <a:cubicBezTo>
                  <a:pt x="197" y="811"/>
                  <a:pt x="230" y="814"/>
                  <a:pt x="262" y="817"/>
                </a:cubicBezTo>
                <a:cubicBezTo>
                  <a:pt x="325" y="838"/>
                  <a:pt x="304" y="820"/>
                  <a:pt x="333" y="861"/>
                </a:cubicBezTo>
                <a:cubicBezTo>
                  <a:pt x="330" y="894"/>
                  <a:pt x="352" y="943"/>
                  <a:pt x="324" y="959"/>
                </a:cubicBezTo>
                <a:cubicBezTo>
                  <a:pt x="265" y="993"/>
                  <a:pt x="185" y="957"/>
                  <a:pt x="120" y="976"/>
                </a:cubicBezTo>
                <a:cubicBezTo>
                  <a:pt x="114" y="995"/>
                  <a:pt x="96" y="1010"/>
                  <a:pt x="94" y="1030"/>
                </a:cubicBezTo>
                <a:cubicBezTo>
                  <a:pt x="89" y="1076"/>
                  <a:pt x="119" y="1098"/>
                  <a:pt x="156" y="1109"/>
                </a:cubicBezTo>
                <a:cubicBezTo>
                  <a:pt x="201" y="1156"/>
                  <a:pt x="243" y="1167"/>
                  <a:pt x="306" y="1180"/>
                </a:cubicBezTo>
                <a:cubicBezTo>
                  <a:pt x="363" y="1218"/>
                  <a:pt x="368" y="1316"/>
                  <a:pt x="298" y="1340"/>
                </a:cubicBezTo>
                <a:cubicBezTo>
                  <a:pt x="235" y="1324"/>
                  <a:pt x="237" y="1319"/>
                  <a:pt x="173" y="1340"/>
                </a:cubicBezTo>
                <a:cubicBezTo>
                  <a:pt x="152" y="1372"/>
                  <a:pt x="133" y="1410"/>
                  <a:pt x="120" y="1446"/>
                </a:cubicBezTo>
                <a:cubicBezTo>
                  <a:pt x="123" y="1461"/>
                  <a:pt x="122" y="1477"/>
                  <a:pt x="129" y="1490"/>
                </a:cubicBezTo>
                <a:cubicBezTo>
                  <a:pt x="145" y="1522"/>
                  <a:pt x="179" y="1525"/>
                  <a:pt x="209" y="1535"/>
                </a:cubicBezTo>
                <a:cubicBezTo>
                  <a:pt x="255" y="1551"/>
                  <a:pt x="301" y="1561"/>
                  <a:pt x="342" y="1588"/>
                </a:cubicBezTo>
                <a:cubicBezTo>
                  <a:pt x="329" y="1752"/>
                  <a:pt x="349" y="1709"/>
                  <a:pt x="173" y="1721"/>
                </a:cubicBezTo>
                <a:cubicBezTo>
                  <a:pt x="164" y="1727"/>
                  <a:pt x="153" y="1730"/>
                  <a:pt x="147" y="1739"/>
                </a:cubicBezTo>
                <a:cubicBezTo>
                  <a:pt x="137" y="1755"/>
                  <a:pt x="129" y="1792"/>
                  <a:pt x="129" y="1792"/>
                </a:cubicBezTo>
                <a:cubicBezTo>
                  <a:pt x="141" y="1827"/>
                  <a:pt x="157" y="1833"/>
                  <a:pt x="191" y="1845"/>
                </a:cubicBezTo>
                <a:cubicBezTo>
                  <a:pt x="194" y="1854"/>
                  <a:pt x="193" y="1866"/>
                  <a:pt x="200" y="1871"/>
                </a:cubicBezTo>
                <a:cubicBezTo>
                  <a:pt x="232" y="1894"/>
                  <a:pt x="313" y="1895"/>
                  <a:pt x="342" y="1898"/>
                </a:cubicBezTo>
                <a:cubicBezTo>
                  <a:pt x="345" y="1914"/>
                  <a:pt x="360" y="1983"/>
                  <a:pt x="360" y="1996"/>
                </a:cubicBezTo>
                <a:cubicBezTo>
                  <a:pt x="360" y="2011"/>
                  <a:pt x="365" y="2035"/>
                  <a:pt x="351" y="2040"/>
                </a:cubicBezTo>
                <a:cubicBezTo>
                  <a:pt x="306" y="2056"/>
                  <a:pt x="256" y="2046"/>
                  <a:pt x="209" y="2049"/>
                </a:cubicBezTo>
                <a:cubicBezTo>
                  <a:pt x="165" y="2064"/>
                  <a:pt x="134" y="2088"/>
                  <a:pt x="103" y="2120"/>
                </a:cubicBezTo>
                <a:cubicBezTo>
                  <a:pt x="84" y="2174"/>
                  <a:pt x="114" y="2197"/>
                  <a:pt x="147" y="2235"/>
                </a:cubicBezTo>
                <a:cubicBezTo>
                  <a:pt x="154" y="2243"/>
                  <a:pt x="157" y="2254"/>
                  <a:pt x="165" y="2261"/>
                </a:cubicBezTo>
                <a:cubicBezTo>
                  <a:pt x="193" y="2283"/>
                  <a:pt x="235" y="2275"/>
                  <a:pt x="271" y="2279"/>
                </a:cubicBezTo>
                <a:cubicBezTo>
                  <a:pt x="312" y="2293"/>
                  <a:pt x="322" y="2298"/>
                  <a:pt x="333" y="2341"/>
                </a:cubicBezTo>
                <a:cubicBezTo>
                  <a:pt x="330" y="2433"/>
                  <a:pt x="328" y="2524"/>
                  <a:pt x="324" y="2616"/>
                </a:cubicBezTo>
                <a:cubicBezTo>
                  <a:pt x="322" y="2648"/>
                  <a:pt x="315" y="2713"/>
                  <a:pt x="315" y="2713"/>
                </a:cubicBezTo>
              </a:path>
            </a:pathLst>
          </a:custGeom>
          <a:noFill/>
          <a:ln w="9525">
            <a:solidFill>
              <a:schemeClr val="tx1"/>
            </a:solidFill>
            <a:round/>
            <a:headEnd/>
            <a:tailEnd/>
          </a:ln>
          <a:effectLst/>
        </p:spPr>
        <p:txBody>
          <a:bodyPr/>
          <a:lstStyle/>
          <a:p>
            <a:endParaRPr lang="en-US"/>
          </a:p>
        </p:txBody>
      </p:sp>
      <p:sp>
        <p:nvSpPr>
          <p:cNvPr id="6153" name="Line 9"/>
          <p:cNvSpPr>
            <a:spLocks noChangeShapeType="1"/>
          </p:cNvSpPr>
          <p:nvPr/>
        </p:nvSpPr>
        <p:spPr bwMode="auto">
          <a:xfrm>
            <a:off x="1371600" y="2362200"/>
            <a:ext cx="533400" cy="0"/>
          </a:xfrm>
          <a:prstGeom prst="line">
            <a:avLst/>
          </a:prstGeom>
          <a:noFill/>
          <a:ln w="9525">
            <a:solidFill>
              <a:schemeClr val="tx1"/>
            </a:solidFill>
            <a:round/>
            <a:headEnd/>
            <a:tailEnd type="triangle" w="med" len="med"/>
          </a:ln>
          <a:effectLst/>
        </p:spPr>
        <p:txBody>
          <a:bodyPr/>
          <a:lstStyle/>
          <a:p>
            <a:endParaRPr lang="en-US"/>
          </a:p>
        </p:txBody>
      </p:sp>
      <p:sp>
        <p:nvSpPr>
          <p:cNvPr id="6154" name="Oval 10"/>
          <p:cNvSpPr>
            <a:spLocks noChangeArrowheads="1"/>
          </p:cNvSpPr>
          <p:nvPr/>
        </p:nvSpPr>
        <p:spPr bwMode="auto">
          <a:xfrm>
            <a:off x="609600" y="1981200"/>
            <a:ext cx="762000" cy="685800"/>
          </a:xfrm>
          <a:prstGeom prst="ellipse">
            <a:avLst/>
          </a:prstGeom>
          <a:noFill/>
          <a:ln w="9525">
            <a:solidFill>
              <a:schemeClr val="tx1"/>
            </a:solidFill>
            <a:round/>
            <a:headEnd/>
            <a:tailEnd/>
          </a:ln>
          <a:effectLst/>
        </p:spPr>
        <p:txBody>
          <a:bodyPr wrap="none" anchor="ctr"/>
          <a:lstStyle/>
          <a:p>
            <a:endParaRPr lang="en-US"/>
          </a:p>
        </p:txBody>
      </p:sp>
      <p:sp>
        <p:nvSpPr>
          <p:cNvPr id="6155" name="Text Box 11"/>
          <p:cNvSpPr txBox="1">
            <a:spLocks noChangeArrowheads="1"/>
          </p:cNvSpPr>
          <p:nvPr/>
        </p:nvSpPr>
        <p:spPr bwMode="auto">
          <a:xfrm>
            <a:off x="2514600" y="2209800"/>
            <a:ext cx="1289050" cy="366713"/>
          </a:xfrm>
          <a:prstGeom prst="rect">
            <a:avLst/>
          </a:prstGeom>
          <a:noFill/>
          <a:ln w="9525">
            <a:noFill/>
            <a:miter lim="800000"/>
            <a:headEnd/>
            <a:tailEnd/>
          </a:ln>
          <a:effectLst/>
        </p:spPr>
        <p:txBody>
          <a:bodyPr wrap="none">
            <a:spAutoFit/>
          </a:bodyPr>
          <a:lstStyle/>
          <a:p>
            <a:r>
              <a:rPr lang="en-US"/>
              <a:t>FFA-FABP</a:t>
            </a:r>
          </a:p>
        </p:txBody>
      </p:sp>
      <p:sp>
        <p:nvSpPr>
          <p:cNvPr id="6156" name="Line 12"/>
          <p:cNvSpPr>
            <a:spLocks noChangeShapeType="1"/>
          </p:cNvSpPr>
          <p:nvPr/>
        </p:nvSpPr>
        <p:spPr bwMode="auto">
          <a:xfrm>
            <a:off x="3733800" y="2362200"/>
            <a:ext cx="533400" cy="0"/>
          </a:xfrm>
          <a:prstGeom prst="line">
            <a:avLst/>
          </a:prstGeom>
          <a:noFill/>
          <a:ln w="9525">
            <a:solidFill>
              <a:schemeClr val="tx1"/>
            </a:solidFill>
            <a:round/>
            <a:headEnd/>
            <a:tailEnd type="triangle" w="med" len="med"/>
          </a:ln>
          <a:effectLst/>
        </p:spPr>
        <p:txBody>
          <a:bodyPr/>
          <a:lstStyle/>
          <a:p>
            <a:endParaRPr lang="en-US"/>
          </a:p>
        </p:txBody>
      </p:sp>
      <p:sp>
        <p:nvSpPr>
          <p:cNvPr id="6157" name="Text Box 13"/>
          <p:cNvSpPr txBox="1">
            <a:spLocks noChangeArrowheads="1"/>
          </p:cNvSpPr>
          <p:nvPr/>
        </p:nvSpPr>
        <p:spPr bwMode="auto">
          <a:xfrm>
            <a:off x="593725" y="2627313"/>
            <a:ext cx="895350" cy="366712"/>
          </a:xfrm>
          <a:prstGeom prst="rect">
            <a:avLst/>
          </a:prstGeom>
          <a:noFill/>
          <a:ln w="9525">
            <a:noFill/>
            <a:miter lim="800000"/>
            <a:headEnd/>
            <a:tailEnd/>
          </a:ln>
          <a:effectLst/>
        </p:spPr>
        <p:txBody>
          <a:bodyPr wrap="none">
            <a:spAutoFit/>
          </a:bodyPr>
          <a:lstStyle/>
          <a:p>
            <a:r>
              <a:rPr lang="en-US"/>
              <a:t>micelle</a:t>
            </a:r>
          </a:p>
        </p:txBody>
      </p:sp>
      <p:sp>
        <p:nvSpPr>
          <p:cNvPr id="6158" name="Text Box 14"/>
          <p:cNvSpPr txBox="1">
            <a:spLocks noChangeArrowheads="1"/>
          </p:cNvSpPr>
          <p:nvPr/>
        </p:nvSpPr>
        <p:spPr bwMode="auto">
          <a:xfrm>
            <a:off x="3124200" y="4876800"/>
            <a:ext cx="1339850" cy="366713"/>
          </a:xfrm>
          <a:prstGeom prst="rect">
            <a:avLst/>
          </a:prstGeom>
          <a:noFill/>
          <a:ln w="9525">
            <a:noFill/>
            <a:miter lim="800000"/>
            <a:headEnd/>
            <a:tailEnd/>
          </a:ln>
          <a:effectLst/>
        </p:spPr>
        <p:txBody>
          <a:bodyPr wrap="none">
            <a:spAutoFit/>
          </a:bodyPr>
          <a:lstStyle/>
          <a:p>
            <a:r>
              <a:rPr lang="en-US" b="1"/>
              <a:t>enterocyte</a:t>
            </a:r>
          </a:p>
        </p:txBody>
      </p:sp>
      <p:sp>
        <p:nvSpPr>
          <p:cNvPr id="6159" name="Line 15"/>
          <p:cNvSpPr>
            <a:spLocks noChangeShapeType="1"/>
          </p:cNvSpPr>
          <p:nvPr/>
        </p:nvSpPr>
        <p:spPr bwMode="auto">
          <a:xfrm>
            <a:off x="2286000" y="4800600"/>
            <a:ext cx="3581400" cy="0"/>
          </a:xfrm>
          <a:prstGeom prst="line">
            <a:avLst/>
          </a:prstGeom>
          <a:noFill/>
          <a:ln w="9525">
            <a:solidFill>
              <a:schemeClr val="tx1"/>
            </a:solidFill>
            <a:round/>
            <a:headEnd/>
            <a:tailEnd/>
          </a:ln>
          <a:effectLst/>
        </p:spPr>
        <p:txBody>
          <a:bodyPr/>
          <a:lstStyle/>
          <a:p>
            <a:endParaRPr lang="en-US"/>
          </a:p>
        </p:txBody>
      </p:sp>
      <p:sp>
        <p:nvSpPr>
          <p:cNvPr id="6160" name="Line 16"/>
          <p:cNvSpPr>
            <a:spLocks noChangeShapeType="1"/>
          </p:cNvSpPr>
          <p:nvPr/>
        </p:nvSpPr>
        <p:spPr bwMode="auto">
          <a:xfrm>
            <a:off x="5867400" y="381000"/>
            <a:ext cx="0" cy="4419600"/>
          </a:xfrm>
          <a:prstGeom prst="line">
            <a:avLst/>
          </a:prstGeom>
          <a:noFill/>
          <a:ln w="9525">
            <a:solidFill>
              <a:schemeClr val="tx1"/>
            </a:solidFill>
            <a:round/>
            <a:headEnd/>
            <a:tailEnd/>
          </a:ln>
          <a:effectLst/>
        </p:spPr>
        <p:txBody>
          <a:bodyPr/>
          <a:lstStyle/>
          <a:p>
            <a:endParaRPr lang="en-US"/>
          </a:p>
        </p:txBody>
      </p:sp>
      <p:sp>
        <p:nvSpPr>
          <p:cNvPr id="6161" name="Line 17"/>
          <p:cNvSpPr>
            <a:spLocks noChangeShapeType="1"/>
          </p:cNvSpPr>
          <p:nvPr/>
        </p:nvSpPr>
        <p:spPr bwMode="auto">
          <a:xfrm flipH="1">
            <a:off x="2209800" y="381000"/>
            <a:ext cx="3657600" cy="76200"/>
          </a:xfrm>
          <a:prstGeom prst="line">
            <a:avLst/>
          </a:prstGeom>
          <a:noFill/>
          <a:ln w="9525">
            <a:solidFill>
              <a:schemeClr val="tx1"/>
            </a:solidFill>
            <a:round/>
            <a:headEnd/>
            <a:tailEnd/>
          </a:ln>
          <a:effectLst/>
        </p:spPr>
        <p:txBody>
          <a:bodyPr/>
          <a:lstStyle/>
          <a:p>
            <a:endParaRPr lang="en-US"/>
          </a:p>
        </p:txBody>
      </p:sp>
      <p:sp>
        <p:nvSpPr>
          <p:cNvPr id="6162" name="Freeform 18"/>
          <p:cNvSpPr>
            <a:spLocks/>
          </p:cNvSpPr>
          <p:nvPr/>
        </p:nvSpPr>
        <p:spPr bwMode="auto">
          <a:xfrm>
            <a:off x="4648200" y="1447800"/>
            <a:ext cx="441325" cy="2659063"/>
          </a:xfrm>
          <a:custGeom>
            <a:avLst/>
            <a:gdLst/>
            <a:ahLst/>
            <a:cxnLst>
              <a:cxn ang="0">
                <a:pos x="160" y="0"/>
              </a:cxn>
              <a:cxn ang="0">
                <a:pos x="195" y="88"/>
              </a:cxn>
              <a:cxn ang="0">
                <a:pos x="177" y="345"/>
              </a:cxn>
              <a:cxn ang="0">
                <a:pos x="168" y="390"/>
              </a:cxn>
              <a:cxn ang="0">
                <a:pos x="151" y="443"/>
              </a:cxn>
              <a:cxn ang="0">
                <a:pos x="98" y="124"/>
              </a:cxn>
              <a:cxn ang="0">
                <a:pos x="53" y="186"/>
              </a:cxn>
              <a:cxn ang="0">
                <a:pos x="44" y="212"/>
              </a:cxn>
              <a:cxn ang="0">
                <a:pos x="124" y="576"/>
              </a:cxn>
              <a:cxn ang="0">
                <a:pos x="168" y="673"/>
              </a:cxn>
              <a:cxn ang="0">
                <a:pos x="186" y="647"/>
              </a:cxn>
              <a:cxn ang="0">
                <a:pos x="204" y="593"/>
              </a:cxn>
              <a:cxn ang="0">
                <a:pos x="195" y="469"/>
              </a:cxn>
              <a:cxn ang="0">
                <a:pos x="222" y="452"/>
              </a:cxn>
              <a:cxn ang="0">
                <a:pos x="257" y="531"/>
              </a:cxn>
              <a:cxn ang="0">
                <a:pos x="266" y="558"/>
              </a:cxn>
              <a:cxn ang="0">
                <a:pos x="230" y="780"/>
              </a:cxn>
              <a:cxn ang="0">
                <a:pos x="177" y="886"/>
              </a:cxn>
              <a:cxn ang="0">
                <a:pos x="98" y="842"/>
              </a:cxn>
              <a:cxn ang="0">
                <a:pos x="71" y="700"/>
              </a:cxn>
              <a:cxn ang="0">
                <a:pos x="53" y="753"/>
              </a:cxn>
              <a:cxn ang="0">
                <a:pos x="44" y="780"/>
              </a:cxn>
              <a:cxn ang="0">
                <a:pos x="98" y="1063"/>
              </a:cxn>
              <a:cxn ang="0">
                <a:pos x="133" y="1143"/>
              </a:cxn>
              <a:cxn ang="0">
                <a:pos x="160" y="1134"/>
              </a:cxn>
              <a:cxn ang="0">
                <a:pos x="168" y="1081"/>
              </a:cxn>
              <a:cxn ang="0">
                <a:pos x="222" y="975"/>
              </a:cxn>
              <a:cxn ang="0">
                <a:pos x="266" y="1054"/>
              </a:cxn>
              <a:cxn ang="0">
                <a:pos x="275" y="1125"/>
              </a:cxn>
              <a:cxn ang="0">
                <a:pos x="195" y="1391"/>
              </a:cxn>
              <a:cxn ang="0">
                <a:pos x="115" y="1338"/>
              </a:cxn>
              <a:cxn ang="0">
                <a:pos x="80" y="1285"/>
              </a:cxn>
              <a:cxn ang="0">
                <a:pos x="44" y="1267"/>
              </a:cxn>
              <a:cxn ang="0">
                <a:pos x="9" y="1347"/>
              </a:cxn>
              <a:cxn ang="0">
                <a:pos x="0" y="1373"/>
              </a:cxn>
              <a:cxn ang="0">
                <a:pos x="9" y="1577"/>
              </a:cxn>
              <a:cxn ang="0">
                <a:pos x="27" y="1675"/>
              </a:cxn>
            </a:cxnLst>
            <a:rect l="0" t="0" r="r" b="b"/>
            <a:pathLst>
              <a:path w="278" h="1675">
                <a:moveTo>
                  <a:pt x="160" y="0"/>
                </a:moveTo>
                <a:cubicBezTo>
                  <a:pt x="179" y="30"/>
                  <a:pt x="186" y="54"/>
                  <a:pt x="195" y="88"/>
                </a:cubicBezTo>
                <a:cubicBezTo>
                  <a:pt x="190" y="190"/>
                  <a:pt x="190" y="253"/>
                  <a:pt x="177" y="345"/>
                </a:cubicBezTo>
                <a:cubicBezTo>
                  <a:pt x="175" y="360"/>
                  <a:pt x="172" y="375"/>
                  <a:pt x="168" y="390"/>
                </a:cubicBezTo>
                <a:cubicBezTo>
                  <a:pt x="163" y="408"/>
                  <a:pt x="151" y="443"/>
                  <a:pt x="151" y="443"/>
                </a:cubicBezTo>
                <a:cubicBezTo>
                  <a:pt x="70" y="389"/>
                  <a:pt x="125" y="211"/>
                  <a:pt x="98" y="124"/>
                </a:cubicBezTo>
                <a:cubicBezTo>
                  <a:pt x="53" y="139"/>
                  <a:pt x="74" y="124"/>
                  <a:pt x="53" y="186"/>
                </a:cubicBezTo>
                <a:cubicBezTo>
                  <a:pt x="50" y="195"/>
                  <a:pt x="44" y="212"/>
                  <a:pt x="44" y="212"/>
                </a:cubicBezTo>
                <a:cubicBezTo>
                  <a:pt x="57" y="336"/>
                  <a:pt x="93" y="455"/>
                  <a:pt x="124" y="576"/>
                </a:cubicBezTo>
                <a:cubicBezTo>
                  <a:pt x="135" y="620"/>
                  <a:pt x="128" y="647"/>
                  <a:pt x="168" y="673"/>
                </a:cubicBezTo>
                <a:cubicBezTo>
                  <a:pt x="174" y="664"/>
                  <a:pt x="182" y="657"/>
                  <a:pt x="186" y="647"/>
                </a:cubicBezTo>
                <a:cubicBezTo>
                  <a:pt x="194" y="630"/>
                  <a:pt x="204" y="593"/>
                  <a:pt x="204" y="593"/>
                </a:cubicBezTo>
                <a:cubicBezTo>
                  <a:pt x="201" y="552"/>
                  <a:pt x="190" y="510"/>
                  <a:pt x="195" y="469"/>
                </a:cubicBezTo>
                <a:cubicBezTo>
                  <a:pt x="196" y="458"/>
                  <a:pt x="212" y="450"/>
                  <a:pt x="222" y="452"/>
                </a:cubicBezTo>
                <a:cubicBezTo>
                  <a:pt x="235" y="455"/>
                  <a:pt x="251" y="512"/>
                  <a:pt x="257" y="531"/>
                </a:cubicBezTo>
                <a:cubicBezTo>
                  <a:pt x="260" y="540"/>
                  <a:pt x="266" y="558"/>
                  <a:pt x="266" y="558"/>
                </a:cubicBezTo>
                <a:cubicBezTo>
                  <a:pt x="259" y="635"/>
                  <a:pt x="250" y="706"/>
                  <a:pt x="230" y="780"/>
                </a:cubicBezTo>
                <a:cubicBezTo>
                  <a:pt x="217" y="827"/>
                  <a:pt x="218" y="859"/>
                  <a:pt x="177" y="886"/>
                </a:cubicBezTo>
                <a:cubicBezTo>
                  <a:pt x="149" y="876"/>
                  <a:pt x="98" y="842"/>
                  <a:pt x="98" y="842"/>
                </a:cubicBezTo>
                <a:cubicBezTo>
                  <a:pt x="82" y="795"/>
                  <a:pt x="77" y="749"/>
                  <a:pt x="71" y="700"/>
                </a:cubicBezTo>
                <a:cubicBezTo>
                  <a:pt x="65" y="718"/>
                  <a:pt x="59" y="735"/>
                  <a:pt x="53" y="753"/>
                </a:cubicBezTo>
                <a:cubicBezTo>
                  <a:pt x="50" y="762"/>
                  <a:pt x="44" y="780"/>
                  <a:pt x="44" y="780"/>
                </a:cubicBezTo>
                <a:cubicBezTo>
                  <a:pt x="50" y="857"/>
                  <a:pt x="52" y="997"/>
                  <a:pt x="98" y="1063"/>
                </a:cubicBezTo>
                <a:cubicBezTo>
                  <a:pt x="107" y="1093"/>
                  <a:pt x="123" y="1114"/>
                  <a:pt x="133" y="1143"/>
                </a:cubicBezTo>
                <a:cubicBezTo>
                  <a:pt x="142" y="1140"/>
                  <a:pt x="155" y="1142"/>
                  <a:pt x="160" y="1134"/>
                </a:cubicBezTo>
                <a:cubicBezTo>
                  <a:pt x="169" y="1118"/>
                  <a:pt x="165" y="1099"/>
                  <a:pt x="168" y="1081"/>
                </a:cubicBezTo>
                <a:cubicBezTo>
                  <a:pt x="177" y="1034"/>
                  <a:pt x="182" y="1000"/>
                  <a:pt x="222" y="975"/>
                </a:cubicBezTo>
                <a:cubicBezTo>
                  <a:pt x="262" y="1036"/>
                  <a:pt x="250" y="1008"/>
                  <a:pt x="266" y="1054"/>
                </a:cubicBezTo>
                <a:cubicBezTo>
                  <a:pt x="269" y="1078"/>
                  <a:pt x="275" y="1101"/>
                  <a:pt x="275" y="1125"/>
                </a:cubicBezTo>
                <a:cubicBezTo>
                  <a:pt x="275" y="1187"/>
                  <a:pt x="278" y="1363"/>
                  <a:pt x="195" y="1391"/>
                </a:cubicBezTo>
                <a:cubicBezTo>
                  <a:pt x="163" y="1380"/>
                  <a:pt x="136" y="1365"/>
                  <a:pt x="115" y="1338"/>
                </a:cubicBezTo>
                <a:cubicBezTo>
                  <a:pt x="102" y="1321"/>
                  <a:pt x="80" y="1285"/>
                  <a:pt x="80" y="1285"/>
                </a:cubicBezTo>
                <a:cubicBezTo>
                  <a:pt x="73" y="1263"/>
                  <a:pt x="75" y="1241"/>
                  <a:pt x="44" y="1267"/>
                </a:cubicBezTo>
                <a:cubicBezTo>
                  <a:pt x="27" y="1281"/>
                  <a:pt x="13" y="1334"/>
                  <a:pt x="9" y="1347"/>
                </a:cubicBezTo>
                <a:cubicBezTo>
                  <a:pt x="6" y="1356"/>
                  <a:pt x="0" y="1373"/>
                  <a:pt x="0" y="1373"/>
                </a:cubicBezTo>
                <a:cubicBezTo>
                  <a:pt x="3" y="1441"/>
                  <a:pt x="4" y="1509"/>
                  <a:pt x="9" y="1577"/>
                </a:cubicBezTo>
                <a:cubicBezTo>
                  <a:pt x="11" y="1608"/>
                  <a:pt x="27" y="1644"/>
                  <a:pt x="27" y="1675"/>
                </a:cubicBezTo>
              </a:path>
            </a:pathLst>
          </a:custGeom>
          <a:noFill/>
          <a:ln w="9525">
            <a:solidFill>
              <a:schemeClr val="tx1"/>
            </a:solidFill>
            <a:round/>
            <a:headEnd/>
            <a:tailEnd/>
          </a:ln>
          <a:effectLst/>
        </p:spPr>
        <p:txBody>
          <a:bodyPr/>
          <a:lstStyle/>
          <a:p>
            <a:endParaRPr lang="en-US"/>
          </a:p>
        </p:txBody>
      </p:sp>
      <p:sp>
        <p:nvSpPr>
          <p:cNvPr id="6163" name="Text Box 19"/>
          <p:cNvSpPr txBox="1">
            <a:spLocks noChangeArrowheads="1"/>
          </p:cNvSpPr>
          <p:nvPr/>
        </p:nvSpPr>
        <p:spPr bwMode="auto">
          <a:xfrm>
            <a:off x="4343400" y="4191000"/>
            <a:ext cx="1111250" cy="366713"/>
          </a:xfrm>
          <a:prstGeom prst="rect">
            <a:avLst/>
          </a:prstGeom>
          <a:noFill/>
          <a:ln w="9525">
            <a:noFill/>
            <a:miter lim="800000"/>
            <a:headEnd/>
            <a:tailEnd/>
          </a:ln>
          <a:effectLst/>
        </p:spPr>
        <p:txBody>
          <a:bodyPr wrap="none">
            <a:spAutoFit/>
          </a:bodyPr>
          <a:lstStyle/>
          <a:p>
            <a:r>
              <a:rPr lang="en-US" b="1"/>
              <a:t>ER/golgi</a:t>
            </a:r>
          </a:p>
        </p:txBody>
      </p:sp>
      <p:sp>
        <p:nvSpPr>
          <p:cNvPr id="6164" name="Oval 20"/>
          <p:cNvSpPr>
            <a:spLocks noChangeArrowheads="1"/>
          </p:cNvSpPr>
          <p:nvPr/>
        </p:nvSpPr>
        <p:spPr bwMode="auto">
          <a:xfrm>
            <a:off x="4267200" y="533400"/>
            <a:ext cx="914400" cy="762000"/>
          </a:xfrm>
          <a:prstGeom prst="ellipse">
            <a:avLst/>
          </a:prstGeom>
          <a:solidFill>
            <a:schemeClr val="accent1"/>
          </a:solidFill>
          <a:ln w="9525">
            <a:solidFill>
              <a:schemeClr val="tx1"/>
            </a:solidFill>
            <a:round/>
            <a:headEnd/>
            <a:tailEnd/>
          </a:ln>
          <a:effectLst/>
        </p:spPr>
        <p:txBody>
          <a:bodyPr wrap="none" anchor="ctr"/>
          <a:lstStyle/>
          <a:p>
            <a:pPr algn="ctr"/>
            <a:r>
              <a:rPr lang="en-US"/>
              <a:t>Apo B48</a:t>
            </a:r>
          </a:p>
        </p:txBody>
      </p:sp>
      <p:sp>
        <p:nvSpPr>
          <p:cNvPr id="6166" name="Text Box 22"/>
          <p:cNvSpPr txBox="1">
            <a:spLocks noChangeArrowheads="1"/>
          </p:cNvSpPr>
          <p:nvPr/>
        </p:nvSpPr>
        <p:spPr bwMode="auto">
          <a:xfrm>
            <a:off x="4191000" y="2209800"/>
            <a:ext cx="501650" cy="366713"/>
          </a:xfrm>
          <a:prstGeom prst="rect">
            <a:avLst/>
          </a:prstGeom>
          <a:noFill/>
          <a:ln w="9525">
            <a:noFill/>
            <a:miter lim="800000"/>
            <a:headEnd/>
            <a:tailEnd/>
          </a:ln>
          <a:effectLst/>
        </p:spPr>
        <p:txBody>
          <a:bodyPr wrap="none">
            <a:spAutoFit/>
          </a:bodyPr>
          <a:lstStyle/>
          <a:p>
            <a:r>
              <a:rPr lang="en-US"/>
              <a:t>TG</a:t>
            </a:r>
          </a:p>
        </p:txBody>
      </p:sp>
      <p:sp>
        <p:nvSpPr>
          <p:cNvPr id="6167" name="Line 23"/>
          <p:cNvSpPr>
            <a:spLocks noChangeShapeType="1"/>
          </p:cNvSpPr>
          <p:nvPr/>
        </p:nvSpPr>
        <p:spPr bwMode="auto">
          <a:xfrm>
            <a:off x="5562600" y="2514600"/>
            <a:ext cx="914400" cy="0"/>
          </a:xfrm>
          <a:prstGeom prst="line">
            <a:avLst/>
          </a:prstGeom>
          <a:noFill/>
          <a:ln w="38100">
            <a:solidFill>
              <a:schemeClr val="tx1"/>
            </a:solidFill>
            <a:round/>
            <a:headEnd/>
            <a:tailEnd type="triangle" w="med" len="med"/>
          </a:ln>
          <a:effectLst/>
        </p:spPr>
        <p:txBody>
          <a:bodyPr/>
          <a:lstStyle/>
          <a:p>
            <a:endParaRPr lang="en-US"/>
          </a:p>
        </p:txBody>
      </p:sp>
      <p:sp>
        <p:nvSpPr>
          <p:cNvPr id="6168" name="Oval 24"/>
          <p:cNvSpPr>
            <a:spLocks noChangeArrowheads="1"/>
          </p:cNvSpPr>
          <p:nvPr/>
        </p:nvSpPr>
        <p:spPr bwMode="auto">
          <a:xfrm>
            <a:off x="6629400" y="1752600"/>
            <a:ext cx="1752600" cy="1752600"/>
          </a:xfrm>
          <a:prstGeom prst="ellipse">
            <a:avLst/>
          </a:prstGeom>
          <a:solidFill>
            <a:schemeClr val="folHlink"/>
          </a:solidFill>
          <a:ln w="9525">
            <a:solidFill>
              <a:schemeClr val="tx1"/>
            </a:solidFill>
            <a:round/>
            <a:headEnd/>
            <a:tailEnd/>
          </a:ln>
          <a:effectLst/>
        </p:spPr>
        <p:txBody>
          <a:bodyPr wrap="none" anchor="ctr"/>
          <a:lstStyle/>
          <a:p>
            <a:pPr algn="ctr"/>
            <a:r>
              <a:rPr lang="en-US" b="1"/>
              <a:t>TG/CE</a:t>
            </a:r>
          </a:p>
        </p:txBody>
      </p:sp>
      <p:sp>
        <p:nvSpPr>
          <p:cNvPr id="6169" name="Oval 25"/>
          <p:cNvSpPr>
            <a:spLocks noChangeArrowheads="1"/>
          </p:cNvSpPr>
          <p:nvPr/>
        </p:nvSpPr>
        <p:spPr bwMode="auto">
          <a:xfrm>
            <a:off x="6705600" y="1295400"/>
            <a:ext cx="914400" cy="762000"/>
          </a:xfrm>
          <a:prstGeom prst="ellipse">
            <a:avLst/>
          </a:prstGeom>
          <a:solidFill>
            <a:schemeClr val="accent1"/>
          </a:solidFill>
          <a:ln w="9525">
            <a:solidFill>
              <a:schemeClr val="tx1"/>
            </a:solidFill>
            <a:round/>
            <a:headEnd/>
            <a:tailEnd/>
          </a:ln>
          <a:effectLst/>
        </p:spPr>
        <p:txBody>
          <a:bodyPr wrap="none" anchor="ctr"/>
          <a:lstStyle/>
          <a:p>
            <a:pPr algn="ctr"/>
            <a:r>
              <a:rPr lang="en-US"/>
              <a:t>Apo B48</a:t>
            </a:r>
          </a:p>
        </p:txBody>
      </p:sp>
      <p:sp>
        <p:nvSpPr>
          <p:cNvPr id="6170" name="Freeform 26"/>
          <p:cNvSpPr>
            <a:spLocks/>
          </p:cNvSpPr>
          <p:nvPr/>
        </p:nvSpPr>
        <p:spPr bwMode="auto">
          <a:xfrm>
            <a:off x="4852988" y="1266825"/>
            <a:ext cx="873125" cy="1236663"/>
          </a:xfrm>
          <a:custGeom>
            <a:avLst/>
            <a:gdLst/>
            <a:ahLst/>
            <a:cxnLst>
              <a:cxn ang="0">
                <a:pos x="0" y="0"/>
              </a:cxn>
              <a:cxn ang="0">
                <a:pos x="62" y="159"/>
              </a:cxn>
              <a:cxn ang="0">
                <a:pos x="107" y="239"/>
              </a:cxn>
              <a:cxn ang="0">
                <a:pos x="115" y="265"/>
              </a:cxn>
              <a:cxn ang="0">
                <a:pos x="151" y="319"/>
              </a:cxn>
              <a:cxn ang="0">
                <a:pos x="213" y="425"/>
              </a:cxn>
              <a:cxn ang="0">
                <a:pos x="293" y="558"/>
              </a:cxn>
              <a:cxn ang="0">
                <a:pos x="417" y="717"/>
              </a:cxn>
              <a:cxn ang="0">
                <a:pos x="550" y="779"/>
              </a:cxn>
            </a:cxnLst>
            <a:rect l="0" t="0" r="r" b="b"/>
            <a:pathLst>
              <a:path w="550" h="779">
                <a:moveTo>
                  <a:pt x="0" y="0"/>
                </a:moveTo>
                <a:cubicBezTo>
                  <a:pt x="11" y="56"/>
                  <a:pt x="40" y="106"/>
                  <a:pt x="62" y="159"/>
                </a:cubicBezTo>
                <a:cubicBezTo>
                  <a:pt x="74" y="187"/>
                  <a:pt x="107" y="239"/>
                  <a:pt x="107" y="239"/>
                </a:cubicBezTo>
                <a:cubicBezTo>
                  <a:pt x="110" y="248"/>
                  <a:pt x="111" y="257"/>
                  <a:pt x="115" y="265"/>
                </a:cubicBezTo>
                <a:cubicBezTo>
                  <a:pt x="125" y="284"/>
                  <a:pt x="144" y="299"/>
                  <a:pt x="151" y="319"/>
                </a:cubicBezTo>
                <a:cubicBezTo>
                  <a:pt x="165" y="359"/>
                  <a:pt x="183" y="395"/>
                  <a:pt x="213" y="425"/>
                </a:cubicBezTo>
                <a:cubicBezTo>
                  <a:pt x="231" y="476"/>
                  <a:pt x="270" y="511"/>
                  <a:pt x="293" y="558"/>
                </a:cubicBezTo>
                <a:cubicBezTo>
                  <a:pt x="326" y="626"/>
                  <a:pt x="361" y="671"/>
                  <a:pt x="417" y="717"/>
                </a:cubicBezTo>
                <a:cubicBezTo>
                  <a:pt x="460" y="753"/>
                  <a:pt x="491" y="779"/>
                  <a:pt x="550" y="779"/>
                </a:cubicBezTo>
              </a:path>
            </a:pathLst>
          </a:custGeom>
          <a:noFill/>
          <a:ln w="38100" cmpd="sng">
            <a:solidFill>
              <a:schemeClr val="tx1"/>
            </a:solidFill>
            <a:round/>
            <a:headEnd type="none" w="med" len="med"/>
            <a:tailEnd type="none" w="med" len="med"/>
          </a:ln>
          <a:effectLst/>
        </p:spPr>
        <p:txBody>
          <a:bodyPr/>
          <a:lstStyle/>
          <a:p>
            <a:endParaRPr lang="en-US"/>
          </a:p>
        </p:txBody>
      </p:sp>
      <p:sp>
        <p:nvSpPr>
          <p:cNvPr id="6171" name="Line 27"/>
          <p:cNvSpPr>
            <a:spLocks noChangeShapeType="1"/>
          </p:cNvSpPr>
          <p:nvPr/>
        </p:nvSpPr>
        <p:spPr bwMode="auto">
          <a:xfrm>
            <a:off x="4648200" y="2362200"/>
            <a:ext cx="1143000" cy="152400"/>
          </a:xfrm>
          <a:prstGeom prst="line">
            <a:avLst/>
          </a:prstGeom>
          <a:noFill/>
          <a:ln w="38100">
            <a:solidFill>
              <a:schemeClr val="tx1"/>
            </a:solidFill>
            <a:round/>
            <a:headEnd/>
            <a:tailEnd/>
          </a:ln>
          <a:effectLst/>
        </p:spPr>
        <p:txBody>
          <a:bodyPr/>
          <a:lstStyle/>
          <a:p>
            <a:endParaRPr lang="en-US"/>
          </a:p>
        </p:txBody>
      </p:sp>
      <p:sp>
        <p:nvSpPr>
          <p:cNvPr id="6172" name="Text Box 28"/>
          <p:cNvSpPr txBox="1">
            <a:spLocks noChangeArrowheads="1"/>
          </p:cNvSpPr>
          <p:nvPr/>
        </p:nvSpPr>
        <p:spPr bwMode="auto">
          <a:xfrm>
            <a:off x="6705600" y="3810000"/>
            <a:ext cx="1543050" cy="366713"/>
          </a:xfrm>
          <a:prstGeom prst="rect">
            <a:avLst/>
          </a:prstGeom>
          <a:noFill/>
          <a:ln w="9525">
            <a:noFill/>
            <a:miter lim="800000"/>
            <a:headEnd/>
            <a:tailEnd/>
          </a:ln>
          <a:effectLst/>
        </p:spPr>
        <p:txBody>
          <a:bodyPr wrap="none">
            <a:spAutoFit/>
          </a:bodyPr>
          <a:lstStyle/>
          <a:p>
            <a:r>
              <a:rPr lang="en-US" b="1"/>
              <a:t>chylomicron</a:t>
            </a:r>
          </a:p>
        </p:txBody>
      </p:sp>
      <p:sp>
        <p:nvSpPr>
          <p:cNvPr id="6173" name="Text Box 29"/>
          <p:cNvSpPr txBox="1">
            <a:spLocks noChangeArrowheads="1"/>
          </p:cNvSpPr>
          <p:nvPr/>
        </p:nvSpPr>
        <p:spPr bwMode="auto">
          <a:xfrm>
            <a:off x="2362200" y="1295400"/>
            <a:ext cx="1289050" cy="366713"/>
          </a:xfrm>
          <a:prstGeom prst="rect">
            <a:avLst/>
          </a:prstGeom>
          <a:noFill/>
          <a:ln w="9525">
            <a:noFill/>
            <a:miter lim="800000"/>
            <a:headEnd/>
            <a:tailEnd/>
          </a:ln>
          <a:effectLst/>
        </p:spPr>
        <p:txBody>
          <a:bodyPr wrap="none">
            <a:spAutoFit/>
          </a:bodyPr>
          <a:lstStyle/>
          <a:p>
            <a:r>
              <a:rPr lang="en-US"/>
              <a:t>cholesterol</a:t>
            </a:r>
          </a:p>
        </p:txBody>
      </p:sp>
      <p:sp>
        <p:nvSpPr>
          <p:cNvPr id="6174" name="Line 30"/>
          <p:cNvSpPr>
            <a:spLocks noChangeShapeType="1"/>
          </p:cNvSpPr>
          <p:nvPr/>
        </p:nvSpPr>
        <p:spPr bwMode="auto">
          <a:xfrm flipV="1">
            <a:off x="3429000" y="914400"/>
            <a:ext cx="838200" cy="381000"/>
          </a:xfrm>
          <a:prstGeom prst="line">
            <a:avLst/>
          </a:prstGeom>
          <a:noFill/>
          <a:ln w="9525">
            <a:solidFill>
              <a:schemeClr val="tx1"/>
            </a:solidFill>
            <a:round/>
            <a:headEnd/>
            <a:tailEnd type="triangle" w="med" len="med"/>
          </a:ln>
          <a:effectLst/>
        </p:spPr>
        <p:txBody>
          <a:bodyPr/>
          <a:lstStyle/>
          <a:p>
            <a:endParaRPr lang="en-US"/>
          </a:p>
        </p:txBody>
      </p:sp>
      <p:sp>
        <p:nvSpPr>
          <p:cNvPr id="6175" name="Text Box 31"/>
          <p:cNvSpPr txBox="1">
            <a:spLocks noChangeArrowheads="1"/>
          </p:cNvSpPr>
          <p:nvPr/>
        </p:nvSpPr>
        <p:spPr bwMode="auto">
          <a:xfrm>
            <a:off x="3489325" y="722313"/>
            <a:ext cx="501650" cy="366712"/>
          </a:xfrm>
          <a:prstGeom prst="rect">
            <a:avLst/>
          </a:prstGeom>
          <a:noFill/>
          <a:ln w="9525">
            <a:noFill/>
            <a:miter lim="800000"/>
            <a:headEnd/>
            <a:tailEnd/>
          </a:ln>
          <a:effectLst/>
        </p:spPr>
        <p:txBody>
          <a:bodyPr wrap="none">
            <a:spAutoFit/>
          </a:bodyPr>
          <a:lstStyle/>
          <a:p>
            <a:r>
              <a:rPr lang="en-US"/>
              <a:t>CE</a:t>
            </a:r>
          </a:p>
        </p:txBody>
      </p:sp>
      <p:sp>
        <p:nvSpPr>
          <p:cNvPr id="6176" name="Freeform 32"/>
          <p:cNvSpPr>
            <a:spLocks/>
          </p:cNvSpPr>
          <p:nvPr/>
        </p:nvSpPr>
        <p:spPr bwMode="auto">
          <a:xfrm>
            <a:off x="5715000" y="76200"/>
            <a:ext cx="995363" cy="6710363"/>
          </a:xfrm>
          <a:custGeom>
            <a:avLst/>
            <a:gdLst/>
            <a:ahLst/>
            <a:cxnLst>
              <a:cxn ang="0">
                <a:pos x="0" y="4227"/>
              </a:cxn>
              <a:cxn ang="0">
                <a:pos x="144" y="3867"/>
              </a:cxn>
              <a:cxn ang="0">
                <a:pos x="257" y="3600"/>
              </a:cxn>
              <a:cxn ang="0">
                <a:pos x="298" y="3466"/>
              </a:cxn>
              <a:cxn ang="0">
                <a:pos x="360" y="3342"/>
              </a:cxn>
              <a:cxn ang="0">
                <a:pos x="411" y="3219"/>
              </a:cxn>
              <a:cxn ang="0">
                <a:pos x="555" y="2828"/>
              </a:cxn>
              <a:cxn ang="0">
                <a:pos x="565" y="2746"/>
              </a:cxn>
              <a:cxn ang="0">
                <a:pos x="606" y="2592"/>
              </a:cxn>
              <a:cxn ang="0">
                <a:pos x="627" y="2458"/>
              </a:cxn>
              <a:cxn ang="0">
                <a:pos x="514" y="2149"/>
              </a:cxn>
              <a:cxn ang="0">
                <a:pos x="452" y="2016"/>
              </a:cxn>
              <a:cxn ang="0">
                <a:pos x="308" y="1769"/>
              </a:cxn>
              <a:cxn ang="0">
                <a:pos x="267" y="1666"/>
              </a:cxn>
              <a:cxn ang="0">
                <a:pos x="267" y="1203"/>
              </a:cxn>
              <a:cxn ang="0">
                <a:pos x="329" y="874"/>
              </a:cxn>
              <a:cxn ang="0">
                <a:pos x="401" y="668"/>
              </a:cxn>
              <a:cxn ang="0">
                <a:pos x="442" y="555"/>
              </a:cxn>
              <a:cxn ang="0">
                <a:pos x="452" y="504"/>
              </a:cxn>
              <a:cxn ang="0">
                <a:pos x="483" y="411"/>
              </a:cxn>
              <a:cxn ang="0">
                <a:pos x="534" y="123"/>
              </a:cxn>
              <a:cxn ang="0">
                <a:pos x="576" y="0"/>
              </a:cxn>
            </a:cxnLst>
            <a:rect l="0" t="0" r="r" b="b"/>
            <a:pathLst>
              <a:path w="627" h="4227">
                <a:moveTo>
                  <a:pt x="0" y="4227"/>
                </a:moveTo>
                <a:cubicBezTo>
                  <a:pt x="65" y="4116"/>
                  <a:pt x="96" y="3987"/>
                  <a:pt x="144" y="3867"/>
                </a:cubicBezTo>
                <a:cubicBezTo>
                  <a:pt x="229" y="3655"/>
                  <a:pt x="183" y="3812"/>
                  <a:pt x="257" y="3600"/>
                </a:cubicBezTo>
                <a:cubicBezTo>
                  <a:pt x="272" y="3556"/>
                  <a:pt x="281" y="3509"/>
                  <a:pt x="298" y="3466"/>
                </a:cubicBezTo>
                <a:cubicBezTo>
                  <a:pt x="315" y="3423"/>
                  <a:pt x="341" y="3384"/>
                  <a:pt x="360" y="3342"/>
                </a:cubicBezTo>
                <a:cubicBezTo>
                  <a:pt x="378" y="3302"/>
                  <a:pt x="395" y="3261"/>
                  <a:pt x="411" y="3219"/>
                </a:cubicBezTo>
                <a:cubicBezTo>
                  <a:pt x="460" y="3088"/>
                  <a:pt x="499" y="2956"/>
                  <a:pt x="555" y="2828"/>
                </a:cubicBezTo>
                <a:cubicBezTo>
                  <a:pt x="558" y="2801"/>
                  <a:pt x="559" y="2773"/>
                  <a:pt x="565" y="2746"/>
                </a:cubicBezTo>
                <a:cubicBezTo>
                  <a:pt x="576" y="2694"/>
                  <a:pt x="606" y="2592"/>
                  <a:pt x="606" y="2592"/>
                </a:cubicBezTo>
                <a:cubicBezTo>
                  <a:pt x="612" y="2547"/>
                  <a:pt x="627" y="2503"/>
                  <a:pt x="627" y="2458"/>
                </a:cubicBezTo>
                <a:cubicBezTo>
                  <a:pt x="627" y="2346"/>
                  <a:pt x="574" y="2241"/>
                  <a:pt x="514" y="2149"/>
                </a:cubicBezTo>
                <a:cubicBezTo>
                  <a:pt x="502" y="2099"/>
                  <a:pt x="476" y="2060"/>
                  <a:pt x="452" y="2016"/>
                </a:cubicBezTo>
                <a:cubicBezTo>
                  <a:pt x="405" y="1930"/>
                  <a:pt x="367" y="1847"/>
                  <a:pt x="308" y="1769"/>
                </a:cubicBezTo>
                <a:cubicBezTo>
                  <a:pt x="298" y="1728"/>
                  <a:pt x="291" y="1701"/>
                  <a:pt x="267" y="1666"/>
                </a:cubicBezTo>
                <a:cubicBezTo>
                  <a:pt x="220" y="1520"/>
                  <a:pt x="220" y="1348"/>
                  <a:pt x="267" y="1203"/>
                </a:cubicBezTo>
                <a:cubicBezTo>
                  <a:pt x="282" y="1093"/>
                  <a:pt x="307" y="983"/>
                  <a:pt x="329" y="874"/>
                </a:cubicBezTo>
                <a:cubicBezTo>
                  <a:pt x="343" y="804"/>
                  <a:pt x="360" y="728"/>
                  <a:pt x="401" y="668"/>
                </a:cubicBezTo>
                <a:cubicBezTo>
                  <a:pt x="411" y="626"/>
                  <a:pt x="422" y="594"/>
                  <a:pt x="442" y="555"/>
                </a:cubicBezTo>
                <a:cubicBezTo>
                  <a:pt x="445" y="538"/>
                  <a:pt x="447" y="521"/>
                  <a:pt x="452" y="504"/>
                </a:cubicBezTo>
                <a:cubicBezTo>
                  <a:pt x="461" y="473"/>
                  <a:pt x="483" y="411"/>
                  <a:pt x="483" y="411"/>
                </a:cubicBezTo>
                <a:cubicBezTo>
                  <a:pt x="496" y="314"/>
                  <a:pt x="516" y="219"/>
                  <a:pt x="534" y="123"/>
                </a:cubicBezTo>
                <a:cubicBezTo>
                  <a:pt x="542" y="79"/>
                  <a:pt x="576" y="37"/>
                  <a:pt x="576" y="0"/>
                </a:cubicBezTo>
              </a:path>
            </a:pathLst>
          </a:custGeom>
          <a:noFill/>
          <a:ln w="9525">
            <a:solidFill>
              <a:schemeClr val="tx1"/>
            </a:solidFill>
            <a:round/>
            <a:headEnd/>
            <a:tailEnd/>
          </a:ln>
          <a:effectLst/>
        </p:spPr>
        <p:txBody>
          <a:bodyPr/>
          <a:lstStyle/>
          <a:p>
            <a:endParaRPr lang="en-US"/>
          </a:p>
        </p:txBody>
      </p:sp>
      <p:sp>
        <p:nvSpPr>
          <p:cNvPr id="6177" name="Freeform 33"/>
          <p:cNvSpPr>
            <a:spLocks/>
          </p:cNvSpPr>
          <p:nvPr/>
        </p:nvSpPr>
        <p:spPr bwMode="auto">
          <a:xfrm>
            <a:off x="7788275" y="49213"/>
            <a:ext cx="1241425" cy="7004050"/>
          </a:xfrm>
          <a:custGeom>
            <a:avLst/>
            <a:gdLst/>
            <a:ahLst/>
            <a:cxnLst>
              <a:cxn ang="0">
                <a:pos x="0" y="4412"/>
              </a:cxn>
              <a:cxn ang="0">
                <a:pos x="175" y="4052"/>
              </a:cxn>
              <a:cxn ang="0">
                <a:pos x="309" y="3692"/>
              </a:cxn>
              <a:cxn ang="0">
                <a:pos x="350" y="3446"/>
              </a:cxn>
              <a:cxn ang="0">
                <a:pos x="319" y="3096"/>
              </a:cxn>
              <a:cxn ang="0">
                <a:pos x="412" y="2551"/>
              </a:cxn>
              <a:cxn ang="0">
                <a:pos x="432" y="2407"/>
              </a:cxn>
              <a:cxn ang="0">
                <a:pos x="443" y="2324"/>
              </a:cxn>
              <a:cxn ang="0">
                <a:pos x="504" y="1604"/>
              </a:cxn>
              <a:cxn ang="0">
                <a:pos x="545" y="1378"/>
              </a:cxn>
              <a:cxn ang="0">
                <a:pos x="576" y="1275"/>
              </a:cxn>
              <a:cxn ang="0">
                <a:pos x="638" y="967"/>
              </a:cxn>
              <a:cxn ang="0">
                <a:pos x="689" y="761"/>
              </a:cxn>
              <a:cxn ang="0">
                <a:pos x="710" y="699"/>
              </a:cxn>
              <a:cxn ang="0">
                <a:pos x="720" y="668"/>
              </a:cxn>
              <a:cxn ang="0">
                <a:pos x="751" y="524"/>
              </a:cxn>
              <a:cxn ang="0">
                <a:pos x="761" y="216"/>
              </a:cxn>
              <a:cxn ang="0">
                <a:pos x="782" y="0"/>
              </a:cxn>
            </a:cxnLst>
            <a:rect l="0" t="0" r="r" b="b"/>
            <a:pathLst>
              <a:path w="782" h="4412">
                <a:moveTo>
                  <a:pt x="0" y="4412"/>
                </a:moveTo>
                <a:cubicBezTo>
                  <a:pt x="60" y="4294"/>
                  <a:pt x="127" y="4176"/>
                  <a:pt x="175" y="4052"/>
                </a:cubicBezTo>
                <a:cubicBezTo>
                  <a:pt x="221" y="3933"/>
                  <a:pt x="252" y="3806"/>
                  <a:pt x="309" y="3692"/>
                </a:cubicBezTo>
                <a:cubicBezTo>
                  <a:pt x="321" y="3609"/>
                  <a:pt x="340" y="3529"/>
                  <a:pt x="350" y="3446"/>
                </a:cubicBezTo>
                <a:cubicBezTo>
                  <a:pt x="343" y="3327"/>
                  <a:pt x="330" y="3214"/>
                  <a:pt x="319" y="3096"/>
                </a:cubicBezTo>
                <a:cubicBezTo>
                  <a:pt x="329" y="2916"/>
                  <a:pt x="351" y="2723"/>
                  <a:pt x="412" y="2551"/>
                </a:cubicBezTo>
                <a:cubicBezTo>
                  <a:pt x="419" y="2503"/>
                  <a:pt x="425" y="2455"/>
                  <a:pt x="432" y="2407"/>
                </a:cubicBezTo>
                <a:cubicBezTo>
                  <a:pt x="436" y="2379"/>
                  <a:pt x="443" y="2324"/>
                  <a:pt x="443" y="2324"/>
                </a:cubicBezTo>
                <a:cubicBezTo>
                  <a:pt x="448" y="2165"/>
                  <a:pt x="448" y="1777"/>
                  <a:pt x="504" y="1604"/>
                </a:cubicBezTo>
                <a:cubicBezTo>
                  <a:pt x="513" y="1529"/>
                  <a:pt x="523" y="1451"/>
                  <a:pt x="545" y="1378"/>
                </a:cubicBezTo>
                <a:cubicBezTo>
                  <a:pt x="558" y="1335"/>
                  <a:pt x="569" y="1316"/>
                  <a:pt x="576" y="1275"/>
                </a:cubicBezTo>
                <a:cubicBezTo>
                  <a:pt x="594" y="1171"/>
                  <a:pt x="610" y="1069"/>
                  <a:pt x="638" y="967"/>
                </a:cubicBezTo>
                <a:cubicBezTo>
                  <a:pt x="657" y="899"/>
                  <a:pt x="669" y="829"/>
                  <a:pt x="689" y="761"/>
                </a:cubicBezTo>
                <a:cubicBezTo>
                  <a:pt x="695" y="740"/>
                  <a:pt x="703" y="720"/>
                  <a:pt x="710" y="699"/>
                </a:cubicBezTo>
                <a:cubicBezTo>
                  <a:pt x="713" y="689"/>
                  <a:pt x="720" y="668"/>
                  <a:pt x="720" y="668"/>
                </a:cubicBezTo>
                <a:cubicBezTo>
                  <a:pt x="728" y="616"/>
                  <a:pt x="739" y="574"/>
                  <a:pt x="751" y="524"/>
                </a:cubicBezTo>
                <a:cubicBezTo>
                  <a:pt x="754" y="421"/>
                  <a:pt x="756" y="319"/>
                  <a:pt x="761" y="216"/>
                </a:cubicBezTo>
                <a:cubicBezTo>
                  <a:pt x="765" y="143"/>
                  <a:pt x="782" y="73"/>
                  <a:pt x="782" y="0"/>
                </a:cubicBezTo>
              </a:path>
            </a:pathLst>
          </a:custGeom>
          <a:noFill/>
          <a:ln w="9525">
            <a:solidFill>
              <a:schemeClr val="tx1"/>
            </a:solidFill>
            <a:round/>
            <a:headEnd/>
            <a:tailEnd/>
          </a:ln>
          <a:effectLst/>
        </p:spPr>
        <p:txBody>
          <a:bodyPr/>
          <a:lstStyle/>
          <a:p>
            <a:endParaRPr lang="en-US"/>
          </a:p>
        </p:txBody>
      </p:sp>
      <p:sp>
        <p:nvSpPr>
          <p:cNvPr id="6178" name="Text Box 34"/>
          <p:cNvSpPr txBox="1">
            <a:spLocks noChangeArrowheads="1"/>
          </p:cNvSpPr>
          <p:nvPr/>
        </p:nvSpPr>
        <p:spPr bwMode="auto">
          <a:xfrm>
            <a:off x="6629400" y="6491288"/>
            <a:ext cx="984250" cy="366712"/>
          </a:xfrm>
          <a:prstGeom prst="rect">
            <a:avLst/>
          </a:prstGeom>
          <a:noFill/>
          <a:ln w="9525">
            <a:noFill/>
            <a:miter lim="800000"/>
            <a:headEnd/>
            <a:tailEnd/>
          </a:ln>
          <a:effectLst/>
        </p:spPr>
        <p:txBody>
          <a:bodyPr wrap="none">
            <a:spAutoFit/>
          </a:bodyPr>
          <a:lstStyle/>
          <a:p>
            <a:r>
              <a:rPr lang="en-US" b="1"/>
              <a:t>Plasma</a:t>
            </a:r>
          </a:p>
        </p:txBody>
      </p:sp>
      <p:sp>
        <p:nvSpPr>
          <p:cNvPr id="6180" name="Line 36"/>
          <p:cNvSpPr>
            <a:spLocks noChangeShapeType="1"/>
          </p:cNvSpPr>
          <p:nvPr/>
        </p:nvSpPr>
        <p:spPr bwMode="auto">
          <a:xfrm flipV="1">
            <a:off x="7620000" y="609600"/>
            <a:ext cx="76200" cy="609600"/>
          </a:xfrm>
          <a:prstGeom prst="line">
            <a:avLst/>
          </a:prstGeom>
          <a:noFill/>
          <a:ln w="9525">
            <a:solidFill>
              <a:schemeClr val="tx1"/>
            </a:solidFill>
            <a:round/>
            <a:headEnd/>
            <a:tailEnd type="triangle" w="med" len="med"/>
          </a:ln>
          <a:effectLst/>
        </p:spPr>
        <p:txBody>
          <a:bodyPr/>
          <a:lstStyle/>
          <a:p>
            <a:endParaRPr lang="en-US"/>
          </a:p>
        </p:txBody>
      </p:sp>
      <p:sp>
        <p:nvSpPr>
          <p:cNvPr id="6181" name="Text Box 37"/>
          <p:cNvSpPr txBox="1">
            <a:spLocks noChangeArrowheads="1"/>
          </p:cNvSpPr>
          <p:nvPr/>
        </p:nvSpPr>
        <p:spPr bwMode="auto">
          <a:xfrm>
            <a:off x="7391400" y="228600"/>
            <a:ext cx="679450" cy="366713"/>
          </a:xfrm>
          <a:prstGeom prst="rect">
            <a:avLst/>
          </a:prstGeom>
          <a:noFill/>
          <a:ln w="9525">
            <a:noFill/>
            <a:miter lim="800000"/>
            <a:headEnd/>
            <a:tailEnd/>
          </a:ln>
          <a:effectLst/>
        </p:spPr>
        <p:txBody>
          <a:bodyPr wrap="none">
            <a:spAutoFit/>
          </a:bodyPr>
          <a:lstStyle/>
          <a:p>
            <a:r>
              <a:rPr lang="en-US"/>
              <a:t>Liver</a:t>
            </a:r>
          </a:p>
        </p:txBody>
      </p:sp>
      <p:sp>
        <p:nvSpPr>
          <p:cNvPr id="6182" name="Oval 38"/>
          <p:cNvSpPr>
            <a:spLocks noChangeArrowheads="1"/>
          </p:cNvSpPr>
          <p:nvPr/>
        </p:nvSpPr>
        <p:spPr bwMode="auto">
          <a:xfrm>
            <a:off x="8001000" y="1524000"/>
            <a:ext cx="533400" cy="762000"/>
          </a:xfrm>
          <a:prstGeom prst="ellipse">
            <a:avLst/>
          </a:prstGeom>
          <a:solidFill>
            <a:schemeClr val="accent1"/>
          </a:solidFill>
          <a:ln w="9525">
            <a:solidFill>
              <a:schemeClr val="tx1"/>
            </a:solidFill>
            <a:round/>
            <a:headEnd/>
            <a:tailEnd/>
          </a:ln>
          <a:effectLst/>
        </p:spPr>
        <p:txBody>
          <a:bodyPr wrap="none" anchor="ctr"/>
          <a:lstStyle/>
          <a:p>
            <a:pPr algn="ctr"/>
            <a:r>
              <a:rPr lang="en-US"/>
              <a:t>CII</a:t>
            </a:r>
          </a:p>
        </p:txBody>
      </p:sp>
      <p:sp>
        <p:nvSpPr>
          <p:cNvPr id="6184" name="Oval 40"/>
          <p:cNvSpPr>
            <a:spLocks noChangeArrowheads="1"/>
          </p:cNvSpPr>
          <p:nvPr/>
        </p:nvSpPr>
        <p:spPr bwMode="auto">
          <a:xfrm>
            <a:off x="7086600" y="3276600"/>
            <a:ext cx="533400" cy="304800"/>
          </a:xfrm>
          <a:prstGeom prst="ellipse">
            <a:avLst/>
          </a:prstGeom>
          <a:solidFill>
            <a:schemeClr val="accent1"/>
          </a:solidFill>
          <a:ln w="9525">
            <a:solidFill>
              <a:schemeClr val="tx1"/>
            </a:solidFill>
            <a:round/>
            <a:headEnd/>
            <a:tailEnd/>
          </a:ln>
          <a:effectLst/>
        </p:spPr>
        <p:txBody>
          <a:bodyPr wrap="none" anchor="ctr"/>
          <a:lstStyle/>
          <a:p>
            <a:pPr algn="ctr"/>
            <a:r>
              <a:rPr lang="en-US"/>
              <a:t>CIII</a:t>
            </a:r>
          </a:p>
        </p:txBody>
      </p:sp>
      <p:sp>
        <p:nvSpPr>
          <p:cNvPr id="6188" name="Oval 44"/>
          <p:cNvSpPr>
            <a:spLocks noChangeArrowheads="1"/>
          </p:cNvSpPr>
          <p:nvPr/>
        </p:nvSpPr>
        <p:spPr bwMode="auto">
          <a:xfrm>
            <a:off x="6400800" y="2895600"/>
            <a:ext cx="533400" cy="304800"/>
          </a:xfrm>
          <a:prstGeom prst="ellipse">
            <a:avLst/>
          </a:prstGeom>
          <a:solidFill>
            <a:schemeClr val="accent1"/>
          </a:solidFill>
          <a:ln w="9525">
            <a:solidFill>
              <a:schemeClr val="tx1"/>
            </a:solidFill>
            <a:round/>
            <a:headEnd/>
            <a:tailEnd/>
          </a:ln>
          <a:effectLst/>
        </p:spPr>
        <p:txBody>
          <a:bodyPr wrap="none" anchor="ctr"/>
          <a:lstStyle/>
          <a:p>
            <a:pPr algn="ctr"/>
            <a:r>
              <a:rPr lang="en-US"/>
              <a:t>A</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6" name="Oval 6"/>
          <p:cNvSpPr>
            <a:spLocks noChangeArrowheads="1"/>
          </p:cNvSpPr>
          <p:nvPr/>
        </p:nvSpPr>
        <p:spPr bwMode="auto">
          <a:xfrm>
            <a:off x="1828800" y="990600"/>
            <a:ext cx="1447800" cy="1371600"/>
          </a:xfrm>
          <a:prstGeom prst="ellipse">
            <a:avLst/>
          </a:prstGeom>
          <a:solidFill>
            <a:schemeClr val="folHlink"/>
          </a:solidFill>
          <a:ln w="9525">
            <a:solidFill>
              <a:schemeClr val="tx1"/>
            </a:solidFill>
            <a:round/>
            <a:headEnd/>
            <a:tailEnd/>
          </a:ln>
          <a:effectLst/>
        </p:spPr>
        <p:txBody>
          <a:bodyPr wrap="none" anchor="ctr"/>
          <a:lstStyle/>
          <a:p>
            <a:pPr algn="ctr"/>
            <a:r>
              <a:rPr lang="en-US"/>
              <a:t>TG/CE</a:t>
            </a:r>
          </a:p>
        </p:txBody>
      </p:sp>
      <p:sp>
        <p:nvSpPr>
          <p:cNvPr id="10247" name="Oval 7"/>
          <p:cNvSpPr>
            <a:spLocks noChangeArrowheads="1"/>
          </p:cNvSpPr>
          <p:nvPr/>
        </p:nvSpPr>
        <p:spPr bwMode="auto">
          <a:xfrm>
            <a:off x="1905000" y="609600"/>
            <a:ext cx="609600" cy="609600"/>
          </a:xfrm>
          <a:prstGeom prst="ellipse">
            <a:avLst/>
          </a:prstGeom>
          <a:solidFill>
            <a:schemeClr val="accent1"/>
          </a:solidFill>
          <a:ln w="9525">
            <a:solidFill>
              <a:schemeClr val="tx1"/>
            </a:solidFill>
            <a:round/>
            <a:headEnd/>
            <a:tailEnd/>
          </a:ln>
          <a:effectLst/>
        </p:spPr>
        <p:txBody>
          <a:bodyPr wrap="none" anchor="ctr"/>
          <a:lstStyle/>
          <a:p>
            <a:pPr algn="ctr"/>
            <a:r>
              <a:rPr lang="en-US"/>
              <a:t>B48</a:t>
            </a:r>
          </a:p>
        </p:txBody>
      </p:sp>
      <p:sp>
        <p:nvSpPr>
          <p:cNvPr id="10249" name="Freeform 9"/>
          <p:cNvSpPr>
            <a:spLocks/>
          </p:cNvSpPr>
          <p:nvPr/>
        </p:nvSpPr>
        <p:spPr bwMode="auto">
          <a:xfrm>
            <a:off x="-261938" y="2122488"/>
            <a:ext cx="8491538" cy="4837112"/>
          </a:xfrm>
          <a:custGeom>
            <a:avLst/>
            <a:gdLst/>
            <a:ahLst/>
            <a:cxnLst>
              <a:cxn ang="0">
                <a:pos x="0" y="0"/>
              </a:cxn>
              <a:cxn ang="0">
                <a:pos x="31" y="62"/>
              </a:cxn>
              <a:cxn ang="0">
                <a:pos x="83" y="103"/>
              </a:cxn>
              <a:cxn ang="0">
                <a:pos x="175" y="196"/>
              </a:cxn>
              <a:cxn ang="0">
                <a:pos x="268" y="329"/>
              </a:cxn>
              <a:cxn ang="0">
                <a:pos x="535" y="586"/>
              </a:cxn>
              <a:cxn ang="0">
                <a:pos x="720" y="700"/>
              </a:cxn>
              <a:cxn ang="0">
                <a:pos x="813" y="730"/>
              </a:cxn>
              <a:cxn ang="0">
                <a:pos x="844" y="741"/>
              </a:cxn>
              <a:cxn ang="0">
                <a:pos x="875" y="751"/>
              </a:cxn>
              <a:cxn ang="0">
                <a:pos x="1008" y="802"/>
              </a:cxn>
              <a:cxn ang="0">
                <a:pos x="1039" y="823"/>
              </a:cxn>
              <a:cxn ang="0">
                <a:pos x="1070" y="833"/>
              </a:cxn>
              <a:cxn ang="0">
                <a:pos x="1132" y="874"/>
              </a:cxn>
              <a:cxn ang="0">
                <a:pos x="1286" y="926"/>
              </a:cxn>
              <a:cxn ang="0">
                <a:pos x="1348" y="957"/>
              </a:cxn>
              <a:cxn ang="0">
                <a:pos x="1399" y="1008"/>
              </a:cxn>
              <a:cxn ang="0">
                <a:pos x="1420" y="1039"/>
              </a:cxn>
              <a:cxn ang="0">
                <a:pos x="1554" y="1121"/>
              </a:cxn>
              <a:cxn ang="0">
                <a:pos x="1770" y="1183"/>
              </a:cxn>
              <a:cxn ang="0">
                <a:pos x="1965" y="1224"/>
              </a:cxn>
              <a:cxn ang="0">
                <a:pos x="2037" y="1265"/>
              </a:cxn>
              <a:cxn ang="0">
                <a:pos x="2109" y="1368"/>
              </a:cxn>
              <a:cxn ang="0">
                <a:pos x="2459" y="1461"/>
              </a:cxn>
              <a:cxn ang="0">
                <a:pos x="2531" y="1481"/>
              </a:cxn>
              <a:cxn ang="0">
                <a:pos x="2572" y="1512"/>
              </a:cxn>
              <a:cxn ang="0">
                <a:pos x="2736" y="1584"/>
              </a:cxn>
              <a:cxn ang="0">
                <a:pos x="2850" y="1625"/>
              </a:cxn>
              <a:cxn ang="0">
                <a:pos x="2932" y="1646"/>
              </a:cxn>
              <a:cxn ang="0">
                <a:pos x="3055" y="1708"/>
              </a:cxn>
              <a:cxn ang="0">
                <a:pos x="3148" y="1769"/>
              </a:cxn>
              <a:cxn ang="0">
                <a:pos x="3282" y="1852"/>
              </a:cxn>
              <a:cxn ang="0">
                <a:pos x="3374" y="1903"/>
              </a:cxn>
              <a:cxn ang="0">
                <a:pos x="3405" y="1924"/>
              </a:cxn>
              <a:cxn ang="0">
                <a:pos x="3467" y="1944"/>
              </a:cxn>
              <a:cxn ang="0">
                <a:pos x="3631" y="2026"/>
              </a:cxn>
              <a:cxn ang="0">
                <a:pos x="3693" y="2047"/>
              </a:cxn>
              <a:cxn ang="0">
                <a:pos x="3724" y="2057"/>
              </a:cxn>
              <a:cxn ang="0">
                <a:pos x="3878" y="2242"/>
              </a:cxn>
              <a:cxn ang="0">
                <a:pos x="4012" y="2304"/>
              </a:cxn>
              <a:cxn ang="0">
                <a:pos x="4187" y="2407"/>
              </a:cxn>
              <a:cxn ang="0">
                <a:pos x="4300" y="2458"/>
              </a:cxn>
              <a:cxn ang="0">
                <a:pos x="4732" y="2736"/>
              </a:cxn>
              <a:cxn ang="0">
                <a:pos x="5061" y="2942"/>
              </a:cxn>
              <a:cxn ang="0">
                <a:pos x="5215" y="2993"/>
              </a:cxn>
              <a:cxn ang="0">
                <a:pos x="5277" y="3014"/>
              </a:cxn>
              <a:cxn ang="0">
                <a:pos x="5308" y="3024"/>
              </a:cxn>
              <a:cxn ang="0">
                <a:pos x="5349" y="3045"/>
              </a:cxn>
            </a:cxnLst>
            <a:rect l="0" t="0" r="r" b="b"/>
            <a:pathLst>
              <a:path w="5349" h="3047">
                <a:moveTo>
                  <a:pt x="0" y="0"/>
                </a:moveTo>
                <a:cubicBezTo>
                  <a:pt x="13" y="19"/>
                  <a:pt x="16" y="44"/>
                  <a:pt x="31" y="62"/>
                </a:cubicBezTo>
                <a:cubicBezTo>
                  <a:pt x="45" y="79"/>
                  <a:pt x="66" y="89"/>
                  <a:pt x="83" y="103"/>
                </a:cubicBezTo>
                <a:cubicBezTo>
                  <a:pt x="118" y="133"/>
                  <a:pt x="136" y="170"/>
                  <a:pt x="175" y="196"/>
                </a:cubicBezTo>
                <a:cubicBezTo>
                  <a:pt x="194" y="247"/>
                  <a:pt x="239" y="283"/>
                  <a:pt x="268" y="329"/>
                </a:cubicBezTo>
                <a:cubicBezTo>
                  <a:pt x="336" y="438"/>
                  <a:pt x="405" y="544"/>
                  <a:pt x="535" y="586"/>
                </a:cubicBezTo>
                <a:cubicBezTo>
                  <a:pt x="593" y="625"/>
                  <a:pt x="653" y="677"/>
                  <a:pt x="720" y="700"/>
                </a:cubicBezTo>
                <a:cubicBezTo>
                  <a:pt x="751" y="710"/>
                  <a:pt x="782" y="720"/>
                  <a:pt x="813" y="730"/>
                </a:cubicBezTo>
                <a:cubicBezTo>
                  <a:pt x="823" y="734"/>
                  <a:pt x="834" y="737"/>
                  <a:pt x="844" y="741"/>
                </a:cubicBezTo>
                <a:cubicBezTo>
                  <a:pt x="854" y="744"/>
                  <a:pt x="875" y="751"/>
                  <a:pt x="875" y="751"/>
                </a:cubicBezTo>
                <a:cubicBezTo>
                  <a:pt x="917" y="780"/>
                  <a:pt x="960" y="786"/>
                  <a:pt x="1008" y="802"/>
                </a:cubicBezTo>
                <a:cubicBezTo>
                  <a:pt x="1018" y="809"/>
                  <a:pt x="1028" y="817"/>
                  <a:pt x="1039" y="823"/>
                </a:cubicBezTo>
                <a:cubicBezTo>
                  <a:pt x="1049" y="828"/>
                  <a:pt x="1060" y="828"/>
                  <a:pt x="1070" y="833"/>
                </a:cubicBezTo>
                <a:cubicBezTo>
                  <a:pt x="1092" y="845"/>
                  <a:pt x="1111" y="860"/>
                  <a:pt x="1132" y="874"/>
                </a:cubicBezTo>
                <a:cubicBezTo>
                  <a:pt x="1161" y="893"/>
                  <a:pt x="1248" y="914"/>
                  <a:pt x="1286" y="926"/>
                </a:cubicBezTo>
                <a:cubicBezTo>
                  <a:pt x="1308" y="933"/>
                  <a:pt x="1326" y="949"/>
                  <a:pt x="1348" y="957"/>
                </a:cubicBezTo>
                <a:cubicBezTo>
                  <a:pt x="1399" y="1036"/>
                  <a:pt x="1333" y="944"/>
                  <a:pt x="1399" y="1008"/>
                </a:cubicBezTo>
                <a:cubicBezTo>
                  <a:pt x="1408" y="1017"/>
                  <a:pt x="1411" y="1030"/>
                  <a:pt x="1420" y="1039"/>
                </a:cubicBezTo>
                <a:cubicBezTo>
                  <a:pt x="1458" y="1077"/>
                  <a:pt x="1502" y="1109"/>
                  <a:pt x="1554" y="1121"/>
                </a:cubicBezTo>
                <a:cubicBezTo>
                  <a:pt x="1621" y="1168"/>
                  <a:pt x="1691" y="1175"/>
                  <a:pt x="1770" y="1183"/>
                </a:cubicBezTo>
                <a:cubicBezTo>
                  <a:pt x="1835" y="1199"/>
                  <a:pt x="1901" y="1203"/>
                  <a:pt x="1965" y="1224"/>
                </a:cubicBezTo>
                <a:cubicBezTo>
                  <a:pt x="1988" y="1239"/>
                  <a:pt x="2016" y="1247"/>
                  <a:pt x="2037" y="1265"/>
                </a:cubicBezTo>
                <a:cubicBezTo>
                  <a:pt x="2071" y="1293"/>
                  <a:pt x="2072" y="1339"/>
                  <a:pt x="2109" y="1368"/>
                </a:cubicBezTo>
                <a:cubicBezTo>
                  <a:pt x="2208" y="1445"/>
                  <a:pt x="2339" y="1451"/>
                  <a:pt x="2459" y="1461"/>
                </a:cubicBezTo>
                <a:cubicBezTo>
                  <a:pt x="2483" y="1469"/>
                  <a:pt x="2509" y="1470"/>
                  <a:pt x="2531" y="1481"/>
                </a:cubicBezTo>
                <a:cubicBezTo>
                  <a:pt x="2546" y="1489"/>
                  <a:pt x="2558" y="1503"/>
                  <a:pt x="2572" y="1512"/>
                </a:cubicBezTo>
                <a:cubicBezTo>
                  <a:pt x="2613" y="1538"/>
                  <a:pt x="2692" y="1573"/>
                  <a:pt x="2736" y="1584"/>
                </a:cubicBezTo>
                <a:cubicBezTo>
                  <a:pt x="2776" y="1611"/>
                  <a:pt x="2802" y="1614"/>
                  <a:pt x="2850" y="1625"/>
                </a:cubicBezTo>
                <a:cubicBezTo>
                  <a:pt x="2877" y="1631"/>
                  <a:pt x="2932" y="1646"/>
                  <a:pt x="2932" y="1646"/>
                </a:cubicBezTo>
                <a:cubicBezTo>
                  <a:pt x="2974" y="1678"/>
                  <a:pt x="3010" y="1682"/>
                  <a:pt x="3055" y="1708"/>
                </a:cubicBezTo>
                <a:cubicBezTo>
                  <a:pt x="3091" y="1728"/>
                  <a:pt x="3108" y="1756"/>
                  <a:pt x="3148" y="1769"/>
                </a:cubicBezTo>
                <a:cubicBezTo>
                  <a:pt x="3223" y="1829"/>
                  <a:pt x="3180" y="1800"/>
                  <a:pt x="3282" y="1852"/>
                </a:cubicBezTo>
                <a:cubicBezTo>
                  <a:pt x="3415" y="1920"/>
                  <a:pt x="3292" y="1876"/>
                  <a:pt x="3374" y="1903"/>
                </a:cubicBezTo>
                <a:cubicBezTo>
                  <a:pt x="3384" y="1910"/>
                  <a:pt x="3394" y="1919"/>
                  <a:pt x="3405" y="1924"/>
                </a:cubicBezTo>
                <a:cubicBezTo>
                  <a:pt x="3425" y="1933"/>
                  <a:pt x="3467" y="1944"/>
                  <a:pt x="3467" y="1944"/>
                </a:cubicBezTo>
                <a:cubicBezTo>
                  <a:pt x="3517" y="1978"/>
                  <a:pt x="3575" y="2004"/>
                  <a:pt x="3631" y="2026"/>
                </a:cubicBezTo>
                <a:cubicBezTo>
                  <a:pt x="3651" y="2034"/>
                  <a:pt x="3672" y="2040"/>
                  <a:pt x="3693" y="2047"/>
                </a:cubicBezTo>
                <a:cubicBezTo>
                  <a:pt x="3703" y="2050"/>
                  <a:pt x="3724" y="2057"/>
                  <a:pt x="3724" y="2057"/>
                </a:cubicBezTo>
                <a:cubicBezTo>
                  <a:pt x="3792" y="2103"/>
                  <a:pt x="3815" y="2190"/>
                  <a:pt x="3878" y="2242"/>
                </a:cubicBezTo>
                <a:cubicBezTo>
                  <a:pt x="3917" y="2274"/>
                  <a:pt x="3968" y="2279"/>
                  <a:pt x="4012" y="2304"/>
                </a:cubicBezTo>
                <a:cubicBezTo>
                  <a:pt x="4071" y="2338"/>
                  <a:pt x="4130" y="2368"/>
                  <a:pt x="4187" y="2407"/>
                </a:cubicBezTo>
                <a:cubicBezTo>
                  <a:pt x="4221" y="2430"/>
                  <a:pt x="4266" y="2435"/>
                  <a:pt x="4300" y="2458"/>
                </a:cubicBezTo>
                <a:cubicBezTo>
                  <a:pt x="4443" y="2555"/>
                  <a:pt x="4584" y="2648"/>
                  <a:pt x="4732" y="2736"/>
                </a:cubicBezTo>
                <a:cubicBezTo>
                  <a:pt x="4843" y="2802"/>
                  <a:pt x="4942" y="2889"/>
                  <a:pt x="5061" y="2942"/>
                </a:cubicBezTo>
                <a:cubicBezTo>
                  <a:pt x="5109" y="2963"/>
                  <a:pt x="5165" y="2976"/>
                  <a:pt x="5215" y="2993"/>
                </a:cubicBezTo>
                <a:cubicBezTo>
                  <a:pt x="5297" y="3021"/>
                  <a:pt x="5195" y="2987"/>
                  <a:pt x="5277" y="3014"/>
                </a:cubicBezTo>
                <a:cubicBezTo>
                  <a:pt x="5287" y="3017"/>
                  <a:pt x="5308" y="3024"/>
                  <a:pt x="5308" y="3024"/>
                </a:cubicBezTo>
                <a:cubicBezTo>
                  <a:pt x="5342" y="3047"/>
                  <a:pt x="5327" y="3045"/>
                  <a:pt x="5349" y="3045"/>
                </a:cubicBezTo>
              </a:path>
            </a:pathLst>
          </a:custGeom>
          <a:noFill/>
          <a:ln w="9525" cmpd="sng">
            <a:solidFill>
              <a:schemeClr val="tx1"/>
            </a:solidFill>
            <a:round/>
            <a:headEnd/>
            <a:tailEnd/>
          </a:ln>
          <a:effectLst/>
        </p:spPr>
        <p:txBody>
          <a:bodyPr/>
          <a:lstStyle/>
          <a:p>
            <a:endParaRPr lang="en-US"/>
          </a:p>
        </p:txBody>
      </p:sp>
      <p:sp>
        <p:nvSpPr>
          <p:cNvPr id="10250" name="Freeform 10"/>
          <p:cNvSpPr>
            <a:spLocks/>
          </p:cNvSpPr>
          <p:nvPr/>
        </p:nvSpPr>
        <p:spPr bwMode="auto">
          <a:xfrm>
            <a:off x="2438400" y="0"/>
            <a:ext cx="6705600" cy="3200400"/>
          </a:xfrm>
          <a:custGeom>
            <a:avLst/>
            <a:gdLst/>
            <a:ahLst/>
            <a:cxnLst>
              <a:cxn ang="0">
                <a:pos x="0" y="0"/>
              </a:cxn>
              <a:cxn ang="0">
                <a:pos x="247" y="82"/>
              </a:cxn>
              <a:cxn ang="0">
                <a:pos x="288" y="93"/>
              </a:cxn>
              <a:cxn ang="0">
                <a:pos x="350" y="113"/>
              </a:cxn>
              <a:cxn ang="0">
                <a:pos x="452" y="154"/>
              </a:cxn>
              <a:cxn ang="0">
                <a:pos x="627" y="237"/>
              </a:cxn>
              <a:cxn ang="0">
                <a:pos x="1059" y="278"/>
              </a:cxn>
              <a:cxn ang="0">
                <a:pos x="1203" y="329"/>
              </a:cxn>
              <a:cxn ang="0">
                <a:pos x="1440" y="381"/>
              </a:cxn>
              <a:cxn ang="0">
                <a:pos x="1471" y="391"/>
              </a:cxn>
              <a:cxn ang="0">
                <a:pos x="1522" y="401"/>
              </a:cxn>
              <a:cxn ang="0">
                <a:pos x="1584" y="422"/>
              </a:cxn>
              <a:cxn ang="0">
                <a:pos x="1769" y="525"/>
              </a:cxn>
              <a:cxn ang="0">
                <a:pos x="1934" y="648"/>
              </a:cxn>
              <a:cxn ang="0">
                <a:pos x="2047" y="699"/>
              </a:cxn>
              <a:cxn ang="0">
                <a:pos x="2180" y="782"/>
              </a:cxn>
              <a:cxn ang="0">
                <a:pos x="2232" y="823"/>
              </a:cxn>
              <a:cxn ang="0">
                <a:pos x="2263" y="854"/>
              </a:cxn>
              <a:cxn ang="0">
                <a:pos x="2335" y="885"/>
              </a:cxn>
              <a:cxn ang="0">
                <a:pos x="2396" y="905"/>
              </a:cxn>
              <a:cxn ang="0">
                <a:pos x="2561" y="987"/>
              </a:cxn>
              <a:cxn ang="0">
                <a:pos x="2643" y="1008"/>
              </a:cxn>
              <a:cxn ang="0">
                <a:pos x="2684" y="1029"/>
              </a:cxn>
              <a:cxn ang="0">
                <a:pos x="2726" y="1039"/>
              </a:cxn>
              <a:cxn ang="0">
                <a:pos x="2756" y="1059"/>
              </a:cxn>
              <a:cxn ang="0">
                <a:pos x="2798" y="1080"/>
              </a:cxn>
              <a:cxn ang="0">
                <a:pos x="2911" y="1101"/>
              </a:cxn>
              <a:cxn ang="0">
                <a:pos x="3075" y="1183"/>
              </a:cxn>
              <a:cxn ang="0">
                <a:pos x="3240" y="1214"/>
              </a:cxn>
              <a:cxn ang="0">
                <a:pos x="3384" y="1275"/>
              </a:cxn>
              <a:cxn ang="0">
                <a:pos x="3569" y="1358"/>
              </a:cxn>
              <a:cxn ang="0">
                <a:pos x="3631" y="1399"/>
              </a:cxn>
              <a:cxn ang="0">
                <a:pos x="3723" y="1430"/>
              </a:cxn>
              <a:cxn ang="0">
                <a:pos x="3950" y="1512"/>
              </a:cxn>
            </a:cxnLst>
            <a:rect l="0" t="0" r="r" b="b"/>
            <a:pathLst>
              <a:path w="3950" h="1512">
                <a:moveTo>
                  <a:pt x="0" y="0"/>
                </a:moveTo>
                <a:cubicBezTo>
                  <a:pt x="85" y="21"/>
                  <a:pt x="162" y="59"/>
                  <a:pt x="247" y="82"/>
                </a:cubicBezTo>
                <a:cubicBezTo>
                  <a:pt x="261" y="86"/>
                  <a:pt x="274" y="89"/>
                  <a:pt x="288" y="93"/>
                </a:cubicBezTo>
                <a:cubicBezTo>
                  <a:pt x="309" y="99"/>
                  <a:pt x="350" y="113"/>
                  <a:pt x="350" y="113"/>
                </a:cubicBezTo>
                <a:cubicBezTo>
                  <a:pt x="385" y="137"/>
                  <a:pt x="411" y="144"/>
                  <a:pt x="452" y="154"/>
                </a:cubicBezTo>
                <a:cubicBezTo>
                  <a:pt x="501" y="178"/>
                  <a:pt x="573" y="223"/>
                  <a:pt x="627" y="237"/>
                </a:cubicBezTo>
                <a:cubicBezTo>
                  <a:pt x="764" y="272"/>
                  <a:pt x="919" y="264"/>
                  <a:pt x="1059" y="278"/>
                </a:cubicBezTo>
                <a:cubicBezTo>
                  <a:pt x="1109" y="294"/>
                  <a:pt x="1152" y="317"/>
                  <a:pt x="1203" y="329"/>
                </a:cubicBezTo>
                <a:cubicBezTo>
                  <a:pt x="1266" y="372"/>
                  <a:pt x="1366" y="372"/>
                  <a:pt x="1440" y="381"/>
                </a:cubicBezTo>
                <a:cubicBezTo>
                  <a:pt x="1450" y="384"/>
                  <a:pt x="1460" y="388"/>
                  <a:pt x="1471" y="391"/>
                </a:cubicBezTo>
                <a:cubicBezTo>
                  <a:pt x="1488" y="395"/>
                  <a:pt x="1505" y="396"/>
                  <a:pt x="1522" y="401"/>
                </a:cubicBezTo>
                <a:cubicBezTo>
                  <a:pt x="1543" y="407"/>
                  <a:pt x="1584" y="422"/>
                  <a:pt x="1584" y="422"/>
                </a:cubicBezTo>
                <a:cubicBezTo>
                  <a:pt x="1642" y="466"/>
                  <a:pt x="1707" y="490"/>
                  <a:pt x="1769" y="525"/>
                </a:cubicBezTo>
                <a:cubicBezTo>
                  <a:pt x="1829" y="559"/>
                  <a:pt x="1878" y="608"/>
                  <a:pt x="1934" y="648"/>
                </a:cubicBezTo>
                <a:cubicBezTo>
                  <a:pt x="2023" y="711"/>
                  <a:pt x="1988" y="674"/>
                  <a:pt x="2047" y="699"/>
                </a:cubicBezTo>
                <a:cubicBezTo>
                  <a:pt x="2095" y="720"/>
                  <a:pt x="2135" y="755"/>
                  <a:pt x="2180" y="782"/>
                </a:cubicBezTo>
                <a:cubicBezTo>
                  <a:pt x="2228" y="852"/>
                  <a:pt x="2171" y="783"/>
                  <a:pt x="2232" y="823"/>
                </a:cubicBezTo>
                <a:cubicBezTo>
                  <a:pt x="2244" y="831"/>
                  <a:pt x="2251" y="846"/>
                  <a:pt x="2263" y="854"/>
                </a:cubicBezTo>
                <a:cubicBezTo>
                  <a:pt x="2285" y="868"/>
                  <a:pt x="2311" y="875"/>
                  <a:pt x="2335" y="885"/>
                </a:cubicBezTo>
                <a:cubicBezTo>
                  <a:pt x="2355" y="893"/>
                  <a:pt x="2396" y="905"/>
                  <a:pt x="2396" y="905"/>
                </a:cubicBezTo>
                <a:cubicBezTo>
                  <a:pt x="2454" y="944"/>
                  <a:pt x="2493" y="965"/>
                  <a:pt x="2561" y="987"/>
                </a:cubicBezTo>
                <a:cubicBezTo>
                  <a:pt x="2588" y="996"/>
                  <a:pt x="2643" y="1008"/>
                  <a:pt x="2643" y="1008"/>
                </a:cubicBezTo>
                <a:cubicBezTo>
                  <a:pt x="2657" y="1015"/>
                  <a:pt x="2670" y="1024"/>
                  <a:pt x="2684" y="1029"/>
                </a:cubicBezTo>
                <a:cubicBezTo>
                  <a:pt x="2697" y="1034"/>
                  <a:pt x="2713" y="1033"/>
                  <a:pt x="2726" y="1039"/>
                </a:cubicBezTo>
                <a:cubicBezTo>
                  <a:pt x="2737" y="1044"/>
                  <a:pt x="2746" y="1053"/>
                  <a:pt x="2756" y="1059"/>
                </a:cubicBezTo>
                <a:cubicBezTo>
                  <a:pt x="2770" y="1067"/>
                  <a:pt x="2783" y="1075"/>
                  <a:pt x="2798" y="1080"/>
                </a:cubicBezTo>
                <a:cubicBezTo>
                  <a:pt x="2825" y="1090"/>
                  <a:pt x="2891" y="1098"/>
                  <a:pt x="2911" y="1101"/>
                </a:cubicBezTo>
                <a:cubicBezTo>
                  <a:pt x="2976" y="1122"/>
                  <a:pt x="3016" y="1144"/>
                  <a:pt x="3075" y="1183"/>
                </a:cubicBezTo>
                <a:cubicBezTo>
                  <a:pt x="3113" y="1209"/>
                  <a:pt x="3200" y="1209"/>
                  <a:pt x="3240" y="1214"/>
                </a:cubicBezTo>
                <a:cubicBezTo>
                  <a:pt x="3290" y="1230"/>
                  <a:pt x="3334" y="1259"/>
                  <a:pt x="3384" y="1275"/>
                </a:cubicBezTo>
                <a:cubicBezTo>
                  <a:pt x="3434" y="1309"/>
                  <a:pt x="3512" y="1339"/>
                  <a:pt x="3569" y="1358"/>
                </a:cubicBezTo>
                <a:cubicBezTo>
                  <a:pt x="3592" y="1366"/>
                  <a:pt x="3610" y="1385"/>
                  <a:pt x="3631" y="1399"/>
                </a:cubicBezTo>
                <a:cubicBezTo>
                  <a:pt x="3658" y="1417"/>
                  <a:pt x="3693" y="1419"/>
                  <a:pt x="3723" y="1430"/>
                </a:cubicBezTo>
                <a:cubicBezTo>
                  <a:pt x="3796" y="1456"/>
                  <a:pt x="3871" y="1512"/>
                  <a:pt x="3950" y="1512"/>
                </a:cubicBezTo>
              </a:path>
            </a:pathLst>
          </a:custGeom>
          <a:noFill/>
          <a:ln w="9525">
            <a:solidFill>
              <a:schemeClr val="tx1"/>
            </a:solidFill>
            <a:round/>
            <a:headEnd/>
            <a:tailEnd/>
          </a:ln>
          <a:effectLst/>
        </p:spPr>
        <p:txBody>
          <a:bodyPr/>
          <a:lstStyle/>
          <a:p>
            <a:endParaRPr lang="en-US"/>
          </a:p>
        </p:txBody>
      </p:sp>
      <p:sp>
        <p:nvSpPr>
          <p:cNvPr id="10251" name="Oval 11"/>
          <p:cNvSpPr>
            <a:spLocks noChangeArrowheads="1"/>
          </p:cNvSpPr>
          <p:nvPr/>
        </p:nvSpPr>
        <p:spPr bwMode="auto">
          <a:xfrm>
            <a:off x="4114800" y="4495800"/>
            <a:ext cx="152400" cy="3810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0252" name="Oval 12"/>
          <p:cNvSpPr>
            <a:spLocks noChangeArrowheads="1"/>
          </p:cNvSpPr>
          <p:nvPr/>
        </p:nvSpPr>
        <p:spPr bwMode="auto">
          <a:xfrm>
            <a:off x="4114800" y="4114800"/>
            <a:ext cx="152400" cy="3810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0253" name="Rectangle 13"/>
          <p:cNvSpPr>
            <a:spLocks noChangeArrowheads="1"/>
          </p:cNvSpPr>
          <p:nvPr/>
        </p:nvSpPr>
        <p:spPr bwMode="auto">
          <a:xfrm>
            <a:off x="3505200" y="3048000"/>
            <a:ext cx="1447800" cy="1066800"/>
          </a:xfrm>
          <a:prstGeom prst="rect">
            <a:avLst/>
          </a:prstGeom>
          <a:solidFill>
            <a:schemeClr val="hlink"/>
          </a:solidFill>
          <a:ln w="9525">
            <a:solidFill>
              <a:schemeClr val="tx1"/>
            </a:solidFill>
            <a:miter lim="800000"/>
            <a:headEnd/>
            <a:tailEnd/>
          </a:ln>
          <a:effectLst/>
        </p:spPr>
        <p:txBody>
          <a:bodyPr wrap="none" anchor="ctr"/>
          <a:lstStyle/>
          <a:p>
            <a:pPr algn="ctr"/>
            <a:r>
              <a:rPr lang="en-US" b="1"/>
              <a:t>Lipoprotein</a:t>
            </a:r>
          </a:p>
          <a:p>
            <a:pPr algn="ctr"/>
            <a:r>
              <a:rPr lang="en-US" b="1"/>
              <a:t>Lipase</a:t>
            </a:r>
          </a:p>
        </p:txBody>
      </p:sp>
      <p:sp>
        <p:nvSpPr>
          <p:cNvPr id="10256" name="Text Box 16"/>
          <p:cNvSpPr txBox="1">
            <a:spLocks noChangeArrowheads="1"/>
          </p:cNvSpPr>
          <p:nvPr/>
        </p:nvSpPr>
        <p:spPr bwMode="auto">
          <a:xfrm>
            <a:off x="76200" y="76200"/>
            <a:ext cx="984250" cy="366713"/>
          </a:xfrm>
          <a:prstGeom prst="rect">
            <a:avLst/>
          </a:prstGeom>
          <a:noFill/>
          <a:ln w="9525">
            <a:noFill/>
            <a:miter lim="800000"/>
            <a:headEnd/>
            <a:tailEnd/>
          </a:ln>
          <a:effectLst/>
        </p:spPr>
        <p:txBody>
          <a:bodyPr wrap="none">
            <a:spAutoFit/>
          </a:bodyPr>
          <a:lstStyle/>
          <a:p>
            <a:r>
              <a:rPr lang="en-US" b="1"/>
              <a:t>Plasma</a:t>
            </a:r>
          </a:p>
        </p:txBody>
      </p:sp>
      <p:sp>
        <p:nvSpPr>
          <p:cNvPr id="10257" name="Freeform 17"/>
          <p:cNvSpPr>
            <a:spLocks/>
          </p:cNvSpPr>
          <p:nvPr/>
        </p:nvSpPr>
        <p:spPr bwMode="auto">
          <a:xfrm>
            <a:off x="2971800" y="1981200"/>
            <a:ext cx="533400" cy="1676400"/>
          </a:xfrm>
          <a:custGeom>
            <a:avLst/>
            <a:gdLst/>
            <a:ahLst/>
            <a:cxnLst>
              <a:cxn ang="0">
                <a:pos x="0" y="0"/>
              </a:cxn>
              <a:cxn ang="0">
                <a:pos x="113" y="82"/>
              </a:cxn>
              <a:cxn ang="0">
                <a:pos x="185" y="206"/>
              </a:cxn>
              <a:cxn ang="0">
                <a:pos x="226" y="339"/>
              </a:cxn>
              <a:cxn ang="0">
                <a:pos x="216" y="679"/>
              </a:cxn>
              <a:cxn ang="0">
                <a:pos x="185" y="802"/>
              </a:cxn>
              <a:cxn ang="0">
                <a:pos x="123" y="833"/>
              </a:cxn>
              <a:cxn ang="0">
                <a:pos x="92" y="854"/>
              </a:cxn>
              <a:cxn ang="0">
                <a:pos x="62" y="864"/>
              </a:cxn>
            </a:cxnLst>
            <a:rect l="0" t="0" r="r" b="b"/>
            <a:pathLst>
              <a:path w="226" h="864">
                <a:moveTo>
                  <a:pt x="0" y="0"/>
                </a:moveTo>
                <a:cubicBezTo>
                  <a:pt x="59" y="19"/>
                  <a:pt x="65" y="51"/>
                  <a:pt x="113" y="82"/>
                </a:cubicBezTo>
                <a:cubicBezTo>
                  <a:pt x="141" y="125"/>
                  <a:pt x="157" y="165"/>
                  <a:pt x="185" y="206"/>
                </a:cubicBezTo>
                <a:cubicBezTo>
                  <a:pt x="200" y="251"/>
                  <a:pt x="215" y="293"/>
                  <a:pt x="226" y="339"/>
                </a:cubicBezTo>
                <a:cubicBezTo>
                  <a:pt x="223" y="452"/>
                  <a:pt x="222" y="566"/>
                  <a:pt x="216" y="679"/>
                </a:cubicBezTo>
                <a:cubicBezTo>
                  <a:pt x="215" y="706"/>
                  <a:pt x="203" y="779"/>
                  <a:pt x="185" y="802"/>
                </a:cubicBezTo>
                <a:cubicBezTo>
                  <a:pt x="170" y="821"/>
                  <a:pt x="144" y="826"/>
                  <a:pt x="123" y="833"/>
                </a:cubicBezTo>
                <a:cubicBezTo>
                  <a:pt x="113" y="840"/>
                  <a:pt x="103" y="848"/>
                  <a:pt x="92" y="854"/>
                </a:cubicBezTo>
                <a:cubicBezTo>
                  <a:pt x="83" y="859"/>
                  <a:pt x="62" y="864"/>
                  <a:pt x="62" y="864"/>
                </a:cubicBezTo>
              </a:path>
            </a:pathLst>
          </a:custGeom>
          <a:noFill/>
          <a:ln w="38100" cmpd="sng">
            <a:solidFill>
              <a:schemeClr val="tx1"/>
            </a:solidFill>
            <a:round/>
            <a:headEnd type="none" w="med" len="med"/>
            <a:tailEnd type="triangle" w="med" len="med"/>
          </a:ln>
          <a:effectLst/>
        </p:spPr>
        <p:txBody>
          <a:bodyPr/>
          <a:lstStyle/>
          <a:p>
            <a:endParaRPr lang="en-US"/>
          </a:p>
        </p:txBody>
      </p:sp>
      <p:sp>
        <p:nvSpPr>
          <p:cNvPr id="10258" name="Text Box 18"/>
          <p:cNvSpPr txBox="1">
            <a:spLocks noChangeArrowheads="1"/>
          </p:cNvSpPr>
          <p:nvPr/>
        </p:nvSpPr>
        <p:spPr bwMode="auto">
          <a:xfrm>
            <a:off x="2498725" y="3617913"/>
            <a:ext cx="628650" cy="366712"/>
          </a:xfrm>
          <a:prstGeom prst="rect">
            <a:avLst/>
          </a:prstGeom>
          <a:noFill/>
          <a:ln w="9525">
            <a:noFill/>
            <a:miter lim="800000"/>
            <a:headEnd/>
            <a:tailEnd/>
          </a:ln>
          <a:effectLst/>
        </p:spPr>
        <p:txBody>
          <a:bodyPr wrap="none">
            <a:spAutoFit/>
          </a:bodyPr>
          <a:lstStyle/>
          <a:p>
            <a:r>
              <a:rPr lang="en-US" b="1"/>
              <a:t>FFA</a:t>
            </a:r>
          </a:p>
        </p:txBody>
      </p:sp>
      <p:sp>
        <p:nvSpPr>
          <p:cNvPr id="10259" name="Line 19"/>
          <p:cNvSpPr>
            <a:spLocks noChangeShapeType="1"/>
          </p:cNvSpPr>
          <p:nvPr/>
        </p:nvSpPr>
        <p:spPr bwMode="auto">
          <a:xfrm flipH="1">
            <a:off x="2438400" y="3962400"/>
            <a:ext cx="228600" cy="609600"/>
          </a:xfrm>
          <a:prstGeom prst="line">
            <a:avLst/>
          </a:prstGeom>
          <a:noFill/>
          <a:ln w="9525">
            <a:solidFill>
              <a:schemeClr val="tx1"/>
            </a:solidFill>
            <a:round/>
            <a:headEnd/>
            <a:tailEnd type="triangle" w="med" len="med"/>
          </a:ln>
          <a:effectLst/>
        </p:spPr>
        <p:txBody>
          <a:bodyPr/>
          <a:lstStyle/>
          <a:p>
            <a:endParaRPr lang="en-US"/>
          </a:p>
        </p:txBody>
      </p:sp>
      <p:sp>
        <p:nvSpPr>
          <p:cNvPr id="10260" name="Text Box 20"/>
          <p:cNvSpPr txBox="1">
            <a:spLocks noChangeArrowheads="1"/>
          </p:cNvSpPr>
          <p:nvPr/>
        </p:nvSpPr>
        <p:spPr bwMode="auto">
          <a:xfrm>
            <a:off x="1812925" y="4456113"/>
            <a:ext cx="615950" cy="366712"/>
          </a:xfrm>
          <a:prstGeom prst="rect">
            <a:avLst/>
          </a:prstGeom>
          <a:noFill/>
          <a:ln w="9525">
            <a:noFill/>
            <a:miter lim="800000"/>
            <a:headEnd/>
            <a:tailEnd/>
          </a:ln>
          <a:effectLst/>
        </p:spPr>
        <p:txBody>
          <a:bodyPr wrap="none">
            <a:spAutoFit/>
          </a:bodyPr>
          <a:lstStyle/>
          <a:p>
            <a:r>
              <a:rPr lang="en-US"/>
              <a:t>FFA</a:t>
            </a:r>
          </a:p>
        </p:txBody>
      </p:sp>
      <p:sp>
        <p:nvSpPr>
          <p:cNvPr id="10261" name="Text Box 21"/>
          <p:cNvSpPr txBox="1">
            <a:spLocks noChangeArrowheads="1"/>
          </p:cNvSpPr>
          <p:nvPr/>
        </p:nvSpPr>
        <p:spPr bwMode="auto">
          <a:xfrm>
            <a:off x="2514600" y="4953000"/>
            <a:ext cx="641350" cy="366713"/>
          </a:xfrm>
          <a:prstGeom prst="rect">
            <a:avLst/>
          </a:prstGeom>
          <a:noFill/>
          <a:ln w="9525">
            <a:noFill/>
            <a:miter lim="800000"/>
            <a:headEnd/>
            <a:tailEnd/>
          </a:ln>
          <a:effectLst/>
        </p:spPr>
        <p:txBody>
          <a:bodyPr wrap="none">
            <a:spAutoFit/>
          </a:bodyPr>
          <a:lstStyle/>
          <a:p>
            <a:r>
              <a:rPr lang="en-US"/>
              <a:t>G3P</a:t>
            </a:r>
          </a:p>
        </p:txBody>
      </p:sp>
      <p:sp>
        <p:nvSpPr>
          <p:cNvPr id="10262" name="Freeform 22"/>
          <p:cNvSpPr>
            <a:spLocks/>
          </p:cNvSpPr>
          <p:nvPr/>
        </p:nvSpPr>
        <p:spPr bwMode="auto">
          <a:xfrm>
            <a:off x="2057400" y="4767263"/>
            <a:ext cx="114300" cy="490537"/>
          </a:xfrm>
          <a:custGeom>
            <a:avLst/>
            <a:gdLst/>
            <a:ahLst/>
            <a:cxnLst>
              <a:cxn ang="0">
                <a:pos x="123" y="0"/>
              </a:cxn>
              <a:cxn ang="0">
                <a:pos x="175" y="93"/>
              </a:cxn>
              <a:cxn ang="0">
                <a:pos x="185" y="124"/>
              </a:cxn>
              <a:cxn ang="0">
                <a:pos x="123" y="319"/>
              </a:cxn>
              <a:cxn ang="0">
                <a:pos x="0" y="525"/>
              </a:cxn>
            </a:cxnLst>
            <a:rect l="0" t="0" r="r" b="b"/>
            <a:pathLst>
              <a:path w="185" h="525">
                <a:moveTo>
                  <a:pt x="123" y="0"/>
                </a:moveTo>
                <a:cubicBezTo>
                  <a:pt x="169" y="46"/>
                  <a:pt x="150" y="18"/>
                  <a:pt x="175" y="93"/>
                </a:cubicBezTo>
                <a:cubicBezTo>
                  <a:pt x="178" y="103"/>
                  <a:pt x="185" y="124"/>
                  <a:pt x="185" y="124"/>
                </a:cubicBezTo>
                <a:cubicBezTo>
                  <a:pt x="174" y="191"/>
                  <a:pt x="161" y="262"/>
                  <a:pt x="123" y="319"/>
                </a:cubicBezTo>
                <a:cubicBezTo>
                  <a:pt x="98" y="396"/>
                  <a:pt x="56" y="466"/>
                  <a:pt x="0" y="525"/>
                </a:cubicBezTo>
              </a:path>
            </a:pathLst>
          </a:custGeom>
          <a:noFill/>
          <a:ln w="9525">
            <a:solidFill>
              <a:schemeClr val="tx1"/>
            </a:solidFill>
            <a:round/>
            <a:headEnd/>
            <a:tailEnd/>
          </a:ln>
          <a:effectLst/>
        </p:spPr>
        <p:txBody>
          <a:bodyPr/>
          <a:lstStyle/>
          <a:p>
            <a:endParaRPr lang="en-US"/>
          </a:p>
        </p:txBody>
      </p:sp>
      <p:sp>
        <p:nvSpPr>
          <p:cNvPr id="10263" name="Freeform 23"/>
          <p:cNvSpPr>
            <a:spLocks/>
          </p:cNvSpPr>
          <p:nvPr/>
        </p:nvSpPr>
        <p:spPr bwMode="auto">
          <a:xfrm>
            <a:off x="1981200" y="5143500"/>
            <a:ext cx="517525" cy="190500"/>
          </a:xfrm>
          <a:custGeom>
            <a:avLst/>
            <a:gdLst/>
            <a:ahLst/>
            <a:cxnLst>
              <a:cxn ang="0">
                <a:pos x="412" y="0"/>
              </a:cxn>
              <a:cxn ang="0">
                <a:pos x="288" y="31"/>
              </a:cxn>
              <a:cxn ang="0">
                <a:pos x="257" y="41"/>
              </a:cxn>
              <a:cxn ang="0">
                <a:pos x="227" y="51"/>
              </a:cxn>
              <a:cxn ang="0">
                <a:pos x="165" y="93"/>
              </a:cxn>
              <a:cxn ang="0">
                <a:pos x="134" y="113"/>
              </a:cxn>
              <a:cxn ang="0">
                <a:pos x="41" y="237"/>
              </a:cxn>
              <a:cxn ang="0">
                <a:pos x="21" y="267"/>
              </a:cxn>
              <a:cxn ang="0">
                <a:pos x="0" y="298"/>
              </a:cxn>
            </a:cxnLst>
            <a:rect l="0" t="0" r="r" b="b"/>
            <a:pathLst>
              <a:path w="412" h="298">
                <a:moveTo>
                  <a:pt x="412" y="0"/>
                </a:moveTo>
                <a:cubicBezTo>
                  <a:pt x="326" y="14"/>
                  <a:pt x="372" y="3"/>
                  <a:pt x="288" y="31"/>
                </a:cubicBezTo>
                <a:cubicBezTo>
                  <a:pt x="278" y="34"/>
                  <a:pt x="267" y="38"/>
                  <a:pt x="257" y="41"/>
                </a:cubicBezTo>
                <a:cubicBezTo>
                  <a:pt x="247" y="44"/>
                  <a:pt x="227" y="51"/>
                  <a:pt x="227" y="51"/>
                </a:cubicBezTo>
                <a:cubicBezTo>
                  <a:pt x="206" y="65"/>
                  <a:pt x="186" y="79"/>
                  <a:pt x="165" y="93"/>
                </a:cubicBezTo>
                <a:cubicBezTo>
                  <a:pt x="155" y="100"/>
                  <a:pt x="134" y="113"/>
                  <a:pt x="134" y="113"/>
                </a:cubicBezTo>
                <a:cubicBezTo>
                  <a:pt x="105" y="157"/>
                  <a:pt x="71" y="193"/>
                  <a:pt x="41" y="237"/>
                </a:cubicBezTo>
                <a:cubicBezTo>
                  <a:pt x="34" y="247"/>
                  <a:pt x="28" y="257"/>
                  <a:pt x="21" y="267"/>
                </a:cubicBezTo>
                <a:cubicBezTo>
                  <a:pt x="14" y="277"/>
                  <a:pt x="0" y="298"/>
                  <a:pt x="0" y="298"/>
                </a:cubicBezTo>
              </a:path>
            </a:pathLst>
          </a:custGeom>
          <a:noFill/>
          <a:ln w="9525">
            <a:solidFill>
              <a:schemeClr val="tx1"/>
            </a:solidFill>
            <a:round/>
            <a:headEnd/>
            <a:tailEnd/>
          </a:ln>
          <a:effectLst/>
        </p:spPr>
        <p:txBody>
          <a:bodyPr/>
          <a:lstStyle/>
          <a:p>
            <a:endParaRPr lang="en-US"/>
          </a:p>
        </p:txBody>
      </p:sp>
      <p:sp>
        <p:nvSpPr>
          <p:cNvPr id="10264" name="Line 24"/>
          <p:cNvSpPr>
            <a:spLocks noChangeShapeType="1"/>
          </p:cNvSpPr>
          <p:nvPr/>
        </p:nvSpPr>
        <p:spPr bwMode="auto">
          <a:xfrm flipH="1">
            <a:off x="1905000" y="5181600"/>
            <a:ext cx="228600" cy="381000"/>
          </a:xfrm>
          <a:prstGeom prst="line">
            <a:avLst/>
          </a:prstGeom>
          <a:noFill/>
          <a:ln w="76200">
            <a:solidFill>
              <a:schemeClr val="tx1"/>
            </a:solidFill>
            <a:round/>
            <a:headEnd/>
            <a:tailEnd type="triangle" w="med" len="med"/>
          </a:ln>
          <a:effectLst/>
        </p:spPr>
        <p:txBody>
          <a:bodyPr/>
          <a:lstStyle/>
          <a:p>
            <a:endParaRPr lang="en-US"/>
          </a:p>
        </p:txBody>
      </p:sp>
      <p:sp>
        <p:nvSpPr>
          <p:cNvPr id="10265" name="Text Box 25"/>
          <p:cNvSpPr txBox="1">
            <a:spLocks noChangeArrowheads="1"/>
          </p:cNvSpPr>
          <p:nvPr/>
        </p:nvSpPr>
        <p:spPr bwMode="auto">
          <a:xfrm>
            <a:off x="1355725" y="5599113"/>
            <a:ext cx="1479550" cy="641350"/>
          </a:xfrm>
          <a:prstGeom prst="rect">
            <a:avLst/>
          </a:prstGeom>
          <a:noFill/>
          <a:ln w="9525">
            <a:noFill/>
            <a:miter lim="800000"/>
            <a:headEnd/>
            <a:tailEnd/>
          </a:ln>
          <a:effectLst/>
        </p:spPr>
        <p:txBody>
          <a:bodyPr wrap="none">
            <a:spAutoFit/>
          </a:bodyPr>
          <a:lstStyle/>
          <a:p>
            <a:r>
              <a:rPr lang="en-US" b="1"/>
              <a:t>Triglyceride</a:t>
            </a:r>
          </a:p>
          <a:p>
            <a:r>
              <a:rPr lang="en-US" b="1"/>
              <a:t>storage</a:t>
            </a:r>
          </a:p>
        </p:txBody>
      </p:sp>
      <p:sp>
        <p:nvSpPr>
          <p:cNvPr id="10266" name="Oval 26"/>
          <p:cNvSpPr>
            <a:spLocks noChangeArrowheads="1"/>
          </p:cNvSpPr>
          <p:nvPr/>
        </p:nvSpPr>
        <p:spPr bwMode="auto">
          <a:xfrm>
            <a:off x="2971800" y="838200"/>
            <a:ext cx="457200" cy="533400"/>
          </a:xfrm>
          <a:prstGeom prst="ellipse">
            <a:avLst/>
          </a:prstGeom>
          <a:solidFill>
            <a:schemeClr val="accent1"/>
          </a:solidFill>
          <a:ln w="9525">
            <a:solidFill>
              <a:schemeClr val="tx1"/>
            </a:solidFill>
            <a:round/>
            <a:headEnd/>
            <a:tailEnd/>
          </a:ln>
          <a:effectLst/>
        </p:spPr>
        <p:txBody>
          <a:bodyPr wrap="none" anchor="ctr"/>
          <a:lstStyle/>
          <a:p>
            <a:pPr algn="ctr"/>
            <a:r>
              <a:rPr lang="en-US"/>
              <a:t>CII</a:t>
            </a:r>
          </a:p>
        </p:txBody>
      </p:sp>
      <p:sp>
        <p:nvSpPr>
          <p:cNvPr id="10268" name="Rectangle 28"/>
          <p:cNvSpPr>
            <a:spLocks noChangeArrowheads="1"/>
          </p:cNvSpPr>
          <p:nvPr/>
        </p:nvSpPr>
        <p:spPr bwMode="auto">
          <a:xfrm>
            <a:off x="990600" y="4267200"/>
            <a:ext cx="2133600" cy="2286000"/>
          </a:xfrm>
          <a:prstGeom prst="rect">
            <a:avLst/>
          </a:prstGeom>
          <a:noFill/>
          <a:ln w="9525">
            <a:solidFill>
              <a:schemeClr val="tx1"/>
            </a:solidFill>
            <a:miter lim="800000"/>
            <a:headEnd/>
            <a:tailEnd/>
          </a:ln>
          <a:effectLst/>
        </p:spPr>
        <p:txBody>
          <a:bodyPr wrap="none" anchor="ctr"/>
          <a:lstStyle/>
          <a:p>
            <a:endParaRPr lang="en-US"/>
          </a:p>
        </p:txBody>
      </p:sp>
      <p:sp>
        <p:nvSpPr>
          <p:cNvPr id="10269" name="Text Box 29"/>
          <p:cNvSpPr txBox="1">
            <a:spLocks noChangeArrowheads="1"/>
          </p:cNvSpPr>
          <p:nvPr/>
        </p:nvSpPr>
        <p:spPr bwMode="auto">
          <a:xfrm>
            <a:off x="3124200" y="5715000"/>
            <a:ext cx="1047750" cy="366713"/>
          </a:xfrm>
          <a:prstGeom prst="rect">
            <a:avLst/>
          </a:prstGeom>
          <a:noFill/>
          <a:ln w="9525">
            <a:noFill/>
            <a:miter lim="800000"/>
            <a:headEnd/>
            <a:tailEnd/>
          </a:ln>
          <a:effectLst/>
        </p:spPr>
        <p:txBody>
          <a:bodyPr wrap="none">
            <a:spAutoFit/>
          </a:bodyPr>
          <a:lstStyle/>
          <a:p>
            <a:r>
              <a:rPr lang="en-US" b="1"/>
              <a:t>adipose</a:t>
            </a:r>
          </a:p>
        </p:txBody>
      </p:sp>
      <p:sp>
        <p:nvSpPr>
          <p:cNvPr id="10270" name="Line 30"/>
          <p:cNvSpPr>
            <a:spLocks noChangeShapeType="1"/>
          </p:cNvSpPr>
          <p:nvPr/>
        </p:nvSpPr>
        <p:spPr bwMode="auto">
          <a:xfrm>
            <a:off x="3276600" y="1905000"/>
            <a:ext cx="2971800" cy="1981200"/>
          </a:xfrm>
          <a:prstGeom prst="line">
            <a:avLst/>
          </a:prstGeom>
          <a:noFill/>
          <a:ln w="38100">
            <a:solidFill>
              <a:schemeClr val="tx1"/>
            </a:solidFill>
            <a:round/>
            <a:headEnd/>
            <a:tailEnd type="triangle" w="med" len="med"/>
          </a:ln>
          <a:effectLst/>
        </p:spPr>
        <p:txBody>
          <a:bodyPr/>
          <a:lstStyle/>
          <a:p>
            <a:endParaRPr lang="en-US"/>
          </a:p>
        </p:txBody>
      </p:sp>
      <p:sp>
        <p:nvSpPr>
          <p:cNvPr id="10271" name="Oval 31"/>
          <p:cNvSpPr>
            <a:spLocks noChangeArrowheads="1"/>
          </p:cNvSpPr>
          <p:nvPr/>
        </p:nvSpPr>
        <p:spPr bwMode="auto">
          <a:xfrm>
            <a:off x="6477000" y="3581400"/>
            <a:ext cx="990600" cy="990600"/>
          </a:xfrm>
          <a:prstGeom prst="ellipse">
            <a:avLst/>
          </a:prstGeom>
          <a:solidFill>
            <a:schemeClr val="folHlink"/>
          </a:solidFill>
          <a:ln w="9525">
            <a:solidFill>
              <a:schemeClr val="tx1"/>
            </a:solidFill>
            <a:round/>
            <a:headEnd/>
            <a:tailEnd/>
          </a:ln>
          <a:effectLst/>
        </p:spPr>
        <p:txBody>
          <a:bodyPr wrap="none" anchor="ctr"/>
          <a:lstStyle/>
          <a:p>
            <a:pPr algn="ctr"/>
            <a:r>
              <a:rPr lang="en-US"/>
              <a:t>TG/CE</a:t>
            </a:r>
          </a:p>
        </p:txBody>
      </p:sp>
      <p:sp>
        <p:nvSpPr>
          <p:cNvPr id="10274" name="Oval 34"/>
          <p:cNvSpPr>
            <a:spLocks noChangeArrowheads="1"/>
          </p:cNvSpPr>
          <p:nvPr/>
        </p:nvSpPr>
        <p:spPr bwMode="auto">
          <a:xfrm>
            <a:off x="6629400" y="3200400"/>
            <a:ext cx="609600" cy="609600"/>
          </a:xfrm>
          <a:prstGeom prst="ellipse">
            <a:avLst/>
          </a:prstGeom>
          <a:solidFill>
            <a:schemeClr val="accent1"/>
          </a:solidFill>
          <a:ln w="9525">
            <a:solidFill>
              <a:schemeClr val="tx1"/>
            </a:solidFill>
            <a:round/>
            <a:headEnd/>
            <a:tailEnd/>
          </a:ln>
          <a:effectLst/>
        </p:spPr>
        <p:txBody>
          <a:bodyPr wrap="none" anchor="ctr"/>
          <a:lstStyle/>
          <a:p>
            <a:pPr algn="ctr"/>
            <a:r>
              <a:rPr lang="en-US"/>
              <a:t>B48</a:t>
            </a:r>
          </a:p>
        </p:txBody>
      </p:sp>
      <p:sp>
        <p:nvSpPr>
          <p:cNvPr id="10275" name="Oval 35"/>
          <p:cNvSpPr>
            <a:spLocks noChangeArrowheads="1"/>
          </p:cNvSpPr>
          <p:nvPr/>
        </p:nvSpPr>
        <p:spPr bwMode="auto">
          <a:xfrm>
            <a:off x="7848600" y="3276600"/>
            <a:ext cx="457200" cy="533400"/>
          </a:xfrm>
          <a:prstGeom prst="ellipse">
            <a:avLst/>
          </a:prstGeom>
          <a:solidFill>
            <a:schemeClr val="accent1"/>
          </a:solidFill>
          <a:ln w="9525">
            <a:solidFill>
              <a:schemeClr val="tx1"/>
            </a:solidFill>
            <a:round/>
            <a:headEnd/>
            <a:tailEnd/>
          </a:ln>
          <a:effectLst/>
        </p:spPr>
        <p:txBody>
          <a:bodyPr wrap="none" anchor="ctr"/>
          <a:lstStyle/>
          <a:p>
            <a:pPr algn="ctr"/>
            <a:r>
              <a:rPr lang="en-US"/>
              <a:t>CII</a:t>
            </a:r>
          </a:p>
        </p:txBody>
      </p:sp>
      <p:sp>
        <p:nvSpPr>
          <p:cNvPr id="10278" name="Rectangle 38"/>
          <p:cNvSpPr>
            <a:spLocks noChangeArrowheads="1"/>
          </p:cNvSpPr>
          <p:nvPr/>
        </p:nvSpPr>
        <p:spPr bwMode="auto">
          <a:xfrm>
            <a:off x="5791200" y="381000"/>
            <a:ext cx="3048000" cy="762000"/>
          </a:xfrm>
          <a:prstGeom prst="rect">
            <a:avLst/>
          </a:prstGeom>
          <a:noFill/>
          <a:ln w="9525">
            <a:solidFill>
              <a:schemeClr val="tx1"/>
            </a:solidFill>
            <a:miter lim="800000"/>
            <a:headEnd/>
            <a:tailEnd/>
          </a:ln>
          <a:effectLst/>
        </p:spPr>
        <p:txBody>
          <a:bodyPr wrap="none" anchor="ctr"/>
          <a:lstStyle/>
          <a:p>
            <a:endParaRPr lang="en-US"/>
          </a:p>
        </p:txBody>
      </p:sp>
      <p:sp>
        <p:nvSpPr>
          <p:cNvPr id="10279" name="Text Box 39"/>
          <p:cNvSpPr txBox="1">
            <a:spLocks noChangeArrowheads="1"/>
          </p:cNvSpPr>
          <p:nvPr/>
        </p:nvSpPr>
        <p:spPr bwMode="auto">
          <a:xfrm>
            <a:off x="7772400" y="1066800"/>
            <a:ext cx="971550" cy="366713"/>
          </a:xfrm>
          <a:prstGeom prst="rect">
            <a:avLst/>
          </a:prstGeom>
          <a:noFill/>
          <a:ln w="9525">
            <a:noFill/>
            <a:miter lim="800000"/>
            <a:headEnd/>
            <a:tailEnd/>
          </a:ln>
          <a:effectLst/>
        </p:spPr>
        <p:txBody>
          <a:bodyPr wrap="none">
            <a:spAutoFit/>
          </a:bodyPr>
          <a:lstStyle/>
          <a:p>
            <a:r>
              <a:rPr lang="en-US" b="1"/>
              <a:t>muscle</a:t>
            </a:r>
          </a:p>
        </p:txBody>
      </p:sp>
      <p:sp>
        <p:nvSpPr>
          <p:cNvPr id="10282" name="Rectangle 42"/>
          <p:cNvSpPr>
            <a:spLocks noChangeArrowheads="1"/>
          </p:cNvSpPr>
          <p:nvPr/>
        </p:nvSpPr>
        <p:spPr bwMode="auto">
          <a:xfrm>
            <a:off x="4114800" y="1219200"/>
            <a:ext cx="1447800" cy="1066800"/>
          </a:xfrm>
          <a:prstGeom prst="rect">
            <a:avLst/>
          </a:prstGeom>
          <a:solidFill>
            <a:schemeClr val="hlink"/>
          </a:solidFill>
          <a:ln w="9525">
            <a:solidFill>
              <a:schemeClr val="tx1"/>
            </a:solidFill>
            <a:miter lim="800000"/>
            <a:headEnd/>
            <a:tailEnd/>
          </a:ln>
          <a:effectLst/>
        </p:spPr>
        <p:txBody>
          <a:bodyPr wrap="none" anchor="ctr"/>
          <a:lstStyle/>
          <a:p>
            <a:pPr algn="ctr"/>
            <a:r>
              <a:rPr lang="en-US" b="1"/>
              <a:t>Lipoprotein</a:t>
            </a:r>
          </a:p>
          <a:p>
            <a:pPr algn="ctr"/>
            <a:r>
              <a:rPr lang="en-US" b="1"/>
              <a:t>Lipase</a:t>
            </a:r>
          </a:p>
        </p:txBody>
      </p:sp>
      <p:sp>
        <p:nvSpPr>
          <p:cNvPr id="10283" name="Oval 43"/>
          <p:cNvSpPr>
            <a:spLocks noChangeArrowheads="1"/>
          </p:cNvSpPr>
          <p:nvPr/>
        </p:nvSpPr>
        <p:spPr bwMode="auto">
          <a:xfrm>
            <a:off x="4876800" y="762000"/>
            <a:ext cx="152400" cy="4572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0284" name="Freeform 44"/>
          <p:cNvSpPr>
            <a:spLocks/>
          </p:cNvSpPr>
          <p:nvPr/>
        </p:nvSpPr>
        <p:spPr bwMode="auto">
          <a:xfrm>
            <a:off x="3276600" y="1066800"/>
            <a:ext cx="3581400" cy="1420813"/>
          </a:xfrm>
          <a:custGeom>
            <a:avLst/>
            <a:gdLst/>
            <a:ahLst/>
            <a:cxnLst>
              <a:cxn ang="0">
                <a:pos x="0" y="504"/>
              </a:cxn>
              <a:cxn ang="0">
                <a:pos x="103" y="535"/>
              </a:cxn>
              <a:cxn ang="0">
                <a:pos x="134" y="545"/>
              </a:cxn>
              <a:cxn ang="0">
                <a:pos x="257" y="617"/>
              </a:cxn>
              <a:cxn ang="0">
                <a:pos x="288" y="648"/>
              </a:cxn>
              <a:cxn ang="0">
                <a:pos x="381" y="699"/>
              </a:cxn>
              <a:cxn ang="0">
                <a:pos x="504" y="792"/>
              </a:cxn>
              <a:cxn ang="0">
                <a:pos x="730" y="854"/>
              </a:cxn>
              <a:cxn ang="0">
                <a:pos x="1152" y="864"/>
              </a:cxn>
              <a:cxn ang="0">
                <a:pos x="1378" y="802"/>
              </a:cxn>
              <a:cxn ang="0">
                <a:pos x="1471" y="751"/>
              </a:cxn>
              <a:cxn ang="0">
                <a:pos x="1605" y="658"/>
              </a:cxn>
              <a:cxn ang="0">
                <a:pos x="1718" y="566"/>
              </a:cxn>
              <a:cxn ang="0">
                <a:pos x="1749" y="545"/>
              </a:cxn>
              <a:cxn ang="0">
                <a:pos x="1779" y="524"/>
              </a:cxn>
              <a:cxn ang="0">
                <a:pos x="2026" y="185"/>
              </a:cxn>
              <a:cxn ang="0">
                <a:pos x="2067" y="62"/>
              </a:cxn>
              <a:cxn ang="0">
                <a:pos x="2078" y="31"/>
              </a:cxn>
              <a:cxn ang="0">
                <a:pos x="2088" y="0"/>
              </a:cxn>
            </a:cxnLst>
            <a:rect l="0" t="0" r="r" b="b"/>
            <a:pathLst>
              <a:path w="2088" h="895">
                <a:moveTo>
                  <a:pt x="0" y="504"/>
                </a:moveTo>
                <a:cubicBezTo>
                  <a:pt x="65" y="520"/>
                  <a:pt x="23" y="508"/>
                  <a:pt x="103" y="535"/>
                </a:cubicBezTo>
                <a:cubicBezTo>
                  <a:pt x="113" y="538"/>
                  <a:pt x="134" y="545"/>
                  <a:pt x="134" y="545"/>
                </a:cubicBezTo>
                <a:cubicBezTo>
                  <a:pt x="175" y="573"/>
                  <a:pt x="215" y="589"/>
                  <a:pt x="257" y="617"/>
                </a:cubicBezTo>
                <a:cubicBezTo>
                  <a:pt x="269" y="625"/>
                  <a:pt x="276" y="639"/>
                  <a:pt x="288" y="648"/>
                </a:cubicBezTo>
                <a:cubicBezTo>
                  <a:pt x="341" y="689"/>
                  <a:pt x="334" y="684"/>
                  <a:pt x="381" y="699"/>
                </a:cubicBezTo>
                <a:cubicBezTo>
                  <a:pt x="419" y="724"/>
                  <a:pt x="463" y="772"/>
                  <a:pt x="504" y="792"/>
                </a:cubicBezTo>
                <a:cubicBezTo>
                  <a:pt x="575" y="828"/>
                  <a:pt x="652" y="842"/>
                  <a:pt x="730" y="854"/>
                </a:cubicBezTo>
                <a:cubicBezTo>
                  <a:pt x="856" y="895"/>
                  <a:pt x="1034" y="868"/>
                  <a:pt x="1152" y="864"/>
                </a:cubicBezTo>
                <a:cubicBezTo>
                  <a:pt x="1222" y="850"/>
                  <a:pt x="1314" y="837"/>
                  <a:pt x="1378" y="802"/>
                </a:cubicBezTo>
                <a:cubicBezTo>
                  <a:pt x="1485" y="744"/>
                  <a:pt x="1401" y="774"/>
                  <a:pt x="1471" y="751"/>
                </a:cubicBezTo>
                <a:cubicBezTo>
                  <a:pt x="1517" y="721"/>
                  <a:pt x="1556" y="682"/>
                  <a:pt x="1605" y="658"/>
                </a:cubicBezTo>
                <a:cubicBezTo>
                  <a:pt x="1633" y="614"/>
                  <a:pt x="1675" y="594"/>
                  <a:pt x="1718" y="566"/>
                </a:cubicBezTo>
                <a:cubicBezTo>
                  <a:pt x="1728" y="559"/>
                  <a:pt x="1739" y="552"/>
                  <a:pt x="1749" y="545"/>
                </a:cubicBezTo>
                <a:cubicBezTo>
                  <a:pt x="1759" y="538"/>
                  <a:pt x="1779" y="524"/>
                  <a:pt x="1779" y="524"/>
                </a:cubicBezTo>
                <a:cubicBezTo>
                  <a:pt x="1858" y="409"/>
                  <a:pt x="1969" y="314"/>
                  <a:pt x="2026" y="185"/>
                </a:cubicBezTo>
                <a:cubicBezTo>
                  <a:pt x="2043" y="146"/>
                  <a:pt x="2053" y="102"/>
                  <a:pt x="2067" y="62"/>
                </a:cubicBezTo>
                <a:cubicBezTo>
                  <a:pt x="2071" y="52"/>
                  <a:pt x="2074" y="41"/>
                  <a:pt x="2078" y="31"/>
                </a:cubicBezTo>
                <a:cubicBezTo>
                  <a:pt x="2081" y="21"/>
                  <a:pt x="2088" y="0"/>
                  <a:pt x="2088" y="0"/>
                </a:cubicBezTo>
              </a:path>
            </a:pathLst>
          </a:custGeom>
          <a:noFill/>
          <a:ln w="28575" cmpd="sng">
            <a:solidFill>
              <a:schemeClr val="tx1"/>
            </a:solidFill>
            <a:round/>
            <a:headEnd type="none" w="med" len="med"/>
            <a:tailEnd type="triangle" w="med" len="med"/>
          </a:ln>
          <a:effectLst/>
        </p:spPr>
        <p:txBody>
          <a:bodyPr/>
          <a:lstStyle/>
          <a:p>
            <a:endParaRPr lang="en-US"/>
          </a:p>
        </p:txBody>
      </p:sp>
      <p:sp>
        <p:nvSpPr>
          <p:cNvPr id="10285" name="Text Box 45"/>
          <p:cNvSpPr txBox="1">
            <a:spLocks noChangeArrowheads="1"/>
          </p:cNvSpPr>
          <p:nvPr/>
        </p:nvSpPr>
        <p:spPr bwMode="auto">
          <a:xfrm>
            <a:off x="6613525" y="646113"/>
            <a:ext cx="628650" cy="366712"/>
          </a:xfrm>
          <a:prstGeom prst="rect">
            <a:avLst/>
          </a:prstGeom>
          <a:noFill/>
          <a:ln w="9525">
            <a:noFill/>
            <a:miter lim="800000"/>
            <a:headEnd/>
            <a:tailEnd/>
          </a:ln>
          <a:effectLst/>
        </p:spPr>
        <p:txBody>
          <a:bodyPr wrap="none">
            <a:spAutoFit/>
          </a:bodyPr>
          <a:lstStyle/>
          <a:p>
            <a:r>
              <a:rPr lang="en-US" b="1"/>
              <a:t>FFA</a:t>
            </a:r>
          </a:p>
        </p:txBody>
      </p:sp>
      <p:sp>
        <p:nvSpPr>
          <p:cNvPr id="10286" name="Text Box 46"/>
          <p:cNvSpPr txBox="1">
            <a:spLocks noChangeArrowheads="1"/>
          </p:cNvSpPr>
          <p:nvPr/>
        </p:nvSpPr>
        <p:spPr bwMode="auto">
          <a:xfrm>
            <a:off x="1219200" y="2362200"/>
            <a:ext cx="1543050" cy="366713"/>
          </a:xfrm>
          <a:prstGeom prst="rect">
            <a:avLst/>
          </a:prstGeom>
          <a:noFill/>
          <a:ln w="9525">
            <a:noFill/>
            <a:miter lim="800000"/>
            <a:headEnd/>
            <a:tailEnd/>
          </a:ln>
          <a:effectLst/>
        </p:spPr>
        <p:txBody>
          <a:bodyPr wrap="none">
            <a:spAutoFit/>
          </a:bodyPr>
          <a:lstStyle/>
          <a:p>
            <a:r>
              <a:rPr lang="en-US" b="1"/>
              <a:t>chylomicron</a:t>
            </a:r>
          </a:p>
        </p:txBody>
      </p:sp>
      <p:sp>
        <p:nvSpPr>
          <p:cNvPr id="10287" name="Text Box 47"/>
          <p:cNvSpPr txBox="1">
            <a:spLocks noChangeArrowheads="1"/>
          </p:cNvSpPr>
          <p:nvPr/>
        </p:nvSpPr>
        <p:spPr bwMode="auto">
          <a:xfrm>
            <a:off x="5486400" y="4724400"/>
            <a:ext cx="2546350" cy="366713"/>
          </a:xfrm>
          <a:prstGeom prst="rect">
            <a:avLst/>
          </a:prstGeom>
          <a:noFill/>
          <a:ln w="9525">
            <a:noFill/>
            <a:miter lim="800000"/>
            <a:headEnd/>
            <a:tailEnd/>
          </a:ln>
          <a:effectLst/>
        </p:spPr>
        <p:txBody>
          <a:bodyPr wrap="none">
            <a:spAutoFit/>
          </a:bodyPr>
          <a:lstStyle/>
          <a:p>
            <a:r>
              <a:rPr lang="en-US" b="1"/>
              <a:t>Chylomicron remnant</a:t>
            </a:r>
          </a:p>
        </p:txBody>
      </p:sp>
      <p:sp>
        <p:nvSpPr>
          <p:cNvPr id="10288" name="Line 48"/>
          <p:cNvSpPr>
            <a:spLocks noChangeShapeType="1"/>
          </p:cNvSpPr>
          <p:nvPr/>
        </p:nvSpPr>
        <p:spPr bwMode="auto">
          <a:xfrm>
            <a:off x="7543800" y="4419600"/>
            <a:ext cx="762000" cy="457200"/>
          </a:xfrm>
          <a:prstGeom prst="line">
            <a:avLst/>
          </a:prstGeom>
          <a:noFill/>
          <a:ln w="9525">
            <a:solidFill>
              <a:schemeClr val="tx1"/>
            </a:solidFill>
            <a:round/>
            <a:headEnd/>
            <a:tailEnd type="triangle" w="med" len="med"/>
          </a:ln>
          <a:effectLst/>
        </p:spPr>
        <p:txBody>
          <a:bodyPr/>
          <a:lstStyle/>
          <a:p>
            <a:endParaRPr lang="en-US"/>
          </a:p>
        </p:txBody>
      </p:sp>
      <p:sp>
        <p:nvSpPr>
          <p:cNvPr id="10289" name="Text Box 49"/>
          <p:cNvSpPr txBox="1">
            <a:spLocks noChangeArrowheads="1"/>
          </p:cNvSpPr>
          <p:nvPr/>
        </p:nvSpPr>
        <p:spPr bwMode="auto">
          <a:xfrm>
            <a:off x="8489950" y="4876800"/>
            <a:ext cx="654050" cy="366713"/>
          </a:xfrm>
          <a:prstGeom prst="rect">
            <a:avLst/>
          </a:prstGeom>
          <a:noFill/>
          <a:ln w="9525">
            <a:noFill/>
            <a:miter lim="800000"/>
            <a:headEnd/>
            <a:tailEnd/>
          </a:ln>
          <a:effectLst/>
        </p:spPr>
        <p:txBody>
          <a:bodyPr wrap="none">
            <a:spAutoFit/>
          </a:bodyPr>
          <a:lstStyle/>
          <a:p>
            <a:r>
              <a:rPr lang="en-US" b="1"/>
              <a:t>liver</a:t>
            </a:r>
          </a:p>
        </p:txBody>
      </p:sp>
      <p:sp>
        <p:nvSpPr>
          <p:cNvPr id="10290" name="Oval 50"/>
          <p:cNvSpPr>
            <a:spLocks noChangeArrowheads="1"/>
          </p:cNvSpPr>
          <p:nvPr/>
        </p:nvSpPr>
        <p:spPr bwMode="auto">
          <a:xfrm>
            <a:off x="1524000" y="1600200"/>
            <a:ext cx="457200" cy="533400"/>
          </a:xfrm>
          <a:prstGeom prst="ellipse">
            <a:avLst/>
          </a:prstGeom>
          <a:solidFill>
            <a:schemeClr val="accent1"/>
          </a:solidFill>
          <a:ln w="9525">
            <a:solidFill>
              <a:schemeClr val="tx1"/>
            </a:solidFill>
            <a:round/>
            <a:headEnd/>
            <a:tailEnd/>
          </a:ln>
          <a:effectLst/>
        </p:spPr>
        <p:txBody>
          <a:bodyPr wrap="none" anchor="ctr"/>
          <a:lstStyle/>
          <a:p>
            <a:pPr algn="ctr"/>
            <a:r>
              <a:rPr lang="en-US"/>
              <a:t>CIII</a:t>
            </a:r>
          </a:p>
        </p:txBody>
      </p:sp>
      <p:sp>
        <p:nvSpPr>
          <p:cNvPr id="10291" name="Oval 51"/>
          <p:cNvSpPr>
            <a:spLocks noChangeArrowheads="1"/>
          </p:cNvSpPr>
          <p:nvPr/>
        </p:nvSpPr>
        <p:spPr bwMode="auto">
          <a:xfrm>
            <a:off x="6096000" y="3962400"/>
            <a:ext cx="457200" cy="533400"/>
          </a:xfrm>
          <a:prstGeom prst="ellipse">
            <a:avLst/>
          </a:prstGeom>
          <a:solidFill>
            <a:schemeClr val="accent1"/>
          </a:solidFill>
          <a:ln w="9525">
            <a:solidFill>
              <a:schemeClr val="tx1"/>
            </a:solidFill>
            <a:round/>
            <a:headEnd/>
            <a:tailEnd/>
          </a:ln>
          <a:effectLst/>
        </p:spPr>
        <p:txBody>
          <a:bodyPr wrap="none" anchor="ctr"/>
          <a:lstStyle/>
          <a:p>
            <a:pPr algn="ctr"/>
            <a:r>
              <a:rPr lang="en-US"/>
              <a:t>CIII</a:t>
            </a:r>
          </a:p>
        </p:txBody>
      </p:sp>
      <p:sp>
        <p:nvSpPr>
          <p:cNvPr id="10292" name="Freeform 52"/>
          <p:cNvSpPr>
            <a:spLocks/>
          </p:cNvSpPr>
          <p:nvPr/>
        </p:nvSpPr>
        <p:spPr bwMode="auto">
          <a:xfrm>
            <a:off x="7150100" y="639763"/>
            <a:ext cx="512763" cy="109537"/>
          </a:xfrm>
          <a:custGeom>
            <a:avLst/>
            <a:gdLst/>
            <a:ahLst/>
            <a:cxnLst>
              <a:cxn ang="0">
                <a:pos x="0" y="69"/>
              </a:cxn>
              <a:cxn ang="0">
                <a:pos x="185" y="35"/>
              </a:cxn>
              <a:cxn ang="0">
                <a:pos x="323" y="0"/>
              </a:cxn>
            </a:cxnLst>
            <a:rect l="0" t="0" r="r" b="b"/>
            <a:pathLst>
              <a:path w="323" h="69">
                <a:moveTo>
                  <a:pt x="0" y="69"/>
                </a:moveTo>
                <a:cubicBezTo>
                  <a:pt x="62" y="57"/>
                  <a:pt x="125" y="52"/>
                  <a:pt x="185" y="35"/>
                </a:cubicBezTo>
                <a:cubicBezTo>
                  <a:pt x="231" y="22"/>
                  <a:pt x="275" y="0"/>
                  <a:pt x="323" y="0"/>
                </a:cubicBezTo>
              </a:path>
            </a:pathLst>
          </a:custGeom>
          <a:noFill/>
          <a:ln w="9525">
            <a:solidFill>
              <a:schemeClr val="tx1"/>
            </a:solidFill>
            <a:round/>
            <a:headEnd type="none" w="med" len="med"/>
            <a:tailEnd type="triangle" w="med" len="med"/>
          </a:ln>
          <a:effectLst/>
        </p:spPr>
        <p:txBody>
          <a:bodyPr/>
          <a:lstStyle/>
          <a:p>
            <a:endParaRPr lang="en-US"/>
          </a:p>
        </p:txBody>
      </p:sp>
      <p:sp>
        <p:nvSpPr>
          <p:cNvPr id="10293" name="Line 53"/>
          <p:cNvSpPr>
            <a:spLocks noChangeShapeType="1"/>
          </p:cNvSpPr>
          <p:nvPr/>
        </p:nvSpPr>
        <p:spPr bwMode="auto">
          <a:xfrm>
            <a:off x="7239000" y="914400"/>
            <a:ext cx="533400" cy="76200"/>
          </a:xfrm>
          <a:prstGeom prst="line">
            <a:avLst/>
          </a:prstGeom>
          <a:noFill/>
          <a:ln w="9525">
            <a:solidFill>
              <a:schemeClr val="tx1"/>
            </a:solidFill>
            <a:round/>
            <a:headEnd/>
            <a:tailEnd type="triangle" w="med" len="med"/>
          </a:ln>
          <a:effectLst/>
        </p:spPr>
        <p:txBody>
          <a:bodyPr/>
          <a:lstStyle/>
          <a:p>
            <a:endParaRPr lang="en-US"/>
          </a:p>
        </p:txBody>
      </p:sp>
      <p:sp>
        <p:nvSpPr>
          <p:cNvPr id="10294" name="Text Box 54"/>
          <p:cNvSpPr txBox="1">
            <a:spLocks noChangeArrowheads="1"/>
          </p:cNvSpPr>
          <p:nvPr/>
        </p:nvSpPr>
        <p:spPr bwMode="auto">
          <a:xfrm>
            <a:off x="7696200" y="798513"/>
            <a:ext cx="1149350" cy="366712"/>
          </a:xfrm>
          <a:prstGeom prst="rect">
            <a:avLst/>
          </a:prstGeom>
          <a:noFill/>
          <a:ln w="9525">
            <a:noFill/>
            <a:miter lim="800000"/>
            <a:headEnd/>
            <a:tailEnd/>
          </a:ln>
          <a:effectLst/>
        </p:spPr>
        <p:txBody>
          <a:bodyPr wrap="none">
            <a:spAutoFit/>
          </a:bodyPr>
          <a:lstStyle/>
          <a:p>
            <a:r>
              <a:rPr lang="en-US"/>
              <a:t>Oxidation</a:t>
            </a:r>
          </a:p>
        </p:txBody>
      </p:sp>
      <p:sp>
        <p:nvSpPr>
          <p:cNvPr id="10295" name="Text Box 55"/>
          <p:cNvSpPr txBox="1">
            <a:spLocks noChangeArrowheads="1"/>
          </p:cNvSpPr>
          <p:nvPr/>
        </p:nvSpPr>
        <p:spPr bwMode="auto">
          <a:xfrm>
            <a:off x="7680325" y="395288"/>
            <a:ext cx="501650" cy="366712"/>
          </a:xfrm>
          <a:prstGeom prst="rect">
            <a:avLst/>
          </a:prstGeom>
          <a:noFill/>
          <a:ln w="9525">
            <a:noFill/>
            <a:miter lim="800000"/>
            <a:headEnd/>
            <a:tailEnd/>
          </a:ln>
          <a:effectLst/>
        </p:spPr>
        <p:txBody>
          <a:bodyPr wrap="none">
            <a:spAutoFit/>
          </a:bodyPr>
          <a:lstStyle/>
          <a:p>
            <a:r>
              <a:rPr lang="en-US"/>
              <a:t>TG</a:t>
            </a:r>
          </a:p>
        </p:txBody>
      </p:sp>
      <p:sp>
        <p:nvSpPr>
          <p:cNvPr id="10296" name="Oval 56"/>
          <p:cNvSpPr>
            <a:spLocks noChangeArrowheads="1"/>
          </p:cNvSpPr>
          <p:nvPr/>
        </p:nvSpPr>
        <p:spPr bwMode="auto">
          <a:xfrm>
            <a:off x="6934200" y="4267200"/>
            <a:ext cx="457200" cy="533400"/>
          </a:xfrm>
          <a:prstGeom prst="ellipse">
            <a:avLst/>
          </a:prstGeom>
          <a:solidFill>
            <a:schemeClr val="accent1"/>
          </a:solidFill>
          <a:ln w="9525">
            <a:solidFill>
              <a:schemeClr val="tx1"/>
            </a:solidFill>
            <a:round/>
            <a:headEnd/>
            <a:tailEnd/>
          </a:ln>
          <a:effectLst/>
        </p:spPr>
        <p:txBody>
          <a:bodyPr wrap="none" anchor="ctr"/>
          <a:lstStyle/>
          <a:p>
            <a:pPr algn="ctr"/>
            <a:r>
              <a:rPr lang="en-US"/>
              <a:t>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537192"/>
          </a:xfrm>
        </p:spPr>
        <p:txBody>
          <a:bodyPr>
            <a:normAutofit fontScale="90000"/>
          </a:bodyPr>
          <a:lstStyle/>
          <a:p>
            <a:r>
              <a:rPr lang="en-US" dirty="0" smtClean="0"/>
              <a:t>Fate of </a:t>
            </a:r>
            <a:r>
              <a:rPr lang="en-US" dirty="0" err="1" smtClean="0"/>
              <a:t>chylomicrons</a:t>
            </a:r>
            <a:endParaRPr lang="en-US" dirty="0"/>
          </a:p>
        </p:txBody>
      </p:sp>
      <p:sp>
        <p:nvSpPr>
          <p:cNvPr id="3" name="Content Placeholder 2"/>
          <p:cNvSpPr>
            <a:spLocks noGrp="1"/>
          </p:cNvSpPr>
          <p:nvPr>
            <p:ph idx="1"/>
          </p:nvPr>
        </p:nvSpPr>
        <p:spPr>
          <a:xfrm>
            <a:off x="214282" y="1142984"/>
            <a:ext cx="7481918" cy="5500726"/>
          </a:xfrm>
        </p:spPr>
        <p:txBody>
          <a:bodyPr>
            <a:normAutofit fontScale="77500" lnSpcReduction="20000"/>
          </a:bodyPr>
          <a:lstStyle/>
          <a:p>
            <a:r>
              <a:rPr lang="en-US" dirty="0" err="1" smtClean="0"/>
              <a:t>Chylomicrons</a:t>
            </a:r>
            <a:r>
              <a:rPr lang="en-US" dirty="0" smtClean="0"/>
              <a:t> on its journey to the liver, encounters lipoprotein lipase enzyme which will hydrolyze TG present in the </a:t>
            </a:r>
            <a:r>
              <a:rPr lang="en-US" dirty="0" err="1" smtClean="0"/>
              <a:t>chylomicron</a:t>
            </a:r>
            <a:r>
              <a:rPr lang="en-US" dirty="0" smtClean="0"/>
              <a:t>.</a:t>
            </a:r>
          </a:p>
          <a:p>
            <a:endParaRPr lang="en-US" dirty="0" smtClean="0"/>
          </a:p>
          <a:p>
            <a:r>
              <a:rPr lang="en-US" dirty="0" smtClean="0"/>
              <a:t>This will result in an overall reduction in the size of the </a:t>
            </a:r>
            <a:r>
              <a:rPr lang="en-US" dirty="0" err="1" smtClean="0"/>
              <a:t>chylomicron</a:t>
            </a:r>
            <a:r>
              <a:rPr lang="en-US" dirty="0" smtClean="0"/>
              <a:t> as TG is removed. Apo CII is required for LPL activation. </a:t>
            </a:r>
          </a:p>
          <a:p>
            <a:endParaRPr lang="en-US" dirty="0" smtClean="0"/>
          </a:p>
          <a:p>
            <a:r>
              <a:rPr lang="en-US" dirty="0" smtClean="0"/>
              <a:t>As the Chylomicron loses TG, Apo CII will </a:t>
            </a:r>
            <a:r>
              <a:rPr lang="en-US" smtClean="0"/>
              <a:t>then dissociate </a:t>
            </a:r>
            <a:r>
              <a:rPr lang="en-US" dirty="0" smtClean="0"/>
              <a:t>from the particle and LPL activity will no longer be </a:t>
            </a:r>
            <a:r>
              <a:rPr lang="en-US" dirty="0" err="1" smtClean="0"/>
              <a:t>supported.This</a:t>
            </a:r>
            <a:r>
              <a:rPr lang="en-US" dirty="0" smtClean="0"/>
              <a:t> particle is now called a chylomicron remnant and is taken up by the liver.</a:t>
            </a:r>
          </a:p>
          <a:p>
            <a:endParaRPr lang="en-US" dirty="0" smtClean="0"/>
          </a:p>
          <a:p>
            <a:r>
              <a:rPr lang="en-US" dirty="0" smtClean="0"/>
              <a:t>Liver removes the </a:t>
            </a:r>
            <a:r>
              <a:rPr lang="en-US" dirty="0" err="1" smtClean="0"/>
              <a:t>chylomicron</a:t>
            </a:r>
            <a:r>
              <a:rPr lang="en-US" dirty="0" smtClean="0"/>
              <a:t> remnant via the remnant receptor.</a:t>
            </a:r>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2" name="Freeform 4"/>
          <p:cNvSpPr>
            <a:spLocks/>
          </p:cNvSpPr>
          <p:nvPr/>
        </p:nvSpPr>
        <p:spPr bwMode="auto">
          <a:xfrm>
            <a:off x="2454275" y="762000"/>
            <a:ext cx="6308725" cy="5221288"/>
          </a:xfrm>
          <a:custGeom>
            <a:avLst/>
            <a:gdLst/>
            <a:ahLst/>
            <a:cxnLst>
              <a:cxn ang="0">
                <a:pos x="423" y="175"/>
              </a:cxn>
              <a:cxn ang="0">
                <a:pos x="783" y="186"/>
              </a:cxn>
              <a:cxn ang="0">
                <a:pos x="845" y="175"/>
              </a:cxn>
              <a:cxn ang="0">
                <a:pos x="927" y="165"/>
              </a:cxn>
              <a:cxn ang="0">
                <a:pos x="999" y="144"/>
              </a:cxn>
              <a:cxn ang="0">
                <a:pos x="1308" y="124"/>
              </a:cxn>
              <a:cxn ang="0">
                <a:pos x="1545" y="72"/>
              </a:cxn>
              <a:cxn ang="0">
                <a:pos x="1668" y="0"/>
              </a:cxn>
              <a:cxn ang="0">
                <a:pos x="1761" y="11"/>
              </a:cxn>
              <a:cxn ang="0">
                <a:pos x="1822" y="52"/>
              </a:cxn>
              <a:cxn ang="0">
                <a:pos x="1894" y="175"/>
              </a:cxn>
              <a:cxn ang="0">
                <a:pos x="1915" y="237"/>
              </a:cxn>
              <a:cxn ang="0">
                <a:pos x="1946" y="330"/>
              </a:cxn>
              <a:cxn ang="0">
                <a:pos x="1956" y="360"/>
              </a:cxn>
              <a:cxn ang="0">
                <a:pos x="1966" y="648"/>
              </a:cxn>
              <a:cxn ang="0">
                <a:pos x="1956" y="1482"/>
              </a:cxn>
              <a:cxn ang="0">
                <a:pos x="1925" y="1574"/>
              </a:cxn>
              <a:cxn ang="0">
                <a:pos x="1802" y="1821"/>
              </a:cxn>
              <a:cxn ang="0">
                <a:pos x="1709" y="1893"/>
              </a:cxn>
              <a:cxn ang="0">
                <a:pos x="1586" y="1944"/>
              </a:cxn>
              <a:cxn ang="0">
                <a:pos x="1318" y="2006"/>
              </a:cxn>
              <a:cxn ang="0">
                <a:pos x="1143" y="2006"/>
              </a:cxn>
              <a:cxn ang="0">
                <a:pos x="1082" y="1986"/>
              </a:cxn>
              <a:cxn ang="0">
                <a:pos x="1051" y="1975"/>
              </a:cxn>
              <a:cxn ang="0">
                <a:pos x="526" y="1986"/>
              </a:cxn>
              <a:cxn ang="0">
                <a:pos x="465" y="1965"/>
              </a:cxn>
              <a:cxn ang="0">
                <a:pos x="372" y="1914"/>
              </a:cxn>
              <a:cxn ang="0">
                <a:pos x="279" y="1831"/>
              </a:cxn>
              <a:cxn ang="0">
                <a:pos x="207" y="1564"/>
              </a:cxn>
              <a:cxn ang="0">
                <a:pos x="156" y="1286"/>
              </a:cxn>
              <a:cxn ang="0">
                <a:pos x="94" y="1132"/>
              </a:cxn>
              <a:cxn ang="0">
                <a:pos x="53" y="1029"/>
              </a:cxn>
              <a:cxn ang="0">
                <a:pos x="43" y="978"/>
              </a:cxn>
              <a:cxn ang="0">
                <a:pos x="22" y="834"/>
              </a:cxn>
              <a:cxn ang="0">
                <a:pos x="33" y="504"/>
              </a:cxn>
              <a:cxn ang="0">
                <a:pos x="63" y="412"/>
              </a:cxn>
              <a:cxn ang="0">
                <a:pos x="105" y="350"/>
              </a:cxn>
              <a:cxn ang="0">
                <a:pos x="146" y="258"/>
              </a:cxn>
              <a:cxn ang="0">
                <a:pos x="156" y="227"/>
              </a:cxn>
              <a:cxn ang="0">
                <a:pos x="249" y="175"/>
              </a:cxn>
              <a:cxn ang="0">
                <a:pos x="485" y="186"/>
              </a:cxn>
            </a:cxnLst>
            <a:rect l="0" t="0" r="r" b="b"/>
            <a:pathLst>
              <a:path w="1966" h="2029">
                <a:moveTo>
                  <a:pt x="423" y="175"/>
                </a:moveTo>
                <a:cubicBezTo>
                  <a:pt x="548" y="202"/>
                  <a:pt x="652" y="192"/>
                  <a:pt x="783" y="186"/>
                </a:cubicBezTo>
                <a:cubicBezTo>
                  <a:pt x="804" y="182"/>
                  <a:pt x="824" y="178"/>
                  <a:pt x="845" y="175"/>
                </a:cubicBezTo>
                <a:cubicBezTo>
                  <a:pt x="872" y="171"/>
                  <a:pt x="900" y="170"/>
                  <a:pt x="927" y="165"/>
                </a:cubicBezTo>
                <a:cubicBezTo>
                  <a:pt x="970" y="157"/>
                  <a:pt x="949" y="149"/>
                  <a:pt x="999" y="144"/>
                </a:cubicBezTo>
                <a:cubicBezTo>
                  <a:pt x="1102" y="134"/>
                  <a:pt x="1205" y="131"/>
                  <a:pt x="1308" y="124"/>
                </a:cubicBezTo>
                <a:cubicBezTo>
                  <a:pt x="1375" y="108"/>
                  <a:pt x="1485" y="106"/>
                  <a:pt x="1545" y="72"/>
                </a:cubicBezTo>
                <a:cubicBezTo>
                  <a:pt x="1590" y="46"/>
                  <a:pt x="1620" y="17"/>
                  <a:pt x="1668" y="0"/>
                </a:cubicBezTo>
                <a:cubicBezTo>
                  <a:pt x="1699" y="4"/>
                  <a:pt x="1731" y="1"/>
                  <a:pt x="1761" y="11"/>
                </a:cubicBezTo>
                <a:cubicBezTo>
                  <a:pt x="1784" y="19"/>
                  <a:pt x="1822" y="52"/>
                  <a:pt x="1822" y="52"/>
                </a:cubicBezTo>
                <a:cubicBezTo>
                  <a:pt x="1838" y="98"/>
                  <a:pt x="1868" y="134"/>
                  <a:pt x="1894" y="175"/>
                </a:cubicBezTo>
                <a:cubicBezTo>
                  <a:pt x="1906" y="193"/>
                  <a:pt x="1908" y="216"/>
                  <a:pt x="1915" y="237"/>
                </a:cubicBezTo>
                <a:cubicBezTo>
                  <a:pt x="1925" y="268"/>
                  <a:pt x="1935" y="299"/>
                  <a:pt x="1946" y="330"/>
                </a:cubicBezTo>
                <a:cubicBezTo>
                  <a:pt x="1949" y="340"/>
                  <a:pt x="1956" y="360"/>
                  <a:pt x="1956" y="360"/>
                </a:cubicBezTo>
                <a:cubicBezTo>
                  <a:pt x="1959" y="456"/>
                  <a:pt x="1966" y="552"/>
                  <a:pt x="1966" y="648"/>
                </a:cubicBezTo>
                <a:cubicBezTo>
                  <a:pt x="1966" y="926"/>
                  <a:pt x="1966" y="1204"/>
                  <a:pt x="1956" y="1482"/>
                </a:cubicBezTo>
                <a:cubicBezTo>
                  <a:pt x="1955" y="1514"/>
                  <a:pt x="1935" y="1543"/>
                  <a:pt x="1925" y="1574"/>
                </a:cubicBezTo>
                <a:cubicBezTo>
                  <a:pt x="1899" y="1654"/>
                  <a:pt x="1893" y="1792"/>
                  <a:pt x="1802" y="1821"/>
                </a:cubicBezTo>
                <a:cubicBezTo>
                  <a:pt x="1770" y="1843"/>
                  <a:pt x="1744" y="1877"/>
                  <a:pt x="1709" y="1893"/>
                </a:cubicBezTo>
                <a:cubicBezTo>
                  <a:pt x="1685" y="1904"/>
                  <a:pt x="1612" y="1935"/>
                  <a:pt x="1586" y="1944"/>
                </a:cubicBezTo>
                <a:cubicBezTo>
                  <a:pt x="1499" y="2003"/>
                  <a:pt x="1421" y="1999"/>
                  <a:pt x="1318" y="2006"/>
                </a:cubicBezTo>
                <a:cubicBezTo>
                  <a:pt x="1247" y="2029"/>
                  <a:pt x="1272" y="2025"/>
                  <a:pt x="1143" y="2006"/>
                </a:cubicBezTo>
                <a:cubicBezTo>
                  <a:pt x="1122" y="2003"/>
                  <a:pt x="1102" y="1993"/>
                  <a:pt x="1082" y="1986"/>
                </a:cubicBezTo>
                <a:cubicBezTo>
                  <a:pt x="1072" y="1982"/>
                  <a:pt x="1051" y="1975"/>
                  <a:pt x="1051" y="1975"/>
                </a:cubicBezTo>
                <a:cubicBezTo>
                  <a:pt x="893" y="1980"/>
                  <a:pt x="693" y="2004"/>
                  <a:pt x="526" y="1986"/>
                </a:cubicBezTo>
                <a:cubicBezTo>
                  <a:pt x="506" y="1979"/>
                  <a:pt x="483" y="1977"/>
                  <a:pt x="465" y="1965"/>
                </a:cubicBezTo>
                <a:cubicBezTo>
                  <a:pt x="394" y="1918"/>
                  <a:pt x="427" y="1932"/>
                  <a:pt x="372" y="1914"/>
                </a:cubicBezTo>
                <a:cubicBezTo>
                  <a:pt x="342" y="1884"/>
                  <a:pt x="309" y="1861"/>
                  <a:pt x="279" y="1831"/>
                </a:cubicBezTo>
                <a:cubicBezTo>
                  <a:pt x="249" y="1740"/>
                  <a:pt x="227" y="1657"/>
                  <a:pt x="207" y="1564"/>
                </a:cubicBezTo>
                <a:cubicBezTo>
                  <a:pt x="201" y="1463"/>
                  <a:pt x="213" y="1370"/>
                  <a:pt x="156" y="1286"/>
                </a:cubicBezTo>
                <a:cubicBezTo>
                  <a:pt x="138" y="1232"/>
                  <a:pt x="126" y="1179"/>
                  <a:pt x="94" y="1132"/>
                </a:cubicBezTo>
                <a:cubicBezTo>
                  <a:pt x="69" y="1055"/>
                  <a:pt x="84" y="1089"/>
                  <a:pt x="53" y="1029"/>
                </a:cubicBezTo>
                <a:cubicBezTo>
                  <a:pt x="50" y="1012"/>
                  <a:pt x="46" y="995"/>
                  <a:pt x="43" y="978"/>
                </a:cubicBezTo>
                <a:cubicBezTo>
                  <a:pt x="35" y="930"/>
                  <a:pt x="22" y="834"/>
                  <a:pt x="22" y="834"/>
                </a:cubicBezTo>
                <a:cubicBezTo>
                  <a:pt x="14" y="724"/>
                  <a:pt x="0" y="612"/>
                  <a:pt x="33" y="504"/>
                </a:cubicBezTo>
                <a:cubicBezTo>
                  <a:pt x="42" y="473"/>
                  <a:pt x="53" y="443"/>
                  <a:pt x="63" y="412"/>
                </a:cubicBezTo>
                <a:cubicBezTo>
                  <a:pt x="71" y="388"/>
                  <a:pt x="105" y="350"/>
                  <a:pt x="105" y="350"/>
                </a:cubicBezTo>
                <a:cubicBezTo>
                  <a:pt x="116" y="317"/>
                  <a:pt x="135" y="291"/>
                  <a:pt x="146" y="258"/>
                </a:cubicBezTo>
                <a:cubicBezTo>
                  <a:pt x="150" y="248"/>
                  <a:pt x="148" y="235"/>
                  <a:pt x="156" y="227"/>
                </a:cubicBezTo>
                <a:cubicBezTo>
                  <a:pt x="190" y="193"/>
                  <a:pt x="211" y="188"/>
                  <a:pt x="249" y="175"/>
                </a:cubicBezTo>
                <a:cubicBezTo>
                  <a:pt x="424" y="188"/>
                  <a:pt x="345" y="186"/>
                  <a:pt x="485" y="186"/>
                </a:cubicBezTo>
              </a:path>
            </a:pathLst>
          </a:custGeom>
          <a:noFill/>
          <a:ln w="9525">
            <a:solidFill>
              <a:schemeClr val="tx1"/>
            </a:solidFill>
            <a:round/>
            <a:headEnd/>
            <a:tailEnd/>
          </a:ln>
          <a:effectLst/>
        </p:spPr>
        <p:txBody>
          <a:bodyPr/>
          <a:lstStyle/>
          <a:p>
            <a:endParaRPr lang="en-US"/>
          </a:p>
        </p:txBody>
      </p:sp>
      <p:sp>
        <p:nvSpPr>
          <p:cNvPr id="12293" name="Oval 5"/>
          <p:cNvSpPr>
            <a:spLocks noChangeArrowheads="1"/>
          </p:cNvSpPr>
          <p:nvPr/>
        </p:nvSpPr>
        <p:spPr bwMode="auto">
          <a:xfrm>
            <a:off x="244475" y="2630488"/>
            <a:ext cx="990600" cy="990600"/>
          </a:xfrm>
          <a:prstGeom prst="ellipse">
            <a:avLst/>
          </a:prstGeom>
          <a:solidFill>
            <a:schemeClr val="folHlink"/>
          </a:solidFill>
          <a:ln w="9525">
            <a:solidFill>
              <a:schemeClr val="tx1"/>
            </a:solidFill>
            <a:round/>
            <a:headEnd/>
            <a:tailEnd/>
          </a:ln>
          <a:effectLst/>
        </p:spPr>
        <p:txBody>
          <a:bodyPr wrap="none" anchor="ctr"/>
          <a:lstStyle/>
          <a:p>
            <a:pPr algn="ctr"/>
            <a:r>
              <a:rPr lang="en-US"/>
              <a:t>TG/CE</a:t>
            </a:r>
          </a:p>
        </p:txBody>
      </p:sp>
      <p:sp>
        <p:nvSpPr>
          <p:cNvPr id="12294" name="Oval 6"/>
          <p:cNvSpPr>
            <a:spLocks noChangeArrowheads="1"/>
          </p:cNvSpPr>
          <p:nvPr/>
        </p:nvSpPr>
        <p:spPr bwMode="auto">
          <a:xfrm>
            <a:off x="396875" y="2249488"/>
            <a:ext cx="609600" cy="609600"/>
          </a:xfrm>
          <a:prstGeom prst="ellipse">
            <a:avLst/>
          </a:prstGeom>
          <a:solidFill>
            <a:schemeClr val="accent1"/>
          </a:solidFill>
          <a:ln w="9525">
            <a:solidFill>
              <a:schemeClr val="tx1"/>
            </a:solidFill>
            <a:round/>
            <a:headEnd/>
            <a:tailEnd/>
          </a:ln>
          <a:effectLst/>
        </p:spPr>
        <p:txBody>
          <a:bodyPr wrap="none" anchor="ctr"/>
          <a:lstStyle/>
          <a:p>
            <a:pPr algn="ctr"/>
            <a:r>
              <a:rPr lang="en-US"/>
              <a:t>B48</a:t>
            </a:r>
          </a:p>
        </p:txBody>
      </p:sp>
      <p:sp>
        <p:nvSpPr>
          <p:cNvPr id="12295" name="Freeform 7"/>
          <p:cNvSpPr>
            <a:spLocks/>
          </p:cNvSpPr>
          <p:nvPr/>
        </p:nvSpPr>
        <p:spPr bwMode="auto">
          <a:xfrm>
            <a:off x="1468438" y="3273425"/>
            <a:ext cx="1046162" cy="79375"/>
          </a:xfrm>
          <a:custGeom>
            <a:avLst/>
            <a:gdLst/>
            <a:ahLst/>
            <a:cxnLst>
              <a:cxn ang="0">
                <a:pos x="0" y="0"/>
              </a:cxn>
              <a:cxn ang="0">
                <a:pos x="114" y="82"/>
              </a:cxn>
              <a:cxn ang="0">
                <a:pos x="237" y="164"/>
              </a:cxn>
              <a:cxn ang="0">
                <a:pos x="402" y="257"/>
              </a:cxn>
              <a:cxn ang="0">
                <a:pos x="494" y="308"/>
              </a:cxn>
              <a:cxn ang="0">
                <a:pos x="638" y="390"/>
              </a:cxn>
              <a:cxn ang="0">
                <a:pos x="813" y="462"/>
              </a:cxn>
            </a:cxnLst>
            <a:rect l="0" t="0" r="r" b="b"/>
            <a:pathLst>
              <a:path w="813" h="462">
                <a:moveTo>
                  <a:pt x="0" y="0"/>
                </a:moveTo>
                <a:cubicBezTo>
                  <a:pt x="48" y="31"/>
                  <a:pt x="55" y="63"/>
                  <a:pt x="114" y="82"/>
                </a:cubicBezTo>
                <a:cubicBezTo>
                  <a:pt x="151" y="107"/>
                  <a:pt x="195" y="150"/>
                  <a:pt x="237" y="164"/>
                </a:cubicBezTo>
                <a:cubicBezTo>
                  <a:pt x="291" y="200"/>
                  <a:pt x="347" y="226"/>
                  <a:pt x="402" y="257"/>
                </a:cubicBezTo>
                <a:cubicBezTo>
                  <a:pt x="503" y="314"/>
                  <a:pt x="426" y="286"/>
                  <a:pt x="494" y="308"/>
                </a:cubicBezTo>
                <a:cubicBezTo>
                  <a:pt x="541" y="340"/>
                  <a:pt x="584" y="373"/>
                  <a:pt x="638" y="390"/>
                </a:cubicBezTo>
                <a:cubicBezTo>
                  <a:pt x="683" y="421"/>
                  <a:pt x="758" y="462"/>
                  <a:pt x="813" y="462"/>
                </a:cubicBezTo>
              </a:path>
            </a:pathLst>
          </a:custGeom>
          <a:noFill/>
          <a:ln w="9525">
            <a:solidFill>
              <a:schemeClr val="tx1"/>
            </a:solidFill>
            <a:round/>
            <a:headEnd type="none" w="med" len="med"/>
            <a:tailEnd type="triangle" w="med" len="med"/>
          </a:ln>
          <a:effectLst/>
        </p:spPr>
        <p:txBody>
          <a:bodyPr/>
          <a:lstStyle/>
          <a:p>
            <a:endParaRPr lang="en-US"/>
          </a:p>
        </p:txBody>
      </p:sp>
      <p:sp>
        <p:nvSpPr>
          <p:cNvPr id="12296" name="Text Box 8"/>
          <p:cNvSpPr txBox="1">
            <a:spLocks noChangeArrowheads="1"/>
          </p:cNvSpPr>
          <p:nvPr/>
        </p:nvSpPr>
        <p:spPr bwMode="auto">
          <a:xfrm>
            <a:off x="3048000" y="3886200"/>
            <a:ext cx="1454150" cy="641350"/>
          </a:xfrm>
          <a:prstGeom prst="rect">
            <a:avLst/>
          </a:prstGeom>
          <a:noFill/>
          <a:ln w="9525">
            <a:noFill/>
            <a:miter lim="800000"/>
            <a:headEnd/>
            <a:tailEnd/>
          </a:ln>
          <a:effectLst/>
        </p:spPr>
        <p:txBody>
          <a:bodyPr wrap="none">
            <a:spAutoFit/>
          </a:bodyPr>
          <a:lstStyle/>
          <a:p>
            <a:r>
              <a:rPr lang="en-US"/>
              <a:t>  cholesterol</a:t>
            </a:r>
          </a:p>
          <a:p>
            <a:r>
              <a:rPr lang="en-US"/>
              <a:t>(exogenous)</a:t>
            </a:r>
          </a:p>
        </p:txBody>
      </p:sp>
      <p:sp>
        <p:nvSpPr>
          <p:cNvPr id="12297" name="Oval 9"/>
          <p:cNvSpPr>
            <a:spLocks noChangeArrowheads="1"/>
          </p:cNvSpPr>
          <p:nvPr/>
        </p:nvSpPr>
        <p:spPr bwMode="auto">
          <a:xfrm>
            <a:off x="5791200" y="4343400"/>
            <a:ext cx="1066800" cy="914400"/>
          </a:xfrm>
          <a:prstGeom prst="ellipse">
            <a:avLst/>
          </a:prstGeom>
          <a:solidFill>
            <a:schemeClr val="folHlink"/>
          </a:solidFill>
          <a:ln w="9525">
            <a:solidFill>
              <a:schemeClr val="tx1"/>
            </a:solidFill>
            <a:round/>
            <a:headEnd/>
            <a:tailEnd/>
          </a:ln>
          <a:effectLst/>
        </p:spPr>
        <p:txBody>
          <a:bodyPr wrap="none" anchor="ctr"/>
          <a:lstStyle/>
          <a:p>
            <a:pPr algn="ctr"/>
            <a:r>
              <a:rPr lang="en-US"/>
              <a:t>CE/TG</a:t>
            </a:r>
          </a:p>
        </p:txBody>
      </p:sp>
      <p:sp>
        <p:nvSpPr>
          <p:cNvPr id="12299" name="Oval 11"/>
          <p:cNvSpPr>
            <a:spLocks noChangeArrowheads="1"/>
          </p:cNvSpPr>
          <p:nvPr/>
        </p:nvSpPr>
        <p:spPr bwMode="auto">
          <a:xfrm>
            <a:off x="5867400" y="3962400"/>
            <a:ext cx="609600" cy="457200"/>
          </a:xfrm>
          <a:prstGeom prst="ellipse">
            <a:avLst/>
          </a:prstGeom>
          <a:solidFill>
            <a:schemeClr val="accent1"/>
          </a:solidFill>
          <a:ln w="9525">
            <a:solidFill>
              <a:schemeClr val="tx1"/>
            </a:solidFill>
            <a:round/>
            <a:headEnd/>
            <a:tailEnd/>
          </a:ln>
          <a:effectLst/>
        </p:spPr>
        <p:txBody>
          <a:bodyPr wrap="none" anchor="ctr"/>
          <a:lstStyle/>
          <a:p>
            <a:pPr algn="ctr"/>
            <a:r>
              <a:rPr lang="en-US"/>
              <a:t>B100</a:t>
            </a:r>
          </a:p>
        </p:txBody>
      </p:sp>
      <p:sp>
        <p:nvSpPr>
          <p:cNvPr id="12301" name="Text Box 13"/>
          <p:cNvSpPr txBox="1">
            <a:spLocks noChangeArrowheads="1"/>
          </p:cNvSpPr>
          <p:nvPr/>
        </p:nvSpPr>
        <p:spPr bwMode="auto">
          <a:xfrm>
            <a:off x="2362200" y="457200"/>
            <a:ext cx="2508250" cy="366713"/>
          </a:xfrm>
          <a:prstGeom prst="rect">
            <a:avLst/>
          </a:prstGeom>
          <a:noFill/>
          <a:ln w="9525">
            <a:noFill/>
            <a:miter lim="800000"/>
            <a:headEnd/>
            <a:tailEnd/>
          </a:ln>
          <a:effectLst/>
        </p:spPr>
        <p:txBody>
          <a:bodyPr wrap="none">
            <a:spAutoFit/>
          </a:bodyPr>
          <a:lstStyle/>
          <a:p>
            <a:r>
              <a:rPr lang="en-US" b="1"/>
              <a:t>Dietary Carbohydrate</a:t>
            </a:r>
          </a:p>
        </p:txBody>
      </p:sp>
      <p:sp>
        <p:nvSpPr>
          <p:cNvPr id="12304" name="Line 16"/>
          <p:cNvSpPr>
            <a:spLocks noChangeShapeType="1"/>
          </p:cNvSpPr>
          <p:nvPr/>
        </p:nvSpPr>
        <p:spPr bwMode="auto">
          <a:xfrm>
            <a:off x="3429000" y="990600"/>
            <a:ext cx="0" cy="685800"/>
          </a:xfrm>
          <a:prstGeom prst="line">
            <a:avLst/>
          </a:prstGeom>
          <a:noFill/>
          <a:ln w="9525">
            <a:solidFill>
              <a:schemeClr val="tx1"/>
            </a:solidFill>
            <a:round/>
            <a:headEnd/>
            <a:tailEnd type="triangle" w="med" len="med"/>
          </a:ln>
          <a:effectLst/>
        </p:spPr>
        <p:txBody>
          <a:bodyPr/>
          <a:lstStyle/>
          <a:p>
            <a:endParaRPr lang="en-US"/>
          </a:p>
        </p:txBody>
      </p:sp>
      <p:sp>
        <p:nvSpPr>
          <p:cNvPr id="12305" name="Text Box 17"/>
          <p:cNvSpPr txBox="1">
            <a:spLocks noChangeArrowheads="1"/>
          </p:cNvSpPr>
          <p:nvPr/>
        </p:nvSpPr>
        <p:spPr bwMode="auto">
          <a:xfrm>
            <a:off x="3048000" y="1676400"/>
            <a:ext cx="1047750" cy="366713"/>
          </a:xfrm>
          <a:prstGeom prst="rect">
            <a:avLst/>
          </a:prstGeom>
          <a:noFill/>
          <a:ln w="9525">
            <a:noFill/>
            <a:miter lim="800000"/>
            <a:headEnd/>
            <a:tailEnd/>
          </a:ln>
          <a:effectLst/>
        </p:spPr>
        <p:txBody>
          <a:bodyPr wrap="none">
            <a:spAutoFit/>
          </a:bodyPr>
          <a:lstStyle/>
          <a:p>
            <a:r>
              <a:rPr lang="en-US" b="1"/>
              <a:t>glucose</a:t>
            </a:r>
          </a:p>
        </p:txBody>
      </p:sp>
      <p:sp>
        <p:nvSpPr>
          <p:cNvPr id="12306" name="Line 18"/>
          <p:cNvSpPr>
            <a:spLocks noChangeShapeType="1"/>
          </p:cNvSpPr>
          <p:nvPr/>
        </p:nvSpPr>
        <p:spPr bwMode="auto">
          <a:xfrm>
            <a:off x="4038600" y="1905000"/>
            <a:ext cx="533400" cy="0"/>
          </a:xfrm>
          <a:prstGeom prst="line">
            <a:avLst/>
          </a:prstGeom>
          <a:noFill/>
          <a:ln w="9525">
            <a:solidFill>
              <a:schemeClr val="tx1"/>
            </a:solidFill>
            <a:round/>
            <a:headEnd/>
            <a:tailEnd type="triangle" w="med" len="med"/>
          </a:ln>
          <a:effectLst/>
        </p:spPr>
        <p:txBody>
          <a:bodyPr/>
          <a:lstStyle/>
          <a:p>
            <a:endParaRPr lang="en-US"/>
          </a:p>
        </p:txBody>
      </p:sp>
      <p:sp>
        <p:nvSpPr>
          <p:cNvPr id="12307" name="Text Box 19"/>
          <p:cNvSpPr txBox="1">
            <a:spLocks noChangeArrowheads="1"/>
          </p:cNvSpPr>
          <p:nvPr/>
        </p:nvSpPr>
        <p:spPr bwMode="auto">
          <a:xfrm>
            <a:off x="4632325" y="1712913"/>
            <a:ext cx="1136650" cy="366712"/>
          </a:xfrm>
          <a:prstGeom prst="rect">
            <a:avLst/>
          </a:prstGeom>
          <a:noFill/>
          <a:ln w="9525">
            <a:noFill/>
            <a:miter lim="800000"/>
            <a:headEnd/>
            <a:tailEnd/>
          </a:ln>
          <a:effectLst/>
        </p:spPr>
        <p:txBody>
          <a:bodyPr wrap="none">
            <a:spAutoFit/>
          </a:bodyPr>
          <a:lstStyle/>
          <a:p>
            <a:r>
              <a:rPr lang="en-US" b="1"/>
              <a:t>pyruvate</a:t>
            </a:r>
          </a:p>
        </p:txBody>
      </p:sp>
      <p:sp>
        <p:nvSpPr>
          <p:cNvPr id="12308" name="Line 20"/>
          <p:cNvSpPr>
            <a:spLocks noChangeShapeType="1"/>
          </p:cNvSpPr>
          <p:nvPr/>
        </p:nvSpPr>
        <p:spPr bwMode="auto">
          <a:xfrm>
            <a:off x="5791200" y="1905000"/>
            <a:ext cx="457200" cy="0"/>
          </a:xfrm>
          <a:prstGeom prst="line">
            <a:avLst/>
          </a:prstGeom>
          <a:noFill/>
          <a:ln w="9525">
            <a:solidFill>
              <a:schemeClr val="tx1"/>
            </a:solidFill>
            <a:round/>
            <a:headEnd/>
            <a:tailEnd type="triangle" w="med" len="med"/>
          </a:ln>
          <a:effectLst/>
        </p:spPr>
        <p:txBody>
          <a:bodyPr/>
          <a:lstStyle/>
          <a:p>
            <a:endParaRPr lang="en-US"/>
          </a:p>
        </p:txBody>
      </p:sp>
      <p:sp>
        <p:nvSpPr>
          <p:cNvPr id="12309" name="Text Box 21"/>
          <p:cNvSpPr txBox="1">
            <a:spLocks noChangeArrowheads="1"/>
          </p:cNvSpPr>
          <p:nvPr/>
        </p:nvSpPr>
        <p:spPr bwMode="auto">
          <a:xfrm>
            <a:off x="6308725" y="1712913"/>
            <a:ext cx="1403350" cy="366712"/>
          </a:xfrm>
          <a:prstGeom prst="rect">
            <a:avLst/>
          </a:prstGeom>
          <a:noFill/>
          <a:ln w="9525">
            <a:noFill/>
            <a:miter lim="800000"/>
            <a:headEnd/>
            <a:tailEnd/>
          </a:ln>
          <a:effectLst/>
        </p:spPr>
        <p:txBody>
          <a:bodyPr wrap="none">
            <a:spAutoFit/>
          </a:bodyPr>
          <a:lstStyle/>
          <a:p>
            <a:r>
              <a:rPr lang="en-US" b="1"/>
              <a:t>Acetyl CoA</a:t>
            </a:r>
          </a:p>
        </p:txBody>
      </p:sp>
      <p:sp>
        <p:nvSpPr>
          <p:cNvPr id="12310" name="Rectangle 22"/>
          <p:cNvSpPr>
            <a:spLocks noChangeArrowheads="1"/>
          </p:cNvSpPr>
          <p:nvPr/>
        </p:nvSpPr>
        <p:spPr bwMode="auto">
          <a:xfrm>
            <a:off x="6019800" y="1295400"/>
            <a:ext cx="2057400" cy="1752600"/>
          </a:xfrm>
          <a:prstGeom prst="rect">
            <a:avLst/>
          </a:prstGeom>
          <a:noFill/>
          <a:ln w="9525">
            <a:solidFill>
              <a:schemeClr val="tx1"/>
            </a:solidFill>
            <a:miter lim="800000"/>
            <a:headEnd/>
            <a:tailEnd/>
          </a:ln>
          <a:effectLst/>
        </p:spPr>
        <p:txBody>
          <a:bodyPr wrap="none" anchor="ctr"/>
          <a:lstStyle/>
          <a:p>
            <a:endParaRPr lang="en-US"/>
          </a:p>
        </p:txBody>
      </p:sp>
      <p:sp>
        <p:nvSpPr>
          <p:cNvPr id="12311" name="Text Box 23"/>
          <p:cNvSpPr txBox="1">
            <a:spLocks noChangeArrowheads="1"/>
          </p:cNvSpPr>
          <p:nvPr/>
        </p:nvSpPr>
        <p:spPr bwMode="auto">
          <a:xfrm>
            <a:off x="6384925" y="2703513"/>
            <a:ext cx="1631950" cy="366712"/>
          </a:xfrm>
          <a:prstGeom prst="rect">
            <a:avLst/>
          </a:prstGeom>
          <a:noFill/>
          <a:ln w="9525">
            <a:noFill/>
            <a:miter lim="800000"/>
            <a:headEnd/>
            <a:tailEnd/>
          </a:ln>
          <a:effectLst/>
        </p:spPr>
        <p:txBody>
          <a:bodyPr wrap="none">
            <a:spAutoFit/>
          </a:bodyPr>
          <a:lstStyle/>
          <a:p>
            <a:r>
              <a:rPr lang="en-US" b="1"/>
              <a:t>mitochondria</a:t>
            </a:r>
          </a:p>
        </p:txBody>
      </p:sp>
      <p:sp>
        <p:nvSpPr>
          <p:cNvPr id="12312" name="Line 24"/>
          <p:cNvSpPr>
            <a:spLocks noChangeShapeType="1"/>
          </p:cNvSpPr>
          <p:nvPr/>
        </p:nvSpPr>
        <p:spPr bwMode="auto">
          <a:xfrm flipH="1">
            <a:off x="5943600" y="2133600"/>
            <a:ext cx="533400" cy="381000"/>
          </a:xfrm>
          <a:prstGeom prst="line">
            <a:avLst/>
          </a:prstGeom>
          <a:noFill/>
          <a:ln w="9525">
            <a:solidFill>
              <a:schemeClr val="tx1"/>
            </a:solidFill>
            <a:round/>
            <a:headEnd/>
            <a:tailEnd type="triangle" w="med" len="med"/>
          </a:ln>
          <a:effectLst/>
        </p:spPr>
        <p:txBody>
          <a:bodyPr/>
          <a:lstStyle/>
          <a:p>
            <a:endParaRPr lang="en-US"/>
          </a:p>
        </p:txBody>
      </p:sp>
      <p:sp>
        <p:nvSpPr>
          <p:cNvPr id="12313" name="Text Box 25"/>
          <p:cNvSpPr txBox="1">
            <a:spLocks noChangeArrowheads="1"/>
          </p:cNvSpPr>
          <p:nvPr/>
        </p:nvSpPr>
        <p:spPr bwMode="auto">
          <a:xfrm>
            <a:off x="4572000" y="2438400"/>
            <a:ext cx="1403350" cy="366713"/>
          </a:xfrm>
          <a:prstGeom prst="rect">
            <a:avLst/>
          </a:prstGeom>
          <a:noFill/>
          <a:ln w="9525">
            <a:noFill/>
            <a:miter lim="800000"/>
            <a:headEnd/>
            <a:tailEnd/>
          </a:ln>
          <a:effectLst/>
        </p:spPr>
        <p:txBody>
          <a:bodyPr wrap="none">
            <a:spAutoFit/>
          </a:bodyPr>
          <a:lstStyle/>
          <a:p>
            <a:r>
              <a:rPr lang="en-US" b="1"/>
              <a:t>Acetyl CoA</a:t>
            </a:r>
          </a:p>
        </p:txBody>
      </p:sp>
      <p:sp>
        <p:nvSpPr>
          <p:cNvPr id="12314" name="Line 26"/>
          <p:cNvSpPr>
            <a:spLocks noChangeShapeType="1"/>
          </p:cNvSpPr>
          <p:nvPr/>
        </p:nvSpPr>
        <p:spPr bwMode="auto">
          <a:xfrm>
            <a:off x="5257800" y="2895600"/>
            <a:ext cx="0" cy="381000"/>
          </a:xfrm>
          <a:prstGeom prst="line">
            <a:avLst/>
          </a:prstGeom>
          <a:noFill/>
          <a:ln w="9525">
            <a:solidFill>
              <a:schemeClr val="tx1"/>
            </a:solidFill>
            <a:round/>
            <a:headEnd/>
            <a:tailEnd type="triangle" w="med" len="med"/>
          </a:ln>
          <a:effectLst/>
        </p:spPr>
        <p:txBody>
          <a:bodyPr/>
          <a:lstStyle/>
          <a:p>
            <a:endParaRPr lang="en-US"/>
          </a:p>
        </p:txBody>
      </p:sp>
      <p:sp>
        <p:nvSpPr>
          <p:cNvPr id="12315" name="Text Box 27"/>
          <p:cNvSpPr txBox="1">
            <a:spLocks noChangeArrowheads="1"/>
          </p:cNvSpPr>
          <p:nvPr/>
        </p:nvSpPr>
        <p:spPr bwMode="auto">
          <a:xfrm>
            <a:off x="5029200" y="3276600"/>
            <a:ext cx="501650" cy="366713"/>
          </a:xfrm>
          <a:prstGeom prst="rect">
            <a:avLst/>
          </a:prstGeom>
          <a:noFill/>
          <a:ln w="9525">
            <a:noFill/>
            <a:miter lim="800000"/>
            <a:headEnd/>
            <a:tailEnd/>
          </a:ln>
          <a:effectLst/>
        </p:spPr>
        <p:txBody>
          <a:bodyPr wrap="none">
            <a:spAutoFit/>
          </a:bodyPr>
          <a:lstStyle/>
          <a:p>
            <a:r>
              <a:rPr lang="en-US" b="1"/>
              <a:t>TG</a:t>
            </a:r>
          </a:p>
        </p:txBody>
      </p:sp>
      <p:sp>
        <p:nvSpPr>
          <p:cNvPr id="12316" name="Line 28"/>
          <p:cNvSpPr>
            <a:spLocks noChangeShapeType="1"/>
          </p:cNvSpPr>
          <p:nvPr/>
        </p:nvSpPr>
        <p:spPr bwMode="auto">
          <a:xfrm>
            <a:off x="5257800" y="3657600"/>
            <a:ext cx="533400" cy="762000"/>
          </a:xfrm>
          <a:prstGeom prst="line">
            <a:avLst/>
          </a:prstGeom>
          <a:noFill/>
          <a:ln w="38100">
            <a:solidFill>
              <a:schemeClr val="tx1"/>
            </a:solidFill>
            <a:round/>
            <a:headEnd/>
            <a:tailEnd type="triangle" w="med" len="med"/>
          </a:ln>
          <a:effectLst/>
        </p:spPr>
        <p:txBody>
          <a:bodyPr/>
          <a:lstStyle/>
          <a:p>
            <a:endParaRPr lang="en-US"/>
          </a:p>
        </p:txBody>
      </p:sp>
      <p:sp>
        <p:nvSpPr>
          <p:cNvPr id="12317" name="Text Box 29"/>
          <p:cNvSpPr txBox="1">
            <a:spLocks noChangeArrowheads="1"/>
          </p:cNvSpPr>
          <p:nvPr/>
        </p:nvSpPr>
        <p:spPr bwMode="auto">
          <a:xfrm>
            <a:off x="838200" y="4800600"/>
            <a:ext cx="628650" cy="366713"/>
          </a:xfrm>
          <a:prstGeom prst="rect">
            <a:avLst/>
          </a:prstGeom>
          <a:noFill/>
          <a:ln w="9525">
            <a:noFill/>
            <a:miter lim="800000"/>
            <a:headEnd/>
            <a:tailEnd/>
          </a:ln>
          <a:effectLst/>
        </p:spPr>
        <p:txBody>
          <a:bodyPr wrap="none">
            <a:spAutoFit/>
          </a:bodyPr>
          <a:lstStyle/>
          <a:p>
            <a:r>
              <a:rPr lang="en-US" b="1"/>
              <a:t>FFA</a:t>
            </a:r>
          </a:p>
        </p:txBody>
      </p:sp>
      <p:sp>
        <p:nvSpPr>
          <p:cNvPr id="12318" name="Freeform 30"/>
          <p:cNvSpPr>
            <a:spLocks/>
          </p:cNvSpPr>
          <p:nvPr/>
        </p:nvSpPr>
        <p:spPr bwMode="auto">
          <a:xfrm>
            <a:off x="1747838" y="-33338"/>
            <a:ext cx="636587" cy="7021513"/>
          </a:xfrm>
          <a:custGeom>
            <a:avLst/>
            <a:gdLst/>
            <a:ahLst/>
            <a:cxnLst>
              <a:cxn ang="0">
                <a:pos x="0" y="0"/>
              </a:cxn>
              <a:cxn ang="0">
                <a:pos x="41" y="114"/>
              </a:cxn>
              <a:cxn ang="0">
                <a:pos x="92" y="196"/>
              </a:cxn>
              <a:cxn ang="0">
                <a:pos x="133" y="391"/>
              </a:cxn>
              <a:cxn ang="0">
                <a:pos x="154" y="628"/>
              </a:cxn>
              <a:cxn ang="0">
                <a:pos x="41" y="1101"/>
              </a:cxn>
              <a:cxn ang="0">
                <a:pos x="51" y="1440"/>
              </a:cxn>
              <a:cxn ang="0">
                <a:pos x="144" y="1749"/>
              </a:cxn>
              <a:cxn ang="0">
                <a:pos x="226" y="2315"/>
              </a:cxn>
              <a:cxn ang="0">
                <a:pos x="257" y="2572"/>
              </a:cxn>
              <a:cxn ang="0">
                <a:pos x="298" y="2891"/>
              </a:cxn>
              <a:cxn ang="0">
                <a:pos x="339" y="3086"/>
              </a:cxn>
              <a:cxn ang="0">
                <a:pos x="349" y="3158"/>
              </a:cxn>
              <a:cxn ang="0">
                <a:pos x="380" y="3240"/>
              </a:cxn>
              <a:cxn ang="0">
                <a:pos x="401" y="3384"/>
              </a:cxn>
              <a:cxn ang="0">
                <a:pos x="380" y="3549"/>
              </a:cxn>
              <a:cxn ang="0">
                <a:pos x="298" y="3971"/>
              </a:cxn>
              <a:cxn ang="0">
                <a:pos x="329" y="4423"/>
              </a:cxn>
            </a:cxnLst>
            <a:rect l="0" t="0" r="r" b="b"/>
            <a:pathLst>
              <a:path w="401" h="4423">
                <a:moveTo>
                  <a:pt x="0" y="0"/>
                </a:moveTo>
                <a:cubicBezTo>
                  <a:pt x="12" y="36"/>
                  <a:pt x="24" y="81"/>
                  <a:pt x="41" y="114"/>
                </a:cubicBezTo>
                <a:cubicBezTo>
                  <a:pt x="118" y="265"/>
                  <a:pt x="32" y="53"/>
                  <a:pt x="92" y="196"/>
                </a:cubicBezTo>
                <a:cubicBezTo>
                  <a:pt x="115" y="252"/>
                  <a:pt x="127" y="336"/>
                  <a:pt x="133" y="391"/>
                </a:cubicBezTo>
                <a:cubicBezTo>
                  <a:pt x="142" y="470"/>
                  <a:pt x="154" y="628"/>
                  <a:pt x="154" y="628"/>
                </a:cubicBezTo>
                <a:cubicBezTo>
                  <a:pt x="140" y="791"/>
                  <a:pt x="91" y="946"/>
                  <a:pt x="41" y="1101"/>
                </a:cubicBezTo>
                <a:cubicBezTo>
                  <a:pt x="26" y="1212"/>
                  <a:pt x="18" y="1332"/>
                  <a:pt x="51" y="1440"/>
                </a:cubicBezTo>
                <a:cubicBezTo>
                  <a:pt x="83" y="1546"/>
                  <a:pt x="124" y="1639"/>
                  <a:pt x="144" y="1749"/>
                </a:cubicBezTo>
                <a:cubicBezTo>
                  <a:pt x="149" y="1934"/>
                  <a:pt x="138" y="2143"/>
                  <a:pt x="226" y="2315"/>
                </a:cubicBezTo>
                <a:cubicBezTo>
                  <a:pt x="236" y="2401"/>
                  <a:pt x="242" y="2487"/>
                  <a:pt x="257" y="2572"/>
                </a:cubicBezTo>
                <a:cubicBezTo>
                  <a:pt x="264" y="2678"/>
                  <a:pt x="265" y="2789"/>
                  <a:pt x="298" y="2891"/>
                </a:cubicBezTo>
                <a:cubicBezTo>
                  <a:pt x="306" y="2960"/>
                  <a:pt x="327" y="3019"/>
                  <a:pt x="339" y="3086"/>
                </a:cubicBezTo>
                <a:cubicBezTo>
                  <a:pt x="343" y="3110"/>
                  <a:pt x="343" y="3135"/>
                  <a:pt x="349" y="3158"/>
                </a:cubicBezTo>
                <a:cubicBezTo>
                  <a:pt x="357" y="3186"/>
                  <a:pt x="380" y="3240"/>
                  <a:pt x="380" y="3240"/>
                </a:cubicBezTo>
                <a:cubicBezTo>
                  <a:pt x="388" y="3283"/>
                  <a:pt x="401" y="3343"/>
                  <a:pt x="401" y="3384"/>
                </a:cubicBezTo>
                <a:cubicBezTo>
                  <a:pt x="401" y="3490"/>
                  <a:pt x="392" y="3472"/>
                  <a:pt x="380" y="3549"/>
                </a:cubicBezTo>
                <a:cubicBezTo>
                  <a:pt x="359" y="3690"/>
                  <a:pt x="332" y="3833"/>
                  <a:pt x="298" y="3971"/>
                </a:cubicBezTo>
                <a:cubicBezTo>
                  <a:pt x="307" y="4125"/>
                  <a:pt x="329" y="4269"/>
                  <a:pt x="329" y="4423"/>
                </a:cubicBezTo>
              </a:path>
            </a:pathLst>
          </a:custGeom>
          <a:noFill/>
          <a:ln w="9525">
            <a:solidFill>
              <a:schemeClr val="tx1"/>
            </a:solidFill>
            <a:round/>
            <a:headEnd/>
            <a:tailEnd/>
          </a:ln>
          <a:effectLst/>
        </p:spPr>
        <p:txBody>
          <a:bodyPr/>
          <a:lstStyle/>
          <a:p>
            <a:endParaRPr lang="en-US"/>
          </a:p>
        </p:txBody>
      </p:sp>
      <p:sp>
        <p:nvSpPr>
          <p:cNvPr id="12319" name="Freeform 31"/>
          <p:cNvSpPr>
            <a:spLocks/>
          </p:cNvSpPr>
          <p:nvPr/>
        </p:nvSpPr>
        <p:spPr bwMode="auto">
          <a:xfrm>
            <a:off x="-33338" y="-15875"/>
            <a:ext cx="295276" cy="7135813"/>
          </a:xfrm>
          <a:custGeom>
            <a:avLst/>
            <a:gdLst/>
            <a:ahLst/>
            <a:cxnLst>
              <a:cxn ang="0">
                <a:pos x="93" y="0"/>
              </a:cxn>
              <a:cxn ang="0">
                <a:pos x="134" y="349"/>
              </a:cxn>
              <a:cxn ang="0">
                <a:pos x="165" y="658"/>
              </a:cxn>
              <a:cxn ang="0">
                <a:pos x="165" y="1532"/>
              </a:cxn>
              <a:cxn ang="0">
                <a:pos x="155" y="1779"/>
              </a:cxn>
              <a:cxn ang="0">
                <a:pos x="144" y="1882"/>
              </a:cxn>
              <a:cxn ang="0">
                <a:pos x="124" y="1944"/>
              </a:cxn>
              <a:cxn ang="0">
                <a:pos x="103" y="2077"/>
              </a:cxn>
              <a:cxn ang="0">
                <a:pos x="83" y="2180"/>
              </a:cxn>
              <a:cxn ang="0">
                <a:pos x="0" y="3209"/>
              </a:cxn>
              <a:cxn ang="0">
                <a:pos x="31" y="3692"/>
              </a:cxn>
              <a:cxn ang="0">
                <a:pos x="93" y="3949"/>
              </a:cxn>
              <a:cxn ang="0">
                <a:pos x="134" y="4381"/>
              </a:cxn>
              <a:cxn ang="0">
                <a:pos x="186" y="4495"/>
              </a:cxn>
            </a:cxnLst>
            <a:rect l="0" t="0" r="r" b="b"/>
            <a:pathLst>
              <a:path w="186" h="4495">
                <a:moveTo>
                  <a:pt x="93" y="0"/>
                </a:moveTo>
                <a:cubicBezTo>
                  <a:pt x="104" y="147"/>
                  <a:pt x="94" y="230"/>
                  <a:pt x="134" y="349"/>
                </a:cubicBezTo>
                <a:cubicBezTo>
                  <a:pt x="148" y="452"/>
                  <a:pt x="157" y="555"/>
                  <a:pt x="165" y="658"/>
                </a:cubicBezTo>
                <a:cubicBezTo>
                  <a:pt x="156" y="952"/>
                  <a:pt x="141" y="1239"/>
                  <a:pt x="165" y="1532"/>
                </a:cubicBezTo>
                <a:cubicBezTo>
                  <a:pt x="162" y="1614"/>
                  <a:pt x="160" y="1697"/>
                  <a:pt x="155" y="1779"/>
                </a:cubicBezTo>
                <a:cubicBezTo>
                  <a:pt x="153" y="1813"/>
                  <a:pt x="150" y="1848"/>
                  <a:pt x="144" y="1882"/>
                </a:cubicBezTo>
                <a:cubicBezTo>
                  <a:pt x="140" y="1903"/>
                  <a:pt x="124" y="1944"/>
                  <a:pt x="124" y="1944"/>
                </a:cubicBezTo>
                <a:cubicBezTo>
                  <a:pt x="109" y="2066"/>
                  <a:pt x="122" y="1985"/>
                  <a:pt x="103" y="2077"/>
                </a:cubicBezTo>
                <a:cubicBezTo>
                  <a:pt x="96" y="2111"/>
                  <a:pt x="83" y="2180"/>
                  <a:pt x="83" y="2180"/>
                </a:cubicBezTo>
                <a:cubicBezTo>
                  <a:pt x="68" y="2523"/>
                  <a:pt x="30" y="2866"/>
                  <a:pt x="0" y="3209"/>
                </a:cubicBezTo>
                <a:cubicBezTo>
                  <a:pt x="6" y="3372"/>
                  <a:pt x="4" y="3532"/>
                  <a:pt x="31" y="3692"/>
                </a:cubicBezTo>
                <a:cubicBezTo>
                  <a:pt x="46" y="3779"/>
                  <a:pt x="72" y="3863"/>
                  <a:pt x="93" y="3949"/>
                </a:cubicBezTo>
                <a:cubicBezTo>
                  <a:pt x="101" y="4094"/>
                  <a:pt x="118" y="4237"/>
                  <a:pt x="134" y="4381"/>
                </a:cubicBezTo>
                <a:cubicBezTo>
                  <a:pt x="140" y="4431"/>
                  <a:pt x="129" y="4495"/>
                  <a:pt x="186" y="4495"/>
                </a:cubicBezTo>
              </a:path>
            </a:pathLst>
          </a:custGeom>
          <a:noFill/>
          <a:ln w="9525">
            <a:solidFill>
              <a:schemeClr val="tx1"/>
            </a:solidFill>
            <a:round/>
            <a:headEnd/>
            <a:tailEnd/>
          </a:ln>
          <a:effectLst/>
        </p:spPr>
        <p:txBody>
          <a:bodyPr/>
          <a:lstStyle/>
          <a:p>
            <a:endParaRPr lang="en-US"/>
          </a:p>
        </p:txBody>
      </p:sp>
      <p:sp>
        <p:nvSpPr>
          <p:cNvPr id="12320" name="Line 32"/>
          <p:cNvSpPr>
            <a:spLocks noChangeShapeType="1"/>
          </p:cNvSpPr>
          <p:nvPr/>
        </p:nvSpPr>
        <p:spPr bwMode="auto">
          <a:xfrm>
            <a:off x="1524000" y="5029200"/>
            <a:ext cx="2057400" cy="0"/>
          </a:xfrm>
          <a:prstGeom prst="line">
            <a:avLst/>
          </a:prstGeom>
          <a:noFill/>
          <a:ln w="9525">
            <a:solidFill>
              <a:schemeClr val="tx1"/>
            </a:solidFill>
            <a:round/>
            <a:headEnd/>
            <a:tailEnd type="triangle" w="med" len="med"/>
          </a:ln>
          <a:effectLst/>
        </p:spPr>
        <p:txBody>
          <a:bodyPr/>
          <a:lstStyle/>
          <a:p>
            <a:endParaRPr lang="en-US"/>
          </a:p>
        </p:txBody>
      </p:sp>
      <p:sp>
        <p:nvSpPr>
          <p:cNvPr id="12321" name="Text Box 33"/>
          <p:cNvSpPr txBox="1">
            <a:spLocks noChangeArrowheads="1"/>
          </p:cNvSpPr>
          <p:nvPr/>
        </p:nvSpPr>
        <p:spPr bwMode="auto">
          <a:xfrm>
            <a:off x="3565525" y="4837113"/>
            <a:ext cx="628650" cy="366712"/>
          </a:xfrm>
          <a:prstGeom prst="rect">
            <a:avLst/>
          </a:prstGeom>
          <a:noFill/>
          <a:ln w="9525">
            <a:noFill/>
            <a:miter lim="800000"/>
            <a:headEnd/>
            <a:tailEnd/>
          </a:ln>
          <a:effectLst/>
        </p:spPr>
        <p:txBody>
          <a:bodyPr wrap="none">
            <a:spAutoFit/>
          </a:bodyPr>
          <a:lstStyle/>
          <a:p>
            <a:r>
              <a:rPr lang="en-US" b="1"/>
              <a:t>FFA</a:t>
            </a:r>
          </a:p>
        </p:txBody>
      </p:sp>
      <p:sp>
        <p:nvSpPr>
          <p:cNvPr id="12322" name="Line 34"/>
          <p:cNvSpPr>
            <a:spLocks noChangeShapeType="1"/>
          </p:cNvSpPr>
          <p:nvPr/>
        </p:nvSpPr>
        <p:spPr bwMode="auto">
          <a:xfrm>
            <a:off x="4191000" y="5029200"/>
            <a:ext cx="457200" cy="0"/>
          </a:xfrm>
          <a:prstGeom prst="line">
            <a:avLst/>
          </a:prstGeom>
          <a:noFill/>
          <a:ln w="9525">
            <a:solidFill>
              <a:schemeClr val="tx1"/>
            </a:solidFill>
            <a:round/>
            <a:headEnd/>
            <a:tailEnd type="triangle" w="med" len="med"/>
          </a:ln>
          <a:effectLst/>
        </p:spPr>
        <p:txBody>
          <a:bodyPr/>
          <a:lstStyle/>
          <a:p>
            <a:endParaRPr lang="en-US"/>
          </a:p>
        </p:txBody>
      </p:sp>
      <p:sp>
        <p:nvSpPr>
          <p:cNvPr id="12323" name="Text Box 35"/>
          <p:cNvSpPr txBox="1">
            <a:spLocks noChangeArrowheads="1"/>
          </p:cNvSpPr>
          <p:nvPr/>
        </p:nvSpPr>
        <p:spPr bwMode="auto">
          <a:xfrm>
            <a:off x="4648200" y="4800600"/>
            <a:ext cx="501650" cy="366713"/>
          </a:xfrm>
          <a:prstGeom prst="rect">
            <a:avLst/>
          </a:prstGeom>
          <a:noFill/>
          <a:ln w="9525">
            <a:noFill/>
            <a:miter lim="800000"/>
            <a:headEnd/>
            <a:tailEnd/>
          </a:ln>
          <a:effectLst/>
        </p:spPr>
        <p:txBody>
          <a:bodyPr wrap="none">
            <a:spAutoFit/>
          </a:bodyPr>
          <a:lstStyle/>
          <a:p>
            <a:r>
              <a:rPr lang="en-US" b="1"/>
              <a:t>TG</a:t>
            </a:r>
          </a:p>
        </p:txBody>
      </p:sp>
      <p:sp>
        <p:nvSpPr>
          <p:cNvPr id="12324" name="Line 36"/>
          <p:cNvSpPr>
            <a:spLocks noChangeShapeType="1"/>
          </p:cNvSpPr>
          <p:nvPr/>
        </p:nvSpPr>
        <p:spPr bwMode="auto">
          <a:xfrm flipV="1">
            <a:off x="5181600" y="4876800"/>
            <a:ext cx="533400" cy="152400"/>
          </a:xfrm>
          <a:prstGeom prst="line">
            <a:avLst/>
          </a:prstGeom>
          <a:noFill/>
          <a:ln w="38100">
            <a:solidFill>
              <a:schemeClr val="tx1"/>
            </a:solidFill>
            <a:round/>
            <a:headEnd/>
            <a:tailEnd type="triangle" w="med" len="med"/>
          </a:ln>
          <a:effectLst/>
        </p:spPr>
        <p:txBody>
          <a:bodyPr/>
          <a:lstStyle/>
          <a:p>
            <a:endParaRPr lang="en-US"/>
          </a:p>
        </p:txBody>
      </p:sp>
      <p:sp>
        <p:nvSpPr>
          <p:cNvPr id="12325" name="Text Box 37"/>
          <p:cNvSpPr txBox="1">
            <a:spLocks noChangeArrowheads="1"/>
          </p:cNvSpPr>
          <p:nvPr/>
        </p:nvSpPr>
        <p:spPr bwMode="auto">
          <a:xfrm>
            <a:off x="6842125" y="4684713"/>
            <a:ext cx="781050" cy="366712"/>
          </a:xfrm>
          <a:prstGeom prst="rect">
            <a:avLst/>
          </a:prstGeom>
          <a:noFill/>
          <a:ln w="9525">
            <a:noFill/>
            <a:miter lim="800000"/>
            <a:headEnd/>
            <a:tailEnd/>
          </a:ln>
          <a:effectLst/>
        </p:spPr>
        <p:txBody>
          <a:bodyPr wrap="none">
            <a:spAutoFit/>
          </a:bodyPr>
          <a:lstStyle/>
          <a:p>
            <a:r>
              <a:rPr lang="en-US" b="1"/>
              <a:t>VLDL</a:t>
            </a:r>
          </a:p>
        </p:txBody>
      </p:sp>
      <p:sp>
        <p:nvSpPr>
          <p:cNvPr id="12326" name="Text Box 38"/>
          <p:cNvSpPr txBox="1">
            <a:spLocks noChangeArrowheads="1"/>
          </p:cNvSpPr>
          <p:nvPr/>
        </p:nvSpPr>
        <p:spPr bwMode="auto">
          <a:xfrm>
            <a:off x="5775325" y="646113"/>
            <a:ext cx="857250" cy="366712"/>
          </a:xfrm>
          <a:prstGeom prst="rect">
            <a:avLst/>
          </a:prstGeom>
          <a:noFill/>
          <a:ln w="9525">
            <a:noFill/>
            <a:miter lim="800000"/>
            <a:headEnd/>
            <a:tailEnd/>
          </a:ln>
          <a:effectLst/>
        </p:spPr>
        <p:txBody>
          <a:bodyPr wrap="none">
            <a:spAutoFit/>
          </a:bodyPr>
          <a:lstStyle/>
          <a:p>
            <a:r>
              <a:rPr lang="en-US" b="1"/>
              <a:t>LIVER</a:t>
            </a:r>
          </a:p>
        </p:txBody>
      </p:sp>
      <p:sp>
        <p:nvSpPr>
          <p:cNvPr id="12327" name="Line 39"/>
          <p:cNvSpPr>
            <a:spLocks noChangeShapeType="1"/>
          </p:cNvSpPr>
          <p:nvPr/>
        </p:nvSpPr>
        <p:spPr bwMode="auto">
          <a:xfrm>
            <a:off x="6629400" y="5334000"/>
            <a:ext cx="1143000" cy="762000"/>
          </a:xfrm>
          <a:prstGeom prst="line">
            <a:avLst/>
          </a:prstGeom>
          <a:noFill/>
          <a:ln w="57150">
            <a:solidFill>
              <a:schemeClr val="tx1"/>
            </a:solidFill>
            <a:round/>
            <a:headEnd/>
            <a:tailEnd type="triangle" w="med" len="med"/>
          </a:ln>
          <a:effectLst/>
        </p:spPr>
        <p:txBody>
          <a:bodyPr/>
          <a:lstStyle/>
          <a:p>
            <a:endParaRPr lang="en-US"/>
          </a:p>
        </p:txBody>
      </p:sp>
      <p:sp>
        <p:nvSpPr>
          <p:cNvPr id="12328" name="Text Box 40"/>
          <p:cNvSpPr txBox="1">
            <a:spLocks noChangeArrowheads="1"/>
          </p:cNvSpPr>
          <p:nvPr/>
        </p:nvSpPr>
        <p:spPr bwMode="auto">
          <a:xfrm>
            <a:off x="7908925" y="5980113"/>
            <a:ext cx="781050" cy="366712"/>
          </a:xfrm>
          <a:prstGeom prst="rect">
            <a:avLst/>
          </a:prstGeom>
          <a:noFill/>
          <a:ln w="9525">
            <a:noFill/>
            <a:miter lim="800000"/>
            <a:headEnd/>
            <a:tailEnd/>
          </a:ln>
          <a:effectLst/>
        </p:spPr>
        <p:txBody>
          <a:bodyPr wrap="none">
            <a:spAutoFit/>
          </a:bodyPr>
          <a:lstStyle/>
          <a:p>
            <a:r>
              <a:rPr lang="en-US" b="1"/>
              <a:t>VLDL</a:t>
            </a:r>
          </a:p>
        </p:txBody>
      </p:sp>
      <p:sp>
        <p:nvSpPr>
          <p:cNvPr id="12329" name="Text Box 41"/>
          <p:cNvSpPr txBox="1">
            <a:spLocks noChangeArrowheads="1"/>
          </p:cNvSpPr>
          <p:nvPr/>
        </p:nvSpPr>
        <p:spPr bwMode="auto">
          <a:xfrm>
            <a:off x="441325" y="3617913"/>
            <a:ext cx="1465466" cy="646331"/>
          </a:xfrm>
          <a:prstGeom prst="rect">
            <a:avLst/>
          </a:prstGeom>
          <a:noFill/>
          <a:ln w="9525">
            <a:noFill/>
            <a:miter lim="800000"/>
            <a:headEnd/>
            <a:tailEnd/>
          </a:ln>
          <a:effectLst/>
        </p:spPr>
        <p:txBody>
          <a:bodyPr wrap="none">
            <a:spAutoFit/>
          </a:bodyPr>
          <a:lstStyle/>
          <a:p>
            <a:r>
              <a:rPr lang="en-US" dirty="0" err="1" smtClean="0"/>
              <a:t>Chylomicron</a:t>
            </a:r>
            <a:endParaRPr lang="en-US" dirty="0" smtClean="0"/>
          </a:p>
          <a:p>
            <a:r>
              <a:rPr lang="en-US" dirty="0" smtClean="0"/>
              <a:t>Remnant</a:t>
            </a:r>
            <a:endParaRPr lang="en-US" dirty="0"/>
          </a:p>
        </p:txBody>
      </p:sp>
      <p:sp>
        <p:nvSpPr>
          <p:cNvPr id="12330" name="Text Box 42"/>
          <p:cNvSpPr txBox="1">
            <a:spLocks noChangeArrowheads="1"/>
          </p:cNvSpPr>
          <p:nvPr/>
        </p:nvSpPr>
        <p:spPr bwMode="auto">
          <a:xfrm>
            <a:off x="7162800" y="3505200"/>
            <a:ext cx="1593850" cy="641350"/>
          </a:xfrm>
          <a:prstGeom prst="rect">
            <a:avLst/>
          </a:prstGeom>
          <a:noFill/>
          <a:ln w="9525">
            <a:noFill/>
            <a:miter lim="800000"/>
            <a:headEnd/>
            <a:tailEnd/>
          </a:ln>
          <a:effectLst/>
        </p:spPr>
        <p:txBody>
          <a:bodyPr wrap="none">
            <a:spAutoFit/>
          </a:bodyPr>
          <a:lstStyle/>
          <a:p>
            <a:r>
              <a:rPr lang="en-US"/>
              <a:t>Cholesterol</a:t>
            </a:r>
          </a:p>
          <a:p>
            <a:r>
              <a:rPr lang="en-US"/>
              <a:t>(endogenous)</a:t>
            </a:r>
          </a:p>
        </p:txBody>
      </p:sp>
      <p:sp>
        <p:nvSpPr>
          <p:cNvPr id="12331" name="Freeform 43"/>
          <p:cNvSpPr>
            <a:spLocks/>
          </p:cNvSpPr>
          <p:nvPr/>
        </p:nvSpPr>
        <p:spPr bwMode="auto">
          <a:xfrm>
            <a:off x="6729413" y="4157663"/>
            <a:ext cx="428625" cy="371475"/>
          </a:xfrm>
          <a:custGeom>
            <a:avLst/>
            <a:gdLst/>
            <a:ahLst/>
            <a:cxnLst>
              <a:cxn ang="0">
                <a:pos x="270" y="0"/>
              </a:cxn>
              <a:cxn ang="0">
                <a:pos x="189" y="45"/>
              </a:cxn>
              <a:cxn ang="0">
                <a:pos x="162" y="54"/>
              </a:cxn>
              <a:cxn ang="0">
                <a:pos x="108" y="90"/>
              </a:cxn>
              <a:cxn ang="0">
                <a:pos x="81" y="108"/>
              </a:cxn>
              <a:cxn ang="0">
                <a:pos x="36" y="171"/>
              </a:cxn>
              <a:cxn ang="0">
                <a:pos x="0" y="234"/>
              </a:cxn>
            </a:cxnLst>
            <a:rect l="0" t="0" r="r" b="b"/>
            <a:pathLst>
              <a:path w="270" h="234">
                <a:moveTo>
                  <a:pt x="270" y="0"/>
                </a:moveTo>
                <a:cubicBezTo>
                  <a:pt x="222" y="16"/>
                  <a:pt x="251" y="4"/>
                  <a:pt x="189" y="45"/>
                </a:cubicBezTo>
                <a:cubicBezTo>
                  <a:pt x="181" y="50"/>
                  <a:pt x="170" y="49"/>
                  <a:pt x="162" y="54"/>
                </a:cubicBezTo>
                <a:cubicBezTo>
                  <a:pt x="143" y="65"/>
                  <a:pt x="126" y="78"/>
                  <a:pt x="108" y="90"/>
                </a:cubicBezTo>
                <a:cubicBezTo>
                  <a:pt x="99" y="96"/>
                  <a:pt x="81" y="108"/>
                  <a:pt x="81" y="108"/>
                </a:cubicBezTo>
                <a:cubicBezTo>
                  <a:pt x="67" y="129"/>
                  <a:pt x="49" y="149"/>
                  <a:pt x="36" y="171"/>
                </a:cubicBezTo>
                <a:cubicBezTo>
                  <a:pt x="23" y="194"/>
                  <a:pt x="20" y="214"/>
                  <a:pt x="0" y="234"/>
                </a:cubicBezTo>
              </a:path>
            </a:pathLst>
          </a:custGeom>
          <a:noFill/>
          <a:ln w="9525">
            <a:solidFill>
              <a:schemeClr val="tx1"/>
            </a:solidFill>
            <a:round/>
            <a:headEnd type="none" w="med" len="med"/>
            <a:tailEnd type="triangle" w="med" len="med"/>
          </a:ln>
          <a:effectLst/>
        </p:spPr>
        <p:txBody>
          <a:bodyPr/>
          <a:lstStyle/>
          <a:p>
            <a:endParaRPr lang="en-US"/>
          </a:p>
        </p:txBody>
      </p:sp>
      <p:sp>
        <p:nvSpPr>
          <p:cNvPr id="12332" name="Oval 44"/>
          <p:cNvSpPr>
            <a:spLocks noChangeArrowheads="1"/>
          </p:cNvSpPr>
          <p:nvPr/>
        </p:nvSpPr>
        <p:spPr bwMode="auto">
          <a:xfrm>
            <a:off x="1143000" y="2819400"/>
            <a:ext cx="304800" cy="304800"/>
          </a:xfrm>
          <a:prstGeom prst="ellipse">
            <a:avLst/>
          </a:prstGeom>
          <a:solidFill>
            <a:schemeClr val="accent1"/>
          </a:solidFill>
          <a:ln w="9525">
            <a:solidFill>
              <a:schemeClr val="tx1"/>
            </a:solidFill>
            <a:round/>
            <a:headEnd/>
            <a:tailEnd/>
          </a:ln>
          <a:effectLst/>
        </p:spPr>
        <p:txBody>
          <a:bodyPr wrap="none" anchor="ctr"/>
          <a:lstStyle/>
          <a:p>
            <a:pPr algn="ctr"/>
            <a:r>
              <a:rPr lang="en-US"/>
              <a:t>E</a:t>
            </a:r>
          </a:p>
        </p:txBody>
      </p:sp>
      <p:sp>
        <p:nvSpPr>
          <p:cNvPr id="12334" name="PubPieSlice"/>
          <p:cNvSpPr>
            <a:spLocks noEditPoints="1" noChangeArrowheads="1"/>
          </p:cNvSpPr>
          <p:nvPr/>
        </p:nvSpPr>
        <p:spPr bwMode="auto">
          <a:xfrm rot="11165232">
            <a:off x="2325688" y="2781300"/>
            <a:ext cx="569912" cy="800100"/>
          </a:xfrm>
          <a:custGeom>
            <a:avLst/>
            <a:gdLst>
              <a:gd name="G0" fmla="+- 0 0 0"/>
              <a:gd name="G1" fmla="sin 10800 17694720"/>
              <a:gd name="G2" fmla="cos 10800 17694720"/>
              <a:gd name="G3" fmla="sin 10800 0"/>
              <a:gd name="G4" fmla="cos 10800 0"/>
              <a:gd name="G5" fmla="+- G1 10800 0"/>
              <a:gd name="G6" fmla="+- G2 10800 0"/>
              <a:gd name="G7" fmla="+- G3 10800 0"/>
              <a:gd name="G8" fmla="+- G4 10800 0"/>
              <a:gd name="G9" fmla="+- 10800 0 0"/>
              <a:gd name="T0" fmla="*/ 10799 w 21600"/>
              <a:gd name="T1" fmla="*/ 0 h 21600"/>
              <a:gd name="T2" fmla="*/ 10800 w 21600"/>
              <a:gd name="T3" fmla="*/ 10800 h 21600"/>
              <a:gd name="T4" fmla="*/ 21600 w 21600"/>
              <a:gd name="T5" fmla="*/ 10800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10799" y="0"/>
                </a:moveTo>
                <a:cubicBezTo>
                  <a:pt x="4834" y="0"/>
                  <a:pt x="0" y="4835"/>
                  <a:pt x="0" y="10799"/>
                </a:cubicBezTo>
                <a:cubicBezTo>
                  <a:pt x="0" y="16764"/>
                  <a:pt x="4835" y="21600"/>
                  <a:pt x="10800" y="21600"/>
                </a:cubicBezTo>
                <a:cubicBezTo>
                  <a:pt x="16764" y="21600"/>
                  <a:pt x="21600" y="16764"/>
                  <a:pt x="21600" y="10800"/>
                </a:cubicBezTo>
                <a:lnTo>
                  <a:pt x="10800" y="10800"/>
                </a:ln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12335" name="Text Box 47"/>
          <p:cNvSpPr txBox="1">
            <a:spLocks noChangeArrowheads="1"/>
          </p:cNvSpPr>
          <p:nvPr/>
        </p:nvSpPr>
        <p:spPr bwMode="auto">
          <a:xfrm>
            <a:off x="2438400" y="2438400"/>
            <a:ext cx="1165704" cy="369332"/>
          </a:xfrm>
          <a:prstGeom prst="rect">
            <a:avLst/>
          </a:prstGeom>
          <a:noFill/>
          <a:ln w="9525">
            <a:noFill/>
            <a:miter lim="800000"/>
            <a:headEnd/>
            <a:tailEnd/>
          </a:ln>
          <a:effectLst/>
        </p:spPr>
        <p:txBody>
          <a:bodyPr wrap="none">
            <a:spAutoFit/>
          </a:bodyPr>
          <a:lstStyle/>
          <a:p>
            <a:r>
              <a:rPr lang="en-US" b="1" dirty="0" smtClean="0"/>
              <a:t>Receptor</a:t>
            </a:r>
            <a:endParaRPr lang="en-US" b="1" dirty="0"/>
          </a:p>
        </p:txBody>
      </p:sp>
      <p:sp>
        <p:nvSpPr>
          <p:cNvPr id="12336" name="Line 48"/>
          <p:cNvSpPr>
            <a:spLocks noChangeShapeType="1"/>
          </p:cNvSpPr>
          <p:nvPr/>
        </p:nvSpPr>
        <p:spPr bwMode="auto">
          <a:xfrm>
            <a:off x="3048000" y="3505200"/>
            <a:ext cx="304800" cy="381000"/>
          </a:xfrm>
          <a:prstGeom prst="line">
            <a:avLst/>
          </a:prstGeom>
          <a:noFill/>
          <a:ln w="9525">
            <a:solidFill>
              <a:schemeClr val="tx1"/>
            </a:solidFill>
            <a:round/>
            <a:headEnd/>
            <a:tailEnd type="triangle" w="med" len="med"/>
          </a:ln>
          <a:effectLst/>
        </p:spPr>
        <p:txBody>
          <a:bodyPr/>
          <a:lstStyle/>
          <a:p>
            <a:endParaRPr lang="en-US"/>
          </a:p>
        </p:txBody>
      </p:sp>
      <p:sp>
        <p:nvSpPr>
          <p:cNvPr id="12337" name="Text Box 49"/>
          <p:cNvSpPr txBox="1">
            <a:spLocks noChangeArrowheads="1"/>
          </p:cNvSpPr>
          <p:nvPr/>
        </p:nvSpPr>
        <p:spPr bwMode="auto">
          <a:xfrm>
            <a:off x="288925" y="341313"/>
            <a:ext cx="984250" cy="366712"/>
          </a:xfrm>
          <a:prstGeom prst="rect">
            <a:avLst/>
          </a:prstGeom>
          <a:noFill/>
          <a:ln w="9525">
            <a:noFill/>
            <a:miter lim="800000"/>
            <a:headEnd/>
            <a:tailEnd/>
          </a:ln>
          <a:effectLst/>
        </p:spPr>
        <p:txBody>
          <a:bodyPr wrap="none">
            <a:spAutoFit/>
          </a:bodyPr>
          <a:lstStyle/>
          <a:p>
            <a:r>
              <a:rPr lang="en-US" b="1"/>
              <a:t>Plasma</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57200" y="320040"/>
            <a:ext cx="7239000" cy="537192"/>
          </a:xfrm>
        </p:spPr>
        <p:txBody>
          <a:bodyPr>
            <a:normAutofit fontScale="90000"/>
          </a:bodyPr>
          <a:lstStyle/>
          <a:p>
            <a:r>
              <a:rPr lang="en-US" dirty="0"/>
              <a:t>Endogenous Lipid Transport</a:t>
            </a:r>
          </a:p>
        </p:txBody>
      </p:sp>
      <p:sp>
        <p:nvSpPr>
          <p:cNvPr id="4" name="Content Placeholder 3"/>
          <p:cNvSpPr>
            <a:spLocks noGrp="1"/>
          </p:cNvSpPr>
          <p:nvPr>
            <p:ph idx="1"/>
          </p:nvPr>
        </p:nvSpPr>
        <p:spPr>
          <a:xfrm>
            <a:off x="214282" y="1142984"/>
            <a:ext cx="7481918" cy="5312752"/>
          </a:xfrm>
        </p:spPr>
        <p:txBody>
          <a:bodyPr>
            <a:normAutofit fontScale="77500" lnSpcReduction="20000"/>
          </a:bodyPr>
          <a:lstStyle/>
          <a:p>
            <a:r>
              <a:rPr lang="en-US" dirty="0" smtClean="0"/>
              <a:t>The liver synthesizes VLDL primarily during the fed state. </a:t>
            </a:r>
          </a:p>
          <a:p>
            <a:pPr>
              <a:buNone/>
            </a:pPr>
            <a:r>
              <a:rPr lang="en-US" dirty="0" smtClean="0"/>
              <a:t> </a:t>
            </a:r>
          </a:p>
          <a:p>
            <a:r>
              <a:rPr lang="en-US" dirty="0" smtClean="0"/>
              <a:t>Some of the TG present in the VLDL are synthesized de novo from dietary carbohydrate.</a:t>
            </a:r>
          </a:p>
          <a:p>
            <a:pPr>
              <a:buNone/>
            </a:pPr>
            <a:r>
              <a:rPr lang="en-US" dirty="0" smtClean="0"/>
              <a:t>  </a:t>
            </a:r>
          </a:p>
          <a:p>
            <a:r>
              <a:rPr lang="en-US" dirty="0" smtClean="0"/>
              <a:t>Circulating concentrations of VLDL </a:t>
            </a:r>
            <a:r>
              <a:rPr lang="en-US" dirty="0" err="1" smtClean="0"/>
              <a:t>triacylglycerol</a:t>
            </a:r>
            <a:r>
              <a:rPr lang="en-US" dirty="0" smtClean="0"/>
              <a:t> increase after a carbohydrate rich meal.</a:t>
            </a:r>
          </a:p>
          <a:p>
            <a:pPr>
              <a:buNone/>
            </a:pPr>
            <a:r>
              <a:rPr lang="en-US" dirty="0" smtClean="0"/>
              <a:t>  </a:t>
            </a:r>
          </a:p>
          <a:p>
            <a:r>
              <a:rPr lang="en-US" dirty="0" smtClean="0"/>
              <a:t>Other fatty acids of VLDL originate from free fatty acids internalized from plasma by liver. </a:t>
            </a:r>
          </a:p>
          <a:p>
            <a:endParaRPr lang="en-US" dirty="0" smtClean="0"/>
          </a:p>
          <a:p>
            <a:r>
              <a:rPr lang="en-US" dirty="0" smtClean="0"/>
              <a:t>The cholesterol esters present in VLDL are from de novo synthesis</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57200" y="320040"/>
            <a:ext cx="7239000" cy="465754"/>
          </a:xfrm>
        </p:spPr>
        <p:txBody>
          <a:bodyPr>
            <a:normAutofit fontScale="90000"/>
          </a:bodyPr>
          <a:lstStyle/>
          <a:p>
            <a:r>
              <a:rPr lang="en-US" dirty="0"/>
              <a:t>Endogenous Lipid Transport</a:t>
            </a:r>
          </a:p>
        </p:txBody>
      </p:sp>
      <p:pic>
        <p:nvPicPr>
          <p:cNvPr id="101380" name="Picture 4"/>
          <p:cNvPicPr>
            <a:picLocks noGrp="1" noChangeAspect="1" noChangeArrowheads="1"/>
          </p:cNvPicPr>
          <p:nvPr>
            <p:ph idx="1"/>
          </p:nvPr>
        </p:nvPicPr>
        <p:blipFill>
          <a:blip r:embed="rId2"/>
          <a:srcRect/>
          <a:stretch>
            <a:fillRect/>
          </a:stretch>
        </p:blipFill>
        <p:spPr>
          <a:xfrm>
            <a:off x="285720" y="1214422"/>
            <a:ext cx="7572428" cy="5210191"/>
          </a:xfrm>
          <a:noFill/>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57158" y="214290"/>
            <a:ext cx="7239000" cy="537192"/>
          </a:xfrm>
        </p:spPr>
        <p:txBody>
          <a:bodyPr>
            <a:normAutofit fontScale="90000"/>
          </a:bodyPr>
          <a:lstStyle/>
          <a:p>
            <a:pPr eaLnBrk="1" hangingPunct="1"/>
            <a:r>
              <a:rPr lang="en-US" dirty="0" err="1" smtClean="0">
                <a:solidFill>
                  <a:srgbClr val="FF5050"/>
                </a:solidFill>
              </a:rPr>
              <a:t>METABolism</a:t>
            </a:r>
            <a:r>
              <a:rPr lang="en-US" dirty="0" smtClean="0">
                <a:solidFill>
                  <a:srgbClr val="FF5050"/>
                </a:solidFill>
              </a:rPr>
              <a:t> of </a:t>
            </a:r>
            <a:r>
              <a:rPr lang="en-US" dirty="0" err="1" smtClean="0">
                <a:solidFill>
                  <a:srgbClr val="FF5050"/>
                </a:solidFill>
              </a:rPr>
              <a:t>vldl</a:t>
            </a:r>
            <a:endParaRPr lang="en-US" dirty="0" smtClean="0">
              <a:solidFill>
                <a:srgbClr val="FF5050"/>
              </a:solidFill>
            </a:endParaRPr>
          </a:p>
        </p:txBody>
      </p:sp>
      <p:sp>
        <p:nvSpPr>
          <p:cNvPr id="28675" name="Rectangle 3"/>
          <p:cNvSpPr>
            <a:spLocks noGrp="1" noChangeArrowheads="1"/>
          </p:cNvSpPr>
          <p:nvPr>
            <p:ph idx="1"/>
          </p:nvPr>
        </p:nvSpPr>
        <p:spPr>
          <a:xfrm>
            <a:off x="214282" y="1000108"/>
            <a:ext cx="7715304" cy="5857892"/>
          </a:xfrm>
        </p:spPr>
        <p:txBody>
          <a:bodyPr>
            <a:normAutofit fontScale="92500" lnSpcReduction="20000"/>
          </a:bodyPr>
          <a:lstStyle/>
          <a:p>
            <a:pPr>
              <a:lnSpc>
                <a:spcPct val="90000"/>
              </a:lnSpc>
            </a:pPr>
            <a:r>
              <a:rPr lang="en-US" dirty="0" smtClean="0"/>
              <a:t>VLDL is endogenously produced from the liver from free cholesterol and triglycerides. VLDL also contains B100 (structural, binds to LDL receptor), </a:t>
            </a:r>
            <a:r>
              <a:rPr lang="en-US" dirty="0" err="1" smtClean="0"/>
              <a:t>apo</a:t>
            </a:r>
            <a:r>
              <a:rPr lang="en-US" dirty="0" smtClean="0"/>
              <a:t> E (binds to LDL receptor) and Apo CII</a:t>
            </a:r>
          </a:p>
          <a:p>
            <a:pPr>
              <a:lnSpc>
                <a:spcPct val="90000"/>
              </a:lnSpc>
              <a:buNone/>
            </a:pPr>
            <a:endParaRPr lang="en-US" dirty="0" smtClean="0"/>
          </a:p>
          <a:p>
            <a:pPr>
              <a:lnSpc>
                <a:spcPct val="90000"/>
              </a:lnSpc>
            </a:pPr>
            <a:r>
              <a:rPr lang="en-US" dirty="0" smtClean="0"/>
              <a:t>VLDL from liver enters the circulation and is acted upon enzyme LPL enzyme on capillary walls of muscles and adipose tissues. Apo CII is the activator of LPL enzyme</a:t>
            </a:r>
          </a:p>
          <a:p>
            <a:pPr>
              <a:lnSpc>
                <a:spcPct val="90000"/>
              </a:lnSpc>
            </a:pPr>
            <a:endParaRPr lang="en-US" dirty="0" smtClean="0"/>
          </a:p>
          <a:p>
            <a:pPr>
              <a:lnSpc>
                <a:spcPct val="90000"/>
              </a:lnSpc>
            </a:pPr>
            <a:r>
              <a:rPr lang="en-US" dirty="0" smtClean="0"/>
              <a:t>The action of LPL (removal FFAs) from VLDL produces IDL.</a:t>
            </a:r>
          </a:p>
          <a:p>
            <a:pPr>
              <a:lnSpc>
                <a:spcPct val="90000"/>
              </a:lnSpc>
              <a:buNone/>
            </a:pPr>
            <a:endParaRPr lang="en-US" dirty="0" smtClean="0"/>
          </a:p>
          <a:p>
            <a:pPr>
              <a:lnSpc>
                <a:spcPct val="90000"/>
              </a:lnSpc>
            </a:pPr>
            <a:r>
              <a:rPr lang="en-US" dirty="0" smtClean="0"/>
              <a:t>IDL produced either transform to LDL or taken up by </a:t>
            </a:r>
            <a:r>
              <a:rPr lang="en-US" dirty="0" err="1" smtClean="0"/>
              <a:t>apo</a:t>
            </a:r>
            <a:r>
              <a:rPr lang="en-US" dirty="0" smtClean="0"/>
              <a:t> E receptor on liver cells.</a:t>
            </a:r>
          </a:p>
          <a:p>
            <a:pPr eaLnBrk="1" hangingPunct="1">
              <a:lnSpc>
                <a:spcPct val="90000"/>
              </a:lnSpc>
            </a:pPr>
            <a:endParaRPr lang="en-US"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40" name="Oval 4"/>
          <p:cNvSpPr>
            <a:spLocks noChangeArrowheads="1"/>
          </p:cNvSpPr>
          <p:nvPr/>
        </p:nvSpPr>
        <p:spPr bwMode="auto">
          <a:xfrm>
            <a:off x="1143000" y="1600200"/>
            <a:ext cx="1066800" cy="914400"/>
          </a:xfrm>
          <a:prstGeom prst="ellipse">
            <a:avLst/>
          </a:prstGeom>
          <a:solidFill>
            <a:schemeClr val="folHlink"/>
          </a:solidFill>
          <a:ln w="9525">
            <a:solidFill>
              <a:schemeClr val="tx1"/>
            </a:solidFill>
            <a:round/>
            <a:headEnd/>
            <a:tailEnd/>
          </a:ln>
          <a:effectLst/>
        </p:spPr>
        <p:txBody>
          <a:bodyPr wrap="none" anchor="ctr"/>
          <a:lstStyle/>
          <a:p>
            <a:pPr algn="ctr"/>
            <a:r>
              <a:rPr lang="en-US"/>
              <a:t>CE/TG</a:t>
            </a:r>
          </a:p>
        </p:txBody>
      </p:sp>
      <p:sp>
        <p:nvSpPr>
          <p:cNvPr id="14341" name="Oval 5"/>
          <p:cNvSpPr>
            <a:spLocks noChangeArrowheads="1"/>
          </p:cNvSpPr>
          <p:nvPr/>
        </p:nvSpPr>
        <p:spPr bwMode="auto">
          <a:xfrm>
            <a:off x="1219200" y="1219200"/>
            <a:ext cx="609600" cy="457200"/>
          </a:xfrm>
          <a:prstGeom prst="ellipse">
            <a:avLst/>
          </a:prstGeom>
          <a:solidFill>
            <a:schemeClr val="accent1"/>
          </a:solidFill>
          <a:ln w="9525">
            <a:solidFill>
              <a:schemeClr val="tx1"/>
            </a:solidFill>
            <a:round/>
            <a:headEnd/>
            <a:tailEnd/>
          </a:ln>
          <a:effectLst/>
        </p:spPr>
        <p:txBody>
          <a:bodyPr wrap="none" anchor="ctr"/>
          <a:lstStyle/>
          <a:p>
            <a:pPr algn="ctr"/>
            <a:r>
              <a:rPr lang="en-US"/>
              <a:t>B100</a:t>
            </a:r>
          </a:p>
        </p:txBody>
      </p:sp>
      <p:sp>
        <p:nvSpPr>
          <p:cNvPr id="14342" name="Text Box 6"/>
          <p:cNvSpPr txBox="1">
            <a:spLocks noChangeArrowheads="1"/>
          </p:cNvSpPr>
          <p:nvPr/>
        </p:nvSpPr>
        <p:spPr bwMode="auto">
          <a:xfrm>
            <a:off x="1219200" y="2590800"/>
            <a:ext cx="781050" cy="366713"/>
          </a:xfrm>
          <a:prstGeom prst="rect">
            <a:avLst/>
          </a:prstGeom>
          <a:noFill/>
          <a:ln w="9525">
            <a:noFill/>
            <a:miter lim="800000"/>
            <a:headEnd/>
            <a:tailEnd/>
          </a:ln>
          <a:effectLst/>
        </p:spPr>
        <p:txBody>
          <a:bodyPr wrap="none">
            <a:spAutoFit/>
          </a:bodyPr>
          <a:lstStyle/>
          <a:p>
            <a:r>
              <a:rPr lang="en-US" b="1"/>
              <a:t>VLDL</a:t>
            </a:r>
          </a:p>
        </p:txBody>
      </p:sp>
      <p:sp>
        <p:nvSpPr>
          <p:cNvPr id="14343" name="Oval 7"/>
          <p:cNvSpPr>
            <a:spLocks noChangeArrowheads="1"/>
          </p:cNvSpPr>
          <p:nvPr/>
        </p:nvSpPr>
        <p:spPr bwMode="auto">
          <a:xfrm>
            <a:off x="1752600" y="1295400"/>
            <a:ext cx="533400" cy="457200"/>
          </a:xfrm>
          <a:prstGeom prst="ellipse">
            <a:avLst/>
          </a:prstGeom>
          <a:solidFill>
            <a:schemeClr val="accent1"/>
          </a:solidFill>
          <a:ln w="9525">
            <a:solidFill>
              <a:schemeClr val="tx1"/>
            </a:solidFill>
            <a:round/>
            <a:headEnd/>
            <a:tailEnd/>
          </a:ln>
          <a:effectLst/>
        </p:spPr>
        <p:txBody>
          <a:bodyPr wrap="none" anchor="ctr"/>
          <a:lstStyle/>
          <a:p>
            <a:pPr algn="ctr"/>
            <a:r>
              <a:rPr lang="en-US"/>
              <a:t>E</a:t>
            </a:r>
          </a:p>
        </p:txBody>
      </p:sp>
      <p:sp>
        <p:nvSpPr>
          <p:cNvPr id="14345" name="Oval 9"/>
          <p:cNvSpPr>
            <a:spLocks noChangeArrowheads="1"/>
          </p:cNvSpPr>
          <p:nvPr/>
        </p:nvSpPr>
        <p:spPr bwMode="auto">
          <a:xfrm>
            <a:off x="1981200" y="1600200"/>
            <a:ext cx="609600" cy="609600"/>
          </a:xfrm>
          <a:prstGeom prst="ellipse">
            <a:avLst/>
          </a:prstGeom>
          <a:solidFill>
            <a:schemeClr val="accent1"/>
          </a:solidFill>
          <a:ln w="9525">
            <a:solidFill>
              <a:schemeClr val="tx1"/>
            </a:solidFill>
            <a:round/>
            <a:headEnd/>
            <a:tailEnd/>
          </a:ln>
          <a:effectLst/>
        </p:spPr>
        <p:txBody>
          <a:bodyPr wrap="none" anchor="ctr"/>
          <a:lstStyle/>
          <a:p>
            <a:pPr algn="ctr"/>
            <a:r>
              <a:rPr lang="en-US"/>
              <a:t>CII</a:t>
            </a:r>
          </a:p>
        </p:txBody>
      </p:sp>
      <p:sp>
        <p:nvSpPr>
          <p:cNvPr id="14347" name="Freeform 11"/>
          <p:cNvSpPr>
            <a:spLocks/>
          </p:cNvSpPr>
          <p:nvPr/>
        </p:nvSpPr>
        <p:spPr bwMode="auto">
          <a:xfrm>
            <a:off x="1774825" y="-3175"/>
            <a:ext cx="7597775" cy="4879975"/>
          </a:xfrm>
          <a:custGeom>
            <a:avLst/>
            <a:gdLst/>
            <a:ahLst/>
            <a:cxnLst>
              <a:cxn ang="0">
                <a:pos x="24" y="12"/>
              </a:cxn>
              <a:cxn ang="0">
                <a:pos x="85" y="43"/>
              </a:cxn>
              <a:cxn ang="0">
                <a:pos x="219" y="125"/>
              </a:cxn>
              <a:cxn ang="0">
                <a:pos x="343" y="218"/>
              </a:cxn>
              <a:cxn ang="0">
                <a:pos x="435" y="269"/>
              </a:cxn>
              <a:cxn ang="0">
                <a:pos x="579" y="352"/>
              </a:cxn>
              <a:cxn ang="0">
                <a:pos x="775" y="465"/>
              </a:cxn>
              <a:cxn ang="0">
                <a:pos x="908" y="547"/>
              </a:cxn>
              <a:cxn ang="0">
                <a:pos x="1032" y="619"/>
              </a:cxn>
              <a:cxn ang="0">
                <a:pos x="1135" y="650"/>
              </a:cxn>
              <a:cxn ang="0">
                <a:pos x="1217" y="681"/>
              </a:cxn>
              <a:cxn ang="0">
                <a:pos x="1279" y="701"/>
              </a:cxn>
              <a:cxn ang="0">
                <a:pos x="1433" y="804"/>
              </a:cxn>
              <a:cxn ang="0">
                <a:pos x="1495" y="825"/>
              </a:cxn>
              <a:cxn ang="0">
                <a:pos x="1649" y="928"/>
              </a:cxn>
              <a:cxn ang="0">
                <a:pos x="1680" y="948"/>
              </a:cxn>
              <a:cxn ang="0">
                <a:pos x="1711" y="969"/>
              </a:cxn>
              <a:cxn ang="0">
                <a:pos x="1803" y="1082"/>
              </a:cxn>
              <a:cxn ang="0">
                <a:pos x="1885" y="1164"/>
              </a:cxn>
              <a:cxn ang="0">
                <a:pos x="2143" y="1421"/>
              </a:cxn>
              <a:cxn ang="0">
                <a:pos x="2204" y="1576"/>
              </a:cxn>
              <a:cxn ang="0">
                <a:pos x="2461" y="1720"/>
              </a:cxn>
              <a:cxn ang="0">
                <a:pos x="2636" y="1833"/>
              </a:cxn>
              <a:cxn ang="0">
                <a:pos x="2708" y="1884"/>
              </a:cxn>
              <a:cxn ang="0">
                <a:pos x="2821" y="1925"/>
              </a:cxn>
              <a:cxn ang="0">
                <a:pos x="2904" y="1967"/>
              </a:cxn>
              <a:cxn ang="0">
                <a:pos x="2935" y="1997"/>
              </a:cxn>
              <a:cxn ang="0">
                <a:pos x="2945" y="2028"/>
              </a:cxn>
              <a:cxn ang="0">
                <a:pos x="3089" y="2152"/>
              </a:cxn>
              <a:cxn ang="0">
                <a:pos x="3223" y="2213"/>
              </a:cxn>
              <a:cxn ang="0">
                <a:pos x="3583" y="2316"/>
              </a:cxn>
              <a:cxn ang="0">
                <a:pos x="3655" y="2357"/>
              </a:cxn>
              <a:cxn ang="0">
                <a:pos x="3727" y="2378"/>
              </a:cxn>
              <a:cxn ang="0">
                <a:pos x="3840" y="2429"/>
              </a:cxn>
              <a:cxn ang="0">
                <a:pos x="4282" y="2656"/>
              </a:cxn>
              <a:cxn ang="0">
                <a:pos x="4436" y="2728"/>
              </a:cxn>
              <a:cxn ang="0">
                <a:pos x="4467" y="2748"/>
              </a:cxn>
              <a:cxn ang="0">
                <a:pos x="4663" y="2831"/>
              </a:cxn>
              <a:cxn ang="0">
                <a:pos x="4786" y="2892"/>
              </a:cxn>
              <a:cxn ang="0">
                <a:pos x="4848" y="2913"/>
              </a:cxn>
              <a:cxn ang="0">
                <a:pos x="4981" y="2995"/>
              </a:cxn>
              <a:cxn ang="0">
                <a:pos x="5043" y="3016"/>
              </a:cxn>
            </a:cxnLst>
            <a:rect l="0" t="0" r="r" b="b"/>
            <a:pathLst>
              <a:path w="5063" h="3025">
                <a:moveTo>
                  <a:pt x="24" y="12"/>
                </a:moveTo>
                <a:cubicBezTo>
                  <a:pt x="115" y="74"/>
                  <a:pt x="0" y="0"/>
                  <a:pt x="85" y="43"/>
                </a:cubicBezTo>
                <a:cubicBezTo>
                  <a:pt x="133" y="68"/>
                  <a:pt x="166" y="108"/>
                  <a:pt x="219" y="125"/>
                </a:cubicBezTo>
                <a:cubicBezTo>
                  <a:pt x="254" y="160"/>
                  <a:pt x="296" y="203"/>
                  <a:pt x="343" y="218"/>
                </a:cubicBezTo>
                <a:cubicBezTo>
                  <a:pt x="413" y="265"/>
                  <a:pt x="381" y="251"/>
                  <a:pt x="435" y="269"/>
                </a:cubicBezTo>
                <a:cubicBezTo>
                  <a:pt x="481" y="300"/>
                  <a:pt x="535" y="319"/>
                  <a:pt x="579" y="352"/>
                </a:cubicBezTo>
                <a:cubicBezTo>
                  <a:pt x="639" y="398"/>
                  <a:pt x="707" y="431"/>
                  <a:pt x="775" y="465"/>
                </a:cubicBezTo>
                <a:cubicBezTo>
                  <a:pt x="823" y="489"/>
                  <a:pt x="856" y="530"/>
                  <a:pt x="908" y="547"/>
                </a:cubicBezTo>
                <a:cubicBezTo>
                  <a:pt x="950" y="575"/>
                  <a:pt x="987" y="597"/>
                  <a:pt x="1032" y="619"/>
                </a:cubicBezTo>
                <a:cubicBezTo>
                  <a:pt x="1064" y="635"/>
                  <a:pt x="1102" y="636"/>
                  <a:pt x="1135" y="650"/>
                </a:cubicBezTo>
                <a:cubicBezTo>
                  <a:pt x="1241" y="695"/>
                  <a:pt x="1113" y="651"/>
                  <a:pt x="1217" y="681"/>
                </a:cubicBezTo>
                <a:cubicBezTo>
                  <a:pt x="1238" y="687"/>
                  <a:pt x="1279" y="701"/>
                  <a:pt x="1279" y="701"/>
                </a:cubicBezTo>
                <a:cubicBezTo>
                  <a:pt x="1330" y="736"/>
                  <a:pt x="1381" y="771"/>
                  <a:pt x="1433" y="804"/>
                </a:cubicBezTo>
                <a:cubicBezTo>
                  <a:pt x="1451" y="816"/>
                  <a:pt x="1495" y="825"/>
                  <a:pt x="1495" y="825"/>
                </a:cubicBezTo>
                <a:cubicBezTo>
                  <a:pt x="1546" y="859"/>
                  <a:pt x="1597" y="894"/>
                  <a:pt x="1649" y="928"/>
                </a:cubicBezTo>
                <a:cubicBezTo>
                  <a:pt x="1659" y="935"/>
                  <a:pt x="1670" y="941"/>
                  <a:pt x="1680" y="948"/>
                </a:cubicBezTo>
                <a:cubicBezTo>
                  <a:pt x="1690" y="955"/>
                  <a:pt x="1711" y="969"/>
                  <a:pt x="1711" y="969"/>
                </a:cubicBezTo>
                <a:cubicBezTo>
                  <a:pt x="1743" y="1018"/>
                  <a:pt x="1757" y="1051"/>
                  <a:pt x="1803" y="1082"/>
                </a:cubicBezTo>
                <a:cubicBezTo>
                  <a:pt x="1827" y="1118"/>
                  <a:pt x="1859" y="1130"/>
                  <a:pt x="1885" y="1164"/>
                </a:cubicBezTo>
                <a:cubicBezTo>
                  <a:pt x="1963" y="1265"/>
                  <a:pt x="2012" y="1379"/>
                  <a:pt x="2143" y="1421"/>
                </a:cubicBezTo>
                <a:cubicBezTo>
                  <a:pt x="2157" y="1465"/>
                  <a:pt x="2168" y="1540"/>
                  <a:pt x="2204" y="1576"/>
                </a:cubicBezTo>
                <a:cubicBezTo>
                  <a:pt x="2257" y="1629"/>
                  <a:pt x="2383" y="1699"/>
                  <a:pt x="2461" y="1720"/>
                </a:cubicBezTo>
                <a:cubicBezTo>
                  <a:pt x="2520" y="1758"/>
                  <a:pt x="2575" y="1798"/>
                  <a:pt x="2636" y="1833"/>
                </a:cubicBezTo>
                <a:cubicBezTo>
                  <a:pt x="2662" y="1848"/>
                  <a:pt x="2682" y="1871"/>
                  <a:pt x="2708" y="1884"/>
                </a:cubicBezTo>
                <a:cubicBezTo>
                  <a:pt x="2784" y="1922"/>
                  <a:pt x="2752" y="1887"/>
                  <a:pt x="2821" y="1925"/>
                </a:cubicBezTo>
                <a:cubicBezTo>
                  <a:pt x="2911" y="1974"/>
                  <a:pt x="2817" y="1944"/>
                  <a:pt x="2904" y="1967"/>
                </a:cubicBezTo>
                <a:cubicBezTo>
                  <a:pt x="2914" y="1977"/>
                  <a:pt x="2927" y="1985"/>
                  <a:pt x="2935" y="1997"/>
                </a:cubicBezTo>
                <a:cubicBezTo>
                  <a:pt x="2941" y="2006"/>
                  <a:pt x="2938" y="2019"/>
                  <a:pt x="2945" y="2028"/>
                </a:cubicBezTo>
                <a:cubicBezTo>
                  <a:pt x="2965" y="2054"/>
                  <a:pt x="3061" y="2143"/>
                  <a:pt x="3089" y="2152"/>
                </a:cubicBezTo>
                <a:cubicBezTo>
                  <a:pt x="3137" y="2167"/>
                  <a:pt x="3174" y="2198"/>
                  <a:pt x="3223" y="2213"/>
                </a:cubicBezTo>
                <a:cubicBezTo>
                  <a:pt x="3343" y="2249"/>
                  <a:pt x="3464" y="2278"/>
                  <a:pt x="3583" y="2316"/>
                </a:cubicBezTo>
                <a:cubicBezTo>
                  <a:pt x="3684" y="2349"/>
                  <a:pt x="3572" y="2324"/>
                  <a:pt x="3655" y="2357"/>
                </a:cubicBezTo>
                <a:cubicBezTo>
                  <a:pt x="3678" y="2366"/>
                  <a:pt x="3704" y="2369"/>
                  <a:pt x="3727" y="2378"/>
                </a:cubicBezTo>
                <a:cubicBezTo>
                  <a:pt x="3770" y="2394"/>
                  <a:pt x="3795" y="2418"/>
                  <a:pt x="3840" y="2429"/>
                </a:cubicBezTo>
                <a:cubicBezTo>
                  <a:pt x="3987" y="2505"/>
                  <a:pt x="4125" y="2600"/>
                  <a:pt x="4282" y="2656"/>
                </a:cubicBezTo>
                <a:cubicBezTo>
                  <a:pt x="4334" y="2695"/>
                  <a:pt x="4373" y="2704"/>
                  <a:pt x="4436" y="2728"/>
                </a:cubicBezTo>
                <a:cubicBezTo>
                  <a:pt x="4448" y="2732"/>
                  <a:pt x="4456" y="2743"/>
                  <a:pt x="4467" y="2748"/>
                </a:cubicBezTo>
                <a:cubicBezTo>
                  <a:pt x="4530" y="2780"/>
                  <a:pt x="4599" y="2799"/>
                  <a:pt x="4663" y="2831"/>
                </a:cubicBezTo>
                <a:cubicBezTo>
                  <a:pt x="4702" y="2851"/>
                  <a:pt x="4744" y="2878"/>
                  <a:pt x="4786" y="2892"/>
                </a:cubicBezTo>
                <a:cubicBezTo>
                  <a:pt x="4807" y="2899"/>
                  <a:pt x="4848" y="2913"/>
                  <a:pt x="4848" y="2913"/>
                </a:cubicBezTo>
                <a:cubicBezTo>
                  <a:pt x="4882" y="2947"/>
                  <a:pt x="4935" y="2978"/>
                  <a:pt x="4981" y="2995"/>
                </a:cubicBezTo>
                <a:cubicBezTo>
                  <a:pt x="5063" y="3025"/>
                  <a:pt x="4993" y="2989"/>
                  <a:pt x="5043" y="3016"/>
                </a:cubicBezTo>
              </a:path>
            </a:pathLst>
          </a:custGeom>
          <a:noFill/>
          <a:ln w="38100" cmpd="sng">
            <a:solidFill>
              <a:schemeClr val="tx1"/>
            </a:solidFill>
            <a:round/>
            <a:headEnd/>
            <a:tailEnd/>
          </a:ln>
          <a:effectLst/>
        </p:spPr>
        <p:txBody>
          <a:bodyPr/>
          <a:lstStyle/>
          <a:p>
            <a:endParaRPr lang="en-US"/>
          </a:p>
        </p:txBody>
      </p:sp>
      <p:sp>
        <p:nvSpPr>
          <p:cNvPr id="14348" name="Freeform 12"/>
          <p:cNvSpPr>
            <a:spLocks/>
          </p:cNvSpPr>
          <p:nvPr/>
        </p:nvSpPr>
        <p:spPr bwMode="auto">
          <a:xfrm>
            <a:off x="-33338" y="4164013"/>
            <a:ext cx="3249613" cy="2906712"/>
          </a:xfrm>
          <a:custGeom>
            <a:avLst/>
            <a:gdLst/>
            <a:ahLst/>
            <a:cxnLst>
              <a:cxn ang="0">
                <a:pos x="0" y="0"/>
              </a:cxn>
              <a:cxn ang="0">
                <a:pos x="155" y="123"/>
              </a:cxn>
              <a:cxn ang="0">
                <a:pos x="278" y="226"/>
              </a:cxn>
              <a:cxn ang="0">
                <a:pos x="422" y="319"/>
              </a:cxn>
              <a:cxn ang="0">
                <a:pos x="453" y="360"/>
              </a:cxn>
              <a:cxn ang="0">
                <a:pos x="546" y="463"/>
              </a:cxn>
              <a:cxn ang="0">
                <a:pos x="618" y="535"/>
              </a:cxn>
              <a:cxn ang="0">
                <a:pos x="628" y="566"/>
              </a:cxn>
              <a:cxn ang="0">
                <a:pos x="669" y="586"/>
              </a:cxn>
              <a:cxn ang="0">
                <a:pos x="782" y="668"/>
              </a:cxn>
              <a:cxn ang="0">
                <a:pos x="906" y="833"/>
              </a:cxn>
              <a:cxn ang="0">
                <a:pos x="967" y="936"/>
              </a:cxn>
              <a:cxn ang="0">
                <a:pos x="998" y="1008"/>
              </a:cxn>
              <a:cxn ang="0">
                <a:pos x="1214" y="1152"/>
              </a:cxn>
              <a:cxn ang="0">
                <a:pos x="1420" y="1306"/>
              </a:cxn>
              <a:cxn ang="0">
                <a:pos x="1471" y="1337"/>
              </a:cxn>
              <a:cxn ang="0">
                <a:pos x="1564" y="1430"/>
              </a:cxn>
              <a:cxn ang="0">
                <a:pos x="1749" y="1594"/>
              </a:cxn>
              <a:cxn ang="0">
                <a:pos x="1811" y="1656"/>
              </a:cxn>
              <a:cxn ang="0">
                <a:pos x="1831" y="1687"/>
              </a:cxn>
              <a:cxn ang="0">
                <a:pos x="1893" y="1738"/>
              </a:cxn>
              <a:cxn ang="0">
                <a:pos x="2047" y="1831"/>
              </a:cxn>
            </a:cxnLst>
            <a:rect l="0" t="0" r="r" b="b"/>
            <a:pathLst>
              <a:path w="2047" h="1831">
                <a:moveTo>
                  <a:pt x="0" y="0"/>
                </a:moveTo>
                <a:cubicBezTo>
                  <a:pt x="59" y="38"/>
                  <a:pt x="86" y="101"/>
                  <a:pt x="155" y="123"/>
                </a:cubicBezTo>
                <a:cubicBezTo>
                  <a:pt x="214" y="182"/>
                  <a:pt x="174" y="145"/>
                  <a:pt x="278" y="226"/>
                </a:cubicBezTo>
                <a:cubicBezTo>
                  <a:pt x="322" y="260"/>
                  <a:pt x="381" y="278"/>
                  <a:pt x="422" y="319"/>
                </a:cubicBezTo>
                <a:cubicBezTo>
                  <a:pt x="434" y="331"/>
                  <a:pt x="442" y="347"/>
                  <a:pt x="453" y="360"/>
                </a:cubicBezTo>
                <a:cubicBezTo>
                  <a:pt x="484" y="394"/>
                  <a:pt x="515" y="429"/>
                  <a:pt x="546" y="463"/>
                </a:cubicBezTo>
                <a:cubicBezTo>
                  <a:pt x="569" y="488"/>
                  <a:pt x="618" y="535"/>
                  <a:pt x="618" y="535"/>
                </a:cubicBezTo>
                <a:cubicBezTo>
                  <a:pt x="621" y="545"/>
                  <a:pt x="620" y="558"/>
                  <a:pt x="628" y="566"/>
                </a:cubicBezTo>
                <a:cubicBezTo>
                  <a:pt x="639" y="577"/>
                  <a:pt x="656" y="578"/>
                  <a:pt x="669" y="586"/>
                </a:cubicBezTo>
                <a:cubicBezTo>
                  <a:pt x="709" y="611"/>
                  <a:pt x="744" y="641"/>
                  <a:pt x="782" y="668"/>
                </a:cubicBezTo>
                <a:cubicBezTo>
                  <a:pt x="845" y="712"/>
                  <a:pt x="865" y="773"/>
                  <a:pt x="906" y="833"/>
                </a:cubicBezTo>
                <a:cubicBezTo>
                  <a:pt x="918" y="882"/>
                  <a:pt x="932" y="901"/>
                  <a:pt x="967" y="936"/>
                </a:cubicBezTo>
                <a:cubicBezTo>
                  <a:pt x="974" y="955"/>
                  <a:pt x="986" y="993"/>
                  <a:pt x="998" y="1008"/>
                </a:cubicBezTo>
                <a:cubicBezTo>
                  <a:pt x="1068" y="1094"/>
                  <a:pt x="1128" y="1094"/>
                  <a:pt x="1214" y="1152"/>
                </a:cubicBezTo>
                <a:cubicBezTo>
                  <a:pt x="1285" y="1200"/>
                  <a:pt x="1352" y="1255"/>
                  <a:pt x="1420" y="1306"/>
                </a:cubicBezTo>
                <a:cubicBezTo>
                  <a:pt x="1436" y="1318"/>
                  <a:pt x="1456" y="1324"/>
                  <a:pt x="1471" y="1337"/>
                </a:cubicBezTo>
                <a:cubicBezTo>
                  <a:pt x="1505" y="1365"/>
                  <a:pt x="1527" y="1406"/>
                  <a:pt x="1564" y="1430"/>
                </a:cubicBezTo>
                <a:cubicBezTo>
                  <a:pt x="1636" y="1476"/>
                  <a:pt x="1693" y="1531"/>
                  <a:pt x="1749" y="1594"/>
                </a:cubicBezTo>
                <a:cubicBezTo>
                  <a:pt x="1768" y="1616"/>
                  <a:pt x="1795" y="1631"/>
                  <a:pt x="1811" y="1656"/>
                </a:cubicBezTo>
                <a:cubicBezTo>
                  <a:pt x="1818" y="1666"/>
                  <a:pt x="1822" y="1678"/>
                  <a:pt x="1831" y="1687"/>
                </a:cubicBezTo>
                <a:cubicBezTo>
                  <a:pt x="1921" y="1777"/>
                  <a:pt x="1798" y="1625"/>
                  <a:pt x="1893" y="1738"/>
                </a:cubicBezTo>
                <a:cubicBezTo>
                  <a:pt x="1937" y="1790"/>
                  <a:pt x="1979" y="1831"/>
                  <a:pt x="2047" y="1831"/>
                </a:cubicBezTo>
              </a:path>
            </a:pathLst>
          </a:custGeom>
          <a:noFill/>
          <a:ln w="38100" cmpd="sng">
            <a:solidFill>
              <a:schemeClr val="tx1"/>
            </a:solidFill>
            <a:round/>
            <a:headEnd/>
            <a:tailEnd/>
          </a:ln>
          <a:effectLst/>
        </p:spPr>
        <p:txBody>
          <a:bodyPr/>
          <a:lstStyle/>
          <a:p>
            <a:endParaRPr lang="en-US"/>
          </a:p>
        </p:txBody>
      </p:sp>
      <p:sp>
        <p:nvSpPr>
          <p:cNvPr id="14349" name="Text Box 13"/>
          <p:cNvSpPr txBox="1">
            <a:spLocks noChangeArrowheads="1"/>
          </p:cNvSpPr>
          <p:nvPr/>
        </p:nvSpPr>
        <p:spPr bwMode="auto">
          <a:xfrm>
            <a:off x="152400" y="304800"/>
            <a:ext cx="1289050" cy="366713"/>
          </a:xfrm>
          <a:prstGeom prst="rect">
            <a:avLst/>
          </a:prstGeom>
          <a:noFill/>
          <a:ln w="9525">
            <a:noFill/>
            <a:miter lim="800000"/>
            <a:headEnd/>
            <a:tailEnd/>
          </a:ln>
          <a:effectLst/>
        </p:spPr>
        <p:txBody>
          <a:bodyPr wrap="none">
            <a:spAutoFit/>
          </a:bodyPr>
          <a:lstStyle/>
          <a:p>
            <a:r>
              <a:rPr lang="en-US" b="1"/>
              <a:t>From liver</a:t>
            </a:r>
          </a:p>
        </p:txBody>
      </p:sp>
      <p:sp>
        <p:nvSpPr>
          <p:cNvPr id="14350" name="Line 14"/>
          <p:cNvSpPr>
            <a:spLocks noChangeShapeType="1"/>
          </p:cNvSpPr>
          <p:nvPr/>
        </p:nvSpPr>
        <p:spPr bwMode="auto">
          <a:xfrm>
            <a:off x="609600" y="838200"/>
            <a:ext cx="304800" cy="381000"/>
          </a:xfrm>
          <a:prstGeom prst="line">
            <a:avLst/>
          </a:prstGeom>
          <a:noFill/>
          <a:ln w="9525">
            <a:solidFill>
              <a:schemeClr val="tx1"/>
            </a:solidFill>
            <a:round/>
            <a:headEnd/>
            <a:tailEnd type="triangle" w="med" len="med"/>
          </a:ln>
          <a:effectLst/>
        </p:spPr>
        <p:txBody>
          <a:bodyPr/>
          <a:lstStyle/>
          <a:p>
            <a:endParaRPr lang="en-US"/>
          </a:p>
        </p:txBody>
      </p:sp>
      <p:sp>
        <p:nvSpPr>
          <p:cNvPr id="14351" name="Oval 15"/>
          <p:cNvSpPr>
            <a:spLocks noChangeArrowheads="1"/>
          </p:cNvSpPr>
          <p:nvPr/>
        </p:nvSpPr>
        <p:spPr bwMode="auto">
          <a:xfrm>
            <a:off x="1828800" y="5410200"/>
            <a:ext cx="76200" cy="533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4352" name="Rectangle 16"/>
          <p:cNvSpPr>
            <a:spLocks noChangeArrowheads="1"/>
          </p:cNvSpPr>
          <p:nvPr/>
        </p:nvSpPr>
        <p:spPr bwMode="auto">
          <a:xfrm>
            <a:off x="1524000" y="4572000"/>
            <a:ext cx="838200" cy="838200"/>
          </a:xfrm>
          <a:prstGeom prst="rect">
            <a:avLst/>
          </a:prstGeom>
          <a:solidFill>
            <a:schemeClr val="hlink"/>
          </a:solidFill>
          <a:ln w="9525">
            <a:solidFill>
              <a:schemeClr val="tx1"/>
            </a:solidFill>
            <a:miter lim="800000"/>
            <a:headEnd/>
            <a:tailEnd/>
          </a:ln>
          <a:effectLst/>
        </p:spPr>
        <p:txBody>
          <a:bodyPr wrap="none" anchor="ctr"/>
          <a:lstStyle/>
          <a:p>
            <a:pPr algn="ctr"/>
            <a:r>
              <a:rPr lang="en-US"/>
              <a:t>LPL</a:t>
            </a:r>
          </a:p>
        </p:txBody>
      </p:sp>
      <p:sp>
        <p:nvSpPr>
          <p:cNvPr id="14354" name="Freeform 18"/>
          <p:cNvSpPr>
            <a:spLocks/>
          </p:cNvSpPr>
          <p:nvPr/>
        </p:nvSpPr>
        <p:spPr bwMode="auto">
          <a:xfrm>
            <a:off x="914400" y="2547938"/>
            <a:ext cx="1158875" cy="2971800"/>
          </a:xfrm>
          <a:custGeom>
            <a:avLst/>
            <a:gdLst/>
            <a:ahLst/>
            <a:cxnLst>
              <a:cxn ang="0">
                <a:pos x="699" y="0"/>
              </a:cxn>
              <a:cxn ang="0">
                <a:pos x="710" y="339"/>
              </a:cxn>
              <a:cxn ang="0">
                <a:pos x="679" y="493"/>
              </a:cxn>
              <a:cxn ang="0">
                <a:pos x="586" y="843"/>
              </a:cxn>
              <a:cxn ang="0">
                <a:pos x="504" y="1069"/>
              </a:cxn>
              <a:cxn ang="0">
                <a:pos x="432" y="1224"/>
              </a:cxn>
              <a:cxn ang="0">
                <a:pos x="339" y="1378"/>
              </a:cxn>
              <a:cxn ang="0">
                <a:pos x="319" y="1409"/>
              </a:cxn>
              <a:cxn ang="0">
                <a:pos x="298" y="1440"/>
              </a:cxn>
              <a:cxn ang="0">
                <a:pos x="216" y="1563"/>
              </a:cxn>
              <a:cxn ang="0">
                <a:pos x="41" y="1810"/>
              </a:cxn>
              <a:cxn ang="0">
                <a:pos x="0" y="1872"/>
              </a:cxn>
            </a:cxnLst>
            <a:rect l="0" t="0" r="r" b="b"/>
            <a:pathLst>
              <a:path w="730" h="1872">
                <a:moveTo>
                  <a:pt x="699" y="0"/>
                </a:moveTo>
                <a:cubicBezTo>
                  <a:pt x="730" y="116"/>
                  <a:pt x="720" y="215"/>
                  <a:pt x="710" y="339"/>
                </a:cubicBezTo>
                <a:cubicBezTo>
                  <a:pt x="706" y="391"/>
                  <a:pt x="687" y="441"/>
                  <a:pt x="679" y="493"/>
                </a:cubicBezTo>
                <a:cubicBezTo>
                  <a:pt x="660" y="611"/>
                  <a:pt x="624" y="729"/>
                  <a:pt x="586" y="843"/>
                </a:cubicBezTo>
                <a:cubicBezTo>
                  <a:pt x="561" y="919"/>
                  <a:pt x="549" y="1002"/>
                  <a:pt x="504" y="1069"/>
                </a:cubicBezTo>
                <a:cubicBezTo>
                  <a:pt x="485" y="1124"/>
                  <a:pt x="464" y="1176"/>
                  <a:pt x="432" y="1224"/>
                </a:cubicBezTo>
                <a:cubicBezTo>
                  <a:pt x="413" y="1281"/>
                  <a:pt x="372" y="1328"/>
                  <a:pt x="339" y="1378"/>
                </a:cubicBezTo>
                <a:cubicBezTo>
                  <a:pt x="332" y="1388"/>
                  <a:pt x="326" y="1399"/>
                  <a:pt x="319" y="1409"/>
                </a:cubicBezTo>
                <a:cubicBezTo>
                  <a:pt x="312" y="1419"/>
                  <a:pt x="298" y="1440"/>
                  <a:pt x="298" y="1440"/>
                </a:cubicBezTo>
                <a:cubicBezTo>
                  <a:pt x="280" y="1493"/>
                  <a:pt x="248" y="1522"/>
                  <a:pt x="216" y="1563"/>
                </a:cubicBezTo>
                <a:cubicBezTo>
                  <a:pt x="154" y="1643"/>
                  <a:pt x="113" y="1738"/>
                  <a:pt x="41" y="1810"/>
                </a:cubicBezTo>
                <a:cubicBezTo>
                  <a:pt x="34" y="1831"/>
                  <a:pt x="28" y="1872"/>
                  <a:pt x="0" y="1872"/>
                </a:cubicBezTo>
              </a:path>
            </a:pathLst>
          </a:custGeom>
          <a:noFill/>
          <a:ln w="9525">
            <a:solidFill>
              <a:schemeClr val="tx1"/>
            </a:solidFill>
            <a:round/>
            <a:headEnd type="none" w="med" len="med"/>
            <a:tailEnd type="triangle" w="med" len="med"/>
          </a:ln>
          <a:effectLst/>
        </p:spPr>
        <p:txBody>
          <a:bodyPr/>
          <a:lstStyle/>
          <a:p>
            <a:endParaRPr lang="en-US"/>
          </a:p>
        </p:txBody>
      </p:sp>
      <p:sp>
        <p:nvSpPr>
          <p:cNvPr id="14355" name="Text Box 19"/>
          <p:cNvSpPr txBox="1">
            <a:spLocks noChangeArrowheads="1"/>
          </p:cNvSpPr>
          <p:nvPr/>
        </p:nvSpPr>
        <p:spPr bwMode="auto">
          <a:xfrm>
            <a:off x="593725" y="5522913"/>
            <a:ext cx="615950" cy="366712"/>
          </a:xfrm>
          <a:prstGeom prst="rect">
            <a:avLst/>
          </a:prstGeom>
          <a:noFill/>
          <a:ln w="9525">
            <a:noFill/>
            <a:miter lim="800000"/>
            <a:headEnd/>
            <a:tailEnd/>
          </a:ln>
          <a:effectLst/>
        </p:spPr>
        <p:txBody>
          <a:bodyPr wrap="none">
            <a:spAutoFit/>
          </a:bodyPr>
          <a:lstStyle/>
          <a:p>
            <a:r>
              <a:rPr lang="en-US"/>
              <a:t>FFA</a:t>
            </a:r>
          </a:p>
        </p:txBody>
      </p:sp>
      <p:sp>
        <p:nvSpPr>
          <p:cNvPr id="14356" name="Line 20"/>
          <p:cNvSpPr>
            <a:spLocks noChangeShapeType="1"/>
          </p:cNvSpPr>
          <p:nvPr/>
        </p:nvSpPr>
        <p:spPr bwMode="auto">
          <a:xfrm>
            <a:off x="1066800" y="5867400"/>
            <a:ext cx="228600" cy="457200"/>
          </a:xfrm>
          <a:prstGeom prst="line">
            <a:avLst/>
          </a:prstGeom>
          <a:noFill/>
          <a:ln w="9525">
            <a:solidFill>
              <a:schemeClr val="tx1"/>
            </a:solidFill>
            <a:round/>
            <a:headEnd/>
            <a:tailEnd type="triangle" w="med" len="med"/>
          </a:ln>
          <a:effectLst/>
        </p:spPr>
        <p:txBody>
          <a:bodyPr/>
          <a:lstStyle/>
          <a:p>
            <a:endParaRPr lang="en-US"/>
          </a:p>
        </p:txBody>
      </p:sp>
      <p:sp>
        <p:nvSpPr>
          <p:cNvPr id="14357" name="Line 21"/>
          <p:cNvSpPr>
            <a:spLocks noChangeShapeType="1"/>
          </p:cNvSpPr>
          <p:nvPr/>
        </p:nvSpPr>
        <p:spPr bwMode="auto">
          <a:xfrm flipH="1">
            <a:off x="457200" y="5867400"/>
            <a:ext cx="381000" cy="381000"/>
          </a:xfrm>
          <a:prstGeom prst="line">
            <a:avLst/>
          </a:prstGeom>
          <a:noFill/>
          <a:ln w="9525">
            <a:solidFill>
              <a:schemeClr val="tx1"/>
            </a:solidFill>
            <a:round/>
            <a:headEnd/>
            <a:tailEnd type="triangle" w="med" len="med"/>
          </a:ln>
          <a:effectLst/>
        </p:spPr>
        <p:txBody>
          <a:bodyPr/>
          <a:lstStyle/>
          <a:p>
            <a:endParaRPr lang="en-US"/>
          </a:p>
        </p:txBody>
      </p:sp>
      <p:sp>
        <p:nvSpPr>
          <p:cNvPr id="14358" name="Text Box 22"/>
          <p:cNvSpPr txBox="1">
            <a:spLocks noChangeArrowheads="1"/>
          </p:cNvSpPr>
          <p:nvPr/>
        </p:nvSpPr>
        <p:spPr bwMode="auto">
          <a:xfrm>
            <a:off x="1127125" y="6361113"/>
            <a:ext cx="984250" cy="366712"/>
          </a:xfrm>
          <a:prstGeom prst="rect">
            <a:avLst/>
          </a:prstGeom>
          <a:noFill/>
          <a:ln w="9525">
            <a:noFill/>
            <a:miter lim="800000"/>
            <a:headEnd/>
            <a:tailEnd/>
          </a:ln>
          <a:effectLst/>
        </p:spPr>
        <p:txBody>
          <a:bodyPr wrap="none">
            <a:spAutoFit/>
          </a:bodyPr>
          <a:lstStyle/>
          <a:p>
            <a:r>
              <a:rPr lang="en-US"/>
              <a:t>adipose</a:t>
            </a:r>
          </a:p>
        </p:txBody>
      </p:sp>
      <p:sp>
        <p:nvSpPr>
          <p:cNvPr id="14359" name="Text Box 23"/>
          <p:cNvSpPr txBox="1">
            <a:spLocks noChangeArrowheads="1"/>
          </p:cNvSpPr>
          <p:nvPr/>
        </p:nvSpPr>
        <p:spPr bwMode="auto">
          <a:xfrm>
            <a:off x="0" y="6248400"/>
            <a:ext cx="908050" cy="366713"/>
          </a:xfrm>
          <a:prstGeom prst="rect">
            <a:avLst/>
          </a:prstGeom>
          <a:noFill/>
          <a:ln w="9525">
            <a:noFill/>
            <a:miter lim="800000"/>
            <a:headEnd/>
            <a:tailEnd/>
          </a:ln>
          <a:effectLst/>
        </p:spPr>
        <p:txBody>
          <a:bodyPr>
            <a:spAutoFit/>
          </a:bodyPr>
          <a:lstStyle/>
          <a:p>
            <a:r>
              <a:rPr lang="en-US"/>
              <a:t>muscle</a:t>
            </a:r>
          </a:p>
        </p:txBody>
      </p:sp>
      <p:sp>
        <p:nvSpPr>
          <p:cNvPr id="14360" name="Line 24"/>
          <p:cNvSpPr>
            <a:spLocks noChangeShapeType="1"/>
          </p:cNvSpPr>
          <p:nvPr/>
        </p:nvSpPr>
        <p:spPr bwMode="auto">
          <a:xfrm>
            <a:off x="2286000" y="2438400"/>
            <a:ext cx="1447800" cy="762000"/>
          </a:xfrm>
          <a:prstGeom prst="line">
            <a:avLst/>
          </a:prstGeom>
          <a:noFill/>
          <a:ln w="9525">
            <a:solidFill>
              <a:schemeClr val="tx1"/>
            </a:solidFill>
            <a:round/>
            <a:headEnd/>
            <a:tailEnd type="triangle" w="med" len="med"/>
          </a:ln>
          <a:effectLst/>
        </p:spPr>
        <p:txBody>
          <a:bodyPr/>
          <a:lstStyle/>
          <a:p>
            <a:endParaRPr lang="en-US"/>
          </a:p>
        </p:txBody>
      </p:sp>
      <p:sp>
        <p:nvSpPr>
          <p:cNvPr id="14361" name="Oval 25"/>
          <p:cNvSpPr>
            <a:spLocks noChangeArrowheads="1"/>
          </p:cNvSpPr>
          <p:nvPr/>
        </p:nvSpPr>
        <p:spPr bwMode="auto">
          <a:xfrm>
            <a:off x="4038600" y="2971800"/>
            <a:ext cx="762000" cy="685800"/>
          </a:xfrm>
          <a:prstGeom prst="ellipse">
            <a:avLst/>
          </a:prstGeom>
          <a:solidFill>
            <a:schemeClr val="folHlink"/>
          </a:solidFill>
          <a:ln w="9525">
            <a:solidFill>
              <a:schemeClr val="tx1"/>
            </a:solidFill>
            <a:round/>
            <a:headEnd/>
            <a:tailEnd/>
          </a:ln>
          <a:effectLst/>
        </p:spPr>
        <p:txBody>
          <a:bodyPr wrap="none" anchor="ctr"/>
          <a:lstStyle/>
          <a:p>
            <a:pPr algn="ctr"/>
            <a:r>
              <a:rPr lang="en-US"/>
              <a:t>CE/TG</a:t>
            </a:r>
          </a:p>
        </p:txBody>
      </p:sp>
      <p:sp>
        <p:nvSpPr>
          <p:cNvPr id="14362" name="Text Box 26"/>
          <p:cNvSpPr txBox="1">
            <a:spLocks noChangeArrowheads="1"/>
          </p:cNvSpPr>
          <p:nvPr/>
        </p:nvSpPr>
        <p:spPr bwMode="auto">
          <a:xfrm>
            <a:off x="4022725" y="3770313"/>
            <a:ext cx="552450" cy="366712"/>
          </a:xfrm>
          <a:prstGeom prst="rect">
            <a:avLst/>
          </a:prstGeom>
          <a:noFill/>
          <a:ln w="9525">
            <a:noFill/>
            <a:miter lim="800000"/>
            <a:headEnd/>
            <a:tailEnd/>
          </a:ln>
          <a:effectLst/>
        </p:spPr>
        <p:txBody>
          <a:bodyPr wrap="none">
            <a:spAutoFit/>
          </a:bodyPr>
          <a:lstStyle/>
          <a:p>
            <a:r>
              <a:rPr lang="en-US" b="1"/>
              <a:t>IDL</a:t>
            </a:r>
          </a:p>
        </p:txBody>
      </p:sp>
      <p:sp>
        <p:nvSpPr>
          <p:cNvPr id="14363" name="Oval 27"/>
          <p:cNvSpPr>
            <a:spLocks noChangeArrowheads="1"/>
          </p:cNvSpPr>
          <p:nvPr/>
        </p:nvSpPr>
        <p:spPr bwMode="auto">
          <a:xfrm>
            <a:off x="4038600" y="2590800"/>
            <a:ext cx="609600" cy="457200"/>
          </a:xfrm>
          <a:prstGeom prst="ellipse">
            <a:avLst/>
          </a:prstGeom>
          <a:solidFill>
            <a:schemeClr val="accent1"/>
          </a:solidFill>
          <a:ln w="9525">
            <a:solidFill>
              <a:schemeClr val="tx1"/>
            </a:solidFill>
            <a:round/>
            <a:headEnd/>
            <a:tailEnd/>
          </a:ln>
          <a:effectLst/>
        </p:spPr>
        <p:txBody>
          <a:bodyPr wrap="none" anchor="ctr"/>
          <a:lstStyle/>
          <a:p>
            <a:pPr algn="ctr"/>
            <a:r>
              <a:rPr lang="en-US"/>
              <a:t>B100</a:t>
            </a:r>
          </a:p>
        </p:txBody>
      </p:sp>
      <p:sp>
        <p:nvSpPr>
          <p:cNvPr id="14364" name="Oval 28"/>
          <p:cNvSpPr>
            <a:spLocks noChangeArrowheads="1"/>
          </p:cNvSpPr>
          <p:nvPr/>
        </p:nvSpPr>
        <p:spPr bwMode="auto">
          <a:xfrm>
            <a:off x="4572000" y="2667000"/>
            <a:ext cx="533400" cy="457200"/>
          </a:xfrm>
          <a:prstGeom prst="ellipse">
            <a:avLst/>
          </a:prstGeom>
          <a:solidFill>
            <a:schemeClr val="accent1"/>
          </a:solidFill>
          <a:ln w="9525">
            <a:solidFill>
              <a:schemeClr val="tx1"/>
            </a:solidFill>
            <a:round/>
            <a:headEnd/>
            <a:tailEnd/>
          </a:ln>
          <a:effectLst/>
        </p:spPr>
        <p:txBody>
          <a:bodyPr wrap="none" anchor="ctr"/>
          <a:lstStyle/>
          <a:p>
            <a:pPr algn="ctr"/>
            <a:r>
              <a:rPr lang="en-US"/>
              <a:t>E</a:t>
            </a:r>
          </a:p>
        </p:txBody>
      </p:sp>
      <p:sp>
        <p:nvSpPr>
          <p:cNvPr id="14365" name="Freeform 29"/>
          <p:cNvSpPr>
            <a:spLocks/>
          </p:cNvSpPr>
          <p:nvPr/>
        </p:nvSpPr>
        <p:spPr bwMode="auto">
          <a:xfrm>
            <a:off x="5453063" y="423863"/>
            <a:ext cx="3308350" cy="2466975"/>
          </a:xfrm>
          <a:custGeom>
            <a:avLst/>
            <a:gdLst/>
            <a:ahLst/>
            <a:cxnLst>
              <a:cxn ang="0">
                <a:pos x="443" y="52"/>
              </a:cxn>
              <a:cxn ang="0">
                <a:pos x="638" y="103"/>
              </a:cxn>
              <a:cxn ang="0">
                <a:pos x="1122" y="42"/>
              </a:cxn>
              <a:cxn ang="0">
                <a:pos x="1368" y="0"/>
              </a:cxn>
              <a:cxn ang="0">
                <a:pos x="1656" y="31"/>
              </a:cxn>
              <a:cxn ang="0">
                <a:pos x="1749" y="93"/>
              </a:cxn>
              <a:cxn ang="0">
                <a:pos x="1811" y="134"/>
              </a:cxn>
              <a:cxn ang="0">
                <a:pos x="1852" y="196"/>
              </a:cxn>
              <a:cxn ang="0">
                <a:pos x="1883" y="216"/>
              </a:cxn>
              <a:cxn ang="0">
                <a:pos x="1955" y="299"/>
              </a:cxn>
              <a:cxn ang="0">
                <a:pos x="1996" y="412"/>
              </a:cxn>
              <a:cxn ang="0">
                <a:pos x="2037" y="926"/>
              </a:cxn>
              <a:cxn ang="0">
                <a:pos x="1862" y="1523"/>
              </a:cxn>
              <a:cxn ang="0">
                <a:pos x="1749" y="1554"/>
              </a:cxn>
              <a:cxn ang="0">
                <a:pos x="1296" y="1461"/>
              </a:cxn>
              <a:cxn ang="0">
                <a:pos x="1266" y="1440"/>
              </a:cxn>
              <a:cxn ang="0">
                <a:pos x="1245" y="1410"/>
              </a:cxn>
              <a:cxn ang="0">
                <a:pos x="957" y="1307"/>
              </a:cxn>
              <a:cxn ang="0">
                <a:pos x="669" y="1214"/>
              </a:cxn>
              <a:cxn ang="0">
                <a:pos x="474" y="1163"/>
              </a:cxn>
              <a:cxn ang="0">
                <a:pos x="288" y="1060"/>
              </a:cxn>
              <a:cxn ang="0">
                <a:pos x="227" y="1019"/>
              </a:cxn>
              <a:cxn ang="0">
                <a:pos x="175" y="967"/>
              </a:cxn>
              <a:cxn ang="0">
                <a:pos x="155" y="936"/>
              </a:cxn>
              <a:cxn ang="0">
                <a:pos x="93" y="885"/>
              </a:cxn>
              <a:cxn ang="0">
                <a:pos x="21" y="720"/>
              </a:cxn>
              <a:cxn ang="0">
                <a:pos x="21" y="463"/>
              </a:cxn>
              <a:cxn ang="0">
                <a:pos x="83" y="371"/>
              </a:cxn>
              <a:cxn ang="0">
                <a:pos x="103" y="340"/>
              </a:cxn>
              <a:cxn ang="0">
                <a:pos x="155" y="175"/>
              </a:cxn>
              <a:cxn ang="0">
                <a:pos x="216" y="134"/>
              </a:cxn>
              <a:cxn ang="0">
                <a:pos x="309" y="83"/>
              </a:cxn>
              <a:cxn ang="0">
                <a:pos x="340" y="62"/>
              </a:cxn>
              <a:cxn ang="0">
                <a:pos x="402" y="42"/>
              </a:cxn>
              <a:cxn ang="0">
                <a:pos x="453" y="52"/>
              </a:cxn>
              <a:cxn ang="0">
                <a:pos x="484" y="62"/>
              </a:cxn>
              <a:cxn ang="0">
                <a:pos x="443" y="52"/>
              </a:cxn>
            </a:cxnLst>
            <a:rect l="0" t="0" r="r" b="b"/>
            <a:pathLst>
              <a:path w="2084" h="1554">
                <a:moveTo>
                  <a:pt x="443" y="52"/>
                </a:moveTo>
                <a:cubicBezTo>
                  <a:pt x="510" y="65"/>
                  <a:pt x="571" y="90"/>
                  <a:pt x="638" y="103"/>
                </a:cubicBezTo>
                <a:cubicBezTo>
                  <a:pt x="803" y="94"/>
                  <a:pt x="958" y="58"/>
                  <a:pt x="1122" y="42"/>
                </a:cubicBezTo>
                <a:cubicBezTo>
                  <a:pt x="1201" y="21"/>
                  <a:pt x="1287" y="12"/>
                  <a:pt x="1368" y="0"/>
                </a:cubicBezTo>
                <a:cubicBezTo>
                  <a:pt x="1457" y="7"/>
                  <a:pt x="1570" y="2"/>
                  <a:pt x="1656" y="31"/>
                </a:cubicBezTo>
                <a:cubicBezTo>
                  <a:pt x="1690" y="54"/>
                  <a:pt x="1710" y="80"/>
                  <a:pt x="1749" y="93"/>
                </a:cubicBezTo>
                <a:cubicBezTo>
                  <a:pt x="1770" y="107"/>
                  <a:pt x="1790" y="120"/>
                  <a:pt x="1811" y="134"/>
                </a:cubicBezTo>
                <a:cubicBezTo>
                  <a:pt x="1832" y="148"/>
                  <a:pt x="1831" y="183"/>
                  <a:pt x="1852" y="196"/>
                </a:cubicBezTo>
                <a:cubicBezTo>
                  <a:pt x="1862" y="203"/>
                  <a:pt x="1873" y="209"/>
                  <a:pt x="1883" y="216"/>
                </a:cubicBezTo>
                <a:cubicBezTo>
                  <a:pt x="1905" y="250"/>
                  <a:pt x="1932" y="265"/>
                  <a:pt x="1955" y="299"/>
                </a:cubicBezTo>
                <a:cubicBezTo>
                  <a:pt x="1968" y="339"/>
                  <a:pt x="1977" y="374"/>
                  <a:pt x="1996" y="412"/>
                </a:cubicBezTo>
                <a:cubicBezTo>
                  <a:pt x="2009" y="584"/>
                  <a:pt x="2009" y="755"/>
                  <a:pt x="2037" y="926"/>
                </a:cubicBezTo>
                <a:cubicBezTo>
                  <a:pt x="2029" y="1195"/>
                  <a:pt x="2084" y="1376"/>
                  <a:pt x="1862" y="1523"/>
                </a:cubicBezTo>
                <a:cubicBezTo>
                  <a:pt x="1843" y="1535"/>
                  <a:pt x="1773" y="1549"/>
                  <a:pt x="1749" y="1554"/>
                </a:cubicBezTo>
                <a:cubicBezTo>
                  <a:pt x="1602" y="1504"/>
                  <a:pt x="1444" y="1509"/>
                  <a:pt x="1296" y="1461"/>
                </a:cubicBezTo>
                <a:cubicBezTo>
                  <a:pt x="1286" y="1454"/>
                  <a:pt x="1275" y="1449"/>
                  <a:pt x="1266" y="1440"/>
                </a:cubicBezTo>
                <a:cubicBezTo>
                  <a:pt x="1257" y="1431"/>
                  <a:pt x="1254" y="1418"/>
                  <a:pt x="1245" y="1410"/>
                </a:cubicBezTo>
                <a:cubicBezTo>
                  <a:pt x="1158" y="1335"/>
                  <a:pt x="1067" y="1318"/>
                  <a:pt x="957" y="1307"/>
                </a:cubicBezTo>
                <a:cubicBezTo>
                  <a:pt x="859" y="1281"/>
                  <a:pt x="765" y="1245"/>
                  <a:pt x="669" y="1214"/>
                </a:cubicBezTo>
                <a:cubicBezTo>
                  <a:pt x="606" y="1194"/>
                  <a:pt x="535" y="1189"/>
                  <a:pt x="474" y="1163"/>
                </a:cubicBezTo>
                <a:cubicBezTo>
                  <a:pt x="410" y="1135"/>
                  <a:pt x="351" y="1091"/>
                  <a:pt x="288" y="1060"/>
                </a:cubicBezTo>
                <a:cubicBezTo>
                  <a:pt x="266" y="1049"/>
                  <a:pt x="227" y="1019"/>
                  <a:pt x="227" y="1019"/>
                </a:cubicBezTo>
                <a:cubicBezTo>
                  <a:pt x="168" y="932"/>
                  <a:pt x="247" y="1041"/>
                  <a:pt x="175" y="967"/>
                </a:cubicBezTo>
                <a:cubicBezTo>
                  <a:pt x="166" y="958"/>
                  <a:pt x="164" y="945"/>
                  <a:pt x="155" y="936"/>
                </a:cubicBezTo>
                <a:cubicBezTo>
                  <a:pt x="92" y="873"/>
                  <a:pt x="156" y="966"/>
                  <a:pt x="93" y="885"/>
                </a:cubicBezTo>
                <a:cubicBezTo>
                  <a:pt x="52" y="832"/>
                  <a:pt x="36" y="784"/>
                  <a:pt x="21" y="720"/>
                </a:cubicBezTo>
                <a:cubicBezTo>
                  <a:pt x="17" y="662"/>
                  <a:pt x="0" y="529"/>
                  <a:pt x="21" y="463"/>
                </a:cubicBezTo>
                <a:cubicBezTo>
                  <a:pt x="22" y="461"/>
                  <a:pt x="72" y="387"/>
                  <a:pt x="83" y="371"/>
                </a:cubicBezTo>
                <a:cubicBezTo>
                  <a:pt x="90" y="361"/>
                  <a:pt x="103" y="340"/>
                  <a:pt x="103" y="340"/>
                </a:cubicBezTo>
                <a:cubicBezTo>
                  <a:pt x="118" y="284"/>
                  <a:pt x="136" y="229"/>
                  <a:pt x="155" y="175"/>
                </a:cubicBezTo>
                <a:cubicBezTo>
                  <a:pt x="169" y="137"/>
                  <a:pt x="190" y="148"/>
                  <a:pt x="216" y="134"/>
                </a:cubicBezTo>
                <a:cubicBezTo>
                  <a:pt x="320" y="76"/>
                  <a:pt x="240" y="105"/>
                  <a:pt x="309" y="83"/>
                </a:cubicBezTo>
                <a:cubicBezTo>
                  <a:pt x="319" y="76"/>
                  <a:pt x="329" y="67"/>
                  <a:pt x="340" y="62"/>
                </a:cubicBezTo>
                <a:cubicBezTo>
                  <a:pt x="360" y="53"/>
                  <a:pt x="402" y="42"/>
                  <a:pt x="402" y="42"/>
                </a:cubicBezTo>
                <a:cubicBezTo>
                  <a:pt x="419" y="45"/>
                  <a:pt x="436" y="48"/>
                  <a:pt x="453" y="52"/>
                </a:cubicBezTo>
                <a:cubicBezTo>
                  <a:pt x="464" y="55"/>
                  <a:pt x="495" y="62"/>
                  <a:pt x="484" y="62"/>
                </a:cubicBezTo>
                <a:cubicBezTo>
                  <a:pt x="470" y="62"/>
                  <a:pt x="457" y="55"/>
                  <a:pt x="443" y="52"/>
                </a:cubicBezTo>
                <a:close/>
              </a:path>
            </a:pathLst>
          </a:custGeom>
          <a:noFill/>
          <a:ln w="9525">
            <a:solidFill>
              <a:schemeClr val="tx1"/>
            </a:solidFill>
            <a:round/>
            <a:headEnd/>
            <a:tailEnd/>
          </a:ln>
          <a:effectLst/>
        </p:spPr>
        <p:txBody>
          <a:bodyPr/>
          <a:lstStyle/>
          <a:p>
            <a:endParaRPr lang="en-US"/>
          </a:p>
        </p:txBody>
      </p:sp>
      <p:sp>
        <p:nvSpPr>
          <p:cNvPr id="14366" name="Freeform 30"/>
          <p:cNvSpPr>
            <a:spLocks/>
          </p:cNvSpPr>
          <p:nvPr/>
        </p:nvSpPr>
        <p:spPr bwMode="auto">
          <a:xfrm>
            <a:off x="5062538" y="2514600"/>
            <a:ext cx="1947862" cy="669925"/>
          </a:xfrm>
          <a:custGeom>
            <a:avLst/>
            <a:gdLst/>
            <a:ahLst/>
            <a:cxnLst>
              <a:cxn ang="0">
                <a:pos x="0" y="741"/>
              </a:cxn>
              <a:cxn ang="0">
                <a:pos x="288" y="679"/>
              </a:cxn>
              <a:cxn ang="0">
                <a:pos x="483" y="525"/>
              </a:cxn>
              <a:cxn ang="0">
                <a:pos x="596" y="370"/>
              </a:cxn>
              <a:cxn ang="0">
                <a:pos x="792" y="0"/>
              </a:cxn>
            </a:cxnLst>
            <a:rect l="0" t="0" r="r" b="b"/>
            <a:pathLst>
              <a:path w="792" h="741">
                <a:moveTo>
                  <a:pt x="0" y="741"/>
                </a:moveTo>
                <a:cubicBezTo>
                  <a:pt x="98" y="723"/>
                  <a:pt x="192" y="702"/>
                  <a:pt x="288" y="679"/>
                </a:cubicBezTo>
                <a:cubicBezTo>
                  <a:pt x="356" y="631"/>
                  <a:pt x="434" y="599"/>
                  <a:pt x="483" y="525"/>
                </a:cubicBezTo>
                <a:cubicBezTo>
                  <a:pt x="514" y="478"/>
                  <a:pt x="550" y="401"/>
                  <a:pt x="596" y="370"/>
                </a:cubicBezTo>
                <a:cubicBezTo>
                  <a:pt x="646" y="249"/>
                  <a:pt x="792" y="141"/>
                  <a:pt x="792" y="0"/>
                </a:cubicBezTo>
              </a:path>
            </a:pathLst>
          </a:custGeom>
          <a:noFill/>
          <a:ln w="9525">
            <a:solidFill>
              <a:schemeClr val="tx1"/>
            </a:solidFill>
            <a:round/>
            <a:headEnd type="none" w="med" len="med"/>
            <a:tailEnd type="triangle" w="med" len="med"/>
          </a:ln>
          <a:effectLst/>
        </p:spPr>
        <p:txBody>
          <a:bodyPr/>
          <a:lstStyle/>
          <a:p>
            <a:endParaRPr lang="en-US"/>
          </a:p>
        </p:txBody>
      </p:sp>
      <p:sp>
        <p:nvSpPr>
          <p:cNvPr id="14367" name="Text Box 31"/>
          <p:cNvSpPr txBox="1">
            <a:spLocks noChangeArrowheads="1"/>
          </p:cNvSpPr>
          <p:nvPr/>
        </p:nvSpPr>
        <p:spPr bwMode="auto">
          <a:xfrm>
            <a:off x="6781800" y="2895600"/>
            <a:ext cx="1606550" cy="366713"/>
          </a:xfrm>
          <a:prstGeom prst="rect">
            <a:avLst/>
          </a:prstGeom>
          <a:noFill/>
          <a:ln w="9525">
            <a:noFill/>
            <a:miter lim="800000"/>
            <a:headEnd/>
            <a:tailEnd/>
          </a:ln>
          <a:effectLst/>
        </p:spPr>
        <p:txBody>
          <a:bodyPr wrap="none">
            <a:spAutoFit/>
          </a:bodyPr>
          <a:lstStyle/>
          <a:p>
            <a:r>
              <a:rPr lang="en-US" b="1"/>
              <a:t>LDL receptor</a:t>
            </a:r>
          </a:p>
        </p:txBody>
      </p:sp>
      <p:sp>
        <p:nvSpPr>
          <p:cNvPr id="14368" name="PubPieSlice"/>
          <p:cNvSpPr>
            <a:spLocks noEditPoints="1" noChangeArrowheads="1"/>
          </p:cNvSpPr>
          <p:nvPr/>
        </p:nvSpPr>
        <p:spPr bwMode="auto">
          <a:xfrm rot="11165232">
            <a:off x="6781800" y="2057400"/>
            <a:ext cx="569913" cy="800100"/>
          </a:xfrm>
          <a:custGeom>
            <a:avLst/>
            <a:gdLst>
              <a:gd name="G0" fmla="+- 0 0 0"/>
              <a:gd name="G1" fmla="sin 10800 17694720"/>
              <a:gd name="G2" fmla="cos 10800 17694720"/>
              <a:gd name="G3" fmla="sin 10800 0"/>
              <a:gd name="G4" fmla="cos 10800 0"/>
              <a:gd name="G5" fmla="+- G1 10800 0"/>
              <a:gd name="G6" fmla="+- G2 10800 0"/>
              <a:gd name="G7" fmla="+- G3 10800 0"/>
              <a:gd name="G8" fmla="+- G4 10800 0"/>
              <a:gd name="G9" fmla="+- 10800 0 0"/>
              <a:gd name="T0" fmla="*/ 10799 w 21600"/>
              <a:gd name="T1" fmla="*/ 0 h 21600"/>
              <a:gd name="T2" fmla="*/ 10800 w 21600"/>
              <a:gd name="T3" fmla="*/ 10800 h 21600"/>
              <a:gd name="T4" fmla="*/ 21600 w 21600"/>
              <a:gd name="T5" fmla="*/ 10800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10799" y="0"/>
                </a:moveTo>
                <a:cubicBezTo>
                  <a:pt x="4834" y="0"/>
                  <a:pt x="0" y="4835"/>
                  <a:pt x="0" y="10799"/>
                </a:cubicBezTo>
                <a:cubicBezTo>
                  <a:pt x="0" y="16764"/>
                  <a:pt x="4835" y="21600"/>
                  <a:pt x="10800" y="21600"/>
                </a:cubicBezTo>
                <a:cubicBezTo>
                  <a:pt x="16764" y="21600"/>
                  <a:pt x="21600" y="16764"/>
                  <a:pt x="21600" y="10800"/>
                </a:cubicBezTo>
                <a:lnTo>
                  <a:pt x="10800" y="10800"/>
                </a:ln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14369" name="Line 33"/>
          <p:cNvSpPr>
            <a:spLocks noChangeShapeType="1"/>
          </p:cNvSpPr>
          <p:nvPr/>
        </p:nvSpPr>
        <p:spPr bwMode="auto">
          <a:xfrm>
            <a:off x="4876800" y="3733800"/>
            <a:ext cx="838200" cy="914400"/>
          </a:xfrm>
          <a:prstGeom prst="line">
            <a:avLst/>
          </a:prstGeom>
          <a:noFill/>
          <a:ln w="9525">
            <a:solidFill>
              <a:schemeClr val="tx1"/>
            </a:solidFill>
            <a:round/>
            <a:headEnd/>
            <a:tailEnd type="triangle" w="med" len="med"/>
          </a:ln>
          <a:effectLst/>
        </p:spPr>
        <p:txBody>
          <a:bodyPr/>
          <a:lstStyle/>
          <a:p>
            <a:endParaRPr lang="en-US"/>
          </a:p>
        </p:txBody>
      </p:sp>
      <p:sp>
        <p:nvSpPr>
          <p:cNvPr id="14370" name="Oval 34"/>
          <p:cNvSpPr>
            <a:spLocks noChangeArrowheads="1"/>
          </p:cNvSpPr>
          <p:nvPr/>
        </p:nvSpPr>
        <p:spPr bwMode="auto">
          <a:xfrm>
            <a:off x="5715000" y="4724400"/>
            <a:ext cx="609600" cy="609600"/>
          </a:xfrm>
          <a:prstGeom prst="ellipse">
            <a:avLst/>
          </a:prstGeom>
          <a:solidFill>
            <a:schemeClr val="folHlink"/>
          </a:solidFill>
          <a:ln w="9525">
            <a:solidFill>
              <a:schemeClr val="tx1"/>
            </a:solidFill>
            <a:round/>
            <a:headEnd/>
            <a:tailEnd/>
          </a:ln>
          <a:effectLst/>
        </p:spPr>
        <p:txBody>
          <a:bodyPr wrap="none" anchor="ctr"/>
          <a:lstStyle/>
          <a:p>
            <a:pPr algn="ctr"/>
            <a:r>
              <a:rPr lang="en-US"/>
              <a:t>CE</a:t>
            </a:r>
          </a:p>
        </p:txBody>
      </p:sp>
      <p:sp>
        <p:nvSpPr>
          <p:cNvPr id="14371" name="Text Box 35"/>
          <p:cNvSpPr txBox="1">
            <a:spLocks noChangeArrowheads="1"/>
          </p:cNvSpPr>
          <p:nvPr/>
        </p:nvSpPr>
        <p:spPr bwMode="auto">
          <a:xfrm>
            <a:off x="5562600" y="5486400"/>
            <a:ext cx="838200" cy="366713"/>
          </a:xfrm>
          <a:prstGeom prst="rect">
            <a:avLst/>
          </a:prstGeom>
          <a:noFill/>
          <a:ln w="9525">
            <a:noFill/>
            <a:miter lim="800000"/>
            <a:headEnd/>
            <a:tailEnd/>
          </a:ln>
          <a:effectLst/>
        </p:spPr>
        <p:txBody>
          <a:bodyPr>
            <a:spAutoFit/>
          </a:bodyPr>
          <a:lstStyle/>
          <a:p>
            <a:r>
              <a:rPr lang="en-US" b="1"/>
              <a:t>LDL</a:t>
            </a:r>
          </a:p>
        </p:txBody>
      </p:sp>
      <p:sp>
        <p:nvSpPr>
          <p:cNvPr id="14372" name="Freeform 36"/>
          <p:cNvSpPr>
            <a:spLocks/>
          </p:cNvSpPr>
          <p:nvPr/>
        </p:nvSpPr>
        <p:spPr bwMode="auto">
          <a:xfrm>
            <a:off x="5224463" y="4114800"/>
            <a:ext cx="490537" cy="119063"/>
          </a:xfrm>
          <a:custGeom>
            <a:avLst/>
            <a:gdLst/>
            <a:ahLst/>
            <a:cxnLst>
              <a:cxn ang="0">
                <a:pos x="0" y="0"/>
              </a:cxn>
              <a:cxn ang="0">
                <a:pos x="247" y="31"/>
              </a:cxn>
              <a:cxn ang="0">
                <a:pos x="309" y="10"/>
              </a:cxn>
            </a:cxnLst>
            <a:rect l="0" t="0" r="r" b="b"/>
            <a:pathLst>
              <a:path w="309" h="75">
                <a:moveTo>
                  <a:pt x="0" y="0"/>
                </a:moveTo>
                <a:cubicBezTo>
                  <a:pt x="114" y="75"/>
                  <a:pt x="37" y="42"/>
                  <a:pt x="247" y="31"/>
                </a:cubicBezTo>
                <a:cubicBezTo>
                  <a:pt x="268" y="24"/>
                  <a:pt x="309" y="10"/>
                  <a:pt x="309" y="10"/>
                </a:cubicBezTo>
              </a:path>
            </a:pathLst>
          </a:custGeom>
          <a:noFill/>
          <a:ln w="9525">
            <a:solidFill>
              <a:schemeClr val="tx1"/>
            </a:solidFill>
            <a:round/>
            <a:headEnd type="none" w="med" len="med"/>
            <a:tailEnd type="triangle" w="med" len="med"/>
          </a:ln>
          <a:effectLst/>
        </p:spPr>
        <p:txBody>
          <a:bodyPr/>
          <a:lstStyle/>
          <a:p>
            <a:endParaRPr lang="en-US"/>
          </a:p>
        </p:txBody>
      </p:sp>
      <p:sp>
        <p:nvSpPr>
          <p:cNvPr id="14373" name="Oval 37"/>
          <p:cNvSpPr>
            <a:spLocks noChangeArrowheads="1"/>
          </p:cNvSpPr>
          <p:nvPr/>
        </p:nvSpPr>
        <p:spPr bwMode="auto">
          <a:xfrm>
            <a:off x="5715000" y="3810000"/>
            <a:ext cx="533400" cy="457200"/>
          </a:xfrm>
          <a:prstGeom prst="ellipse">
            <a:avLst/>
          </a:prstGeom>
          <a:solidFill>
            <a:schemeClr val="accent1"/>
          </a:solidFill>
          <a:ln w="9525">
            <a:solidFill>
              <a:schemeClr val="tx1"/>
            </a:solidFill>
            <a:round/>
            <a:headEnd/>
            <a:tailEnd/>
          </a:ln>
          <a:effectLst/>
        </p:spPr>
        <p:txBody>
          <a:bodyPr wrap="none" anchor="ctr"/>
          <a:lstStyle/>
          <a:p>
            <a:pPr algn="ctr"/>
            <a:r>
              <a:rPr lang="en-US"/>
              <a:t>E</a:t>
            </a:r>
          </a:p>
        </p:txBody>
      </p:sp>
      <p:sp>
        <p:nvSpPr>
          <p:cNvPr id="14374" name="Freeform 38"/>
          <p:cNvSpPr>
            <a:spLocks/>
          </p:cNvSpPr>
          <p:nvPr/>
        </p:nvSpPr>
        <p:spPr bwMode="auto">
          <a:xfrm>
            <a:off x="5105400" y="3962400"/>
            <a:ext cx="103188" cy="854075"/>
          </a:xfrm>
          <a:custGeom>
            <a:avLst/>
            <a:gdLst/>
            <a:ahLst/>
            <a:cxnLst>
              <a:cxn ang="0">
                <a:pos x="0" y="0"/>
              </a:cxn>
              <a:cxn ang="0">
                <a:pos x="41" y="93"/>
              </a:cxn>
              <a:cxn ang="0">
                <a:pos x="51" y="124"/>
              </a:cxn>
              <a:cxn ang="0">
                <a:pos x="20" y="258"/>
              </a:cxn>
              <a:cxn ang="0">
                <a:pos x="10" y="463"/>
              </a:cxn>
            </a:cxnLst>
            <a:rect l="0" t="0" r="r" b="b"/>
            <a:pathLst>
              <a:path w="51" h="463">
                <a:moveTo>
                  <a:pt x="0" y="0"/>
                </a:moveTo>
                <a:cubicBezTo>
                  <a:pt x="31" y="49"/>
                  <a:pt x="17" y="21"/>
                  <a:pt x="41" y="93"/>
                </a:cubicBezTo>
                <a:cubicBezTo>
                  <a:pt x="44" y="103"/>
                  <a:pt x="51" y="124"/>
                  <a:pt x="51" y="124"/>
                </a:cubicBezTo>
                <a:cubicBezTo>
                  <a:pt x="43" y="172"/>
                  <a:pt x="32" y="212"/>
                  <a:pt x="20" y="258"/>
                </a:cubicBezTo>
                <a:cubicBezTo>
                  <a:pt x="10" y="450"/>
                  <a:pt x="10" y="381"/>
                  <a:pt x="10" y="463"/>
                </a:cubicBezTo>
              </a:path>
            </a:pathLst>
          </a:custGeom>
          <a:noFill/>
          <a:ln w="9525">
            <a:solidFill>
              <a:schemeClr val="tx1"/>
            </a:solidFill>
            <a:round/>
            <a:headEnd type="none" w="med" len="med"/>
            <a:tailEnd type="triangle" w="med" len="med"/>
          </a:ln>
          <a:effectLst/>
        </p:spPr>
        <p:txBody>
          <a:bodyPr/>
          <a:lstStyle/>
          <a:p>
            <a:endParaRPr lang="en-US"/>
          </a:p>
        </p:txBody>
      </p:sp>
      <p:sp>
        <p:nvSpPr>
          <p:cNvPr id="14375" name="Text Box 39"/>
          <p:cNvSpPr txBox="1">
            <a:spLocks noChangeArrowheads="1"/>
          </p:cNvSpPr>
          <p:nvPr/>
        </p:nvSpPr>
        <p:spPr bwMode="auto">
          <a:xfrm>
            <a:off x="4784725" y="4913313"/>
            <a:ext cx="476250" cy="366712"/>
          </a:xfrm>
          <a:prstGeom prst="rect">
            <a:avLst/>
          </a:prstGeom>
          <a:noFill/>
          <a:ln w="9525">
            <a:noFill/>
            <a:miter lim="800000"/>
            <a:headEnd/>
            <a:tailEnd/>
          </a:ln>
          <a:effectLst/>
        </p:spPr>
        <p:txBody>
          <a:bodyPr wrap="none">
            <a:spAutoFit/>
          </a:bodyPr>
          <a:lstStyle/>
          <a:p>
            <a:r>
              <a:rPr lang="en-US"/>
              <a:t>FA</a:t>
            </a:r>
          </a:p>
        </p:txBody>
      </p:sp>
      <p:sp>
        <p:nvSpPr>
          <p:cNvPr id="14377" name="Oval 41"/>
          <p:cNvSpPr>
            <a:spLocks noChangeArrowheads="1"/>
          </p:cNvSpPr>
          <p:nvPr/>
        </p:nvSpPr>
        <p:spPr bwMode="auto">
          <a:xfrm>
            <a:off x="5954713" y="4527550"/>
            <a:ext cx="609600" cy="457200"/>
          </a:xfrm>
          <a:prstGeom prst="ellipse">
            <a:avLst/>
          </a:prstGeom>
          <a:solidFill>
            <a:schemeClr val="accent1"/>
          </a:solidFill>
          <a:ln w="9525">
            <a:solidFill>
              <a:schemeClr val="tx1"/>
            </a:solidFill>
            <a:round/>
            <a:headEnd/>
            <a:tailEnd/>
          </a:ln>
          <a:effectLst/>
        </p:spPr>
        <p:txBody>
          <a:bodyPr wrap="none" anchor="ctr"/>
          <a:lstStyle/>
          <a:p>
            <a:pPr algn="ctr"/>
            <a:r>
              <a:rPr lang="en-US"/>
              <a:t>B100</a:t>
            </a:r>
          </a:p>
        </p:txBody>
      </p:sp>
      <p:sp>
        <p:nvSpPr>
          <p:cNvPr id="14378" name="Freeform 42"/>
          <p:cNvSpPr>
            <a:spLocks/>
          </p:cNvSpPr>
          <p:nvPr/>
        </p:nvSpPr>
        <p:spPr bwMode="auto">
          <a:xfrm>
            <a:off x="6673850" y="2624138"/>
            <a:ext cx="527050" cy="2046287"/>
          </a:xfrm>
          <a:custGeom>
            <a:avLst/>
            <a:gdLst/>
            <a:ahLst/>
            <a:cxnLst>
              <a:cxn ang="0">
                <a:pos x="3" y="1289"/>
              </a:cxn>
              <a:cxn ang="0">
                <a:pos x="65" y="1268"/>
              </a:cxn>
              <a:cxn ang="0">
                <a:pos x="126" y="1206"/>
              </a:cxn>
              <a:cxn ang="0">
                <a:pos x="137" y="1176"/>
              </a:cxn>
              <a:cxn ang="0">
                <a:pos x="157" y="1145"/>
              </a:cxn>
              <a:cxn ang="0">
                <a:pos x="209" y="1042"/>
              </a:cxn>
              <a:cxn ang="0">
                <a:pos x="332" y="548"/>
              </a:cxn>
              <a:cxn ang="0">
                <a:pos x="229" y="476"/>
              </a:cxn>
              <a:cxn ang="0">
                <a:pos x="167" y="435"/>
              </a:cxn>
              <a:cxn ang="0">
                <a:pos x="137" y="414"/>
              </a:cxn>
              <a:cxn ang="0">
                <a:pos x="106" y="394"/>
              </a:cxn>
              <a:cxn ang="0">
                <a:pos x="44" y="301"/>
              </a:cxn>
              <a:cxn ang="0">
                <a:pos x="23" y="270"/>
              </a:cxn>
              <a:cxn ang="0">
                <a:pos x="3" y="209"/>
              </a:cxn>
              <a:cxn ang="0">
                <a:pos x="13" y="178"/>
              </a:cxn>
              <a:cxn ang="0">
                <a:pos x="54" y="75"/>
              </a:cxn>
              <a:cxn ang="0">
                <a:pos x="95" y="54"/>
              </a:cxn>
            </a:cxnLst>
            <a:rect l="0" t="0" r="r" b="b"/>
            <a:pathLst>
              <a:path w="332" h="1289">
                <a:moveTo>
                  <a:pt x="3" y="1289"/>
                </a:moveTo>
                <a:cubicBezTo>
                  <a:pt x="24" y="1282"/>
                  <a:pt x="50" y="1284"/>
                  <a:pt x="65" y="1268"/>
                </a:cubicBezTo>
                <a:cubicBezTo>
                  <a:pt x="85" y="1247"/>
                  <a:pt x="126" y="1206"/>
                  <a:pt x="126" y="1206"/>
                </a:cubicBezTo>
                <a:cubicBezTo>
                  <a:pt x="130" y="1196"/>
                  <a:pt x="132" y="1185"/>
                  <a:pt x="137" y="1176"/>
                </a:cubicBezTo>
                <a:cubicBezTo>
                  <a:pt x="143" y="1165"/>
                  <a:pt x="152" y="1156"/>
                  <a:pt x="157" y="1145"/>
                </a:cubicBezTo>
                <a:cubicBezTo>
                  <a:pt x="203" y="1041"/>
                  <a:pt x="150" y="1120"/>
                  <a:pt x="209" y="1042"/>
                </a:cubicBezTo>
                <a:cubicBezTo>
                  <a:pt x="262" y="878"/>
                  <a:pt x="304" y="719"/>
                  <a:pt x="332" y="548"/>
                </a:cubicBezTo>
                <a:cubicBezTo>
                  <a:pt x="315" y="494"/>
                  <a:pt x="282" y="494"/>
                  <a:pt x="229" y="476"/>
                </a:cubicBezTo>
                <a:cubicBezTo>
                  <a:pt x="206" y="468"/>
                  <a:pt x="188" y="449"/>
                  <a:pt x="167" y="435"/>
                </a:cubicBezTo>
                <a:cubicBezTo>
                  <a:pt x="157" y="428"/>
                  <a:pt x="147" y="421"/>
                  <a:pt x="137" y="414"/>
                </a:cubicBezTo>
                <a:cubicBezTo>
                  <a:pt x="127" y="407"/>
                  <a:pt x="106" y="394"/>
                  <a:pt x="106" y="394"/>
                </a:cubicBezTo>
                <a:cubicBezTo>
                  <a:pt x="58" y="322"/>
                  <a:pt x="79" y="353"/>
                  <a:pt x="44" y="301"/>
                </a:cubicBezTo>
                <a:cubicBezTo>
                  <a:pt x="37" y="291"/>
                  <a:pt x="23" y="270"/>
                  <a:pt x="23" y="270"/>
                </a:cubicBezTo>
                <a:cubicBezTo>
                  <a:pt x="16" y="250"/>
                  <a:pt x="10" y="229"/>
                  <a:pt x="3" y="209"/>
                </a:cubicBezTo>
                <a:cubicBezTo>
                  <a:pt x="0" y="199"/>
                  <a:pt x="10" y="188"/>
                  <a:pt x="13" y="178"/>
                </a:cubicBezTo>
                <a:cubicBezTo>
                  <a:pt x="21" y="147"/>
                  <a:pt x="27" y="97"/>
                  <a:pt x="54" y="75"/>
                </a:cubicBezTo>
                <a:cubicBezTo>
                  <a:pt x="148" y="0"/>
                  <a:pt x="51" y="102"/>
                  <a:pt x="95" y="54"/>
                </a:cubicBezTo>
              </a:path>
            </a:pathLst>
          </a:custGeom>
          <a:noFill/>
          <a:ln w="9525">
            <a:solidFill>
              <a:schemeClr val="tx1"/>
            </a:solidFill>
            <a:round/>
            <a:headEnd type="none" w="med" len="med"/>
            <a:tailEnd type="triangle" w="med" len="med"/>
          </a:ln>
          <a:effectLst/>
        </p:spPr>
        <p:txBody>
          <a:bodyPr/>
          <a:lstStyle/>
          <a:p>
            <a:endParaRPr lang="en-US"/>
          </a:p>
        </p:txBody>
      </p:sp>
      <p:sp>
        <p:nvSpPr>
          <p:cNvPr id="14379" name="Text Box 43"/>
          <p:cNvSpPr txBox="1">
            <a:spLocks noChangeArrowheads="1"/>
          </p:cNvSpPr>
          <p:nvPr/>
        </p:nvSpPr>
        <p:spPr bwMode="auto">
          <a:xfrm>
            <a:off x="6858000" y="609600"/>
            <a:ext cx="857250" cy="366713"/>
          </a:xfrm>
          <a:prstGeom prst="rect">
            <a:avLst/>
          </a:prstGeom>
          <a:noFill/>
          <a:ln w="9525">
            <a:noFill/>
            <a:miter lim="800000"/>
            <a:headEnd/>
            <a:tailEnd/>
          </a:ln>
          <a:effectLst/>
        </p:spPr>
        <p:txBody>
          <a:bodyPr wrap="none">
            <a:spAutoFit/>
          </a:bodyPr>
          <a:lstStyle/>
          <a:p>
            <a:r>
              <a:rPr lang="en-US" b="1"/>
              <a:t>LIVER</a:t>
            </a:r>
          </a:p>
        </p:txBody>
      </p:sp>
      <p:sp>
        <p:nvSpPr>
          <p:cNvPr id="14380" name="Line 44"/>
          <p:cNvSpPr>
            <a:spLocks noChangeShapeType="1"/>
          </p:cNvSpPr>
          <p:nvPr/>
        </p:nvSpPr>
        <p:spPr bwMode="auto">
          <a:xfrm flipV="1">
            <a:off x="7162800" y="1447800"/>
            <a:ext cx="0" cy="533400"/>
          </a:xfrm>
          <a:prstGeom prst="line">
            <a:avLst/>
          </a:prstGeom>
          <a:noFill/>
          <a:ln w="9525">
            <a:solidFill>
              <a:schemeClr val="tx1"/>
            </a:solidFill>
            <a:round/>
            <a:headEnd/>
            <a:tailEnd type="triangle" w="med" len="med"/>
          </a:ln>
          <a:effectLst/>
        </p:spPr>
        <p:txBody>
          <a:bodyPr/>
          <a:lstStyle/>
          <a:p>
            <a:endParaRPr lang="en-US"/>
          </a:p>
        </p:txBody>
      </p:sp>
      <p:sp>
        <p:nvSpPr>
          <p:cNvPr id="14381" name="Text Box 45"/>
          <p:cNvSpPr txBox="1">
            <a:spLocks noChangeArrowheads="1"/>
          </p:cNvSpPr>
          <p:nvPr/>
        </p:nvSpPr>
        <p:spPr bwMode="auto">
          <a:xfrm>
            <a:off x="5867400" y="990600"/>
            <a:ext cx="2851150" cy="366713"/>
          </a:xfrm>
          <a:prstGeom prst="rect">
            <a:avLst/>
          </a:prstGeom>
          <a:noFill/>
          <a:ln w="9525">
            <a:noFill/>
            <a:miter lim="800000"/>
            <a:headEnd/>
            <a:tailEnd/>
          </a:ln>
          <a:effectLst/>
        </p:spPr>
        <p:txBody>
          <a:bodyPr wrap="none">
            <a:spAutoFit/>
          </a:bodyPr>
          <a:lstStyle/>
          <a:p>
            <a:r>
              <a:rPr lang="en-US" b="1"/>
              <a:t>Endogenous cholesterol</a:t>
            </a:r>
          </a:p>
        </p:txBody>
      </p:sp>
      <p:sp>
        <p:nvSpPr>
          <p:cNvPr id="14382" name="Rectangle 46"/>
          <p:cNvSpPr>
            <a:spLocks noChangeArrowheads="1"/>
          </p:cNvSpPr>
          <p:nvPr/>
        </p:nvSpPr>
        <p:spPr bwMode="auto">
          <a:xfrm>
            <a:off x="6934200" y="5486400"/>
            <a:ext cx="2209800" cy="1143000"/>
          </a:xfrm>
          <a:prstGeom prst="rect">
            <a:avLst/>
          </a:prstGeom>
          <a:noFill/>
          <a:ln w="9525">
            <a:solidFill>
              <a:schemeClr val="tx1"/>
            </a:solidFill>
            <a:miter lim="800000"/>
            <a:headEnd/>
            <a:tailEnd/>
          </a:ln>
          <a:effectLst/>
        </p:spPr>
        <p:txBody>
          <a:bodyPr wrap="none" anchor="ctr"/>
          <a:lstStyle/>
          <a:p>
            <a:endParaRPr lang="en-US"/>
          </a:p>
        </p:txBody>
      </p:sp>
      <p:sp>
        <p:nvSpPr>
          <p:cNvPr id="14383" name="Text Box 47"/>
          <p:cNvSpPr txBox="1">
            <a:spLocks noChangeArrowheads="1"/>
          </p:cNvSpPr>
          <p:nvPr/>
        </p:nvSpPr>
        <p:spPr bwMode="auto">
          <a:xfrm>
            <a:off x="7029450" y="5486400"/>
            <a:ext cx="2114550" cy="641350"/>
          </a:xfrm>
          <a:prstGeom prst="rect">
            <a:avLst/>
          </a:prstGeom>
          <a:noFill/>
          <a:ln w="9525">
            <a:noFill/>
            <a:miter lim="800000"/>
            <a:headEnd/>
            <a:tailEnd/>
          </a:ln>
          <a:effectLst/>
        </p:spPr>
        <p:txBody>
          <a:bodyPr wrap="none">
            <a:spAutoFit/>
          </a:bodyPr>
          <a:lstStyle/>
          <a:p>
            <a:r>
              <a:rPr lang="en-US"/>
              <a:t>Extrahepatic tissue</a:t>
            </a:r>
          </a:p>
          <a:p>
            <a:endParaRPr lang="en-US"/>
          </a:p>
        </p:txBody>
      </p:sp>
      <p:sp>
        <p:nvSpPr>
          <p:cNvPr id="14384" name="PubPieSlice"/>
          <p:cNvSpPr>
            <a:spLocks noEditPoints="1" noChangeArrowheads="1"/>
          </p:cNvSpPr>
          <p:nvPr/>
        </p:nvSpPr>
        <p:spPr bwMode="auto">
          <a:xfrm rot="14435891">
            <a:off x="6668293" y="5828507"/>
            <a:ext cx="569913" cy="800100"/>
          </a:xfrm>
          <a:custGeom>
            <a:avLst/>
            <a:gdLst>
              <a:gd name="G0" fmla="+- 0 0 0"/>
              <a:gd name="G1" fmla="sin 10800 17694720"/>
              <a:gd name="G2" fmla="cos 10800 17694720"/>
              <a:gd name="G3" fmla="sin 10800 0"/>
              <a:gd name="G4" fmla="cos 10800 0"/>
              <a:gd name="G5" fmla="+- G1 10800 0"/>
              <a:gd name="G6" fmla="+- G2 10800 0"/>
              <a:gd name="G7" fmla="+- G3 10800 0"/>
              <a:gd name="G8" fmla="+- G4 10800 0"/>
              <a:gd name="G9" fmla="+- 10800 0 0"/>
              <a:gd name="T0" fmla="*/ 10799 w 21600"/>
              <a:gd name="T1" fmla="*/ 0 h 21600"/>
              <a:gd name="T2" fmla="*/ 10800 w 21600"/>
              <a:gd name="T3" fmla="*/ 10800 h 21600"/>
              <a:gd name="T4" fmla="*/ 21600 w 21600"/>
              <a:gd name="T5" fmla="*/ 10800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10799" y="0"/>
                </a:moveTo>
                <a:cubicBezTo>
                  <a:pt x="4834" y="0"/>
                  <a:pt x="0" y="4835"/>
                  <a:pt x="0" y="10799"/>
                </a:cubicBezTo>
                <a:cubicBezTo>
                  <a:pt x="0" y="16764"/>
                  <a:pt x="4835" y="21600"/>
                  <a:pt x="10800" y="21600"/>
                </a:cubicBezTo>
                <a:cubicBezTo>
                  <a:pt x="16764" y="21600"/>
                  <a:pt x="21600" y="16764"/>
                  <a:pt x="21600" y="10800"/>
                </a:cubicBezTo>
                <a:lnTo>
                  <a:pt x="10800" y="10800"/>
                </a:ln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14385" name="Freeform 49"/>
          <p:cNvSpPr>
            <a:spLocks/>
          </p:cNvSpPr>
          <p:nvPr/>
        </p:nvSpPr>
        <p:spPr bwMode="auto">
          <a:xfrm>
            <a:off x="6384925" y="5224463"/>
            <a:ext cx="473075" cy="963612"/>
          </a:xfrm>
          <a:custGeom>
            <a:avLst/>
            <a:gdLst/>
            <a:ahLst/>
            <a:cxnLst>
              <a:cxn ang="0">
                <a:pos x="0" y="0"/>
              </a:cxn>
              <a:cxn ang="0">
                <a:pos x="113" y="196"/>
              </a:cxn>
              <a:cxn ang="0">
                <a:pos x="175" y="463"/>
              </a:cxn>
              <a:cxn ang="0">
                <a:pos x="195" y="525"/>
              </a:cxn>
              <a:cxn ang="0">
                <a:pos x="236" y="587"/>
              </a:cxn>
              <a:cxn ang="0">
                <a:pos x="298" y="607"/>
              </a:cxn>
            </a:cxnLst>
            <a:rect l="0" t="0" r="r" b="b"/>
            <a:pathLst>
              <a:path w="298" h="607">
                <a:moveTo>
                  <a:pt x="0" y="0"/>
                </a:moveTo>
                <a:cubicBezTo>
                  <a:pt x="58" y="58"/>
                  <a:pt x="94" y="118"/>
                  <a:pt x="113" y="196"/>
                </a:cubicBezTo>
                <a:cubicBezTo>
                  <a:pt x="122" y="293"/>
                  <a:pt x="144" y="371"/>
                  <a:pt x="175" y="463"/>
                </a:cubicBezTo>
                <a:cubicBezTo>
                  <a:pt x="182" y="484"/>
                  <a:pt x="183" y="507"/>
                  <a:pt x="195" y="525"/>
                </a:cubicBezTo>
                <a:cubicBezTo>
                  <a:pt x="209" y="546"/>
                  <a:pt x="222" y="566"/>
                  <a:pt x="236" y="587"/>
                </a:cubicBezTo>
                <a:cubicBezTo>
                  <a:pt x="248" y="605"/>
                  <a:pt x="298" y="607"/>
                  <a:pt x="298" y="607"/>
                </a:cubicBezTo>
              </a:path>
            </a:pathLst>
          </a:custGeom>
          <a:noFill/>
          <a:ln w="9525">
            <a:solidFill>
              <a:schemeClr val="tx1"/>
            </a:solidFill>
            <a:round/>
            <a:headEnd type="none" w="med" len="med"/>
            <a:tailEnd type="triangle" w="med" len="med"/>
          </a:ln>
          <a:effectLst/>
        </p:spPr>
        <p:txBody>
          <a:bodyPr/>
          <a:lstStyle/>
          <a:p>
            <a:endParaRPr lang="en-US"/>
          </a:p>
        </p:txBody>
      </p:sp>
      <p:sp>
        <p:nvSpPr>
          <p:cNvPr id="14386" name="Freeform 50"/>
          <p:cNvSpPr>
            <a:spLocks/>
          </p:cNvSpPr>
          <p:nvPr/>
        </p:nvSpPr>
        <p:spPr bwMode="auto">
          <a:xfrm>
            <a:off x="1054100" y="3937000"/>
            <a:ext cx="3983038" cy="2246313"/>
          </a:xfrm>
          <a:custGeom>
            <a:avLst/>
            <a:gdLst/>
            <a:ahLst/>
            <a:cxnLst>
              <a:cxn ang="0">
                <a:pos x="2509" y="0"/>
              </a:cxn>
              <a:cxn ang="0">
                <a:pos x="2392" y="127"/>
              </a:cxn>
              <a:cxn ang="0">
                <a:pos x="2275" y="205"/>
              </a:cxn>
              <a:cxn ang="0">
                <a:pos x="2109" y="293"/>
              </a:cxn>
              <a:cxn ang="0">
                <a:pos x="1943" y="380"/>
              </a:cxn>
              <a:cxn ang="0">
                <a:pos x="1855" y="420"/>
              </a:cxn>
              <a:cxn ang="0">
                <a:pos x="1786" y="459"/>
              </a:cxn>
              <a:cxn ang="0">
                <a:pos x="1718" y="478"/>
              </a:cxn>
              <a:cxn ang="0">
                <a:pos x="1689" y="498"/>
              </a:cxn>
              <a:cxn ang="0">
                <a:pos x="1630" y="517"/>
              </a:cxn>
              <a:cxn ang="0">
                <a:pos x="1542" y="566"/>
              </a:cxn>
              <a:cxn ang="0">
                <a:pos x="1484" y="585"/>
              </a:cxn>
              <a:cxn ang="0">
                <a:pos x="1308" y="654"/>
              </a:cxn>
              <a:cxn ang="0">
                <a:pos x="1210" y="703"/>
              </a:cxn>
              <a:cxn ang="0">
                <a:pos x="1123" y="732"/>
              </a:cxn>
              <a:cxn ang="0">
                <a:pos x="1015" y="781"/>
              </a:cxn>
              <a:cxn ang="0">
                <a:pos x="898" y="849"/>
              </a:cxn>
              <a:cxn ang="0">
                <a:pos x="869" y="869"/>
              </a:cxn>
              <a:cxn ang="0">
                <a:pos x="839" y="888"/>
              </a:cxn>
              <a:cxn ang="0">
                <a:pos x="820" y="917"/>
              </a:cxn>
              <a:cxn ang="0">
                <a:pos x="781" y="947"/>
              </a:cxn>
              <a:cxn ang="0">
                <a:pos x="771" y="976"/>
              </a:cxn>
              <a:cxn ang="0">
                <a:pos x="742" y="1005"/>
              </a:cxn>
              <a:cxn ang="0">
                <a:pos x="713" y="1064"/>
              </a:cxn>
              <a:cxn ang="0">
                <a:pos x="634" y="1240"/>
              </a:cxn>
              <a:cxn ang="0">
                <a:pos x="517" y="1415"/>
              </a:cxn>
              <a:cxn ang="0">
                <a:pos x="429" y="1396"/>
              </a:cxn>
              <a:cxn ang="0">
                <a:pos x="371" y="1367"/>
              </a:cxn>
              <a:cxn ang="0">
                <a:pos x="107" y="1259"/>
              </a:cxn>
              <a:cxn ang="0">
                <a:pos x="0" y="1220"/>
              </a:cxn>
            </a:cxnLst>
            <a:rect l="0" t="0" r="r" b="b"/>
            <a:pathLst>
              <a:path w="2509" h="1415">
                <a:moveTo>
                  <a:pt x="2509" y="0"/>
                </a:moveTo>
                <a:cubicBezTo>
                  <a:pt x="2488" y="61"/>
                  <a:pt x="2440" y="87"/>
                  <a:pt x="2392" y="127"/>
                </a:cubicBezTo>
                <a:cubicBezTo>
                  <a:pt x="2354" y="159"/>
                  <a:pt x="2322" y="189"/>
                  <a:pt x="2275" y="205"/>
                </a:cubicBezTo>
                <a:cubicBezTo>
                  <a:pt x="2233" y="245"/>
                  <a:pt x="2165" y="279"/>
                  <a:pt x="2109" y="293"/>
                </a:cubicBezTo>
                <a:cubicBezTo>
                  <a:pt x="2060" y="324"/>
                  <a:pt x="1999" y="363"/>
                  <a:pt x="1943" y="380"/>
                </a:cubicBezTo>
                <a:cubicBezTo>
                  <a:pt x="1896" y="411"/>
                  <a:pt x="1924" y="396"/>
                  <a:pt x="1855" y="420"/>
                </a:cubicBezTo>
                <a:cubicBezTo>
                  <a:pt x="1793" y="441"/>
                  <a:pt x="1838" y="433"/>
                  <a:pt x="1786" y="459"/>
                </a:cubicBezTo>
                <a:cubicBezTo>
                  <a:pt x="1776" y="464"/>
                  <a:pt x="1724" y="476"/>
                  <a:pt x="1718" y="478"/>
                </a:cubicBezTo>
                <a:cubicBezTo>
                  <a:pt x="1708" y="485"/>
                  <a:pt x="1700" y="493"/>
                  <a:pt x="1689" y="498"/>
                </a:cubicBezTo>
                <a:cubicBezTo>
                  <a:pt x="1670" y="506"/>
                  <a:pt x="1630" y="517"/>
                  <a:pt x="1630" y="517"/>
                </a:cubicBezTo>
                <a:cubicBezTo>
                  <a:pt x="1604" y="535"/>
                  <a:pt x="1571" y="553"/>
                  <a:pt x="1542" y="566"/>
                </a:cubicBezTo>
                <a:cubicBezTo>
                  <a:pt x="1523" y="574"/>
                  <a:pt x="1484" y="585"/>
                  <a:pt x="1484" y="585"/>
                </a:cubicBezTo>
                <a:cubicBezTo>
                  <a:pt x="1432" y="621"/>
                  <a:pt x="1367" y="634"/>
                  <a:pt x="1308" y="654"/>
                </a:cubicBezTo>
                <a:cubicBezTo>
                  <a:pt x="1273" y="666"/>
                  <a:pt x="1243" y="687"/>
                  <a:pt x="1210" y="703"/>
                </a:cubicBezTo>
                <a:cubicBezTo>
                  <a:pt x="1183" y="716"/>
                  <a:pt x="1150" y="719"/>
                  <a:pt x="1123" y="732"/>
                </a:cubicBezTo>
                <a:cubicBezTo>
                  <a:pt x="1085" y="751"/>
                  <a:pt x="1056" y="770"/>
                  <a:pt x="1015" y="781"/>
                </a:cubicBezTo>
                <a:cubicBezTo>
                  <a:pt x="976" y="807"/>
                  <a:pt x="938" y="822"/>
                  <a:pt x="898" y="849"/>
                </a:cubicBezTo>
                <a:cubicBezTo>
                  <a:pt x="888" y="856"/>
                  <a:pt x="879" y="863"/>
                  <a:pt x="869" y="869"/>
                </a:cubicBezTo>
                <a:cubicBezTo>
                  <a:pt x="859" y="876"/>
                  <a:pt x="839" y="888"/>
                  <a:pt x="839" y="888"/>
                </a:cubicBezTo>
                <a:cubicBezTo>
                  <a:pt x="833" y="898"/>
                  <a:pt x="828" y="909"/>
                  <a:pt x="820" y="917"/>
                </a:cubicBezTo>
                <a:cubicBezTo>
                  <a:pt x="809" y="929"/>
                  <a:pt x="791" y="934"/>
                  <a:pt x="781" y="947"/>
                </a:cubicBezTo>
                <a:cubicBezTo>
                  <a:pt x="774" y="955"/>
                  <a:pt x="777" y="968"/>
                  <a:pt x="771" y="976"/>
                </a:cubicBezTo>
                <a:cubicBezTo>
                  <a:pt x="763" y="987"/>
                  <a:pt x="752" y="995"/>
                  <a:pt x="742" y="1005"/>
                </a:cubicBezTo>
                <a:cubicBezTo>
                  <a:pt x="708" y="1108"/>
                  <a:pt x="760" y="958"/>
                  <a:pt x="713" y="1064"/>
                </a:cubicBezTo>
                <a:cubicBezTo>
                  <a:pt x="685" y="1126"/>
                  <a:pt x="672" y="1183"/>
                  <a:pt x="634" y="1240"/>
                </a:cubicBezTo>
                <a:cubicBezTo>
                  <a:pt x="613" y="1306"/>
                  <a:pt x="576" y="1377"/>
                  <a:pt x="517" y="1415"/>
                </a:cubicBezTo>
                <a:cubicBezTo>
                  <a:pt x="493" y="1411"/>
                  <a:pt x="453" y="1408"/>
                  <a:pt x="429" y="1396"/>
                </a:cubicBezTo>
                <a:cubicBezTo>
                  <a:pt x="358" y="1360"/>
                  <a:pt x="441" y="1389"/>
                  <a:pt x="371" y="1367"/>
                </a:cubicBezTo>
                <a:cubicBezTo>
                  <a:pt x="293" y="1313"/>
                  <a:pt x="197" y="1289"/>
                  <a:pt x="107" y="1259"/>
                </a:cubicBezTo>
                <a:cubicBezTo>
                  <a:pt x="71" y="1247"/>
                  <a:pt x="47" y="1220"/>
                  <a:pt x="0" y="1220"/>
                </a:cubicBezTo>
              </a:path>
            </a:pathLst>
          </a:custGeom>
          <a:noFill/>
          <a:ln w="9525">
            <a:solidFill>
              <a:schemeClr val="tx1"/>
            </a:solidFill>
            <a:round/>
            <a:headEnd/>
            <a:tailEnd/>
          </a:ln>
          <a:effectLst/>
        </p:spPr>
        <p:txBody>
          <a:bodyPr/>
          <a:lstStyle/>
          <a:p>
            <a:endParaRPr lang="en-US"/>
          </a:p>
        </p:txBody>
      </p:sp>
      <p:sp>
        <p:nvSpPr>
          <p:cNvPr id="14387" name="Freeform 51"/>
          <p:cNvSpPr>
            <a:spLocks/>
          </p:cNvSpPr>
          <p:nvPr/>
        </p:nvSpPr>
        <p:spPr bwMode="auto">
          <a:xfrm>
            <a:off x="5021263" y="685800"/>
            <a:ext cx="960437" cy="363538"/>
          </a:xfrm>
          <a:custGeom>
            <a:avLst/>
            <a:gdLst/>
            <a:ahLst/>
            <a:cxnLst>
              <a:cxn ang="0">
                <a:pos x="605" y="229"/>
              </a:cxn>
              <a:cxn ang="0">
                <a:pos x="47" y="12"/>
              </a:cxn>
              <a:cxn ang="0">
                <a:pos x="0" y="2"/>
              </a:cxn>
            </a:cxnLst>
            <a:rect l="0" t="0" r="r" b="b"/>
            <a:pathLst>
              <a:path w="605" h="229">
                <a:moveTo>
                  <a:pt x="605" y="229"/>
                </a:moveTo>
                <a:cubicBezTo>
                  <a:pt x="437" y="119"/>
                  <a:pt x="246" y="43"/>
                  <a:pt x="47" y="12"/>
                </a:cubicBezTo>
                <a:cubicBezTo>
                  <a:pt x="13" y="0"/>
                  <a:pt x="29" y="2"/>
                  <a:pt x="0" y="2"/>
                </a:cubicBezTo>
              </a:path>
            </a:pathLst>
          </a:custGeom>
          <a:noFill/>
          <a:ln w="9525">
            <a:solidFill>
              <a:schemeClr val="tx1"/>
            </a:solidFill>
            <a:round/>
            <a:headEnd type="none" w="med" len="med"/>
            <a:tailEnd type="triangle" w="med" len="med"/>
          </a:ln>
          <a:effectLst/>
        </p:spPr>
        <p:txBody>
          <a:bodyPr/>
          <a:lstStyle/>
          <a:p>
            <a:endParaRPr lang="en-US"/>
          </a:p>
        </p:txBody>
      </p:sp>
      <p:sp>
        <p:nvSpPr>
          <p:cNvPr id="14388" name="Text Box 52"/>
          <p:cNvSpPr txBox="1">
            <a:spLocks noChangeArrowheads="1"/>
          </p:cNvSpPr>
          <p:nvPr/>
        </p:nvSpPr>
        <p:spPr bwMode="auto">
          <a:xfrm>
            <a:off x="3962400" y="228600"/>
            <a:ext cx="1403350" cy="641350"/>
          </a:xfrm>
          <a:prstGeom prst="rect">
            <a:avLst/>
          </a:prstGeom>
          <a:noFill/>
          <a:ln w="9525">
            <a:noFill/>
            <a:miter lim="800000"/>
            <a:headEnd/>
            <a:tailEnd/>
          </a:ln>
          <a:effectLst/>
        </p:spPr>
        <p:txBody>
          <a:bodyPr wrap="none">
            <a:spAutoFit/>
          </a:bodyPr>
          <a:lstStyle/>
          <a:p>
            <a:r>
              <a:rPr lang="en-US"/>
              <a:t>Cholesterol.</a:t>
            </a:r>
          </a:p>
          <a:p>
            <a:r>
              <a:rPr lang="en-US"/>
              <a:t>In bile</a:t>
            </a:r>
          </a:p>
        </p:txBody>
      </p:sp>
      <p:sp>
        <p:nvSpPr>
          <p:cNvPr id="14389" name="Text Box 53"/>
          <p:cNvSpPr txBox="1">
            <a:spLocks noChangeArrowheads="1"/>
          </p:cNvSpPr>
          <p:nvPr/>
        </p:nvSpPr>
        <p:spPr bwMode="auto">
          <a:xfrm>
            <a:off x="7315200" y="6248400"/>
            <a:ext cx="1606550" cy="366713"/>
          </a:xfrm>
          <a:prstGeom prst="rect">
            <a:avLst/>
          </a:prstGeom>
          <a:noFill/>
          <a:ln w="9525">
            <a:noFill/>
            <a:miter lim="800000"/>
            <a:headEnd/>
            <a:tailEnd/>
          </a:ln>
          <a:effectLst/>
        </p:spPr>
        <p:txBody>
          <a:bodyPr wrap="none">
            <a:spAutoFit/>
          </a:bodyPr>
          <a:lstStyle/>
          <a:p>
            <a:r>
              <a:rPr lang="en-US" b="1"/>
              <a:t>LDL receptor</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57158" y="214290"/>
            <a:ext cx="4857784" cy="680068"/>
          </a:xfrm>
        </p:spPr>
        <p:txBody>
          <a:bodyPr>
            <a:normAutofit fontScale="90000"/>
          </a:bodyPr>
          <a:lstStyle/>
          <a:p>
            <a:pPr eaLnBrk="1" hangingPunct="1"/>
            <a:r>
              <a:rPr lang="en-US" dirty="0" err="1" smtClean="0">
                <a:solidFill>
                  <a:srgbClr val="FF5050"/>
                </a:solidFill>
              </a:rPr>
              <a:t>METABolism</a:t>
            </a:r>
            <a:r>
              <a:rPr lang="en-US" dirty="0" smtClean="0">
                <a:solidFill>
                  <a:srgbClr val="FF5050"/>
                </a:solidFill>
              </a:rPr>
              <a:t> of </a:t>
            </a:r>
            <a:r>
              <a:rPr lang="en-US" dirty="0" err="1" smtClean="0">
                <a:solidFill>
                  <a:srgbClr val="FF5050"/>
                </a:solidFill>
              </a:rPr>
              <a:t>ldl</a:t>
            </a:r>
            <a:endParaRPr lang="en-US" dirty="0" smtClean="0">
              <a:solidFill>
                <a:srgbClr val="FF5050"/>
              </a:solidFill>
            </a:endParaRPr>
          </a:p>
        </p:txBody>
      </p:sp>
      <p:sp>
        <p:nvSpPr>
          <p:cNvPr id="29699" name="Rectangle 3"/>
          <p:cNvSpPr>
            <a:spLocks noGrp="1" noChangeArrowheads="1"/>
          </p:cNvSpPr>
          <p:nvPr>
            <p:ph idx="1"/>
          </p:nvPr>
        </p:nvSpPr>
        <p:spPr>
          <a:xfrm>
            <a:off x="142844" y="1428736"/>
            <a:ext cx="7553356" cy="5027000"/>
          </a:xfrm>
        </p:spPr>
        <p:txBody>
          <a:bodyPr>
            <a:normAutofit fontScale="92500" lnSpcReduction="10000"/>
          </a:bodyPr>
          <a:lstStyle/>
          <a:p>
            <a:pPr eaLnBrk="1" hangingPunct="1"/>
            <a:r>
              <a:rPr lang="en-US" sz="2800" dirty="0" smtClean="0">
                <a:solidFill>
                  <a:srgbClr val="0033CC"/>
                </a:solidFill>
              </a:rPr>
              <a:t>65-70% of plasma cholesterol is transported In LDL</a:t>
            </a:r>
          </a:p>
          <a:p>
            <a:pPr eaLnBrk="1" hangingPunct="1">
              <a:buNone/>
            </a:pPr>
            <a:endParaRPr lang="en-US" sz="2800" dirty="0" smtClean="0">
              <a:solidFill>
                <a:srgbClr val="0033CC"/>
              </a:solidFill>
            </a:endParaRPr>
          </a:p>
          <a:p>
            <a:pPr eaLnBrk="1" hangingPunct="1"/>
            <a:r>
              <a:rPr lang="en-US" sz="2800" dirty="0" smtClean="0">
                <a:solidFill>
                  <a:srgbClr val="0033CC"/>
                </a:solidFill>
              </a:rPr>
              <a:t>Endogenously </a:t>
            </a:r>
            <a:r>
              <a:rPr lang="en-US" sz="2800" smtClean="0">
                <a:solidFill>
                  <a:srgbClr val="0033CC"/>
                </a:solidFill>
              </a:rPr>
              <a:t>produced via </a:t>
            </a:r>
            <a:r>
              <a:rPr lang="en-US" sz="2800" dirty="0" smtClean="0">
                <a:solidFill>
                  <a:srgbClr val="0033CC"/>
                </a:solidFill>
              </a:rPr>
              <a:t>VLDL</a:t>
            </a:r>
          </a:p>
          <a:p>
            <a:pPr eaLnBrk="1" hangingPunct="1">
              <a:buNone/>
            </a:pPr>
            <a:endParaRPr lang="en-US" sz="2800" dirty="0" smtClean="0">
              <a:solidFill>
                <a:srgbClr val="0033CC"/>
              </a:solidFill>
            </a:endParaRPr>
          </a:p>
          <a:p>
            <a:pPr eaLnBrk="1" hangingPunct="1"/>
            <a:r>
              <a:rPr lang="en-US" sz="2800" dirty="0" smtClean="0">
                <a:solidFill>
                  <a:srgbClr val="0033CC"/>
                </a:solidFill>
              </a:rPr>
              <a:t>Removed from circulation via  LDL receptor mechanism found in virtually all cells</a:t>
            </a:r>
          </a:p>
          <a:p>
            <a:pPr eaLnBrk="1" hangingPunct="1">
              <a:buNone/>
            </a:pPr>
            <a:endParaRPr lang="en-US" sz="2800" dirty="0" smtClean="0">
              <a:solidFill>
                <a:srgbClr val="0033CC"/>
              </a:solidFill>
            </a:endParaRPr>
          </a:p>
          <a:p>
            <a:pPr eaLnBrk="1" hangingPunct="1"/>
            <a:r>
              <a:rPr lang="en-US" sz="2800" dirty="0" smtClean="0">
                <a:solidFill>
                  <a:srgbClr val="0033CC"/>
                </a:solidFill>
              </a:rPr>
              <a:t>LDL receptors are found mostly on liver cells.</a:t>
            </a:r>
          </a:p>
          <a:p>
            <a:pPr eaLnBrk="1" hangingPunct="1">
              <a:buNone/>
            </a:pPr>
            <a:endParaRPr lang="en-US" sz="2800" dirty="0" smtClean="0">
              <a:solidFill>
                <a:srgbClr val="0033CC"/>
              </a:solidFill>
            </a:endParaRPr>
          </a:p>
          <a:p>
            <a:pPr eaLnBrk="1" hangingPunct="1"/>
            <a:r>
              <a:rPr lang="en-US" sz="2800" dirty="0" smtClean="0">
                <a:solidFill>
                  <a:srgbClr val="0033CC"/>
                </a:solidFill>
              </a:rPr>
              <a:t>LDL is internalized and by action of </a:t>
            </a:r>
            <a:r>
              <a:rPr lang="en-US" sz="2800" dirty="0" err="1" smtClean="0">
                <a:solidFill>
                  <a:srgbClr val="0033CC"/>
                </a:solidFill>
              </a:rPr>
              <a:t>lysosomes</a:t>
            </a:r>
            <a:r>
              <a:rPr lang="en-US" sz="2800" dirty="0" smtClean="0">
                <a:solidFill>
                  <a:srgbClr val="0033CC"/>
                </a:solidFill>
              </a:rPr>
              <a:t> liberate free cholesterol into the cells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14282" y="277813"/>
            <a:ext cx="8472518" cy="436543"/>
          </a:xfrm>
        </p:spPr>
        <p:txBody>
          <a:bodyPr>
            <a:normAutofit fontScale="90000"/>
          </a:bodyPr>
          <a:lstStyle/>
          <a:p>
            <a:r>
              <a:rPr lang="en-US" dirty="0" smtClean="0"/>
              <a:t>introduction</a:t>
            </a:r>
            <a:endParaRPr lang="en-US" dirty="0"/>
          </a:p>
        </p:txBody>
      </p:sp>
      <p:sp>
        <p:nvSpPr>
          <p:cNvPr id="3" name="Content Placeholder 2"/>
          <p:cNvSpPr>
            <a:spLocks noGrp="1"/>
          </p:cNvSpPr>
          <p:nvPr>
            <p:ph idx="1"/>
          </p:nvPr>
        </p:nvSpPr>
        <p:spPr>
          <a:xfrm>
            <a:off x="142844" y="642918"/>
            <a:ext cx="7929618" cy="6215082"/>
          </a:xfrm>
        </p:spPr>
        <p:txBody>
          <a:bodyPr>
            <a:normAutofit/>
          </a:bodyPr>
          <a:lstStyle/>
          <a:p>
            <a:endParaRPr lang="en-US" dirty="0" smtClean="0"/>
          </a:p>
          <a:p>
            <a:pPr>
              <a:buNone/>
            </a:pPr>
            <a:endParaRPr lang="en-US" dirty="0" smtClean="0"/>
          </a:p>
          <a:p>
            <a:r>
              <a:rPr lang="en-US" sz="3200" dirty="0" smtClean="0"/>
              <a:t>Lipids and lipoproteins are central to the energy metabolism of the body.</a:t>
            </a:r>
          </a:p>
          <a:p>
            <a:pPr>
              <a:buNone/>
            </a:pPr>
            <a:endParaRPr lang="en-US" sz="3200" dirty="0" smtClean="0"/>
          </a:p>
          <a:p>
            <a:r>
              <a:rPr lang="en-US" sz="3200" dirty="0" smtClean="0"/>
              <a:t>They have however, become increasingly important because of their association with coronary heart disease and atherosclerosis.</a:t>
            </a:r>
          </a:p>
          <a:p>
            <a:endParaRPr lang="en-US" sz="3200"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2" name="Picture 4"/>
          <p:cNvPicPr>
            <a:picLocks noGrp="1" noChangeAspect="1" noChangeArrowheads="1"/>
          </p:cNvPicPr>
          <p:nvPr>
            <p:ph/>
          </p:nvPr>
        </p:nvPicPr>
        <p:blipFill>
          <a:blip r:embed="rId2"/>
          <a:srcRect/>
          <a:stretch>
            <a:fillRect/>
          </a:stretch>
        </p:blipFill>
        <p:spPr>
          <a:xfrm>
            <a:off x="0" y="500042"/>
            <a:ext cx="8218487" cy="5851525"/>
          </a:xfrm>
          <a:noFill/>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2" name="Picture 4"/>
          <p:cNvPicPr>
            <a:picLocks noGrp="1" noChangeAspect="1" noChangeArrowheads="1"/>
          </p:cNvPicPr>
          <p:nvPr>
            <p:ph/>
          </p:nvPr>
        </p:nvPicPr>
        <p:blipFill>
          <a:blip r:embed="rId2"/>
          <a:stretch>
            <a:fillRect/>
          </a:stretch>
        </p:blipFill>
        <p:spPr>
          <a:xfrm>
            <a:off x="1055233" y="274638"/>
            <a:ext cx="7033533" cy="5851525"/>
          </a:xfrm>
          <a:noFill/>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0"/>
            <a:ext cx="8229600" cy="1143000"/>
          </a:xfrm>
        </p:spPr>
        <p:txBody>
          <a:bodyPr/>
          <a:lstStyle/>
          <a:p>
            <a:r>
              <a:rPr lang="en-US"/>
              <a:t>Function of LDL receptor</a:t>
            </a:r>
          </a:p>
        </p:txBody>
      </p:sp>
      <p:sp>
        <p:nvSpPr>
          <p:cNvPr id="57347" name="Rectangle 3"/>
          <p:cNvSpPr>
            <a:spLocks noGrp="1" noChangeArrowheads="1"/>
          </p:cNvSpPr>
          <p:nvPr>
            <p:ph idx="1"/>
          </p:nvPr>
        </p:nvSpPr>
        <p:spPr>
          <a:xfrm>
            <a:off x="457200" y="1447800"/>
            <a:ext cx="8229600" cy="5195910"/>
          </a:xfrm>
        </p:spPr>
        <p:txBody>
          <a:bodyPr/>
          <a:lstStyle/>
          <a:p>
            <a:pPr marL="609600" indent="-609600"/>
            <a:r>
              <a:rPr lang="en-US" sz="2800" dirty="0" err="1"/>
              <a:t>Endocytosis</a:t>
            </a:r>
            <a:r>
              <a:rPr lang="en-US" sz="2800" dirty="0"/>
              <a:t> of LDL and other </a:t>
            </a:r>
            <a:r>
              <a:rPr lang="en-US" sz="2800" dirty="0" smtClean="0"/>
              <a:t>lipoproteins</a:t>
            </a:r>
            <a:endParaRPr lang="en-US" sz="2800" dirty="0"/>
          </a:p>
          <a:p>
            <a:pPr marL="609600" indent="-609600"/>
            <a:endParaRPr lang="en-US" sz="2800" dirty="0" smtClean="0"/>
          </a:p>
          <a:p>
            <a:pPr marL="609600" indent="-609600"/>
            <a:r>
              <a:rPr lang="en-US" sz="2800" dirty="0" smtClean="0"/>
              <a:t>Release </a:t>
            </a:r>
            <a:r>
              <a:rPr lang="en-US" sz="2800" dirty="0"/>
              <a:t>free cholesterol into liver</a:t>
            </a:r>
          </a:p>
          <a:p>
            <a:pPr marL="990600" lvl="1" indent="-533400">
              <a:buFontTx/>
              <a:buAutoNum type="arabicPeriod"/>
            </a:pPr>
            <a:r>
              <a:rPr lang="en-US" sz="2400" dirty="0"/>
              <a:t>Incorporate into plasma membrane</a:t>
            </a:r>
          </a:p>
          <a:p>
            <a:pPr marL="990600" lvl="1" indent="-533400">
              <a:buFontTx/>
              <a:buAutoNum type="arabicPeriod"/>
            </a:pPr>
            <a:r>
              <a:rPr lang="en-US" sz="2400" dirty="0"/>
              <a:t>Inhibit new LDL receptors</a:t>
            </a:r>
          </a:p>
          <a:p>
            <a:pPr marL="990600" lvl="1" indent="-533400">
              <a:buFontTx/>
              <a:buAutoNum type="arabicPeriod"/>
            </a:pPr>
            <a:r>
              <a:rPr lang="en-US" sz="2400" dirty="0"/>
              <a:t>Inhibit cholesterol synthesis</a:t>
            </a:r>
          </a:p>
          <a:p>
            <a:pPr marL="990600" lvl="1" indent="-533400">
              <a:buFontTx/>
              <a:buAutoNum type="arabicPeriod"/>
            </a:pPr>
            <a:r>
              <a:rPr lang="en-US" sz="2400" dirty="0"/>
              <a:t>Promote ACAT activity (FC -&gt; CE)</a:t>
            </a:r>
          </a:p>
          <a:p>
            <a:pPr marL="609600" indent="-609600">
              <a:buFontTx/>
              <a:buNone/>
            </a:pPr>
            <a:r>
              <a:rPr lang="en-US" sz="2800" dirty="0"/>
              <a:t>	</a:t>
            </a:r>
          </a:p>
        </p:txBody>
      </p:sp>
      <p:sp>
        <p:nvSpPr>
          <p:cNvPr id="57349" name="Line 5"/>
          <p:cNvSpPr>
            <a:spLocks noChangeShapeType="1"/>
          </p:cNvSpPr>
          <p:nvPr/>
        </p:nvSpPr>
        <p:spPr bwMode="auto">
          <a:xfrm>
            <a:off x="642910" y="5000636"/>
            <a:ext cx="0" cy="533400"/>
          </a:xfrm>
          <a:prstGeom prst="line">
            <a:avLst/>
          </a:prstGeom>
          <a:noFill/>
          <a:ln w="57150">
            <a:solidFill>
              <a:schemeClr val="tx1"/>
            </a:solidFill>
            <a:round/>
            <a:headEnd type="triangle" w="med" len="med"/>
            <a:tailEnd/>
          </a:ln>
          <a:effectLst/>
        </p:spPr>
        <p:txBody>
          <a:bodyPr/>
          <a:lstStyle/>
          <a:p>
            <a:endParaRPr lang="en-US"/>
          </a:p>
        </p:txBody>
      </p:sp>
      <p:sp>
        <p:nvSpPr>
          <p:cNvPr id="57350" name="Text Box 6"/>
          <p:cNvSpPr txBox="1">
            <a:spLocks noChangeArrowheads="1"/>
          </p:cNvSpPr>
          <p:nvPr/>
        </p:nvSpPr>
        <p:spPr bwMode="auto">
          <a:xfrm>
            <a:off x="857224" y="5072074"/>
            <a:ext cx="2589213" cy="457200"/>
          </a:xfrm>
          <a:prstGeom prst="rect">
            <a:avLst/>
          </a:prstGeom>
          <a:noFill/>
          <a:ln w="9525">
            <a:noFill/>
            <a:miter lim="800000"/>
            <a:headEnd/>
            <a:tailEnd/>
          </a:ln>
          <a:effectLst/>
        </p:spPr>
        <p:txBody>
          <a:bodyPr wrap="none">
            <a:spAutoFit/>
          </a:bodyPr>
          <a:lstStyle/>
          <a:p>
            <a:r>
              <a:rPr lang="en-US" sz="2400" dirty="0"/>
              <a:t>Free cholesterol</a:t>
            </a:r>
            <a:r>
              <a:rPr lang="en-US" sz="2000" dirty="0"/>
              <a:t> =</a:t>
            </a:r>
          </a:p>
        </p:txBody>
      </p:sp>
      <p:sp>
        <p:nvSpPr>
          <p:cNvPr id="57351" name="Line 7"/>
          <p:cNvSpPr>
            <a:spLocks noChangeShapeType="1"/>
          </p:cNvSpPr>
          <p:nvPr/>
        </p:nvSpPr>
        <p:spPr bwMode="auto">
          <a:xfrm>
            <a:off x="3571868" y="5072074"/>
            <a:ext cx="0" cy="457200"/>
          </a:xfrm>
          <a:prstGeom prst="line">
            <a:avLst/>
          </a:prstGeom>
          <a:noFill/>
          <a:ln w="57150">
            <a:solidFill>
              <a:schemeClr val="tx1"/>
            </a:solidFill>
            <a:round/>
            <a:headEnd/>
            <a:tailEnd type="triangle" w="med" len="med"/>
          </a:ln>
          <a:effectLst/>
        </p:spPr>
        <p:txBody>
          <a:bodyPr/>
          <a:lstStyle/>
          <a:p>
            <a:endParaRPr lang="en-US"/>
          </a:p>
        </p:txBody>
      </p:sp>
      <p:sp>
        <p:nvSpPr>
          <p:cNvPr id="57352" name="Text Box 8"/>
          <p:cNvSpPr txBox="1">
            <a:spLocks noChangeArrowheads="1"/>
          </p:cNvSpPr>
          <p:nvPr/>
        </p:nvSpPr>
        <p:spPr bwMode="auto">
          <a:xfrm>
            <a:off x="3714744" y="5072074"/>
            <a:ext cx="4268788" cy="457200"/>
          </a:xfrm>
          <a:prstGeom prst="rect">
            <a:avLst/>
          </a:prstGeom>
          <a:noFill/>
          <a:ln w="9525">
            <a:noFill/>
            <a:miter lim="800000"/>
            <a:headEnd/>
            <a:tailEnd/>
          </a:ln>
          <a:effectLst/>
        </p:spPr>
        <p:txBody>
          <a:bodyPr wrap="none">
            <a:spAutoFit/>
          </a:bodyPr>
          <a:lstStyle/>
          <a:p>
            <a:r>
              <a:rPr lang="en-US" sz="2400" dirty="0"/>
              <a:t>LDL receptors, </a:t>
            </a:r>
            <a:r>
              <a:rPr lang="en-US" sz="2400" dirty="0" err="1" smtClean="0"/>
              <a:t>chol</a:t>
            </a:r>
            <a:r>
              <a:rPr lang="en-US" sz="2400" dirty="0" smtClean="0"/>
              <a:t>. synthesis</a:t>
            </a:r>
            <a:endParaRPr lang="en-US" sz="2400" dirty="0"/>
          </a:p>
        </p:txBody>
      </p:sp>
      <p:sp>
        <p:nvSpPr>
          <p:cNvPr id="57353" name="Line 9"/>
          <p:cNvSpPr>
            <a:spLocks noChangeShapeType="1"/>
          </p:cNvSpPr>
          <p:nvPr/>
        </p:nvSpPr>
        <p:spPr bwMode="auto">
          <a:xfrm flipV="1">
            <a:off x="3571868" y="5643578"/>
            <a:ext cx="0" cy="457200"/>
          </a:xfrm>
          <a:prstGeom prst="line">
            <a:avLst/>
          </a:prstGeom>
          <a:noFill/>
          <a:ln w="57150">
            <a:solidFill>
              <a:schemeClr val="tx1"/>
            </a:solidFill>
            <a:round/>
            <a:headEnd/>
            <a:tailEnd type="triangle" w="med" len="med"/>
          </a:ln>
          <a:effectLst/>
        </p:spPr>
        <p:txBody>
          <a:bodyPr/>
          <a:lstStyle/>
          <a:p>
            <a:endParaRPr lang="en-US"/>
          </a:p>
        </p:txBody>
      </p:sp>
      <p:sp>
        <p:nvSpPr>
          <p:cNvPr id="57354" name="Text Box 10"/>
          <p:cNvSpPr txBox="1">
            <a:spLocks noChangeArrowheads="1"/>
          </p:cNvSpPr>
          <p:nvPr/>
        </p:nvSpPr>
        <p:spPr bwMode="auto">
          <a:xfrm>
            <a:off x="3786182" y="5643578"/>
            <a:ext cx="996950" cy="457200"/>
          </a:xfrm>
          <a:prstGeom prst="rect">
            <a:avLst/>
          </a:prstGeom>
          <a:noFill/>
          <a:ln w="9525">
            <a:noFill/>
            <a:miter lim="800000"/>
            <a:headEnd/>
            <a:tailEnd/>
          </a:ln>
          <a:effectLst/>
        </p:spPr>
        <p:txBody>
          <a:bodyPr wrap="none">
            <a:spAutoFit/>
          </a:bodyPr>
          <a:lstStyle/>
          <a:p>
            <a:r>
              <a:rPr lang="en-US" sz="2400" dirty="0"/>
              <a:t>ACAT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571472" y="142852"/>
            <a:ext cx="4713288" cy="642958"/>
          </a:xfrm>
        </p:spPr>
        <p:txBody>
          <a:bodyPr>
            <a:normAutofit/>
          </a:bodyPr>
          <a:lstStyle/>
          <a:p>
            <a:r>
              <a:rPr lang="en-US" sz="3200" dirty="0"/>
              <a:t>HDL </a:t>
            </a:r>
            <a:r>
              <a:rPr lang="en-US" sz="3200" dirty="0" smtClean="0"/>
              <a:t>METABOLISM</a:t>
            </a:r>
            <a:endParaRPr lang="en-US" sz="3200" dirty="0"/>
          </a:p>
        </p:txBody>
      </p:sp>
      <p:sp>
        <p:nvSpPr>
          <p:cNvPr id="96260" name="Freeform 4"/>
          <p:cNvSpPr>
            <a:spLocks/>
          </p:cNvSpPr>
          <p:nvPr/>
        </p:nvSpPr>
        <p:spPr bwMode="auto">
          <a:xfrm>
            <a:off x="381000" y="1524000"/>
            <a:ext cx="2500313" cy="1509713"/>
          </a:xfrm>
          <a:custGeom>
            <a:avLst/>
            <a:gdLst/>
            <a:ahLst/>
            <a:cxnLst>
              <a:cxn ang="0">
                <a:pos x="28" y="659"/>
              </a:cxn>
              <a:cxn ang="0">
                <a:pos x="34" y="507"/>
              </a:cxn>
              <a:cxn ang="0">
                <a:pos x="55" y="430"/>
              </a:cxn>
              <a:cxn ang="0">
                <a:pos x="118" y="222"/>
              </a:cxn>
              <a:cxn ang="0">
                <a:pos x="194" y="132"/>
              </a:cxn>
              <a:cxn ang="0">
                <a:pos x="284" y="63"/>
              </a:cxn>
              <a:cxn ang="0">
                <a:pos x="527" y="28"/>
              </a:cxn>
              <a:cxn ang="0">
                <a:pos x="777" y="21"/>
              </a:cxn>
              <a:cxn ang="0">
                <a:pos x="1062" y="49"/>
              </a:cxn>
              <a:cxn ang="0">
                <a:pos x="1409" y="90"/>
              </a:cxn>
              <a:cxn ang="0">
                <a:pos x="1492" y="104"/>
              </a:cxn>
              <a:cxn ang="0">
                <a:pos x="1533" y="118"/>
              </a:cxn>
              <a:cxn ang="0">
                <a:pos x="1554" y="125"/>
              </a:cxn>
              <a:cxn ang="0">
                <a:pos x="1575" y="236"/>
              </a:cxn>
              <a:cxn ang="0">
                <a:pos x="1568" y="298"/>
              </a:cxn>
              <a:cxn ang="0">
                <a:pos x="1527" y="326"/>
              </a:cxn>
              <a:cxn ang="0">
                <a:pos x="1409" y="354"/>
              </a:cxn>
              <a:cxn ang="0">
                <a:pos x="1256" y="396"/>
              </a:cxn>
              <a:cxn ang="0">
                <a:pos x="1193" y="416"/>
              </a:cxn>
              <a:cxn ang="0">
                <a:pos x="1131" y="451"/>
              </a:cxn>
              <a:cxn ang="0">
                <a:pos x="1075" y="493"/>
              </a:cxn>
              <a:cxn ang="0">
                <a:pos x="1062" y="514"/>
              </a:cxn>
              <a:cxn ang="0">
                <a:pos x="1041" y="521"/>
              </a:cxn>
              <a:cxn ang="0">
                <a:pos x="1034" y="541"/>
              </a:cxn>
              <a:cxn ang="0">
                <a:pos x="1013" y="548"/>
              </a:cxn>
              <a:cxn ang="0">
                <a:pos x="971" y="576"/>
              </a:cxn>
              <a:cxn ang="0">
                <a:pos x="951" y="590"/>
              </a:cxn>
              <a:cxn ang="0">
                <a:pos x="853" y="666"/>
              </a:cxn>
              <a:cxn ang="0">
                <a:pos x="833" y="680"/>
              </a:cxn>
              <a:cxn ang="0">
                <a:pos x="812" y="701"/>
              </a:cxn>
              <a:cxn ang="0">
                <a:pos x="708" y="736"/>
              </a:cxn>
              <a:cxn ang="0">
                <a:pos x="604" y="812"/>
              </a:cxn>
              <a:cxn ang="0">
                <a:pos x="520" y="847"/>
              </a:cxn>
              <a:cxn ang="0">
                <a:pos x="458" y="881"/>
              </a:cxn>
              <a:cxn ang="0">
                <a:pos x="375" y="937"/>
              </a:cxn>
              <a:cxn ang="0">
                <a:pos x="333" y="951"/>
              </a:cxn>
              <a:cxn ang="0">
                <a:pos x="132" y="944"/>
              </a:cxn>
              <a:cxn ang="0">
                <a:pos x="90" y="930"/>
              </a:cxn>
              <a:cxn ang="0">
                <a:pos x="14" y="812"/>
              </a:cxn>
              <a:cxn ang="0">
                <a:pos x="0" y="625"/>
              </a:cxn>
            </a:cxnLst>
            <a:rect l="0" t="0" r="r" b="b"/>
            <a:pathLst>
              <a:path w="1575" h="951">
                <a:moveTo>
                  <a:pt x="28" y="659"/>
                </a:moveTo>
                <a:cubicBezTo>
                  <a:pt x="30" y="608"/>
                  <a:pt x="30" y="558"/>
                  <a:pt x="34" y="507"/>
                </a:cubicBezTo>
                <a:cubicBezTo>
                  <a:pt x="36" y="482"/>
                  <a:pt x="47" y="453"/>
                  <a:pt x="55" y="430"/>
                </a:cubicBezTo>
                <a:cubicBezTo>
                  <a:pt x="78" y="361"/>
                  <a:pt x="95" y="291"/>
                  <a:pt x="118" y="222"/>
                </a:cubicBezTo>
                <a:cubicBezTo>
                  <a:pt x="130" y="186"/>
                  <a:pt x="158" y="144"/>
                  <a:pt x="194" y="132"/>
                </a:cubicBezTo>
                <a:cubicBezTo>
                  <a:pt x="206" y="95"/>
                  <a:pt x="248" y="74"/>
                  <a:pt x="284" y="63"/>
                </a:cubicBezTo>
                <a:cubicBezTo>
                  <a:pt x="352" y="18"/>
                  <a:pt x="455" y="31"/>
                  <a:pt x="527" y="28"/>
                </a:cubicBezTo>
                <a:cubicBezTo>
                  <a:pt x="610" y="0"/>
                  <a:pt x="685" y="17"/>
                  <a:pt x="777" y="21"/>
                </a:cubicBezTo>
                <a:cubicBezTo>
                  <a:pt x="874" y="25"/>
                  <a:pt x="966" y="35"/>
                  <a:pt x="1062" y="49"/>
                </a:cubicBezTo>
                <a:cubicBezTo>
                  <a:pt x="1174" y="87"/>
                  <a:pt x="1291" y="85"/>
                  <a:pt x="1409" y="90"/>
                </a:cubicBezTo>
                <a:cubicBezTo>
                  <a:pt x="1428" y="93"/>
                  <a:pt x="1471" y="98"/>
                  <a:pt x="1492" y="104"/>
                </a:cubicBezTo>
                <a:cubicBezTo>
                  <a:pt x="1506" y="108"/>
                  <a:pt x="1519" y="113"/>
                  <a:pt x="1533" y="118"/>
                </a:cubicBezTo>
                <a:cubicBezTo>
                  <a:pt x="1540" y="120"/>
                  <a:pt x="1554" y="125"/>
                  <a:pt x="1554" y="125"/>
                </a:cubicBezTo>
                <a:cubicBezTo>
                  <a:pt x="1566" y="161"/>
                  <a:pt x="1570" y="198"/>
                  <a:pt x="1575" y="236"/>
                </a:cubicBezTo>
                <a:cubicBezTo>
                  <a:pt x="1573" y="257"/>
                  <a:pt x="1573" y="278"/>
                  <a:pt x="1568" y="298"/>
                </a:cubicBezTo>
                <a:cubicBezTo>
                  <a:pt x="1561" y="324"/>
                  <a:pt x="1548" y="320"/>
                  <a:pt x="1527" y="326"/>
                </a:cubicBezTo>
                <a:cubicBezTo>
                  <a:pt x="1487" y="338"/>
                  <a:pt x="1451" y="347"/>
                  <a:pt x="1409" y="354"/>
                </a:cubicBezTo>
                <a:cubicBezTo>
                  <a:pt x="1359" y="337"/>
                  <a:pt x="1301" y="374"/>
                  <a:pt x="1256" y="396"/>
                </a:cubicBezTo>
                <a:cubicBezTo>
                  <a:pt x="1237" y="405"/>
                  <a:pt x="1213" y="409"/>
                  <a:pt x="1193" y="416"/>
                </a:cubicBezTo>
                <a:cubicBezTo>
                  <a:pt x="1146" y="448"/>
                  <a:pt x="1168" y="439"/>
                  <a:pt x="1131" y="451"/>
                </a:cubicBezTo>
                <a:cubicBezTo>
                  <a:pt x="1114" y="476"/>
                  <a:pt x="1100" y="477"/>
                  <a:pt x="1075" y="493"/>
                </a:cubicBezTo>
                <a:cubicBezTo>
                  <a:pt x="1071" y="500"/>
                  <a:pt x="1068" y="509"/>
                  <a:pt x="1062" y="514"/>
                </a:cubicBezTo>
                <a:cubicBezTo>
                  <a:pt x="1056" y="519"/>
                  <a:pt x="1046" y="516"/>
                  <a:pt x="1041" y="521"/>
                </a:cubicBezTo>
                <a:cubicBezTo>
                  <a:pt x="1036" y="526"/>
                  <a:pt x="1039" y="536"/>
                  <a:pt x="1034" y="541"/>
                </a:cubicBezTo>
                <a:cubicBezTo>
                  <a:pt x="1029" y="546"/>
                  <a:pt x="1019" y="544"/>
                  <a:pt x="1013" y="548"/>
                </a:cubicBezTo>
                <a:cubicBezTo>
                  <a:pt x="998" y="556"/>
                  <a:pt x="985" y="567"/>
                  <a:pt x="971" y="576"/>
                </a:cubicBezTo>
                <a:cubicBezTo>
                  <a:pt x="964" y="581"/>
                  <a:pt x="951" y="590"/>
                  <a:pt x="951" y="590"/>
                </a:cubicBezTo>
                <a:cubicBezTo>
                  <a:pt x="924" y="631"/>
                  <a:pt x="894" y="639"/>
                  <a:pt x="853" y="666"/>
                </a:cubicBezTo>
                <a:cubicBezTo>
                  <a:pt x="846" y="670"/>
                  <a:pt x="839" y="674"/>
                  <a:pt x="833" y="680"/>
                </a:cubicBezTo>
                <a:cubicBezTo>
                  <a:pt x="826" y="687"/>
                  <a:pt x="820" y="696"/>
                  <a:pt x="812" y="701"/>
                </a:cubicBezTo>
                <a:cubicBezTo>
                  <a:pt x="782" y="721"/>
                  <a:pt x="743" y="729"/>
                  <a:pt x="708" y="736"/>
                </a:cubicBezTo>
                <a:cubicBezTo>
                  <a:pt x="674" y="759"/>
                  <a:pt x="643" y="799"/>
                  <a:pt x="604" y="812"/>
                </a:cubicBezTo>
                <a:cubicBezTo>
                  <a:pt x="588" y="817"/>
                  <a:pt x="528" y="842"/>
                  <a:pt x="520" y="847"/>
                </a:cubicBezTo>
                <a:cubicBezTo>
                  <a:pt x="473" y="878"/>
                  <a:pt x="495" y="869"/>
                  <a:pt x="458" y="881"/>
                </a:cubicBezTo>
                <a:cubicBezTo>
                  <a:pt x="444" y="895"/>
                  <a:pt x="390" y="932"/>
                  <a:pt x="375" y="937"/>
                </a:cubicBezTo>
                <a:cubicBezTo>
                  <a:pt x="361" y="942"/>
                  <a:pt x="333" y="951"/>
                  <a:pt x="333" y="951"/>
                </a:cubicBezTo>
                <a:cubicBezTo>
                  <a:pt x="266" y="949"/>
                  <a:pt x="199" y="950"/>
                  <a:pt x="132" y="944"/>
                </a:cubicBezTo>
                <a:cubicBezTo>
                  <a:pt x="117" y="943"/>
                  <a:pt x="90" y="930"/>
                  <a:pt x="90" y="930"/>
                </a:cubicBezTo>
                <a:cubicBezTo>
                  <a:pt x="73" y="879"/>
                  <a:pt x="60" y="844"/>
                  <a:pt x="14" y="812"/>
                </a:cubicBezTo>
                <a:cubicBezTo>
                  <a:pt x="16" y="783"/>
                  <a:pt x="47" y="649"/>
                  <a:pt x="0" y="625"/>
                </a:cubicBezTo>
              </a:path>
            </a:pathLst>
          </a:custGeom>
          <a:noFill/>
          <a:ln w="28575" cmpd="sng">
            <a:solidFill>
              <a:schemeClr val="tx1"/>
            </a:solidFill>
            <a:round/>
            <a:headEnd/>
            <a:tailEnd/>
          </a:ln>
          <a:effectLst/>
        </p:spPr>
        <p:txBody>
          <a:bodyPr/>
          <a:lstStyle/>
          <a:p>
            <a:endParaRPr lang="en-US"/>
          </a:p>
        </p:txBody>
      </p:sp>
      <p:sp>
        <p:nvSpPr>
          <p:cNvPr id="96261" name="Text Box 5"/>
          <p:cNvSpPr txBox="1">
            <a:spLocks noChangeArrowheads="1"/>
          </p:cNvSpPr>
          <p:nvPr/>
        </p:nvSpPr>
        <p:spPr bwMode="auto">
          <a:xfrm>
            <a:off x="746125" y="1941513"/>
            <a:ext cx="679450" cy="366712"/>
          </a:xfrm>
          <a:prstGeom prst="rect">
            <a:avLst/>
          </a:prstGeom>
          <a:noFill/>
          <a:ln w="9525">
            <a:noFill/>
            <a:miter lim="800000"/>
            <a:headEnd/>
            <a:tailEnd/>
          </a:ln>
          <a:effectLst/>
        </p:spPr>
        <p:txBody>
          <a:bodyPr wrap="none">
            <a:spAutoFit/>
          </a:bodyPr>
          <a:lstStyle/>
          <a:p>
            <a:r>
              <a:rPr lang="en-US"/>
              <a:t>Liver</a:t>
            </a:r>
          </a:p>
        </p:txBody>
      </p:sp>
      <p:sp>
        <p:nvSpPr>
          <p:cNvPr id="96262" name="Line 6"/>
          <p:cNvSpPr>
            <a:spLocks noChangeShapeType="1"/>
          </p:cNvSpPr>
          <p:nvPr/>
        </p:nvSpPr>
        <p:spPr bwMode="auto">
          <a:xfrm>
            <a:off x="1295400" y="3048000"/>
            <a:ext cx="0" cy="762000"/>
          </a:xfrm>
          <a:prstGeom prst="line">
            <a:avLst/>
          </a:prstGeom>
          <a:noFill/>
          <a:ln w="9525">
            <a:solidFill>
              <a:schemeClr val="tx1"/>
            </a:solidFill>
            <a:round/>
            <a:headEnd/>
            <a:tailEnd type="triangle" w="med" len="med"/>
          </a:ln>
          <a:effectLst/>
        </p:spPr>
        <p:txBody>
          <a:bodyPr/>
          <a:lstStyle/>
          <a:p>
            <a:endParaRPr lang="en-US"/>
          </a:p>
        </p:txBody>
      </p:sp>
      <p:sp>
        <p:nvSpPr>
          <p:cNvPr id="96263" name="Text Box 7"/>
          <p:cNvSpPr txBox="1">
            <a:spLocks noChangeArrowheads="1"/>
          </p:cNvSpPr>
          <p:nvPr/>
        </p:nvSpPr>
        <p:spPr bwMode="auto">
          <a:xfrm>
            <a:off x="838200" y="3886200"/>
            <a:ext cx="806450" cy="366713"/>
          </a:xfrm>
          <a:prstGeom prst="rect">
            <a:avLst/>
          </a:prstGeom>
          <a:noFill/>
          <a:ln w="9525">
            <a:noFill/>
            <a:miter lim="800000"/>
            <a:headEnd/>
            <a:tailEnd/>
          </a:ln>
          <a:effectLst/>
        </p:spPr>
        <p:txBody>
          <a:bodyPr wrap="none">
            <a:spAutoFit/>
          </a:bodyPr>
          <a:lstStyle/>
          <a:p>
            <a:r>
              <a:rPr lang="en-US"/>
              <a:t>ApoA </a:t>
            </a:r>
          </a:p>
        </p:txBody>
      </p:sp>
      <p:sp>
        <p:nvSpPr>
          <p:cNvPr id="96265" name="Line 9"/>
          <p:cNvSpPr>
            <a:spLocks noChangeShapeType="1"/>
          </p:cNvSpPr>
          <p:nvPr/>
        </p:nvSpPr>
        <p:spPr bwMode="auto">
          <a:xfrm>
            <a:off x="1219200" y="4419600"/>
            <a:ext cx="0" cy="762000"/>
          </a:xfrm>
          <a:prstGeom prst="line">
            <a:avLst/>
          </a:prstGeom>
          <a:noFill/>
          <a:ln w="9525">
            <a:solidFill>
              <a:schemeClr val="tx1"/>
            </a:solidFill>
            <a:round/>
            <a:headEnd/>
            <a:tailEnd type="triangle" w="med" len="med"/>
          </a:ln>
          <a:effectLst/>
        </p:spPr>
        <p:txBody>
          <a:bodyPr/>
          <a:lstStyle/>
          <a:p>
            <a:endParaRPr lang="en-US"/>
          </a:p>
        </p:txBody>
      </p:sp>
      <p:sp>
        <p:nvSpPr>
          <p:cNvPr id="96266" name="Oval 10"/>
          <p:cNvSpPr>
            <a:spLocks noChangeArrowheads="1"/>
          </p:cNvSpPr>
          <p:nvPr/>
        </p:nvSpPr>
        <p:spPr bwMode="auto">
          <a:xfrm>
            <a:off x="457200" y="5334000"/>
            <a:ext cx="1676400" cy="762000"/>
          </a:xfrm>
          <a:prstGeom prst="ellipse">
            <a:avLst/>
          </a:prstGeom>
          <a:noFill/>
          <a:ln w="9525">
            <a:solidFill>
              <a:schemeClr val="tx1"/>
            </a:solidFill>
            <a:round/>
            <a:headEnd/>
            <a:tailEnd/>
          </a:ln>
          <a:effectLst/>
        </p:spPr>
        <p:txBody>
          <a:bodyPr wrap="none" anchor="ctr"/>
          <a:lstStyle/>
          <a:p>
            <a:pPr algn="ctr"/>
            <a:r>
              <a:rPr lang="en-US"/>
              <a:t>Pre-</a:t>
            </a:r>
            <a:r>
              <a:rPr lang="en-US">
                <a:latin typeface="Symbol" pitchFamily="18" charset="2"/>
              </a:rPr>
              <a:t>b</a:t>
            </a:r>
            <a:r>
              <a:rPr lang="en-US"/>
              <a:t>-HDL</a:t>
            </a:r>
          </a:p>
        </p:txBody>
      </p:sp>
      <p:sp>
        <p:nvSpPr>
          <p:cNvPr id="96268" name="Text Box 12"/>
          <p:cNvSpPr txBox="1">
            <a:spLocks noChangeArrowheads="1"/>
          </p:cNvSpPr>
          <p:nvPr/>
        </p:nvSpPr>
        <p:spPr bwMode="auto">
          <a:xfrm>
            <a:off x="228600" y="6248400"/>
            <a:ext cx="2101850" cy="366713"/>
          </a:xfrm>
          <a:prstGeom prst="rect">
            <a:avLst/>
          </a:prstGeom>
          <a:noFill/>
          <a:ln w="9525">
            <a:noFill/>
            <a:miter lim="800000"/>
            <a:headEnd/>
            <a:tailEnd/>
          </a:ln>
          <a:effectLst/>
        </p:spPr>
        <p:txBody>
          <a:bodyPr wrap="none">
            <a:spAutoFit/>
          </a:bodyPr>
          <a:lstStyle/>
          <a:p>
            <a:r>
              <a:rPr lang="en-US"/>
              <a:t>Discoidal/lipid poor</a:t>
            </a:r>
          </a:p>
        </p:txBody>
      </p:sp>
      <p:sp>
        <p:nvSpPr>
          <p:cNvPr id="96269" name="Line 13"/>
          <p:cNvSpPr>
            <a:spLocks noChangeShapeType="1"/>
          </p:cNvSpPr>
          <p:nvPr/>
        </p:nvSpPr>
        <p:spPr bwMode="auto">
          <a:xfrm flipV="1">
            <a:off x="2362200" y="5738813"/>
            <a:ext cx="3206750" cy="9525"/>
          </a:xfrm>
          <a:prstGeom prst="line">
            <a:avLst/>
          </a:prstGeom>
          <a:noFill/>
          <a:ln w="9525">
            <a:solidFill>
              <a:schemeClr val="tx1"/>
            </a:solidFill>
            <a:round/>
            <a:headEnd/>
            <a:tailEnd type="triangle" w="med" len="med"/>
          </a:ln>
          <a:effectLst/>
        </p:spPr>
        <p:txBody>
          <a:bodyPr/>
          <a:lstStyle/>
          <a:p>
            <a:endParaRPr lang="en-US"/>
          </a:p>
        </p:txBody>
      </p:sp>
      <p:sp>
        <p:nvSpPr>
          <p:cNvPr id="96270" name="Text Box 14"/>
          <p:cNvSpPr txBox="1">
            <a:spLocks noChangeArrowheads="1"/>
          </p:cNvSpPr>
          <p:nvPr/>
        </p:nvSpPr>
        <p:spPr bwMode="auto">
          <a:xfrm>
            <a:off x="2368550" y="5421313"/>
            <a:ext cx="2152650" cy="915987"/>
          </a:xfrm>
          <a:prstGeom prst="rect">
            <a:avLst/>
          </a:prstGeom>
          <a:noFill/>
          <a:ln w="9525">
            <a:noFill/>
            <a:miter lim="800000"/>
            <a:headEnd/>
            <a:tailEnd/>
          </a:ln>
          <a:effectLst/>
        </p:spPr>
        <p:txBody>
          <a:bodyPr wrap="none">
            <a:spAutoFit/>
          </a:bodyPr>
          <a:lstStyle/>
          <a:p>
            <a:r>
              <a:rPr lang="en-US"/>
              <a:t>Cholesterol from</a:t>
            </a:r>
          </a:p>
          <a:p>
            <a:r>
              <a:rPr lang="en-US"/>
              <a:t>Liver and intestinal </a:t>
            </a:r>
          </a:p>
          <a:p>
            <a:r>
              <a:rPr lang="en-US"/>
              <a:t>Cells via ABCA1</a:t>
            </a:r>
          </a:p>
        </p:txBody>
      </p:sp>
      <p:sp>
        <p:nvSpPr>
          <p:cNvPr id="96271" name="Oval 15"/>
          <p:cNvSpPr>
            <a:spLocks noChangeArrowheads="1"/>
          </p:cNvSpPr>
          <p:nvPr/>
        </p:nvSpPr>
        <p:spPr bwMode="auto">
          <a:xfrm>
            <a:off x="5607050" y="5453063"/>
            <a:ext cx="1676400" cy="762000"/>
          </a:xfrm>
          <a:prstGeom prst="ellipse">
            <a:avLst/>
          </a:prstGeom>
          <a:noFill/>
          <a:ln w="9525">
            <a:solidFill>
              <a:schemeClr val="tx1"/>
            </a:solidFill>
            <a:round/>
            <a:headEnd/>
            <a:tailEnd/>
          </a:ln>
          <a:effectLst/>
        </p:spPr>
        <p:txBody>
          <a:bodyPr wrap="none" anchor="ctr"/>
          <a:lstStyle/>
          <a:p>
            <a:pPr algn="ctr"/>
            <a:r>
              <a:rPr lang="en-US"/>
              <a:t>Pre-</a:t>
            </a:r>
            <a:r>
              <a:rPr lang="en-US">
                <a:latin typeface="Symbol" pitchFamily="18" charset="2"/>
              </a:rPr>
              <a:t>b</a:t>
            </a:r>
            <a:r>
              <a:rPr lang="en-US"/>
              <a:t>-HDL</a:t>
            </a:r>
          </a:p>
        </p:txBody>
      </p:sp>
      <p:sp>
        <p:nvSpPr>
          <p:cNvPr id="96272" name="Oval 16"/>
          <p:cNvSpPr>
            <a:spLocks noChangeArrowheads="1"/>
          </p:cNvSpPr>
          <p:nvPr/>
        </p:nvSpPr>
        <p:spPr bwMode="auto">
          <a:xfrm>
            <a:off x="541338" y="5221288"/>
            <a:ext cx="341312" cy="309562"/>
          </a:xfrm>
          <a:prstGeom prst="ellipse">
            <a:avLst/>
          </a:prstGeom>
          <a:solidFill>
            <a:schemeClr val="accent1"/>
          </a:solidFill>
          <a:ln w="9525">
            <a:solidFill>
              <a:schemeClr val="tx1"/>
            </a:solidFill>
            <a:round/>
            <a:headEnd/>
            <a:tailEnd/>
          </a:ln>
          <a:effectLst/>
        </p:spPr>
        <p:txBody>
          <a:bodyPr wrap="none" anchor="ctr"/>
          <a:lstStyle/>
          <a:p>
            <a:pPr algn="ctr"/>
            <a:r>
              <a:rPr lang="en-US" dirty="0">
                <a:solidFill>
                  <a:schemeClr val="bg1"/>
                </a:solidFill>
              </a:rPr>
              <a:t>A</a:t>
            </a:r>
          </a:p>
        </p:txBody>
      </p:sp>
      <p:sp>
        <p:nvSpPr>
          <p:cNvPr id="96273" name="Oval 17"/>
          <p:cNvSpPr>
            <a:spLocks noChangeArrowheads="1"/>
          </p:cNvSpPr>
          <p:nvPr/>
        </p:nvSpPr>
        <p:spPr bwMode="auto">
          <a:xfrm>
            <a:off x="5713413" y="5329238"/>
            <a:ext cx="341312" cy="309562"/>
          </a:xfrm>
          <a:prstGeom prst="ellipse">
            <a:avLst/>
          </a:prstGeom>
          <a:solidFill>
            <a:schemeClr val="accent1"/>
          </a:solidFill>
          <a:ln w="9525">
            <a:solidFill>
              <a:schemeClr val="tx1"/>
            </a:solidFill>
            <a:round/>
            <a:headEnd/>
            <a:tailEnd/>
          </a:ln>
          <a:effectLst/>
        </p:spPr>
        <p:txBody>
          <a:bodyPr wrap="none" anchor="ctr"/>
          <a:lstStyle/>
          <a:p>
            <a:pPr algn="ctr"/>
            <a:r>
              <a:rPr lang="en-US" dirty="0">
                <a:solidFill>
                  <a:schemeClr val="bg1"/>
                </a:solidFill>
              </a:rPr>
              <a:t>A</a:t>
            </a:r>
          </a:p>
        </p:txBody>
      </p:sp>
      <p:sp>
        <p:nvSpPr>
          <p:cNvPr id="96274" name="Text Box 18"/>
          <p:cNvSpPr txBox="1">
            <a:spLocks noChangeArrowheads="1"/>
          </p:cNvSpPr>
          <p:nvPr/>
        </p:nvSpPr>
        <p:spPr bwMode="auto">
          <a:xfrm>
            <a:off x="5378450" y="6310313"/>
            <a:ext cx="3016250" cy="366712"/>
          </a:xfrm>
          <a:prstGeom prst="rect">
            <a:avLst/>
          </a:prstGeom>
          <a:noFill/>
          <a:ln w="9525">
            <a:noFill/>
            <a:miter lim="800000"/>
            <a:headEnd/>
            <a:tailEnd/>
          </a:ln>
          <a:effectLst/>
        </p:spPr>
        <p:txBody>
          <a:bodyPr wrap="none">
            <a:spAutoFit/>
          </a:bodyPr>
          <a:lstStyle/>
          <a:p>
            <a:r>
              <a:rPr lang="en-US"/>
              <a:t>Unesterified cholesterol-rich</a:t>
            </a:r>
          </a:p>
        </p:txBody>
      </p:sp>
      <p:sp>
        <p:nvSpPr>
          <p:cNvPr id="96275" name="Line 19"/>
          <p:cNvSpPr>
            <a:spLocks noChangeShapeType="1"/>
          </p:cNvSpPr>
          <p:nvPr/>
        </p:nvSpPr>
        <p:spPr bwMode="auto">
          <a:xfrm flipV="1">
            <a:off x="6378575" y="3987800"/>
            <a:ext cx="0" cy="1311275"/>
          </a:xfrm>
          <a:prstGeom prst="line">
            <a:avLst/>
          </a:prstGeom>
          <a:noFill/>
          <a:ln w="9525">
            <a:solidFill>
              <a:schemeClr val="tx1"/>
            </a:solidFill>
            <a:round/>
            <a:headEnd/>
            <a:tailEnd type="triangle" w="med" len="med"/>
          </a:ln>
          <a:effectLst/>
        </p:spPr>
        <p:txBody>
          <a:bodyPr/>
          <a:lstStyle/>
          <a:p>
            <a:endParaRPr lang="en-US"/>
          </a:p>
        </p:txBody>
      </p:sp>
      <p:sp>
        <p:nvSpPr>
          <p:cNvPr id="96276" name="Text Box 20"/>
          <p:cNvSpPr txBox="1">
            <a:spLocks noChangeArrowheads="1"/>
          </p:cNvSpPr>
          <p:nvPr/>
        </p:nvSpPr>
        <p:spPr bwMode="auto">
          <a:xfrm>
            <a:off x="6429375" y="4237038"/>
            <a:ext cx="2622550" cy="641350"/>
          </a:xfrm>
          <a:prstGeom prst="rect">
            <a:avLst/>
          </a:prstGeom>
          <a:noFill/>
          <a:ln w="9525">
            <a:noFill/>
            <a:miter lim="800000"/>
            <a:headEnd/>
            <a:tailEnd/>
          </a:ln>
          <a:effectLst/>
        </p:spPr>
        <p:txBody>
          <a:bodyPr wrap="none">
            <a:spAutoFit/>
          </a:bodyPr>
          <a:lstStyle/>
          <a:p>
            <a:r>
              <a:rPr lang="en-US"/>
              <a:t>Lecithin-cholesterol acyl</a:t>
            </a:r>
          </a:p>
          <a:p>
            <a:r>
              <a:rPr lang="en-US"/>
              <a:t>transferase (LCAT)</a:t>
            </a:r>
          </a:p>
        </p:txBody>
      </p:sp>
      <p:sp>
        <p:nvSpPr>
          <p:cNvPr id="96277" name="Oval 21"/>
          <p:cNvSpPr>
            <a:spLocks noChangeArrowheads="1"/>
          </p:cNvSpPr>
          <p:nvPr/>
        </p:nvSpPr>
        <p:spPr bwMode="auto">
          <a:xfrm>
            <a:off x="5707063" y="2622550"/>
            <a:ext cx="1333500" cy="1244600"/>
          </a:xfrm>
          <a:prstGeom prst="ellipse">
            <a:avLst/>
          </a:prstGeom>
          <a:noFill/>
          <a:ln w="9525">
            <a:solidFill>
              <a:schemeClr val="tx1"/>
            </a:solidFill>
            <a:round/>
            <a:headEnd/>
            <a:tailEnd/>
          </a:ln>
          <a:effectLst/>
        </p:spPr>
        <p:txBody>
          <a:bodyPr wrap="none" anchor="ctr"/>
          <a:lstStyle/>
          <a:p>
            <a:endParaRPr lang="en-US"/>
          </a:p>
        </p:txBody>
      </p:sp>
      <p:sp>
        <p:nvSpPr>
          <p:cNvPr id="96278" name="Text Box 22"/>
          <p:cNvSpPr txBox="1">
            <a:spLocks noChangeArrowheads="1"/>
          </p:cNvSpPr>
          <p:nvPr/>
        </p:nvSpPr>
        <p:spPr bwMode="auto">
          <a:xfrm>
            <a:off x="6078538" y="3060700"/>
            <a:ext cx="641350" cy="366713"/>
          </a:xfrm>
          <a:prstGeom prst="rect">
            <a:avLst/>
          </a:prstGeom>
          <a:noFill/>
          <a:ln w="9525">
            <a:noFill/>
            <a:miter lim="800000"/>
            <a:headEnd/>
            <a:tailEnd/>
          </a:ln>
          <a:effectLst/>
        </p:spPr>
        <p:txBody>
          <a:bodyPr wrap="none">
            <a:spAutoFit/>
          </a:bodyPr>
          <a:lstStyle/>
          <a:p>
            <a:r>
              <a:rPr lang="en-US"/>
              <a:t>HDL</a:t>
            </a:r>
          </a:p>
        </p:txBody>
      </p:sp>
      <p:sp>
        <p:nvSpPr>
          <p:cNvPr id="96279" name="Line 23"/>
          <p:cNvSpPr>
            <a:spLocks noChangeShapeType="1"/>
          </p:cNvSpPr>
          <p:nvPr/>
        </p:nvSpPr>
        <p:spPr bwMode="auto">
          <a:xfrm flipV="1">
            <a:off x="6500826" y="1643050"/>
            <a:ext cx="1125538" cy="925512"/>
          </a:xfrm>
          <a:prstGeom prst="line">
            <a:avLst/>
          </a:prstGeom>
          <a:noFill/>
          <a:ln w="9525">
            <a:solidFill>
              <a:schemeClr val="tx1"/>
            </a:solidFill>
            <a:round/>
            <a:headEnd/>
            <a:tailEnd type="triangle" w="med" len="med"/>
          </a:ln>
          <a:effectLst/>
        </p:spPr>
        <p:txBody>
          <a:bodyPr/>
          <a:lstStyle/>
          <a:p>
            <a:endParaRPr lang="en-US"/>
          </a:p>
        </p:txBody>
      </p:sp>
      <p:sp>
        <p:nvSpPr>
          <p:cNvPr id="96280" name="Line 24"/>
          <p:cNvSpPr>
            <a:spLocks noChangeShapeType="1"/>
          </p:cNvSpPr>
          <p:nvPr/>
        </p:nvSpPr>
        <p:spPr bwMode="auto">
          <a:xfrm flipV="1">
            <a:off x="6311900" y="1431925"/>
            <a:ext cx="0" cy="1079500"/>
          </a:xfrm>
          <a:prstGeom prst="line">
            <a:avLst/>
          </a:prstGeom>
          <a:noFill/>
          <a:ln w="9525">
            <a:solidFill>
              <a:schemeClr val="tx1"/>
            </a:solidFill>
            <a:round/>
            <a:headEnd/>
            <a:tailEnd type="triangle" w="med" len="med"/>
          </a:ln>
          <a:effectLst/>
        </p:spPr>
        <p:txBody>
          <a:bodyPr/>
          <a:lstStyle/>
          <a:p>
            <a:endParaRPr lang="en-US"/>
          </a:p>
        </p:txBody>
      </p:sp>
      <p:sp>
        <p:nvSpPr>
          <p:cNvPr id="96281" name="Line 25"/>
          <p:cNvSpPr>
            <a:spLocks noChangeShapeType="1"/>
          </p:cNvSpPr>
          <p:nvPr/>
        </p:nvSpPr>
        <p:spPr bwMode="auto">
          <a:xfrm flipH="1" flipV="1">
            <a:off x="3195638" y="2114550"/>
            <a:ext cx="2433637" cy="727075"/>
          </a:xfrm>
          <a:prstGeom prst="line">
            <a:avLst/>
          </a:prstGeom>
          <a:noFill/>
          <a:ln w="9525">
            <a:solidFill>
              <a:schemeClr val="tx1"/>
            </a:solidFill>
            <a:round/>
            <a:headEnd/>
            <a:tailEnd type="triangle" w="med" len="med"/>
          </a:ln>
          <a:effectLst/>
        </p:spPr>
        <p:txBody>
          <a:bodyPr/>
          <a:lstStyle/>
          <a:p>
            <a:endParaRPr lang="en-US"/>
          </a:p>
        </p:txBody>
      </p:sp>
      <p:sp>
        <p:nvSpPr>
          <p:cNvPr id="96282" name="Text Box 26"/>
          <p:cNvSpPr txBox="1">
            <a:spLocks noChangeArrowheads="1"/>
          </p:cNvSpPr>
          <p:nvPr/>
        </p:nvSpPr>
        <p:spPr bwMode="auto">
          <a:xfrm>
            <a:off x="3214678" y="2643182"/>
            <a:ext cx="1593850" cy="641350"/>
          </a:xfrm>
          <a:prstGeom prst="rect">
            <a:avLst/>
          </a:prstGeom>
          <a:noFill/>
          <a:ln w="9525">
            <a:noFill/>
            <a:miter lim="800000"/>
            <a:headEnd/>
            <a:tailEnd/>
          </a:ln>
          <a:effectLst/>
        </p:spPr>
        <p:txBody>
          <a:bodyPr wrap="none">
            <a:spAutoFit/>
          </a:bodyPr>
          <a:lstStyle/>
          <a:p>
            <a:r>
              <a:rPr lang="en-US" dirty="0"/>
              <a:t>1. Cholesterol</a:t>
            </a:r>
          </a:p>
          <a:p>
            <a:r>
              <a:rPr lang="en-US" dirty="0"/>
              <a:t>    to liver</a:t>
            </a:r>
          </a:p>
        </p:txBody>
      </p:sp>
      <p:sp>
        <p:nvSpPr>
          <p:cNvPr id="96283" name="Rectangle 27"/>
          <p:cNvSpPr>
            <a:spLocks noChangeArrowheads="1"/>
          </p:cNvSpPr>
          <p:nvPr/>
        </p:nvSpPr>
        <p:spPr bwMode="auto">
          <a:xfrm>
            <a:off x="5519738" y="519113"/>
            <a:ext cx="1728787" cy="749300"/>
          </a:xfrm>
          <a:prstGeom prst="rect">
            <a:avLst/>
          </a:prstGeom>
          <a:solidFill>
            <a:schemeClr val="folHlink"/>
          </a:solidFill>
          <a:ln w="28575">
            <a:solidFill>
              <a:schemeClr val="tx1"/>
            </a:solidFill>
            <a:miter lim="800000"/>
            <a:headEnd/>
            <a:tailEnd/>
          </a:ln>
          <a:effectLst/>
        </p:spPr>
        <p:txBody>
          <a:bodyPr wrap="none" anchor="ctr"/>
          <a:lstStyle/>
          <a:p>
            <a:pPr algn="ctr"/>
            <a:r>
              <a:rPr lang="en-US"/>
              <a:t>Steroidogenic</a:t>
            </a:r>
          </a:p>
          <a:p>
            <a:pPr algn="ctr"/>
            <a:r>
              <a:rPr lang="en-US"/>
              <a:t>cells</a:t>
            </a:r>
          </a:p>
        </p:txBody>
      </p:sp>
      <p:sp>
        <p:nvSpPr>
          <p:cNvPr id="96286" name="Text Box 30"/>
          <p:cNvSpPr txBox="1">
            <a:spLocks noChangeArrowheads="1"/>
          </p:cNvSpPr>
          <p:nvPr/>
        </p:nvSpPr>
        <p:spPr bwMode="auto">
          <a:xfrm>
            <a:off x="4714876" y="1428736"/>
            <a:ext cx="1593850" cy="915987"/>
          </a:xfrm>
          <a:prstGeom prst="rect">
            <a:avLst/>
          </a:prstGeom>
          <a:noFill/>
          <a:ln w="9525">
            <a:noFill/>
            <a:miter lim="800000"/>
            <a:headEnd/>
            <a:tailEnd/>
          </a:ln>
          <a:effectLst/>
        </p:spPr>
        <p:txBody>
          <a:bodyPr wrap="none">
            <a:spAutoFit/>
          </a:bodyPr>
          <a:lstStyle/>
          <a:p>
            <a:r>
              <a:rPr lang="en-US" dirty="0"/>
              <a:t>2. Cholesterol</a:t>
            </a:r>
          </a:p>
          <a:p>
            <a:r>
              <a:rPr lang="en-US" dirty="0"/>
              <a:t>   for steroid  </a:t>
            </a:r>
          </a:p>
          <a:p>
            <a:r>
              <a:rPr lang="en-US" dirty="0"/>
              <a:t>   synthesis</a:t>
            </a:r>
          </a:p>
        </p:txBody>
      </p:sp>
      <p:sp>
        <p:nvSpPr>
          <p:cNvPr id="96287" name="Text Box 31"/>
          <p:cNvSpPr txBox="1">
            <a:spLocks noChangeArrowheads="1"/>
          </p:cNvSpPr>
          <p:nvPr/>
        </p:nvSpPr>
        <p:spPr bwMode="auto">
          <a:xfrm>
            <a:off x="7643834" y="857232"/>
            <a:ext cx="1352550" cy="915987"/>
          </a:xfrm>
          <a:prstGeom prst="rect">
            <a:avLst/>
          </a:prstGeom>
          <a:noFill/>
          <a:ln w="9525">
            <a:noFill/>
            <a:miter lim="800000"/>
            <a:headEnd/>
            <a:tailEnd/>
          </a:ln>
          <a:effectLst/>
        </p:spPr>
        <p:txBody>
          <a:bodyPr wrap="none">
            <a:spAutoFit/>
          </a:bodyPr>
          <a:lstStyle/>
          <a:p>
            <a:r>
              <a:rPr lang="en-US" dirty="0"/>
              <a:t>Cholesterol</a:t>
            </a:r>
          </a:p>
          <a:p>
            <a:r>
              <a:rPr lang="en-US" dirty="0"/>
              <a:t>to other</a:t>
            </a:r>
          </a:p>
          <a:p>
            <a:r>
              <a:rPr lang="en-US" dirty="0"/>
              <a:t>lipoproteins</a:t>
            </a:r>
          </a:p>
        </p:txBody>
      </p:sp>
      <p:sp>
        <p:nvSpPr>
          <p:cNvPr id="96288" name="Text Box 32"/>
          <p:cNvSpPr txBox="1">
            <a:spLocks noChangeArrowheads="1"/>
          </p:cNvSpPr>
          <p:nvPr/>
        </p:nvSpPr>
        <p:spPr bwMode="auto">
          <a:xfrm>
            <a:off x="6965950" y="2214554"/>
            <a:ext cx="2178050" cy="915988"/>
          </a:xfrm>
          <a:prstGeom prst="rect">
            <a:avLst/>
          </a:prstGeom>
          <a:noFill/>
          <a:ln w="9525">
            <a:noFill/>
            <a:miter lim="800000"/>
            <a:headEnd/>
            <a:tailEnd/>
          </a:ln>
          <a:effectLst/>
        </p:spPr>
        <p:txBody>
          <a:bodyPr wrap="none">
            <a:spAutoFit/>
          </a:bodyPr>
          <a:lstStyle/>
          <a:p>
            <a:r>
              <a:rPr lang="en-US" dirty="0"/>
              <a:t>3. Cholesterol-ester</a:t>
            </a:r>
          </a:p>
          <a:p>
            <a:r>
              <a:rPr lang="en-US" dirty="0"/>
              <a:t>transfer protein</a:t>
            </a:r>
          </a:p>
          <a:p>
            <a:r>
              <a:rPr lang="en-US" dirty="0"/>
              <a:t>(CETP)</a:t>
            </a:r>
          </a:p>
        </p:txBody>
      </p:sp>
      <p:sp>
        <p:nvSpPr>
          <p:cNvPr id="96289" name="Oval 33"/>
          <p:cNvSpPr>
            <a:spLocks noChangeArrowheads="1"/>
          </p:cNvSpPr>
          <p:nvPr/>
        </p:nvSpPr>
        <p:spPr bwMode="auto">
          <a:xfrm>
            <a:off x="5441950" y="3125788"/>
            <a:ext cx="341313" cy="309562"/>
          </a:xfrm>
          <a:prstGeom prst="ellipse">
            <a:avLst/>
          </a:prstGeom>
          <a:solidFill>
            <a:schemeClr val="accent1"/>
          </a:solidFill>
          <a:ln w="9525">
            <a:solidFill>
              <a:schemeClr val="tx1"/>
            </a:solidFill>
            <a:round/>
            <a:headEnd/>
            <a:tailEnd/>
          </a:ln>
          <a:effectLst/>
        </p:spPr>
        <p:txBody>
          <a:bodyPr wrap="none" anchor="ctr"/>
          <a:lstStyle/>
          <a:p>
            <a:pPr algn="ctr"/>
            <a:r>
              <a:rPr lang="en-US" dirty="0">
                <a:solidFill>
                  <a:schemeClr val="bg1"/>
                </a:solidFill>
              </a:rPr>
              <a:t>A</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7" name="Oval 5"/>
          <p:cNvSpPr>
            <a:spLocks noChangeArrowheads="1"/>
          </p:cNvSpPr>
          <p:nvPr/>
        </p:nvSpPr>
        <p:spPr bwMode="auto">
          <a:xfrm>
            <a:off x="3352800" y="762000"/>
            <a:ext cx="1295400" cy="1143000"/>
          </a:xfrm>
          <a:prstGeom prst="ellipse">
            <a:avLst/>
          </a:prstGeom>
          <a:solidFill>
            <a:schemeClr val="folHlink"/>
          </a:solidFill>
          <a:ln w="9525">
            <a:solidFill>
              <a:schemeClr val="tx1"/>
            </a:solidFill>
            <a:round/>
            <a:headEnd/>
            <a:tailEnd/>
          </a:ln>
          <a:effectLst/>
        </p:spPr>
        <p:txBody>
          <a:bodyPr wrap="none" anchor="ctr"/>
          <a:lstStyle/>
          <a:p>
            <a:pPr algn="ctr"/>
            <a:r>
              <a:rPr lang="en-US"/>
              <a:t>VLDL</a:t>
            </a:r>
          </a:p>
        </p:txBody>
      </p:sp>
      <p:sp>
        <p:nvSpPr>
          <p:cNvPr id="23558" name="Oval 6"/>
          <p:cNvSpPr>
            <a:spLocks noChangeArrowheads="1"/>
          </p:cNvSpPr>
          <p:nvPr/>
        </p:nvSpPr>
        <p:spPr bwMode="auto">
          <a:xfrm>
            <a:off x="3505200" y="2971800"/>
            <a:ext cx="1143000" cy="1143000"/>
          </a:xfrm>
          <a:prstGeom prst="ellipse">
            <a:avLst/>
          </a:prstGeom>
          <a:solidFill>
            <a:schemeClr val="folHlink"/>
          </a:solidFill>
          <a:ln w="9525">
            <a:solidFill>
              <a:schemeClr val="tx1"/>
            </a:solidFill>
            <a:round/>
            <a:headEnd/>
            <a:tailEnd/>
          </a:ln>
          <a:effectLst/>
        </p:spPr>
        <p:txBody>
          <a:bodyPr wrap="none" anchor="ctr"/>
          <a:lstStyle/>
          <a:p>
            <a:pPr algn="ctr"/>
            <a:r>
              <a:rPr lang="en-US"/>
              <a:t>IDL</a:t>
            </a:r>
          </a:p>
        </p:txBody>
      </p:sp>
      <p:sp>
        <p:nvSpPr>
          <p:cNvPr id="23559" name="Oval 7"/>
          <p:cNvSpPr>
            <a:spLocks noChangeArrowheads="1"/>
          </p:cNvSpPr>
          <p:nvPr/>
        </p:nvSpPr>
        <p:spPr bwMode="auto">
          <a:xfrm>
            <a:off x="3733800" y="6096000"/>
            <a:ext cx="533400" cy="533400"/>
          </a:xfrm>
          <a:prstGeom prst="ellipse">
            <a:avLst/>
          </a:prstGeom>
          <a:solidFill>
            <a:schemeClr val="folHlink"/>
          </a:solidFill>
          <a:ln w="9525">
            <a:solidFill>
              <a:schemeClr val="tx1"/>
            </a:solidFill>
            <a:round/>
            <a:headEnd/>
            <a:tailEnd/>
          </a:ln>
          <a:effectLst/>
        </p:spPr>
        <p:txBody>
          <a:bodyPr wrap="none" anchor="ctr"/>
          <a:lstStyle/>
          <a:p>
            <a:pPr algn="ctr"/>
            <a:r>
              <a:rPr lang="en-US"/>
              <a:t>LDL</a:t>
            </a:r>
          </a:p>
        </p:txBody>
      </p:sp>
      <p:sp>
        <p:nvSpPr>
          <p:cNvPr id="23560" name="Line 8"/>
          <p:cNvSpPr>
            <a:spLocks noChangeShapeType="1"/>
          </p:cNvSpPr>
          <p:nvPr/>
        </p:nvSpPr>
        <p:spPr bwMode="auto">
          <a:xfrm>
            <a:off x="4038600" y="1981200"/>
            <a:ext cx="0" cy="838200"/>
          </a:xfrm>
          <a:prstGeom prst="line">
            <a:avLst/>
          </a:prstGeom>
          <a:noFill/>
          <a:ln w="9525">
            <a:solidFill>
              <a:schemeClr val="tx1"/>
            </a:solidFill>
            <a:round/>
            <a:headEnd/>
            <a:tailEnd type="triangle" w="med" len="med"/>
          </a:ln>
          <a:effectLst/>
        </p:spPr>
        <p:txBody>
          <a:bodyPr/>
          <a:lstStyle/>
          <a:p>
            <a:endParaRPr lang="en-US"/>
          </a:p>
        </p:txBody>
      </p:sp>
      <p:sp>
        <p:nvSpPr>
          <p:cNvPr id="23561" name="Line 9"/>
          <p:cNvSpPr>
            <a:spLocks noChangeShapeType="1"/>
          </p:cNvSpPr>
          <p:nvPr/>
        </p:nvSpPr>
        <p:spPr bwMode="auto">
          <a:xfrm>
            <a:off x="4038600" y="4343400"/>
            <a:ext cx="0" cy="1600200"/>
          </a:xfrm>
          <a:prstGeom prst="line">
            <a:avLst/>
          </a:prstGeom>
          <a:noFill/>
          <a:ln w="9525">
            <a:solidFill>
              <a:schemeClr val="tx1"/>
            </a:solidFill>
            <a:round/>
            <a:headEnd/>
            <a:tailEnd type="triangle" w="med" len="med"/>
          </a:ln>
          <a:effectLst/>
        </p:spPr>
        <p:txBody>
          <a:bodyPr/>
          <a:lstStyle/>
          <a:p>
            <a:endParaRPr lang="en-US"/>
          </a:p>
        </p:txBody>
      </p:sp>
      <p:sp>
        <p:nvSpPr>
          <p:cNvPr id="23562" name="Text Box 10"/>
          <p:cNvSpPr txBox="1">
            <a:spLocks noChangeArrowheads="1"/>
          </p:cNvSpPr>
          <p:nvPr/>
        </p:nvSpPr>
        <p:spPr bwMode="auto">
          <a:xfrm>
            <a:off x="3108325" y="2398713"/>
            <a:ext cx="615950" cy="366712"/>
          </a:xfrm>
          <a:prstGeom prst="rect">
            <a:avLst/>
          </a:prstGeom>
          <a:noFill/>
          <a:ln w="9525">
            <a:noFill/>
            <a:miter lim="800000"/>
            <a:headEnd/>
            <a:tailEnd/>
          </a:ln>
          <a:effectLst/>
        </p:spPr>
        <p:txBody>
          <a:bodyPr wrap="none">
            <a:spAutoFit/>
          </a:bodyPr>
          <a:lstStyle/>
          <a:p>
            <a:r>
              <a:rPr lang="en-US" b="1"/>
              <a:t>LPL</a:t>
            </a:r>
          </a:p>
        </p:txBody>
      </p:sp>
      <p:sp>
        <p:nvSpPr>
          <p:cNvPr id="23563" name="Text Box 11"/>
          <p:cNvSpPr txBox="1">
            <a:spLocks noChangeArrowheads="1"/>
          </p:cNvSpPr>
          <p:nvPr/>
        </p:nvSpPr>
        <p:spPr bwMode="auto">
          <a:xfrm>
            <a:off x="3108325" y="4837113"/>
            <a:ext cx="615950" cy="366712"/>
          </a:xfrm>
          <a:prstGeom prst="rect">
            <a:avLst/>
          </a:prstGeom>
          <a:noFill/>
          <a:ln w="9525">
            <a:noFill/>
            <a:miter lim="800000"/>
            <a:headEnd/>
            <a:tailEnd/>
          </a:ln>
          <a:effectLst/>
        </p:spPr>
        <p:txBody>
          <a:bodyPr wrap="none">
            <a:spAutoFit/>
          </a:bodyPr>
          <a:lstStyle/>
          <a:p>
            <a:r>
              <a:rPr lang="en-US" b="1"/>
              <a:t>LPL</a:t>
            </a:r>
          </a:p>
        </p:txBody>
      </p:sp>
      <p:sp>
        <p:nvSpPr>
          <p:cNvPr id="23564" name="Freeform 12"/>
          <p:cNvSpPr>
            <a:spLocks/>
          </p:cNvSpPr>
          <p:nvPr/>
        </p:nvSpPr>
        <p:spPr bwMode="auto">
          <a:xfrm>
            <a:off x="2573338" y="2154238"/>
            <a:ext cx="1493837" cy="295275"/>
          </a:xfrm>
          <a:custGeom>
            <a:avLst/>
            <a:gdLst/>
            <a:ahLst/>
            <a:cxnLst>
              <a:cxn ang="0">
                <a:pos x="908" y="0"/>
              </a:cxn>
              <a:cxn ang="0">
                <a:pos x="937" y="68"/>
              </a:cxn>
              <a:cxn ang="0">
                <a:pos x="908" y="78"/>
              </a:cxn>
              <a:cxn ang="0">
                <a:pos x="683" y="88"/>
              </a:cxn>
              <a:cxn ang="0">
                <a:pos x="175" y="156"/>
              </a:cxn>
              <a:cxn ang="0">
                <a:pos x="0" y="186"/>
              </a:cxn>
            </a:cxnLst>
            <a:rect l="0" t="0" r="r" b="b"/>
            <a:pathLst>
              <a:path w="941" h="186">
                <a:moveTo>
                  <a:pt x="908" y="0"/>
                </a:moveTo>
                <a:cubicBezTo>
                  <a:pt x="915" y="24"/>
                  <a:pt x="941" y="44"/>
                  <a:pt x="937" y="68"/>
                </a:cubicBezTo>
                <a:cubicBezTo>
                  <a:pt x="935" y="78"/>
                  <a:pt x="918" y="77"/>
                  <a:pt x="908" y="78"/>
                </a:cubicBezTo>
                <a:cubicBezTo>
                  <a:pt x="833" y="84"/>
                  <a:pt x="758" y="85"/>
                  <a:pt x="683" y="88"/>
                </a:cubicBezTo>
                <a:cubicBezTo>
                  <a:pt x="515" y="113"/>
                  <a:pt x="344" y="143"/>
                  <a:pt x="175" y="156"/>
                </a:cubicBezTo>
                <a:cubicBezTo>
                  <a:pt x="119" y="175"/>
                  <a:pt x="60" y="186"/>
                  <a:pt x="0" y="186"/>
                </a:cubicBezTo>
              </a:path>
            </a:pathLst>
          </a:custGeom>
          <a:noFill/>
          <a:ln w="9525">
            <a:solidFill>
              <a:schemeClr val="tx1"/>
            </a:solidFill>
            <a:round/>
            <a:headEnd type="none" w="med" len="med"/>
            <a:tailEnd type="triangle" w="med" len="med"/>
          </a:ln>
          <a:effectLst/>
        </p:spPr>
        <p:txBody>
          <a:bodyPr/>
          <a:lstStyle/>
          <a:p>
            <a:endParaRPr lang="en-US"/>
          </a:p>
        </p:txBody>
      </p:sp>
      <p:sp>
        <p:nvSpPr>
          <p:cNvPr id="23565" name="Text Box 13"/>
          <p:cNvSpPr txBox="1">
            <a:spLocks noChangeArrowheads="1"/>
          </p:cNvSpPr>
          <p:nvPr/>
        </p:nvSpPr>
        <p:spPr bwMode="auto">
          <a:xfrm>
            <a:off x="1965325" y="2246313"/>
            <a:ext cx="615950" cy="366712"/>
          </a:xfrm>
          <a:prstGeom prst="rect">
            <a:avLst/>
          </a:prstGeom>
          <a:noFill/>
          <a:ln w="9525">
            <a:noFill/>
            <a:miter lim="800000"/>
            <a:headEnd/>
            <a:tailEnd/>
          </a:ln>
          <a:effectLst/>
        </p:spPr>
        <p:txBody>
          <a:bodyPr wrap="none">
            <a:spAutoFit/>
          </a:bodyPr>
          <a:lstStyle/>
          <a:p>
            <a:r>
              <a:rPr lang="en-US"/>
              <a:t>FFA</a:t>
            </a:r>
          </a:p>
        </p:txBody>
      </p:sp>
      <p:sp>
        <p:nvSpPr>
          <p:cNvPr id="23566" name="Freeform 14"/>
          <p:cNvSpPr>
            <a:spLocks/>
          </p:cNvSpPr>
          <p:nvPr/>
        </p:nvSpPr>
        <p:spPr bwMode="auto">
          <a:xfrm>
            <a:off x="2514600" y="5038725"/>
            <a:ext cx="1493838" cy="295275"/>
          </a:xfrm>
          <a:custGeom>
            <a:avLst/>
            <a:gdLst/>
            <a:ahLst/>
            <a:cxnLst>
              <a:cxn ang="0">
                <a:pos x="908" y="0"/>
              </a:cxn>
              <a:cxn ang="0">
                <a:pos x="937" y="68"/>
              </a:cxn>
              <a:cxn ang="0">
                <a:pos x="908" y="78"/>
              </a:cxn>
              <a:cxn ang="0">
                <a:pos x="683" y="88"/>
              </a:cxn>
              <a:cxn ang="0">
                <a:pos x="175" y="156"/>
              </a:cxn>
              <a:cxn ang="0">
                <a:pos x="0" y="186"/>
              </a:cxn>
            </a:cxnLst>
            <a:rect l="0" t="0" r="r" b="b"/>
            <a:pathLst>
              <a:path w="941" h="186">
                <a:moveTo>
                  <a:pt x="908" y="0"/>
                </a:moveTo>
                <a:cubicBezTo>
                  <a:pt x="915" y="24"/>
                  <a:pt x="941" y="44"/>
                  <a:pt x="937" y="68"/>
                </a:cubicBezTo>
                <a:cubicBezTo>
                  <a:pt x="935" y="78"/>
                  <a:pt x="918" y="77"/>
                  <a:pt x="908" y="78"/>
                </a:cubicBezTo>
                <a:cubicBezTo>
                  <a:pt x="833" y="84"/>
                  <a:pt x="758" y="85"/>
                  <a:pt x="683" y="88"/>
                </a:cubicBezTo>
                <a:cubicBezTo>
                  <a:pt x="515" y="113"/>
                  <a:pt x="344" y="143"/>
                  <a:pt x="175" y="156"/>
                </a:cubicBezTo>
                <a:cubicBezTo>
                  <a:pt x="119" y="175"/>
                  <a:pt x="60" y="186"/>
                  <a:pt x="0" y="186"/>
                </a:cubicBezTo>
              </a:path>
            </a:pathLst>
          </a:custGeom>
          <a:noFill/>
          <a:ln w="9525">
            <a:solidFill>
              <a:schemeClr val="tx1"/>
            </a:solidFill>
            <a:round/>
            <a:headEnd type="none" w="med" len="med"/>
            <a:tailEnd type="triangle" w="med" len="med"/>
          </a:ln>
          <a:effectLst/>
        </p:spPr>
        <p:txBody>
          <a:bodyPr/>
          <a:lstStyle/>
          <a:p>
            <a:endParaRPr lang="en-US"/>
          </a:p>
        </p:txBody>
      </p:sp>
      <p:sp>
        <p:nvSpPr>
          <p:cNvPr id="23567" name="Text Box 15"/>
          <p:cNvSpPr txBox="1">
            <a:spLocks noChangeArrowheads="1"/>
          </p:cNvSpPr>
          <p:nvPr/>
        </p:nvSpPr>
        <p:spPr bwMode="auto">
          <a:xfrm>
            <a:off x="2041525" y="5141913"/>
            <a:ext cx="615950" cy="366712"/>
          </a:xfrm>
          <a:prstGeom prst="rect">
            <a:avLst/>
          </a:prstGeom>
          <a:noFill/>
          <a:ln w="9525">
            <a:noFill/>
            <a:miter lim="800000"/>
            <a:headEnd/>
            <a:tailEnd/>
          </a:ln>
          <a:effectLst/>
        </p:spPr>
        <p:txBody>
          <a:bodyPr wrap="none">
            <a:spAutoFit/>
          </a:bodyPr>
          <a:lstStyle/>
          <a:p>
            <a:r>
              <a:rPr lang="en-US"/>
              <a:t>FFA</a:t>
            </a:r>
          </a:p>
        </p:txBody>
      </p:sp>
      <p:sp>
        <p:nvSpPr>
          <p:cNvPr id="23571" name="Line 19"/>
          <p:cNvSpPr>
            <a:spLocks noChangeShapeType="1"/>
          </p:cNvSpPr>
          <p:nvPr/>
        </p:nvSpPr>
        <p:spPr bwMode="auto">
          <a:xfrm flipH="1">
            <a:off x="2286000" y="3581400"/>
            <a:ext cx="1066800" cy="0"/>
          </a:xfrm>
          <a:prstGeom prst="line">
            <a:avLst/>
          </a:prstGeom>
          <a:noFill/>
          <a:ln w="57150">
            <a:solidFill>
              <a:schemeClr val="tx1"/>
            </a:solidFill>
            <a:round/>
            <a:headEnd/>
            <a:tailEnd type="triangle" w="med" len="med"/>
          </a:ln>
          <a:effectLst/>
        </p:spPr>
        <p:txBody>
          <a:bodyPr/>
          <a:lstStyle/>
          <a:p>
            <a:endParaRPr lang="en-US"/>
          </a:p>
        </p:txBody>
      </p:sp>
      <p:sp>
        <p:nvSpPr>
          <p:cNvPr id="23572" name="Text Box 20"/>
          <p:cNvSpPr txBox="1">
            <a:spLocks noChangeArrowheads="1"/>
          </p:cNvSpPr>
          <p:nvPr/>
        </p:nvSpPr>
        <p:spPr bwMode="auto">
          <a:xfrm>
            <a:off x="228600" y="3276600"/>
            <a:ext cx="1657350" cy="641350"/>
          </a:xfrm>
          <a:prstGeom prst="rect">
            <a:avLst/>
          </a:prstGeom>
          <a:noFill/>
          <a:ln w="9525">
            <a:noFill/>
            <a:miter lim="800000"/>
            <a:headEnd/>
            <a:tailEnd/>
          </a:ln>
          <a:effectLst/>
        </p:spPr>
        <p:txBody>
          <a:bodyPr wrap="none">
            <a:spAutoFit/>
          </a:bodyPr>
          <a:lstStyle/>
          <a:p>
            <a:r>
              <a:rPr lang="en-US"/>
              <a:t>Liver</a:t>
            </a:r>
          </a:p>
          <a:p>
            <a:r>
              <a:rPr lang="en-US"/>
              <a:t>(LDL receptor)</a:t>
            </a:r>
          </a:p>
        </p:txBody>
      </p:sp>
      <p:sp>
        <p:nvSpPr>
          <p:cNvPr id="23573" name="Rectangle 21"/>
          <p:cNvSpPr>
            <a:spLocks noChangeArrowheads="1"/>
          </p:cNvSpPr>
          <p:nvPr/>
        </p:nvSpPr>
        <p:spPr bwMode="auto">
          <a:xfrm>
            <a:off x="228600" y="3124200"/>
            <a:ext cx="1600200" cy="1066800"/>
          </a:xfrm>
          <a:prstGeom prst="rect">
            <a:avLst/>
          </a:prstGeom>
          <a:noFill/>
          <a:ln w="9525">
            <a:solidFill>
              <a:schemeClr val="tx1"/>
            </a:solidFill>
            <a:miter lim="800000"/>
            <a:headEnd/>
            <a:tailEnd/>
          </a:ln>
          <a:effectLst/>
        </p:spPr>
        <p:txBody>
          <a:bodyPr wrap="none" anchor="ctr"/>
          <a:lstStyle/>
          <a:p>
            <a:endParaRPr lang="en-US"/>
          </a:p>
        </p:txBody>
      </p:sp>
      <p:sp>
        <p:nvSpPr>
          <p:cNvPr id="23574" name="Text Box 22"/>
          <p:cNvSpPr txBox="1">
            <a:spLocks noChangeArrowheads="1"/>
          </p:cNvSpPr>
          <p:nvPr/>
        </p:nvSpPr>
        <p:spPr bwMode="auto">
          <a:xfrm>
            <a:off x="228600" y="5638800"/>
            <a:ext cx="1657350" cy="641350"/>
          </a:xfrm>
          <a:prstGeom prst="rect">
            <a:avLst/>
          </a:prstGeom>
          <a:noFill/>
          <a:ln w="9525">
            <a:noFill/>
            <a:miter lim="800000"/>
            <a:headEnd/>
            <a:tailEnd/>
          </a:ln>
          <a:effectLst/>
        </p:spPr>
        <p:txBody>
          <a:bodyPr wrap="none">
            <a:spAutoFit/>
          </a:bodyPr>
          <a:lstStyle/>
          <a:p>
            <a:r>
              <a:rPr lang="en-US"/>
              <a:t>Liver</a:t>
            </a:r>
          </a:p>
          <a:p>
            <a:r>
              <a:rPr lang="en-US"/>
              <a:t>(LDL receptor)</a:t>
            </a:r>
          </a:p>
        </p:txBody>
      </p:sp>
      <p:sp>
        <p:nvSpPr>
          <p:cNvPr id="23575" name="Rectangle 23"/>
          <p:cNvSpPr>
            <a:spLocks noChangeArrowheads="1"/>
          </p:cNvSpPr>
          <p:nvPr/>
        </p:nvSpPr>
        <p:spPr bwMode="auto">
          <a:xfrm>
            <a:off x="228600" y="5486400"/>
            <a:ext cx="1600200" cy="1066800"/>
          </a:xfrm>
          <a:prstGeom prst="rect">
            <a:avLst/>
          </a:prstGeom>
          <a:noFill/>
          <a:ln w="9525">
            <a:solidFill>
              <a:schemeClr val="tx1"/>
            </a:solidFill>
            <a:miter lim="800000"/>
            <a:headEnd/>
            <a:tailEnd/>
          </a:ln>
          <a:effectLst/>
        </p:spPr>
        <p:txBody>
          <a:bodyPr wrap="none" anchor="ctr"/>
          <a:lstStyle/>
          <a:p>
            <a:endParaRPr lang="en-US"/>
          </a:p>
        </p:txBody>
      </p:sp>
      <p:sp>
        <p:nvSpPr>
          <p:cNvPr id="23576" name="Line 24"/>
          <p:cNvSpPr>
            <a:spLocks noChangeShapeType="1"/>
          </p:cNvSpPr>
          <p:nvPr/>
        </p:nvSpPr>
        <p:spPr bwMode="auto">
          <a:xfrm flipH="1" flipV="1">
            <a:off x="2209800" y="6019800"/>
            <a:ext cx="1219200" cy="152400"/>
          </a:xfrm>
          <a:prstGeom prst="line">
            <a:avLst/>
          </a:prstGeom>
          <a:noFill/>
          <a:ln w="57150">
            <a:solidFill>
              <a:schemeClr val="tx1"/>
            </a:solidFill>
            <a:round/>
            <a:headEnd/>
            <a:tailEnd type="triangle" w="med" len="med"/>
          </a:ln>
          <a:effectLst/>
        </p:spPr>
        <p:txBody>
          <a:bodyPr/>
          <a:lstStyle/>
          <a:p>
            <a:endParaRPr lang="en-US"/>
          </a:p>
        </p:txBody>
      </p:sp>
      <p:sp>
        <p:nvSpPr>
          <p:cNvPr id="23577" name="Oval 25"/>
          <p:cNvSpPr>
            <a:spLocks noChangeArrowheads="1"/>
          </p:cNvSpPr>
          <p:nvPr/>
        </p:nvSpPr>
        <p:spPr bwMode="auto">
          <a:xfrm>
            <a:off x="7772400" y="2971800"/>
            <a:ext cx="609600" cy="457200"/>
          </a:xfrm>
          <a:prstGeom prst="ellipse">
            <a:avLst/>
          </a:prstGeom>
          <a:solidFill>
            <a:schemeClr val="folHlink"/>
          </a:solidFill>
          <a:ln w="9525">
            <a:solidFill>
              <a:schemeClr val="tx1"/>
            </a:solidFill>
            <a:round/>
            <a:headEnd/>
            <a:tailEnd/>
          </a:ln>
          <a:effectLst/>
        </p:spPr>
        <p:txBody>
          <a:bodyPr wrap="none" anchor="ctr"/>
          <a:lstStyle/>
          <a:p>
            <a:endParaRPr lang="en-US"/>
          </a:p>
        </p:txBody>
      </p:sp>
      <p:sp>
        <p:nvSpPr>
          <p:cNvPr id="23578" name="Oval 26"/>
          <p:cNvSpPr>
            <a:spLocks noChangeArrowheads="1"/>
          </p:cNvSpPr>
          <p:nvPr/>
        </p:nvSpPr>
        <p:spPr bwMode="auto">
          <a:xfrm>
            <a:off x="7772400" y="3733800"/>
            <a:ext cx="609600" cy="457200"/>
          </a:xfrm>
          <a:prstGeom prst="ellipse">
            <a:avLst/>
          </a:prstGeom>
          <a:solidFill>
            <a:schemeClr val="folHlink"/>
          </a:solidFill>
          <a:ln w="9525">
            <a:solidFill>
              <a:schemeClr val="tx1"/>
            </a:solidFill>
            <a:round/>
            <a:headEnd/>
            <a:tailEnd/>
          </a:ln>
          <a:effectLst/>
        </p:spPr>
        <p:txBody>
          <a:bodyPr wrap="none" anchor="ctr"/>
          <a:lstStyle/>
          <a:p>
            <a:endParaRPr lang="en-US"/>
          </a:p>
        </p:txBody>
      </p:sp>
      <p:sp>
        <p:nvSpPr>
          <p:cNvPr id="23579" name="Oval 27"/>
          <p:cNvSpPr>
            <a:spLocks noChangeArrowheads="1"/>
          </p:cNvSpPr>
          <p:nvPr/>
        </p:nvSpPr>
        <p:spPr bwMode="auto">
          <a:xfrm>
            <a:off x="7772400" y="4495800"/>
            <a:ext cx="609600" cy="457200"/>
          </a:xfrm>
          <a:prstGeom prst="ellipse">
            <a:avLst/>
          </a:prstGeom>
          <a:solidFill>
            <a:schemeClr val="folHlink"/>
          </a:solidFill>
          <a:ln w="9525">
            <a:solidFill>
              <a:schemeClr val="tx1"/>
            </a:solidFill>
            <a:round/>
            <a:headEnd/>
            <a:tailEnd/>
          </a:ln>
          <a:effectLst/>
        </p:spPr>
        <p:txBody>
          <a:bodyPr wrap="none" anchor="ctr"/>
          <a:lstStyle/>
          <a:p>
            <a:endParaRPr lang="en-US"/>
          </a:p>
        </p:txBody>
      </p:sp>
      <p:sp>
        <p:nvSpPr>
          <p:cNvPr id="23589" name="Text Box 37"/>
          <p:cNvSpPr txBox="1">
            <a:spLocks noChangeArrowheads="1"/>
          </p:cNvSpPr>
          <p:nvPr/>
        </p:nvSpPr>
        <p:spPr bwMode="auto">
          <a:xfrm>
            <a:off x="8382000" y="3657600"/>
            <a:ext cx="641350" cy="366713"/>
          </a:xfrm>
          <a:prstGeom prst="rect">
            <a:avLst/>
          </a:prstGeom>
          <a:noFill/>
          <a:ln w="9525">
            <a:noFill/>
            <a:miter lim="800000"/>
            <a:headEnd/>
            <a:tailEnd/>
          </a:ln>
          <a:effectLst/>
        </p:spPr>
        <p:txBody>
          <a:bodyPr wrap="none">
            <a:spAutoFit/>
          </a:bodyPr>
          <a:lstStyle/>
          <a:p>
            <a:r>
              <a:rPr lang="en-US"/>
              <a:t>HDL</a:t>
            </a:r>
          </a:p>
        </p:txBody>
      </p:sp>
      <p:sp>
        <p:nvSpPr>
          <p:cNvPr id="23590" name="Text Box 38"/>
          <p:cNvSpPr txBox="1">
            <a:spLocks noChangeArrowheads="1"/>
          </p:cNvSpPr>
          <p:nvPr/>
        </p:nvSpPr>
        <p:spPr bwMode="auto">
          <a:xfrm>
            <a:off x="5715000" y="2057400"/>
            <a:ext cx="793750" cy="366713"/>
          </a:xfrm>
          <a:prstGeom prst="rect">
            <a:avLst/>
          </a:prstGeom>
          <a:noFill/>
          <a:ln w="9525">
            <a:noFill/>
            <a:miter lim="800000"/>
            <a:headEnd/>
            <a:tailEnd/>
          </a:ln>
          <a:effectLst/>
        </p:spPr>
        <p:txBody>
          <a:bodyPr wrap="none">
            <a:spAutoFit/>
          </a:bodyPr>
          <a:lstStyle/>
          <a:p>
            <a:r>
              <a:rPr lang="en-US"/>
              <a:t>CETP</a:t>
            </a:r>
          </a:p>
        </p:txBody>
      </p:sp>
      <p:sp>
        <p:nvSpPr>
          <p:cNvPr id="23592" name="Freeform 40"/>
          <p:cNvSpPr>
            <a:spLocks/>
          </p:cNvSpPr>
          <p:nvPr/>
        </p:nvSpPr>
        <p:spPr bwMode="auto">
          <a:xfrm>
            <a:off x="4800600" y="1501775"/>
            <a:ext cx="2974975" cy="1393825"/>
          </a:xfrm>
          <a:custGeom>
            <a:avLst/>
            <a:gdLst/>
            <a:ahLst/>
            <a:cxnLst>
              <a:cxn ang="0">
                <a:pos x="0" y="0"/>
              </a:cxn>
              <a:cxn ang="0">
                <a:pos x="29" y="9"/>
              </a:cxn>
              <a:cxn ang="0">
                <a:pos x="58" y="29"/>
              </a:cxn>
              <a:cxn ang="0">
                <a:pos x="176" y="58"/>
              </a:cxn>
              <a:cxn ang="0">
                <a:pos x="390" y="117"/>
              </a:cxn>
              <a:cxn ang="0">
                <a:pos x="586" y="175"/>
              </a:cxn>
              <a:cxn ang="0">
                <a:pos x="1035" y="419"/>
              </a:cxn>
              <a:cxn ang="0">
                <a:pos x="1171" y="478"/>
              </a:cxn>
              <a:cxn ang="0">
                <a:pos x="1259" y="507"/>
              </a:cxn>
              <a:cxn ang="0">
                <a:pos x="1386" y="585"/>
              </a:cxn>
              <a:cxn ang="0">
                <a:pos x="1445" y="605"/>
              </a:cxn>
              <a:cxn ang="0">
                <a:pos x="1601" y="683"/>
              </a:cxn>
              <a:cxn ang="0">
                <a:pos x="1718" y="751"/>
              </a:cxn>
              <a:cxn ang="0">
                <a:pos x="1874" y="878"/>
              </a:cxn>
            </a:cxnLst>
            <a:rect l="0" t="0" r="r" b="b"/>
            <a:pathLst>
              <a:path w="1874" h="878">
                <a:moveTo>
                  <a:pt x="0" y="0"/>
                </a:moveTo>
                <a:cubicBezTo>
                  <a:pt x="10" y="3"/>
                  <a:pt x="20" y="4"/>
                  <a:pt x="29" y="9"/>
                </a:cubicBezTo>
                <a:cubicBezTo>
                  <a:pt x="40" y="14"/>
                  <a:pt x="47" y="25"/>
                  <a:pt x="58" y="29"/>
                </a:cubicBezTo>
                <a:cubicBezTo>
                  <a:pt x="70" y="33"/>
                  <a:pt x="150" y="50"/>
                  <a:pt x="176" y="58"/>
                </a:cubicBezTo>
                <a:cubicBezTo>
                  <a:pt x="247" y="80"/>
                  <a:pt x="318" y="97"/>
                  <a:pt x="390" y="117"/>
                </a:cubicBezTo>
                <a:cubicBezTo>
                  <a:pt x="456" y="135"/>
                  <a:pt x="519" y="160"/>
                  <a:pt x="586" y="175"/>
                </a:cubicBezTo>
                <a:cubicBezTo>
                  <a:pt x="739" y="251"/>
                  <a:pt x="882" y="344"/>
                  <a:pt x="1035" y="419"/>
                </a:cubicBezTo>
                <a:cubicBezTo>
                  <a:pt x="1078" y="440"/>
                  <a:pt x="1126" y="460"/>
                  <a:pt x="1171" y="478"/>
                </a:cubicBezTo>
                <a:cubicBezTo>
                  <a:pt x="1200" y="489"/>
                  <a:pt x="1231" y="493"/>
                  <a:pt x="1259" y="507"/>
                </a:cubicBezTo>
                <a:cubicBezTo>
                  <a:pt x="1303" y="529"/>
                  <a:pt x="1346" y="558"/>
                  <a:pt x="1386" y="585"/>
                </a:cubicBezTo>
                <a:cubicBezTo>
                  <a:pt x="1403" y="597"/>
                  <a:pt x="1428" y="594"/>
                  <a:pt x="1445" y="605"/>
                </a:cubicBezTo>
                <a:cubicBezTo>
                  <a:pt x="1495" y="638"/>
                  <a:pt x="1550" y="655"/>
                  <a:pt x="1601" y="683"/>
                </a:cubicBezTo>
                <a:cubicBezTo>
                  <a:pt x="1610" y="688"/>
                  <a:pt x="1705" y="740"/>
                  <a:pt x="1718" y="751"/>
                </a:cubicBezTo>
                <a:cubicBezTo>
                  <a:pt x="1766" y="792"/>
                  <a:pt x="1818" y="848"/>
                  <a:pt x="1874" y="878"/>
                </a:cubicBezTo>
              </a:path>
            </a:pathLst>
          </a:custGeom>
          <a:noFill/>
          <a:ln w="28575" cmpd="sng">
            <a:solidFill>
              <a:schemeClr val="tx1"/>
            </a:solidFill>
            <a:round/>
            <a:headEnd type="triangle" w="med" len="med"/>
            <a:tailEnd type="none" w="med" len="med"/>
          </a:ln>
          <a:effectLst/>
        </p:spPr>
        <p:txBody>
          <a:bodyPr/>
          <a:lstStyle/>
          <a:p>
            <a:endParaRPr lang="en-US"/>
          </a:p>
        </p:txBody>
      </p:sp>
      <p:sp>
        <p:nvSpPr>
          <p:cNvPr id="23593" name="Freeform 41"/>
          <p:cNvSpPr>
            <a:spLocks/>
          </p:cNvSpPr>
          <p:nvPr/>
        </p:nvSpPr>
        <p:spPr bwMode="auto">
          <a:xfrm>
            <a:off x="4679950" y="1782763"/>
            <a:ext cx="3084513" cy="1379537"/>
          </a:xfrm>
          <a:custGeom>
            <a:avLst/>
            <a:gdLst/>
            <a:ahLst/>
            <a:cxnLst>
              <a:cxn ang="0">
                <a:pos x="0" y="0"/>
              </a:cxn>
              <a:cxn ang="0">
                <a:pos x="98" y="39"/>
              </a:cxn>
              <a:cxn ang="0">
                <a:pos x="215" y="107"/>
              </a:cxn>
              <a:cxn ang="0">
                <a:pos x="283" y="156"/>
              </a:cxn>
              <a:cxn ang="0">
                <a:pos x="498" y="263"/>
              </a:cxn>
              <a:cxn ang="0">
                <a:pos x="742" y="390"/>
              </a:cxn>
              <a:cxn ang="0">
                <a:pos x="820" y="420"/>
              </a:cxn>
              <a:cxn ang="0">
                <a:pos x="967" y="488"/>
              </a:cxn>
              <a:cxn ang="0">
                <a:pos x="1318" y="615"/>
              </a:cxn>
              <a:cxn ang="0">
                <a:pos x="1514" y="664"/>
              </a:cxn>
              <a:cxn ang="0">
                <a:pos x="1816" y="820"/>
              </a:cxn>
              <a:cxn ang="0">
                <a:pos x="1943" y="869"/>
              </a:cxn>
            </a:cxnLst>
            <a:rect l="0" t="0" r="r" b="b"/>
            <a:pathLst>
              <a:path w="1943" h="869">
                <a:moveTo>
                  <a:pt x="0" y="0"/>
                </a:moveTo>
                <a:cubicBezTo>
                  <a:pt x="34" y="10"/>
                  <a:pt x="64" y="27"/>
                  <a:pt x="98" y="39"/>
                </a:cubicBezTo>
                <a:cubicBezTo>
                  <a:pt x="160" y="85"/>
                  <a:pt x="123" y="61"/>
                  <a:pt x="215" y="107"/>
                </a:cubicBezTo>
                <a:cubicBezTo>
                  <a:pt x="240" y="119"/>
                  <a:pt x="260" y="141"/>
                  <a:pt x="283" y="156"/>
                </a:cubicBezTo>
                <a:cubicBezTo>
                  <a:pt x="347" y="198"/>
                  <a:pt x="424" y="246"/>
                  <a:pt x="498" y="263"/>
                </a:cubicBezTo>
                <a:cubicBezTo>
                  <a:pt x="568" y="333"/>
                  <a:pt x="653" y="356"/>
                  <a:pt x="742" y="390"/>
                </a:cubicBezTo>
                <a:cubicBezTo>
                  <a:pt x="844" y="429"/>
                  <a:pt x="720" y="394"/>
                  <a:pt x="820" y="420"/>
                </a:cubicBezTo>
                <a:cubicBezTo>
                  <a:pt x="865" y="448"/>
                  <a:pt x="919" y="464"/>
                  <a:pt x="967" y="488"/>
                </a:cubicBezTo>
                <a:cubicBezTo>
                  <a:pt x="1079" y="543"/>
                  <a:pt x="1194" y="597"/>
                  <a:pt x="1318" y="615"/>
                </a:cubicBezTo>
                <a:cubicBezTo>
                  <a:pt x="1383" y="636"/>
                  <a:pt x="1448" y="647"/>
                  <a:pt x="1514" y="664"/>
                </a:cubicBezTo>
                <a:cubicBezTo>
                  <a:pt x="1610" y="729"/>
                  <a:pt x="1706" y="782"/>
                  <a:pt x="1816" y="820"/>
                </a:cubicBezTo>
                <a:cubicBezTo>
                  <a:pt x="1853" y="833"/>
                  <a:pt x="1898" y="869"/>
                  <a:pt x="1943" y="869"/>
                </a:cubicBezTo>
              </a:path>
            </a:pathLst>
          </a:custGeom>
          <a:noFill/>
          <a:ln w="28575" cmpd="sng">
            <a:solidFill>
              <a:schemeClr val="tx1"/>
            </a:solidFill>
            <a:round/>
            <a:headEnd type="none" w="med" len="med"/>
            <a:tailEnd type="triangle" w="med" len="med"/>
          </a:ln>
          <a:effectLst/>
        </p:spPr>
        <p:txBody>
          <a:bodyPr/>
          <a:lstStyle/>
          <a:p>
            <a:endParaRPr lang="en-US"/>
          </a:p>
        </p:txBody>
      </p:sp>
      <p:sp>
        <p:nvSpPr>
          <p:cNvPr id="23594" name="Text Box 42"/>
          <p:cNvSpPr txBox="1">
            <a:spLocks noChangeArrowheads="1"/>
          </p:cNvSpPr>
          <p:nvPr/>
        </p:nvSpPr>
        <p:spPr bwMode="auto">
          <a:xfrm>
            <a:off x="5927725" y="1560513"/>
            <a:ext cx="501650" cy="366712"/>
          </a:xfrm>
          <a:prstGeom prst="rect">
            <a:avLst/>
          </a:prstGeom>
          <a:noFill/>
          <a:ln w="9525">
            <a:noFill/>
            <a:miter lim="800000"/>
            <a:headEnd/>
            <a:tailEnd/>
          </a:ln>
          <a:effectLst/>
        </p:spPr>
        <p:txBody>
          <a:bodyPr wrap="none">
            <a:spAutoFit/>
          </a:bodyPr>
          <a:lstStyle/>
          <a:p>
            <a:r>
              <a:rPr lang="en-US"/>
              <a:t>CE</a:t>
            </a:r>
          </a:p>
        </p:txBody>
      </p:sp>
      <p:sp>
        <p:nvSpPr>
          <p:cNvPr id="23595" name="Text Box 43"/>
          <p:cNvSpPr txBox="1">
            <a:spLocks noChangeArrowheads="1"/>
          </p:cNvSpPr>
          <p:nvPr/>
        </p:nvSpPr>
        <p:spPr bwMode="auto">
          <a:xfrm>
            <a:off x="5699125" y="2474913"/>
            <a:ext cx="501650" cy="366712"/>
          </a:xfrm>
          <a:prstGeom prst="rect">
            <a:avLst/>
          </a:prstGeom>
          <a:noFill/>
          <a:ln w="9525">
            <a:noFill/>
            <a:miter lim="800000"/>
            <a:headEnd/>
            <a:tailEnd/>
          </a:ln>
          <a:effectLst/>
        </p:spPr>
        <p:txBody>
          <a:bodyPr wrap="none">
            <a:spAutoFit/>
          </a:bodyPr>
          <a:lstStyle/>
          <a:p>
            <a:r>
              <a:rPr lang="en-US"/>
              <a:t>TG</a:t>
            </a:r>
          </a:p>
        </p:txBody>
      </p:sp>
      <p:sp>
        <p:nvSpPr>
          <p:cNvPr id="23596" name="Text Box 44"/>
          <p:cNvSpPr txBox="1">
            <a:spLocks noChangeArrowheads="1"/>
          </p:cNvSpPr>
          <p:nvPr/>
        </p:nvSpPr>
        <p:spPr bwMode="auto">
          <a:xfrm>
            <a:off x="5791200" y="5410200"/>
            <a:ext cx="793750" cy="366713"/>
          </a:xfrm>
          <a:prstGeom prst="rect">
            <a:avLst/>
          </a:prstGeom>
          <a:noFill/>
          <a:ln w="9525">
            <a:noFill/>
            <a:miter lim="800000"/>
            <a:headEnd/>
            <a:tailEnd/>
          </a:ln>
          <a:effectLst/>
        </p:spPr>
        <p:txBody>
          <a:bodyPr wrap="none">
            <a:spAutoFit/>
          </a:bodyPr>
          <a:lstStyle/>
          <a:p>
            <a:r>
              <a:rPr lang="en-US"/>
              <a:t>CETP</a:t>
            </a:r>
          </a:p>
        </p:txBody>
      </p:sp>
      <p:sp>
        <p:nvSpPr>
          <p:cNvPr id="23597" name="Freeform 45"/>
          <p:cNvSpPr>
            <a:spLocks/>
          </p:cNvSpPr>
          <p:nvPr/>
        </p:nvSpPr>
        <p:spPr bwMode="auto">
          <a:xfrm flipV="1">
            <a:off x="4343400" y="5105400"/>
            <a:ext cx="3505200" cy="1219200"/>
          </a:xfrm>
          <a:custGeom>
            <a:avLst/>
            <a:gdLst/>
            <a:ahLst/>
            <a:cxnLst>
              <a:cxn ang="0">
                <a:pos x="0" y="0"/>
              </a:cxn>
              <a:cxn ang="0">
                <a:pos x="29" y="9"/>
              </a:cxn>
              <a:cxn ang="0">
                <a:pos x="58" y="29"/>
              </a:cxn>
              <a:cxn ang="0">
                <a:pos x="176" y="58"/>
              </a:cxn>
              <a:cxn ang="0">
                <a:pos x="390" y="117"/>
              </a:cxn>
              <a:cxn ang="0">
                <a:pos x="586" y="175"/>
              </a:cxn>
              <a:cxn ang="0">
                <a:pos x="1035" y="419"/>
              </a:cxn>
              <a:cxn ang="0">
                <a:pos x="1171" y="478"/>
              </a:cxn>
              <a:cxn ang="0">
                <a:pos x="1259" y="507"/>
              </a:cxn>
              <a:cxn ang="0">
                <a:pos x="1386" y="585"/>
              </a:cxn>
              <a:cxn ang="0">
                <a:pos x="1445" y="605"/>
              </a:cxn>
              <a:cxn ang="0">
                <a:pos x="1601" y="683"/>
              </a:cxn>
              <a:cxn ang="0">
                <a:pos x="1718" y="751"/>
              </a:cxn>
              <a:cxn ang="0">
                <a:pos x="1874" y="878"/>
              </a:cxn>
            </a:cxnLst>
            <a:rect l="0" t="0" r="r" b="b"/>
            <a:pathLst>
              <a:path w="1874" h="878">
                <a:moveTo>
                  <a:pt x="0" y="0"/>
                </a:moveTo>
                <a:cubicBezTo>
                  <a:pt x="10" y="3"/>
                  <a:pt x="20" y="4"/>
                  <a:pt x="29" y="9"/>
                </a:cubicBezTo>
                <a:cubicBezTo>
                  <a:pt x="40" y="14"/>
                  <a:pt x="47" y="25"/>
                  <a:pt x="58" y="29"/>
                </a:cubicBezTo>
                <a:cubicBezTo>
                  <a:pt x="70" y="33"/>
                  <a:pt x="150" y="50"/>
                  <a:pt x="176" y="58"/>
                </a:cubicBezTo>
                <a:cubicBezTo>
                  <a:pt x="247" y="80"/>
                  <a:pt x="318" y="97"/>
                  <a:pt x="390" y="117"/>
                </a:cubicBezTo>
                <a:cubicBezTo>
                  <a:pt x="456" y="135"/>
                  <a:pt x="519" y="160"/>
                  <a:pt x="586" y="175"/>
                </a:cubicBezTo>
                <a:cubicBezTo>
                  <a:pt x="739" y="251"/>
                  <a:pt x="882" y="344"/>
                  <a:pt x="1035" y="419"/>
                </a:cubicBezTo>
                <a:cubicBezTo>
                  <a:pt x="1078" y="440"/>
                  <a:pt x="1126" y="460"/>
                  <a:pt x="1171" y="478"/>
                </a:cubicBezTo>
                <a:cubicBezTo>
                  <a:pt x="1200" y="489"/>
                  <a:pt x="1231" y="493"/>
                  <a:pt x="1259" y="507"/>
                </a:cubicBezTo>
                <a:cubicBezTo>
                  <a:pt x="1303" y="529"/>
                  <a:pt x="1346" y="558"/>
                  <a:pt x="1386" y="585"/>
                </a:cubicBezTo>
                <a:cubicBezTo>
                  <a:pt x="1403" y="597"/>
                  <a:pt x="1428" y="594"/>
                  <a:pt x="1445" y="605"/>
                </a:cubicBezTo>
                <a:cubicBezTo>
                  <a:pt x="1495" y="638"/>
                  <a:pt x="1550" y="655"/>
                  <a:pt x="1601" y="683"/>
                </a:cubicBezTo>
                <a:cubicBezTo>
                  <a:pt x="1610" y="688"/>
                  <a:pt x="1705" y="740"/>
                  <a:pt x="1718" y="751"/>
                </a:cubicBezTo>
                <a:cubicBezTo>
                  <a:pt x="1766" y="792"/>
                  <a:pt x="1818" y="848"/>
                  <a:pt x="1874" y="878"/>
                </a:cubicBezTo>
              </a:path>
            </a:pathLst>
          </a:custGeom>
          <a:noFill/>
          <a:ln w="28575" cmpd="sng">
            <a:solidFill>
              <a:schemeClr val="tx1"/>
            </a:solidFill>
            <a:round/>
            <a:headEnd type="triangle" w="med" len="med"/>
            <a:tailEnd type="none" w="med" len="med"/>
          </a:ln>
          <a:effectLst/>
        </p:spPr>
        <p:txBody>
          <a:bodyPr/>
          <a:lstStyle/>
          <a:p>
            <a:endParaRPr lang="en-US"/>
          </a:p>
        </p:txBody>
      </p:sp>
      <p:sp>
        <p:nvSpPr>
          <p:cNvPr id="23598" name="Freeform 46"/>
          <p:cNvSpPr>
            <a:spLocks/>
          </p:cNvSpPr>
          <p:nvPr/>
        </p:nvSpPr>
        <p:spPr bwMode="auto">
          <a:xfrm flipV="1">
            <a:off x="4419600" y="4876800"/>
            <a:ext cx="3276600" cy="1135063"/>
          </a:xfrm>
          <a:custGeom>
            <a:avLst/>
            <a:gdLst/>
            <a:ahLst/>
            <a:cxnLst>
              <a:cxn ang="0">
                <a:pos x="0" y="0"/>
              </a:cxn>
              <a:cxn ang="0">
                <a:pos x="98" y="39"/>
              </a:cxn>
              <a:cxn ang="0">
                <a:pos x="215" y="107"/>
              </a:cxn>
              <a:cxn ang="0">
                <a:pos x="283" y="156"/>
              </a:cxn>
              <a:cxn ang="0">
                <a:pos x="498" y="263"/>
              </a:cxn>
              <a:cxn ang="0">
                <a:pos x="742" y="390"/>
              </a:cxn>
              <a:cxn ang="0">
                <a:pos x="820" y="420"/>
              </a:cxn>
              <a:cxn ang="0">
                <a:pos x="967" y="488"/>
              </a:cxn>
              <a:cxn ang="0">
                <a:pos x="1318" y="615"/>
              </a:cxn>
              <a:cxn ang="0">
                <a:pos x="1514" y="664"/>
              </a:cxn>
              <a:cxn ang="0">
                <a:pos x="1816" y="820"/>
              </a:cxn>
              <a:cxn ang="0">
                <a:pos x="1943" y="869"/>
              </a:cxn>
            </a:cxnLst>
            <a:rect l="0" t="0" r="r" b="b"/>
            <a:pathLst>
              <a:path w="1943" h="869">
                <a:moveTo>
                  <a:pt x="0" y="0"/>
                </a:moveTo>
                <a:cubicBezTo>
                  <a:pt x="34" y="10"/>
                  <a:pt x="64" y="27"/>
                  <a:pt x="98" y="39"/>
                </a:cubicBezTo>
                <a:cubicBezTo>
                  <a:pt x="160" y="85"/>
                  <a:pt x="123" y="61"/>
                  <a:pt x="215" y="107"/>
                </a:cubicBezTo>
                <a:cubicBezTo>
                  <a:pt x="240" y="119"/>
                  <a:pt x="260" y="141"/>
                  <a:pt x="283" y="156"/>
                </a:cubicBezTo>
                <a:cubicBezTo>
                  <a:pt x="347" y="198"/>
                  <a:pt x="424" y="246"/>
                  <a:pt x="498" y="263"/>
                </a:cubicBezTo>
                <a:cubicBezTo>
                  <a:pt x="568" y="333"/>
                  <a:pt x="653" y="356"/>
                  <a:pt x="742" y="390"/>
                </a:cubicBezTo>
                <a:cubicBezTo>
                  <a:pt x="844" y="429"/>
                  <a:pt x="720" y="394"/>
                  <a:pt x="820" y="420"/>
                </a:cubicBezTo>
                <a:cubicBezTo>
                  <a:pt x="865" y="448"/>
                  <a:pt x="919" y="464"/>
                  <a:pt x="967" y="488"/>
                </a:cubicBezTo>
                <a:cubicBezTo>
                  <a:pt x="1079" y="543"/>
                  <a:pt x="1194" y="597"/>
                  <a:pt x="1318" y="615"/>
                </a:cubicBezTo>
                <a:cubicBezTo>
                  <a:pt x="1383" y="636"/>
                  <a:pt x="1448" y="647"/>
                  <a:pt x="1514" y="664"/>
                </a:cubicBezTo>
                <a:cubicBezTo>
                  <a:pt x="1610" y="729"/>
                  <a:pt x="1706" y="782"/>
                  <a:pt x="1816" y="820"/>
                </a:cubicBezTo>
                <a:cubicBezTo>
                  <a:pt x="1853" y="833"/>
                  <a:pt x="1898" y="869"/>
                  <a:pt x="1943" y="869"/>
                </a:cubicBezTo>
              </a:path>
            </a:pathLst>
          </a:custGeom>
          <a:noFill/>
          <a:ln w="28575" cmpd="sng">
            <a:solidFill>
              <a:schemeClr val="tx1"/>
            </a:solidFill>
            <a:round/>
            <a:headEnd type="none" w="med" len="med"/>
            <a:tailEnd type="triangle" w="med" len="med"/>
          </a:ln>
          <a:effectLst/>
        </p:spPr>
        <p:txBody>
          <a:bodyPr/>
          <a:lstStyle/>
          <a:p>
            <a:endParaRPr lang="en-US"/>
          </a:p>
        </p:txBody>
      </p:sp>
      <p:sp>
        <p:nvSpPr>
          <p:cNvPr id="23599" name="Text Box 47"/>
          <p:cNvSpPr txBox="1">
            <a:spLocks noChangeArrowheads="1"/>
          </p:cNvSpPr>
          <p:nvPr/>
        </p:nvSpPr>
        <p:spPr bwMode="auto">
          <a:xfrm>
            <a:off x="5715000" y="5029200"/>
            <a:ext cx="501650" cy="366713"/>
          </a:xfrm>
          <a:prstGeom prst="rect">
            <a:avLst/>
          </a:prstGeom>
          <a:noFill/>
          <a:ln w="9525">
            <a:noFill/>
            <a:miter lim="800000"/>
            <a:headEnd/>
            <a:tailEnd/>
          </a:ln>
          <a:effectLst/>
        </p:spPr>
        <p:txBody>
          <a:bodyPr wrap="none">
            <a:spAutoFit/>
          </a:bodyPr>
          <a:lstStyle/>
          <a:p>
            <a:r>
              <a:rPr lang="en-US"/>
              <a:t>TG</a:t>
            </a:r>
          </a:p>
        </p:txBody>
      </p:sp>
      <p:sp>
        <p:nvSpPr>
          <p:cNvPr id="23600" name="Text Box 48"/>
          <p:cNvSpPr txBox="1">
            <a:spLocks noChangeArrowheads="1"/>
          </p:cNvSpPr>
          <p:nvPr/>
        </p:nvSpPr>
        <p:spPr bwMode="auto">
          <a:xfrm>
            <a:off x="6324600" y="5791200"/>
            <a:ext cx="501650" cy="366713"/>
          </a:xfrm>
          <a:prstGeom prst="rect">
            <a:avLst/>
          </a:prstGeom>
          <a:noFill/>
          <a:ln w="9525">
            <a:noFill/>
            <a:miter lim="800000"/>
            <a:headEnd/>
            <a:tailEnd/>
          </a:ln>
          <a:effectLst/>
        </p:spPr>
        <p:txBody>
          <a:bodyPr wrap="none">
            <a:spAutoFit/>
          </a:bodyPr>
          <a:lstStyle/>
          <a:p>
            <a:r>
              <a:rPr lang="en-US"/>
              <a:t>CE</a:t>
            </a:r>
          </a:p>
        </p:txBody>
      </p:sp>
      <p:sp>
        <p:nvSpPr>
          <p:cNvPr id="23601" name="Line 49"/>
          <p:cNvSpPr>
            <a:spLocks noChangeShapeType="1"/>
          </p:cNvSpPr>
          <p:nvPr/>
        </p:nvSpPr>
        <p:spPr bwMode="auto">
          <a:xfrm>
            <a:off x="4800600" y="3505200"/>
            <a:ext cx="3048000" cy="228600"/>
          </a:xfrm>
          <a:prstGeom prst="line">
            <a:avLst/>
          </a:prstGeom>
          <a:noFill/>
          <a:ln w="28575">
            <a:solidFill>
              <a:schemeClr val="tx1"/>
            </a:solidFill>
            <a:round/>
            <a:headEnd/>
            <a:tailEnd type="triangle" w="med" len="med"/>
          </a:ln>
          <a:effectLst/>
        </p:spPr>
        <p:txBody>
          <a:bodyPr/>
          <a:lstStyle/>
          <a:p>
            <a:endParaRPr lang="en-US"/>
          </a:p>
        </p:txBody>
      </p:sp>
      <p:sp>
        <p:nvSpPr>
          <p:cNvPr id="23602" name="Line 50"/>
          <p:cNvSpPr>
            <a:spLocks noChangeShapeType="1"/>
          </p:cNvSpPr>
          <p:nvPr/>
        </p:nvSpPr>
        <p:spPr bwMode="auto">
          <a:xfrm flipH="1" flipV="1">
            <a:off x="4724400" y="3886200"/>
            <a:ext cx="3124200" cy="228600"/>
          </a:xfrm>
          <a:prstGeom prst="line">
            <a:avLst/>
          </a:prstGeom>
          <a:noFill/>
          <a:ln w="38100">
            <a:solidFill>
              <a:schemeClr val="tx1"/>
            </a:solidFill>
            <a:round/>
            <a:headEnd/>
            <a:tailEnd type="triangle" w="med" len="med"/>
          </a:ln>
          <a:effectLst/>
        </p:spPr>
        <p:txBody>
          <a:bodyPr/>
          <a:lstStyle/>
          <a:p>
            <a:endParaRPr lang="en-US"/>
          </a:p>
        </p:txBody>
      </p:sp>
      <p:sp>
        <p:nvSpPr>
          <p:cNvPr id="23603" name="Text Box 51"/>
          <p:cNvSpPr txBox="1">
            <a:spLocks noChangeArrowheads="1"/>
          </p:cNvSpPr>
          <p:nvPr/>
        </p:nvSpPr>
        <p:spPr bwMode="auto">
          <a:xfrm>
            <a:off x="5562600" y="3671888"/>
            <a:ext cx="793750" cy="366712"/>
          </a:xfrm>
          <a:prstGeom prst="rect">
            <a:avLst/>
          </a:prstGeom>
          <a:noFill/>
          <a:ln w="9525">
            <a:noFill/>
            <a:miter lim="800000"/>
            <a:headEnd/>
            <a:tailEnd/>
          </a:ln>
          <a:effectLst/>
        </p:spPr>
        <p:txBody>
          <a:bodyPr wrap="none">
            <a:spAutoFit/>
          </a:bodyPr>
          <a:lstStyle/>
          <a:p>
            <a:r>
              <a:rPr lang="en-US"/>
              <a:t>CETP</a:t>
            </a:r>
          </a:p>
        </p:txBody>
      </p:sp>
      <p:sp>
        <p:nvSpPr>
          <p:cNvPr id="23604" name="Text Box 52"/>
          <p:cNvSpPr txBox="1">
            <a:spLocks noChangeArrowheads="1"/>
          </p:cNvSpPr>
          <p:nvPr/>
        </p:nvSpPr>
        <p:spPr bwMode="auto">
          <a:xfrm>
            <a:off x="5638800" y="3276600"/>
            <a:ext cx="501650" cy="366713"/>
          </a:xfrm>
          <a:prstGeom prst="rect">
            <a:avLst/>
          </a:prstGeom>
          <a:noFill/>
          <a:ln w="9525">
            <a:noFill/>
            <a:miter lim="800000"/>
            <a:headEnd/>
            <a:tailEnd/>
          </a:ln>
          <a:effectLst/>
        </p:spPr>
        <p:txBody>
          <a:bodyPr wrap="none">
            <a:spAutoFit/>
          </a:bodyPr>
          <a:lstStyle/>
          <a:p>
            <a:r>
              <a:rPr lang="en-US"/>
              <a:t>TG</a:t>
            </a:r>
          </a:p>
        </p:txBody>
      </p:sp>
      <p:sp>
        <p:nvSpPr>
          <p:cNvPr id="23605" name="Text Box 53"/>
          <p:cNvSpPr txBox="1">
            <a:spLocks noChangeArrowheads="1"/>
          </p:cNvSpPr>
          <p:nvPr/>
        </p:nvSpPr>
        <p:spPr bwMode="auto">
          <a:xfrm>
            <a:off x="5562600" y="4038600"/>
            <a:ext cx="501650" cy="366713"/>
          </a:xfrm>
          <a:prstGeom prst="rect">
            <a:avLst/>
          </a:prstGeom>
          <a:noFill/>
          <a:ln w="9525">
            <a:noFill/>
            <a:miter lim="800000"/>
            <a:headEnd/>
            <a:tailEnd/>
          </a:ln>
          <a:effectLst/>
        </p:spPr>
        <p:txBody>
          <a:bodyPr wrap="none">
            <a:spAutoFit/>
          </a:bodyPr>
          <a:lstStyle/>
          <a:p>
            <a:r>
              <a:rPr lang="en-US"/>
              <a:t>CE</a:t>
            </a:r>
          </a:p>
        </p:txBody>
      </p:sp>
      <p:sp>
        <p:nvSpPr>
          <p:cNvPr id="23607" name="Text Box 55"/>
          <p:cNvSpPr txBox="1">
            <a:spLocks noChangeArrowheads="1"/>
          </p:cNvSpPr>
          <p:nvPr/>
        </p:nvSpPr>
        <p:spPr bwMode="auto">
          <a:xfrm>
            <a:off x="327025" y="165100"/>
            <a:ext cx="8138766" cy="369332"/>
          </a:xfrm>
          <a:prstGeom prst="rect">
            <a:avLst/>
          </a:prstGeom>
          <a:noFill/>
          <a:ln w="12700">
            <a:noFill/>
            <a:miter lim="800000"/>
            <a:headEnd/>
            <a:tailEnd/>
          </a:ln>
          <a:effectLst/>
        </p:spPr>
        <p:txBody>
          <a:bodyPr wrap="none">
            <a:spAutoFit/>
          </a:bodyPr>
          <a:lstStyle/>
          <a:p>
            <a:pPr eaLnBrk="0" hangingPunct="0"/>
            <a:r>
              <a:rPr lang="en-US" b="1" dirty="0" smtClean="0"/>
              <a:t>CTEP Exchanges cholesterol </a:t>
            </a:r>
            <a:r>
              <a:rPr lang="en-US" b="1" dirty="0"/>
              <a:t>esters in HDLs for triglycerides in B100 LPs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594"/>
                                        </p:tgtEl>
                                        <p:attrNameLst>
                                          <p:attrName>style.visibility</p:attrName>
                                        </p:attrNameLst>
                                      </p:cBhvr>
                                      <p:to>
                                        <p:strVal val="visible"/>
                                      </p:to>
                                    </p:set>
                                    <p:animEffect transition="in" filter="blinds(horizontal)">
                                      <p:cBhvr>
                                        <p:cTn id="7" dur="500"/>
                                        <p:tgtEl>
                                          <p:spTgt spid="23594"/>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3592"/>
                                        </p:tgtEl>
                                        <p:attrNameLst>
                                          <p:attrName>style.visibility</p:attrName>
                                        </p:attrNameLst>
                                      </p:cBhvr>
                                      <p:to>
                                        <p:strVal val="visible"/>
                                      </p:to>
                                    </p:set>
                                    <p:animEffect transition="in" filter="blinds(horizontal)">
                                      <p:cBhvr>
                                        <p:cTn id="11" dur="500"/>
                                        <p:tgtEl>
                                          <p:spTgt spid="23592"/>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23590"/>
                                        </p:tgtEl>
                                        <p:attrNameLst>
                                          <p:attrName>style.visibility</p:attrName>
                                        </p:attrNameLst>
                                      </p:cBhvr>
                                      <p:to>
                                        <p:strVal val="visible"/>
                                      </p:to>
                                    </p:set>
                                    <p:animEffect transition="in" filter="blinds(horizontal)">
                                      <p:cBhvr>
                                        <p:cTn id="15" dur="500"/>
                                        <p:tgtEl>
                                          <p:spTgt spid="23590"/>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23593"/>
                                        </p:tgtEl>
                                        <p:attrNameLst>
                                          <p:attrName>style.visibility</p:attrName>
                                        </p:attrNameLst>
                                      </p:cBhvr>
                                      <p:to>
                                        <p:strVal val="visible"/>
                                      </p:to>
                                    </p:set>
                                    <p:animEffect transition="in" filter="blinds(horizontal)">
                                      <p:cBhvr>
                                        <p:cTn id="19" dur="500"/>
                                        <p:tgtEl>
                                          <p:spTgt spid="23593"/>
                                        </p:tgtEl>
                                      </p:cBhvr>
                                    </p:animEffec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23595"/>
                                        </p:tgtEl>
                                        <p:attrNameLst>
                                          <p:attrName>style.visibility</p:attrName>
                                        </p:attrNameLst>
                                      </p:cBhvr>
                                      <p:to>
                                        <p:strVal val="visible"/>
                                      </p:to>
                                    </p:set>
                                    <p:animEffect transition="in" filter="blinds(horizontal)">
                                      <p:cBhvr>
                                        <p:cTn id="23" dur="500"/>
                                        <p:tgtEl>
                                          <p:spTgt spid="23595"/>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23604"/>
                                        </p:tgtEl>
                                        <p:attrNameLst>
                                          <p:attrName>style.visibility</p:attrName>
                                        </p:attrNameLst>
                                      </p:cBhvr>
                                      <p:to>
                                        <p:strVal val="visible"/>
                                      </p:to>
                                    </p:set>
                                    <p:animEffect transition="in" filter="blinds(horizontal)">
                                      <p:cBhvr>
                                        <p:cTn id="28" dur="500"/>
                                        <p:tgtEl>
                                          <p:spTgt spid="23604"/>
                                        </p:tgtEl>
                                      </p:cBhvr>
                                    </p:animEffect>
                                  </p:childTnLst>
                                </p:cTn>
                              </p:par>
                            </p:childTnLst>
                          </p:cTn>
                        </p:par>
                        <p:par>
                          <p:cTn id="29" fill="hold">
                            <p:stCondLst>
                              <p:cond delay="500"/>
                            </p:stCondLst>
                            <p:childTnLst>
                              <p:par>
                                <p:cTn id="30" presetID="3" presetClass="entr" presetSubtype="10" fill="hold" grpId="0" nodeType="afterEffect">
                                  <p:stCondLst>
                                    <p:cond delay="0"/>
                                  </p:stCondLst>
                                  <p:childTnLst>
                                    <p:set>
                                      <p:cBhvr>
                                        <p:cTn id="31" dur="1" fill="hold">
                                          <p:stCondLst>
                                            <p:cond delay="0"/>
                                          </p:stCondLst>
                                        </p:cTn>
                                        <p:tgtEl>
                                          <p:spTgt spid="23601"/>
                                        </p:tgtEl>
                                        <p:attrNameLst>
                                          <p:attrName>style.visibility</p:attrName>
                                        </p:attrNameLst>
                                      </p:cBhvr>
                                      <p:to>
                                        <p:strVal val="visible"/>
                                      </p:to>
                                    </p:set>
                                    <p:animEffect transition="in" filter="blinds(horizontal)">
                                      <p:cBhvr>
                                        <p:cTn id="32" dur="500"/>
                                        <p:tgtEl>
                                          <p:spTgt spid="23601"/>
                                        </p:tgtEl>
                                      </p:cBhvr>
                                    </p:animEffect>
                                  </p:childTnLst>
                                </p:cTn>
                              </p:par>
                            </p:childTnLst>
                          </p:cTn>
                        </p:par>
                        <p:par>
                          <p:cTn id="33" fill="hold">
                            <p:stCondLst>
                              <p:cond delay="1000"/>
                            </p:stCondLst>
                            <p:childTnLst>
                              <p:par>
                                <p:cTn id="34" presetID="3" presetClass="entr" presetSubtype="10" fill="hold" grpId="0" nodeType="afterEffect">
                                  <p:stCondLst>
                                    <p:cond delay="0"/>
                                  </p:stCondLst>
                                  <p:childTnLst>
                                    <p:set>
                                      <p:cBhvr>
                                        <p:cTn id="35" dur="1" fill="hold">
                                          <p:stCondLst>
                                            <p:cond delay="0"/>
                                          </p:stCondLst>
                                        </p:cTn>
                                        <p:tgtEl>
                                          <p:spTgt spid="23603"/>
                                        </p:tgtEl>
                                        <p:attrNameLst>
                                          <p:attrName>style.visibility</p:attrName>
                                        </p:attrNameLst>
                                      </p:cBhvr>
                                      <p:to>
                                        <p:strVal val="visible"/>
                                      </p:to>
                                    </p:set>
                                    <p:animEffect transition="in" filter="blinds(horizontal)">
                                      <p:cBhvr>
                                        <p:cTn id="36" dur="500"/>
                                        <p:tgtEl>
                                          <p:spTgt spid="23603"/>
                                        </p:tgtEl>
                                      </p:cBhvr>
                                    </p:animEffect>
                                  </p:childTnLst>
                                </p:cTn>
                              </p:par>
                            </p:childTnLst>
                          </p:cTn>
                        </p:par>
                        <p:par>
                          <p:cTn id="37" fill="hold">
                            <p:stCondLst>
                              <p:cond delay="1500"/>
                            </p:stCondLst>
                            <p:childTnLst>
                              <p:par>
                                <p:cTn id="38" presetID="3" presetClass="entr" presetSubtype="10" fill="hold" grpId="0" nodeType="afterEffect">
                                  <p:stCondLst>
                                    <p:cond delay="0"/>
                                  </p:stCondLst>
                                  <p:childTnLst>
                                    <p:set>
                                      <p:cBhvr>
                                        <p:cTn id="39" dur="1" fill="hold">
                                          <p:stCondLst>
                                            <p:cond delay="0"/>
                                          </p:stCondLst>
                                        </p:cTn>
                                        <p:tgtEl>
                                          <p:spTgt spid="23602"/>
                                        </p:tgtEl>
                                        <p:attrNameLst>
                                          <p:attrName>style.visibility</p:attrName>
                                        </p:attrNameLst>
                                      </p:cBhvr>
                                      <p:to>
                                        <p:strVal val="visible"/>
                                      </p:to>
                                    </p:set>
                                    <p:animEffect transition="in" filter="blinds(horizontal)">
                                      <p:cBhvr>
                                        <p:cTn id="40" dur="500"/>
                                        <p:tgtEl>
                                          <p:spTgt spid="23602"/>
                                        </p:tgtEl>
                                      </p:cBhvr>
                                    </p:animEffect>
                                  </p:childTnLst>
                                </p:cTn>
                              </p:par>
                            </p:childTnLst>
                          </p:cTn>
                        </p:par>
                        <p:par>
                          <p:cTn id="41" fill="hold">
                            <p:stCondLst>
                              <p:cond delay="2000"/>
                            </p:stCondLst>
                            <p:childTnLst>
                              <p:par>
                                <p:cTn id="42" presetID="3" presetClass="entr" presetSubtype="10" fill="hold" grpId="0" nodeType="afterEffect">
                                  <p:stCondLst>
                                    <p:cond delay="0"/>
                                  </p:stCondLst>
                                  <p:childTnLst>
                                    <p:set>
                                      <p:cBhvr>
                                        <p:cTn id="43" dur="1" fill="hold">
                                          <p:stCondLst>
                                            <p:cond delay="0"/>
                                          </p:stCondLst>
                                        </p:cTn>
                                        <p:tgtEl>
                                          <p:spTgt spid="23605"/>
                                        </p:tgtEl>
                                        <p:attrNameLst>
                                          <p:attrName>style.visibility</p:attrName>
                                        </p:attrNameLst>
                                      </p:cBhvr>
                                      <p:to>
                                        <p:strVal val="visible"/>
                                      </p:to>
                                    </p:set>
                                    <p:animEffect transition="in" filter="blinds(horizontal)">
                                      <p:cBhvr>
                                        <p:cTn id="44" dur="500"/>
                                        <p:tgtEl>
                                          <p:spTgt spid="23605"/>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23599"/>
                                        </p:tgtEl>
                                        <p:attrNameLst>
                                          <p:attrName>style.visibility</p:attrName>
                                        </p:attrNameLst>
                                      </p:cBhvr>
                                      <p:to>
                                        <p:strVal val="visible"/>
                                      </p:to>
                                    </p:set>
                                    <p:animEffect transition="in" filter="blinds(horizontal)">
                                      <p:cBhvr>
                                        <p:cTn id="49" dur="500"/>
                                        <p:tgtEl>
                                          <p:spTgt spid="23599"/>
                                        </p:tgtEl>
                                      </p:cBhvr>
                                    </p:animEffect>
                                  </p:childTnLst>
                                </p:cTn>
                              </p:par>
                            </p:childTnLst>
                          </p:cTn>
                        </p:par>
                        <p:par>
                          <p:cTn id="50" fill="hold">
                            <p:stCondLst>
                              <p:cond delay="500"/>
                            </p:stCondLst>
                            <p:childTnLst>
                              <p:par>
                                <p:cTn id="51" presetID="3" presetClass="entr" presetSubtype="10" fill="hold" grpId="0" nodeType="afterEffect">
                                  <p:stCondLst>
                                    <p:cond delay="0"/>
                                  </p:stCondLst>
                                  <p:childTnLst>
                                    <p:set>
                                      <p:cBhvr>
                                        <p:cTn id="52" dur="1" fill="hold">
                                          <p:stCondLst>
                                            <p:cond delay="0"/>
                                          </p:stCondLst>
                                        </p:cTn>
                                        <p:tgtEl>
                                          <p:spTgt spid="23598"/>
                                        </p:tgtEl>
                                        <p:attrNameLst>
                                          <p:attrName>style.visibility</p:attrName>
                                        </p:attrNameLst>
                                      </p:cBhvr>
                                      <p:to>
                                        <p:strVal val="visible"/>
                                      </p:to>
                                    </p:set>
                                    <p:animEffect transition="in" filter="blinds(horizontal)">
                                      <p:cBhvr>
                                        <p:cTn id="53" dur="500"/>
                                        <p:tgtEl>
                                          <p:spTgt spid="23598"/>
                                        </p:tgtEl>
                                      </p:cBhvr>
                                    </p:animEffect>
                                  </p:childTnLst>
                                </p:cTn>
                              </p:par>
                            </p:childTnLst>
                          </p:cTn>
                        </p:par>
                        <p:par>
                          <p:cTn id="54" fill="hold">
                            <p:stCondLst>
                              <p:cond delay="1000"/>
                            </p:stCondLst>
                            <p:childTnLst>
                              <p:par>
                                <p:cTn id="55" presetID="3" presetClass="entr" presetSubtype="10" fill="hold" grpId="0" nodeType="afterEffect">
                                  <p:stCondLst>
                                    <p:cond delay="0"/>
                                  </p:stCondLst>
                                  <p:childTnLst>
                                    <p:set>
                                      <p:cBhvr>
                                        <p:cTn id="56" dur="1" fill="hold">
                                          <p:stCondLst>
                                            <p:cond delay="0"/>
                                          </p:stCondLst>
                                        </p:cTn>
                                        <p:tgtEl>
                                          <p:spTgt spid="23596"/>
                                        </p:tgtEl>
                                        <p:attrNameLst>
                                          <p:attrName>style.visibility</p:attrName>
                                        </p:attrNameLst>
                                      </p:cBhvr>
                                      <p:to>
                                        <p:strVal val="visible"/>
                                      </p:to>
                                    </p:set>
                                    <p:animEffect transition="in" filter="blinds(horizontal)">
                                      <p:cBhvr>
                                        <p:cTn id="57" dur="500"/>
                                        <p:tgtEl>
                                          <p:spTgt spid="23596"/>
                                        </p:tgtEl>
                                      </p:cBhvr>
                                    </p:animEffect>
                                  </p:childTnLst>
                                </p:cTn>
                              </p:par>
                            </p:childTnLst>
                          </p:cTn>
                        </p:par>
                        <p:par>
                          <p:cTn id="58" fill="hold">
                            <p:stCondLst>
                              <p:cond delay="1500"/>
                            </p:stCondLst>
                            <p:childTnLst>
                              <p:par>
                                <p:cTn id="59" presetID="3" presetClass="entr" presetSubtype="10" fill="hold" grpId="0" nodeType="afterEffect">
                                  <p:stCondLst>
                                    <p:cond delay="0"/>
                                  </p:stCondLst>
                                  <p:childTnLst>
                                    <p:set>
                                      <p:cBhvr>
                                        <p:cTn id="60" dur="1" fill="hold">
                                          <p:stCondLst>
                                            <p:cond delay="0"/>
                                          </p:stCondLst>
                                        </p:cTn>
                                        <p:tgtEl>
                                          <p:spTgt spid="23597"/>
                                        </p:tgtEl>
                                        <p:attrNameLst>
                                          <p:attrName>style.visibility</p:attrName>
                                        </p:attrNameLst>
                                      </p:cBhvr>
                                      <p:to>
                                        <p:strVal val="visible"/>
                                      </p:to>
                                    </p:set>
                                    <p:animEffect transition="in" filter="blinds(horizontal)">
                                      <p:cBhvr>
                                        <p:cTn id="61" dur="500"/>
                                        <p:tgtEl>
                                          <p:spTgt spid="23597"/>
                                        </p:tgtEl>
                                      </p:cBhvr>
                                    </p:animEffect>
                                  </p:childTnLst>
                                </p:cTn>
                              </p:par>
                            </p:childTnLst>
                          </p:cTn>
                        </p:par>
                        <p:par>
                          <p:cTn id="62" fill="hold">
                            <p:stCondLst>
                              <p:cond delay="2000"/>
                            </p:stCondLst>
                            <p:childTnLst>
                              <p:par>
                                <p:cTn id="63" presetID="3" presetClass="entr" presetSubtype="10" fill="hold" grpId="0" nodeType="afterEffect">
                                  <p:stCondLst>
                                    <p:cond delay="0"/>
                                  </p:stCondLst>
                                  <p:childTnLst>
                                    <p:set>
                                      <p:cBhvr>
                                        <p:cTn id="64" dur="1" fill="hold">
                                          <p:stCondLst>
                                            <p:cond delay="0"/>
                                          </p:stCondLst>
                                        </p:cTn>
                                        <p:tgtEl>
                                          <p:spTgt spid="23600"/>
                                        </p:tgtEl>
                                        <p:attrNameLst>
                                          <p:attrName>style.visibility</p:attrName>
                                        </p:attrNameLst>
                                      </p:cBhvr>
                                      <p:to>
                                        <p:strVal val="visible"/>
                                      </p:to>
                                    </p:set>
                                    <p:animEffect transition="in" filter="blinds(horizontal)">
                                      <p:cBhvr>
                                        <p:cTn id="65" dur="500"/>
                                        <p:tgtEl>
                                          <p:spTgt spid="236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90" grpId="0" autoUpdateAnimBg="0"/>
      <p:bldP spid="23592" grpId="0" animBg="1"/>
      <p:bldP spid="23593" grpId="0" animBg="1"/>
      <p:bldP spid="23594" grpId="0" autoUpdateAnimBg="0"/>
      <p:bldP spid="23595" grpId="0" autoUpdateAnimBg="0"/>
      <p:bldP spid="23596" grpId="0" autoUpdateAnimBg="0"/>
      <p:bldP spid="23597" grpId="0" animBg="1"/>
      <p:bldP spid="23598" grpId="0" animBg="1"/>
      <p:bldP spid="23599" grpId="0" autoUpdateAnimBg="0"/>
      <p:bldP spid="23600" grpId="0" autoUpdateAnimBg="0"/>
      <p:bldP spid="23601" grpId="0" animBg="1"/>
      <p:bldP spid="23602" grpId="0" animBg="1"/>
      <p:bldP spid="23603" grpId="0" autoUpdateAnimBg="0"/>
      <p:bldP spid="23604" grpId="0" autoUpdateAnimBg="0"/>
      <p:bldP spid="23605"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Dietary Regulation of Lipoprotein Synthesis</a:t>
            </a:r>
            <a:endParaRPr lang="en-US" dirty="0"/>
          </a:p>
        </p:txBody>
      </p:sp>
      <p:sp>
        <p:nvSpPr>
          <p:cNvPr id="5" name="Content Placeholder 4"/>
          <p:cNvSpPr>
            <a:spLocks noGrp="1"/>
          </p:cNvSpPr>
          <p:nvPr>
            <p:ph idx="1"/>
          </p:nvPr>
        </p:nvSpPr>
        <p:spPr/>
        <p:txBody>
          <a:bodyPr>
            <a:normAutofit fontScale="85000" lnSpcReduction="10000"/>
          </a:bodyPr>
          <a:lstStyle/>
          <a:p>
            <a:endParaRPr lang="en-US" dirty="0" smtClean="0"/>
          </a:p>
          <a:p>
            <a:r>
              <a:rPr lang="en-US" dirty="0" smtClean="0"/>
              <a:t>Dietary fat induces </a:t>
            </a:r>
            <a:r>
              <a:rPr lang="en-US" dirty="0" err="1" smtClean="0"/>
              <a:t>Chylomicron</a:t>
            </a:r>
            <a:r>
              <a:rPr lang="en-US" dirty="0" smtClean="0"/>
              <a:t> formation in intestine</a:t>
            </a:r>
          </a:p>
          <a:p>
            <a:endParaRPr lang="en-US" dirty="0" smtClean="0"/>
          </a:p>
          <a:p>
            <a:r>
              <a:rPr lang="en-US" dirty="0" smtClean="0"/>
              <a:t>Increased availability of fatty acids stimulates VLDL synthesis</a:t>
            </a:r>
          </a:p>
          <a:p>
            <a:endParaRPr lang="en-US" dirty="0" smtClean="0"/>
          </a:p>
          <a:p>
            <a:r>
              <a:rPr lang="en-US" dirty="0" smtClean="0"/>
              <a:t>Stimulation of fatty acid synthesis increases VLDL synthesis (carbohydrates and alcohol)</a:t>
            </a:r>
          </a:p>
          <a:p>
            <a:endParaRPr lang="en-US" dirty="0" smtClean="0"/>
          </a:p>
          <a:p>
            <a:r>
              <a:rPr lang="en-US" dirty="0" smtClean="0"/>
              <a:t>Insulin release also increases VLDL production</a:t>
            </a:r>
          </a:p>
          <a:p>
            <a:pPr>
              <a:buNone/>
            </a:pP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fontScale="90000"/>
          </a:bodyPr>
          <a:lstStyle/>
          <a:p>
            <a:r>
              <a:rPr lang="en-US" sz="4000"/>
              <a:t>Dietary Regulation of Lipoprotein Synthesis</a:t>
            </a:r>
          </a:p>
        </p:txBody>
      </p:sp>
      <p:sp>
        <p:nvSpPr>
          <p:cNvPr id="28676" name="Rectangle 4"/>
          <p:cNvSpPr>
            <a:spLocks noChangeArrowheads="1"/>
          </p:cNvSpPr>
          <p:nvPr/>
        </p:nvSpPr>
        <p:spPr bwMode="auto">
          <a:xfrm>
            <a:off x="609600" y="2209800"/>
            <a:ext cx="2590800" cy="3581400"/>
          </a:xfrm>
          <a:prstGeom prst="rect">
            <a:avLst/>
          </a:prstGeom>
          <a:noFill/>
          <a:ln w="9525">
            <a:solidFill>
              <a:schemeClr val="tx1"/>
            </a:solidFill>
            <a:miter lim="800000"/>
            <a:headEnd/>
            <a:tailEnd/>
          </a:ln>
          <a:effectLst/>
        </p:spPr>
        <p:txBody>
          <a:bodyPr wrap="none" anchor="ctr"/>
          <a:lstStyle/>
          <a:p>
            <a:endParaRPr lang="en-US"/>
          </a:p>
        </p:txBody>
      </p:sp>
      <p:sp>
        <p:nvSpPr>
          <p:cNvPr id="28677" name="Text Box 5"/>
          <p:cNvSpPr txBox="1">
            <a:spLocks noChangeArrowheads="1"/>
          </p:cNvSpPr>
          <p:nvPr/>
        </p:nvSpPr>
        <p:spPr bwMode="auto">
          <a:xfrm>
            <a:off x="838200" y="5943600"/>
            <a:ext cx="2419350" cy="366713"/>
          </a:xfrm>
          <a:prstGeom prst="rect">
            <a:avLst/>
          </a:prstGeom>
          <a:noFill/>
          <a:ln w="9525">
            <a:noFill/>
            <a:miter lim="800000"/>
            <a:headEnd/>
            <a:tailEnd/>
          </a:ln>
          <a:effectLst/>
        </p:spPr>
        <p:txBody>
          <a:bodyPr wrap="none">
            <a:spAutoFit/>
          </a:bodyPr>
          <a:lstStyle/>
          <a:p>
            <a:r>
              <a:rPr lang="en-US" b="1" dirty="0"/>
              <a:t>Intestinal Epithelium</a:t>
            </a:r>
          </a:p>
        </p:txBody>
      </p:sp>
      <p:sp>
        <p:nvSpPr>
          <p:cNvPr id="28678" name="Oval 6"/>
          <p:cNvSpPr>
            <a:spLocks noChangeArrowheads="1"/>
          </p:cNvSpPr>
          <p:nvPr/>
        </p:nvSpPr>
        <p:spPr bwMode="auto">
          <a:xfrm>
            <a:off x="1219200" y="3276600"/>
            <a:ext cx="1447800" cy="1219200"/>
          </a:xfrm>
          <a:prstGeom prst="ellipse">
            <a:avLst/>
          </a:prstGeom>
          <a:solidFill>
            <a:schemeClr val="folHlink"/>
          </a:solidFill>
          <a:ln w="9525">
            <a:solidFill>
              <a:schemeClr val="tx1"/>
            </a:solidFill>
            <a:round/>
            <a:headEnd/>
            <a:tailEnd/>
          </a:ln>
          <a:effectLst/>
        </p:spPr>
        <p:txBody>
          <a:bodyPr wrap="none" anchor="ctr"/>
          <a:lstStyle/>
          <a:p>
            <a:pPr algn="ctr"/>
            <a:r>
              <a:rPr lang="en-US"/>
              <a:t>Chylomicron</a:t>
            </a:r>
          </a:p>
        </p:txBody>
      </p:sp>
      <p:sp>
        <p:nvSpPr>
          <p:cNvPr id="28680" name="Text Box 8"/>
          <p:cNvSpPr txBox="1">
            <a:spLocks noChangeArrowheads="1"/>
          </p:cNvSpPr>
          <p:nvPr/>
        </p:nvSpPr>
        <p:spPr bwMode="auto">
          <a:xfrm>
            <a:off x="3276600" y="5257800"/>
            <a:ext cx="1365250" cy="366713"/>
          </a:xfrm>
          <a:prstGeom prst="rect">
            <a:avLst/>
          </a:prstGeom>
          <a:noFill/>
          <a:ln w="9525">
            <a:noFill/>
            <a:miter lim="800000"/>
            <a:headEnd/>
            <a:tailEnd/>
          </a:ln>
          <a:effectLst/>
        </p:spPr>
        <p:txBody>
          <a:bodyPr wrap="none">
            <a:spAutoFit/>
          </a:bodyPr>
          <a:lstStyle/>
          <a:p>
            <a:r>
              <a:rPr lang="en-US" b="1"/>
              <a:t>Dietary Fat</a:t>
            </a:r>
          </a:p>
        </p:txBody>
      </p:sp>
      <p:sp>
        <p:nvSpPr>
          <p:cNvPr id="28681" name="Line 9"/>
          <p:cNvSpPr>
            <a:spLocks noChangeShapeType="1"/>
          </p:cNvSpPr>
          <p:nvPr/>
        </p:nvSpPr>
        <p:spPr bwMode="auto">
          <a:xfrm>
            <a:off x="2590800" y="4419600"/>
            <a:ext cx="762000" cy="838200"/>
          </a:xfrm>
          <a:prstGeom prst="line">
            <a:avLst/>
          </a:prstGeom>
          <a:noFill/>
          <a:ln w="57150">
            <a:solidFill>
              <a:schemeClr val="tx1"/>
            </a:solidFill>
            <a:round/>
            <a:headEnd type="triangle" w="med" len="med"/>
            <a:tailEnd/>
          </a:ln>
          <a:effectLst/>
        </p:spPr>
        <p:txBody>
          <a:bodyPr/>
          <a:lstStyle/>
          <a:p>
            <a:endParaRPr lang="en-US"/>
          </a:p>
        </p:txBody>
      </p:sp>
      <p:sp>
        <p:nvSpPr>
          <p:cNvPr id="28682" name="Text Box 10"/>
          <p:cNvSpPr txBox="1">
            <a:spLocks noChangeArrowheads="1"/>
          </p:cNvSpPr>
          <p:nvPr/>
        </p:nvSpPr>
        <p:spPr bwMode="auto">
          <a:xfrm>
            <a:off x="2514600" y="4724400"/>
            <a:ext cx="469900" cy="366713"/>
          </a:xfrm>
          <a:prstGeom prst="rect">
            <a:avLst/>
          </a:prstGeom>
          <a:noFill/>
          <a:ln w="9525">
            <a:noFill/>
            <a:miter lim="800000"/>
            <a:headEnd/>
            <a:tailEnd/>
          </a:ln>
          <a:effectLst/>
        </p:spPr>
        <p:txBody>
          <a:bodyPr wrap="none">
            <a:spAutoFit/>
          </a:bodyPr>
          <a:lstStyle/>
          <a:p>
            <a:r>
              <a:rPr lang="en-US" b="1"/>
              <a:t>(+)</a:t>
            </a:r>
          </a:p>
        </p:txBody>
      </p:sp>
      <p:sp>
        <p:nvSpPr>
          <p:cNvPr id="28683" name="Rectangle 11"/>
          <p:cNvSpPr>
            <a:spLocks noChangeArrowheads="1"/>
          </p:cNvSpPr>
          <p:nvPr/>
        </p:nvSpPr>
        <p:spPr bwMode="auto">
          <a:xfrm>
            <a:off x="5029200" y="2209800"/>
            <a:ext cx="3810000" cy="3657600"/>
          </a:xfrm>
          <a:prstGeom prst="rect">
            <a:avLst/>
          </a:prstGeom>
          <a:noFill/>
          <a:ln w="9525">
            <a:solidFill>
              <a:schemeClr val="tx1"/>
            </a:solidFill>
            <a:miter lim="800000"/>
            <a:headEnd/>
            <a:tailEnd/>
          </a:ln>
          <a:effectLst/>
        </p:spPr>
        <p:txBody>
          <a:bodyPr wrap="none" anchor="ctr"/>
          <a:lstStyle/>
          <a:p>
            <a:endParaRPr lang="en-US"/>
          </a:p>
        </p:txBody>
      </p:sp>
      <p:sp>
        <p:nvSpPr>
          <p:cNvPr id="28684" name="Text Box 12"/>
          <p:cNvSpPr txBox="1">
            <a:spLocks noChangeArrowheads="1"/>
          </p:cNvSpPr>
          <p:nvPr/>
        </p:nvSpPr>
        <p:spPr bwMode="auto">
          <a:xfrm>
            <a:off x="533400" y="1676400"/>
            <a:ext cx="2724150" cy="366713"/>
          </a:xfrm>
          <a:prstGeom prst="rect">
            <a:avLst/>
          </a:prstGeom>
          <a:noFill/>
          <a:ln w="9525">
            <a:noFill/>
            <a:miter lim="800000"/>
            <a:headEnd/>
            <a:tailEnd/>
          </a:ln>
          <a:effectLst/>
        </p:spPr>
        <p:txBody>
          <a:bodyPr wrap="none">
            <a:spAutoFit/>
          </a:bodyPr>
          <a:lstStyle/>
          <a:p>
            <a:r>
              <a:rPr lang="en-US" b="1"/>
              <a:t>Chylomicron Synthesis</a:t>
            </a:r>
          </a:p>
        </p:txBody>
      </p:sp>
      <p:sp>
        <p:nvSpPr>
          <p:cNvPr id="28685" name="Text Box 13"/>
          <p:cNvSpPr txBox="1">
            <a:spLocks noChangeArrowheads="1"/>
          </p:cNvSpPr>
          <p:nvPr/>
        </p:nvSpPr>
        <p:spPr bwMode="auto">
          <a:xfrm>
            <a:off x="5943600" y="1752600"/>
            <a:ext cx="2686050" cy="366713"/>
          </a:xfrm>
          <a:prstGeom prst="rect">
            <a:avLst/>
          </a:prstGeom>
          <a:noFill/>
          <a:ln w="9525">
            <a:noFill/>
            <a:miter lim="800000"/>
            <a:headEnd/>
            <a:tailEnd/>
          </a:ln>
          <a:effectLst/>
        </p:spPr>
        <p:txBody>
          <a:bodyPr wrap="none">
            <a:spAutoFit/>
          </a:bodyPr>
          <a:lstStyle/>
          <a:p>
            <a:r>
              <a:rPr lang="en-US" b="1"/>
              <a:t>VLDL Synthesis (Liver)</a:t>
            </a:r>
          </a:p>
        </p:txBody>
      </p:sp>
      <p:sp>
        <p:nvSpPr>
          <p:cNvPr id="28686" name="Text Box 14"/>
          <p:cNvSpPr txBox="1">
            <a:spLocks noChangeArrowheads="1"/>
          </p:cNvSpPr>
          <p:nvPr/>
        </p:nvSpPr>
        <p:spPr bwMode="auto">
          <a:xfrm>
            <a:off x="7527925" y="6284913"/>
            <a:ext cx="1022350" cy="366712"/>
          </a:xfrm>
          <a:prstGeom prst="rect">
            <a:avLst/>
          </a:prstGeom>
          <a:noFill/>
          <a:ln w="9525">
            <a:noFill/>
            <a:miter lim="800000"/>
            <a:headEnd/>
            <a:tailEnd/>
          </a:ln>
          <a:effectLst/>
        </p:spPr>
        <p:txBody>
          <a:bodyPr wrap="none">
            <a:spAutoFit/>
          </a:bodyPr>
          <a:lstStyle/>
          <a:p>
            <a:r>
              <a:rPr lang="en-US"/>
              <a:t>Glucose</a:t>
            </a:r>
          </a:p>
        </p:txBody>
      </p:sp>
      <p:sp>
        <p:nvSpPr>
          <p:cNvPr id="28687" name="Oval 15"/>
          <p:cNvSpPr>
            <a:spLocks noChangeArrowheads="1"/>
          </p:cNvSpPr>
          <p:nvPr/>
        </p:nvSpPr>
        <p:spPr bwMode="auto">
          <a:xfrm>
            <a:off x="5638800" y="3429000"/>
            <a:ext cx="990600" cy="914400"/>
          </a:xfrm>
          <a:prstGeom prst="ellipse">
            <a:avLst/>
          </a:prstGeom>
          <a:solidFill>
            <a:schemeClr val="folHlink"/>
          </a:solidFill>
          <a:ln w="9525">
            <a:solidFill>
              <a:schemeClr val="tx1"/>
            </a:solidFill>
            <a:round/>
            <a:headEnd/>
            <a:tailEnd/>
          </a:ln>
          <a:effectLst/>
        </p:spPr>
        <p:txBody>
          <a:bodyPr wrap="none" anchor="ctr"/>
          <a:lstStyle/>
          <a:p>
            <a:pPr algn="ctr"/>
            <a:r>
              <a:rPr lang="en-US"/>
              <a:t>VLDL</a:t>
            </a:r>
          </a:p>
        </p:txBody>
      </p:sp>
      <p:sp>
        <p:nvSpPr>
          <p:cNvPr id="28689" name="Line 17"/>
          <p:cNvSpPr>
            <a:spLocks noChangeShapeType="1"/>
          </p:cNvSpPr>
          <p:nvPr/>
        </p:nvSpPr>
        <p:spPr bwMode="auto">
          <a:xfrm>
            <a:off x="7924800" y="5334000"/>
            <a:ext cx="0" cy="990600"/>
          </a:xfrm>
          <a:prstGeom prst="line">
            <a:avLst/>
          </a:prstGeom>
          <a:noFill/>
          <a:ln w="9525">
            <a:solidFill>
              <a:schemeClr val="tx1"/>
            </a:solidFill>
            <a:round/>
            <a:headEnd type="triangle" w="med" len="med"/>
            <a:tailEnd/>
          </a:ln>
          <a:effectLst/>
        </p:spPr>
        <p:txBody>
          <a:bodyPr/>
          <a:lstStyle/>
          <a:p>
            <a:endParaRPr lang="en-US"/>
          </a:p>
        </p:txBody>
      </p:sp>
      <p:sp>
        <p:nvSpPr>
          <p:cNvPr id="28691" name="Text Box 19"/>
          <p:cNvSpPr txBox="1">
            <a:spLocks noChangeArrowheads="1"/>
          </p:cNvSpPr>
          <p:nvPr/>
        </p:nvSpPr>
        <p:spPr bwMode="auto">
          <a:xfrm>
            <a:off x="3657600" y="3962400"/>
            <a:ext cx="1416050" cy="641350"/>
          </a:xfrm>
          <a:prstGeom prst="rect">
            <a:avLst/>
          </a:prstGeom>
          <a:noFill/>
          <a:ln w="9525">
            <a:noFill/>
            <a:miter lim="800000"/>
            <a:headEnd/>
            <a:tailEnd/>
          </a:ln>
          <a:effectLst/>
        </p:spPr>
        <p:txBody>
          <a:bodyPr wrap="none">
            <a:spAutoFit/>
          </a:bodyPr>
          <a:lstStyle/>
          <a:p>
            <a:r>
              <a:rPr lang="en-US" b="1"/>
              <a:t>High CARB</a:t>
            </a:r>
          </a:p>
          <a:p>
            <a:r>
              <a:rPr lang="en-US" b="1"/>
              <a:t>Insulin</a:t>
            </a:r>
          </a:p>
        </p:txBody>
      </p:sp>
      <p:sp>
        <p:nvSpPr>
          <p:cNvPr id="28692" name="Freeform 20"/>
          <p:cNvSpPr>
            <a:spLocks/>
          </p:cNvSpPr>
          <p:nvPr/>
        </p:nvSpPr>
        <p:spPr bwMode="auto">
          <a:xfrm>
            <a:off x="4724400" y="4419600"/>
            <a:ext cx="2947988" cy="1714500"/>
          </a:xfrm>
          <a:custGeom>
            <a:avLst/>
            <a:gdLst/>
            <a:ahLst/>
            <a:cxnLst>
              <a:cxn ang="0">
                <a:pos x="0" y="0"/>
              </a:cxn>
              <a:cxn ang="0">
                <a:pos x="30" y="147"/>
              </a:cxn>
              <a:cxn ang="0">
                <a:pos x="39" y="674"/>
              </a:cxn>
              <a:cxn ang="0">
                <a:pos x="88" y="811"/>
              </a:cxn>
              <a:cxn ang="0">
                <a:pos x="635" y="987"/>
              </a:cxn>
              <a:cxn ang="0">
                <a:pos x="1924" y="977"/>
              </a:cxn>
            </a:cxnLst>
            <a:rect l="0" t="0" r="r" b="b"/>
            <a:pathLst>
              <a:path w="1924" h="1004">
                <a:moveTo>
                  <a:pt x="0" y="0"/>
                </a:moveTo>
                <a:cubicBezTo>
                  <a:pt x="16" y="48"/>
                  <a:pt x="23" y="97"/>
                  <a:pt x="30" y="147"/>
                </a:cubicBezTo>
                <a:cubicBezTo>
                  <a:pt x="33" y="323"/>
                  <a:pt x="31" y="499"/>
                  <a:pt x="39" y="674"/>
                </a:cubicBezTo>
                <a:cubicBezTo>
                  <a:pt x="42" y="729"/>
                  <a:pt x="66" y="765"/>
                  <a:pt x="88" y="811"/>
                </a:cubicBezTo>
                <a:cubicBezTo>
                  <a:pt x="183" y="1004"/>
                  <a:pt x="464" y="980"/>
                  <a:pt x="635" y="987"/>
                </a:cubicBezTo>
                <a:cubicBezTo>
                  <a:pt x="1071" y="980"/>
                  <a:pt x="1488" y="977"/>
                  <a:pt x="1924" y="977"/>
                </a:cubicBezTo>
              </a:path>
            </a:pathLst>
          </a:custGeom>
          <a:noFill/>
          <a:ln w="9525">
            <a:solidFill>
              <a:schemeClr val="tx1"/>
            </a:solidFill>
            <a:round/>
            <a:headEnd type="none" w="med" len="med"/>
            <a:tailEnd type="triangle" w="med" len="med"/>
          </a:ln>
          <a:effectLst/>
        </p:spPr>
        <p:txBody>
          <a:bodyPr/>
          <a:lstStyle/>
          <a:p>
            <a:endParaRPr lang="en-US"/>
          </a:p>
        </p:txBody>
      </p:sp>
      <p:sp>
        <p:nvSpPr>
          <p:cNvPr id="28693" name="Text Box 21"/>
          <p:cNvSpPr txBox="1">
            <a:spLocks noChangeArrowheads="1"/>
          </p:cNvSpPr>
          <p:nvPr/>
        </p:nvSpPr>
        <p:spPr bwMode="auto">
          <a:xfrm>
            <a:off x="5775325" y="6132513"/>
            <a:ext cx="469900" cy="366712"/>
          </a:xfrm>
          <a:prstGeom prst="rect">
            <a:avLst/>
          </a:prstGeom>
          <a:noFill/>
          <a:ln w="9525">
            <a:noFill/>
            <a:miter lim="800000"/>
            <a:headEnd/>
            <a:tailEnd/>
          </a:ln>
          <a:effectLst/>
        </p:spPr>
        <p:txBody>
          <a:bodyPr wrap="none">
            <a:spAutoFit/>
          </a:bodyPr>
          <a:lstStyle/>
          <a:p>
            <a:r>
              <a:rPr lang="en-US" b="1"/>
              <a:t>(+)</a:t>
            </a:r>
          </a:p>
        </p:txBody>
      </p:sp>
      <p:sp>
        <p:nvSpPr>
          <p:cNvPr id="28694" name="Text Box 22"/>
          <p:cNvSpPr txBox="1">
            <a:spLocks noChangeArrowheads="1"/>
          </p:cNvSpPr>
          <p:nvPr/>
        </p:nvSpPr>
        <p:spPr bwMode="auto">
          <a:xfrm>
            <a:off x="7391400" y="4953000"/>
            <a:ext cx="1314450" cy="366713"/>
          </a:xfrm>
          <a:prstGeom prst="rect">
            <a:avLst/>
          </a:prstGeom>
          <a:noFill/>
          <a:ln w="9525">
            <a:noFill/>
            <a:miter lim="800000"/>
            <a:headEnd/>
            <a:tailEnd/>
          </a:ln>
          <a:effectLst/>
        </p:spPr>
        <p:txBody>
          <a:bodyPr wrap="none">
            <a:spAutoFit/>
          </a:bodyPr>
          <a:lstStyle/>
          <a:p>
            <a:r>
              <a:rPr lang="en-US"/>
              <a:t>Acetyl CoA</a:t>
            </a:r>
          </a:p>
        </p:txBody>
      </p:sp>
      <p:sp>
        <p:nvSpPr>
          <p:cNvPr id="28695" name="Line 23"/>
          <p:cNvSpPr>
            <a:spLocks noChangeShapeType="1"/>
          </p:cNvSpPr>
          <p:nvPr/>
        </p:nvSpPr>
        <p:spPr bwMode="auto">
          <a:xfrm flipV="1">
            <a:off x="7924800" y="4419600"/>
            <a:ext cx="0" cy="381000"/>
          </a:xfrm>
          <a:prstGeom prst="line">
            <a:avLst/>
          </a:prstGeom>
          <a:noFill/>
          <a:ln w="9525">
            <a:solidFill>
              <a:schemeClr val="tx1"/>
            </a:solidFill>
            <a:round/>
            <a:headEnd/>
            <a:tailEnd type="triangle" w="med" len="med"/>
          </a:ln>
          <a:effectLst/>
        </p:spPr>
        <p:txBody>
          <a:bodyPr/>
          <a:lstStyle/>
          <a:p>
            <a:endParaRPr lang="en-US"/>
          </a:p>
        </p:txBody>
      </p:sp>
      <p:sp>
        <p:nvSpPr>
          <p:cNvPr id="28696" name="Text Box 24"/>
          <p:cNvSpPr txBox="1">
            <a:spLocks noChangeArrowheads="1"/>
          </p:cNvSpPr>
          <p:nvPr/>
        </p:nvSpPr>
        <p:spPr bwMode="auto">
          <a:xfrm>
            <a:off x="7543800" y="4038600"/>
            <a:ext cx="857250" cy="366713"/>
          </a:xfrm>
          <a:prstGeom prst="rect">
            <a:avLst/>
          </a:prstGeom>
          <a:noFill/>
          <a:ln w="9525">
            <a:noFill/>
            <a:miter lim="800000"/>
            <a:headEnd/>
            <a:tailEnd/>
          </a:ln>
          <a:effectLst/>
        </p:spPr>
        <p:txBody>
          <a:bodyPr wrap="none">
            <a:spAutoFit/>
          </a:bodyPr>
          <a:lstStyle/>
          <a:p>
            <a:r>
              <a:rPr lang="en-US"/>
              <a:t>FA/TG</a:t>
            </a:r>
          </a:p>
        </p:txBody>
      </p:sp>
      <p:sp>
        <p:nvSpPr>
          <p:cNvPr id="28697" name="Line 25"/>
          <p:cNvSpPr>
            <a:spLocks noChangeShapeType="1"/>
          </p:cNvSpPr>
          <p:nvPr/>
        </p:nvSpPr>
        <p:spPr bwMode="auto">
          <a:xfrm flipH="1" flipV="1">
            <a:off x="6705600" y="4038600"/>
            <a:ext cx="609600" cy="152400"/>
          </a:xfrm>
          <a:prstGeom prst="line">
            <a:avLst/>
          </a:prstGeom>
          <a:noFill/>
          <a:ln w="9525">
            <a:solidFill>
              <a:schemeClr val="tx1"/>
            </a:solidFill>
            <a:round/>
            <a:headEnd/>
            <a:tailEnd type="triangle" w="med" len="med"/>
          </a:ln>
          <a:effectLst/>
        </p:spPr>
        <p:txBody>
          <a:bodyPr/>
          <a:lstStyle/>
          <a:p>
            <a:endParaRPr lang="en-US"/>
          </a:p>
        </p:txBody>
      </p:sp>
      <p:sp>
        <p:nvSpPr>
          <p:cNvPr id="28698" name="Text Box 26"/>
          <p:cNvSpPr txBox="1">
            <a:spLocks noChangeArrowheads="1"/>
          </p:cNvSpPr>
          <p:nvPr/>
        </p:nvSpPr>
        <p:spPr bwMode="auto">
          <a:xfrm>
            <a:off x="6765925" y="3694113"/>
            <a:ext cx="469900" cy="366712"/>
          </a:xfrm>
          <a:prstGeom prst="rect">
            <a:avLst/>
          </a:prstGeom>
          <a:noFill/>
          <a:ln w="9525">
            <a:noFill/>
            <a:miter lim="800000"/>
            <a:headEnd/>
            <a:tailEnd/>
          </a:ln>
          <a:effectLst/>
        </p:spPr>
        <p:txBody>
          <a:bodyPr wrap="none">
            <a:spAutoFit/>
          </a:bodyPr>
          <a:lstStyle/>
          <a:p>
            <a:r>
              <a:rPr lang="en-US" b="1"/>
              <a:t>(+)</a:t>
            </a:r>
          </a:p>
        </p:txBody>
      </p:sp>
      <p:sp>
        <p:nvSpPr>
          <p:cNvPr id="28700" name="Line 28"/>
          <p:cNvSpPr>
            <a:spLocks noChangeShapeType="1"/>
          </p:cNvSpPr>
          <p:nvPr/>
        </p:nvSpPr>
        <p:spPr bwMode="auto">
          <a:xfrm flipV="1">
            <a:off x="5029200" y="4114800"/>
            <a:ext cx="609600" cy="152400"/>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48" name="Rectangle 28"/>
          <p:cNvSpPr>
            <a:spLocks noChangeArrowheads="1"/>
          </p:cNvSpPr>
          <p:nvPr/>
        </p:nvSpPr>
        <p:spPr bwMode="auto">
          <a:xfrm>
            <a:off x="5562600" y="0"/>
            <a:ext cx="76200" cy="7086600"/>
          </a:xfrm>
          <a:prstGeom prst="rect">
            <a:avLst/>
          </a:prstGeom>
          <a:noFill/>
          <a:ln w="9525">
            <a:solidFill>
              <a:schemeClr val="tx1"/>
            </a:solidFill>
            <a:miter lim="800000"/>
            <a:headEnd/>
            <a:tailEnd/>
          </a:ln>
          <a:effectLst/>
        </p:spPr>
        <p:txBody>
          <a:bodyPr wrap="none" anchor="ctr"/>
          <a:lstStyle/>
          <a:p>
            <a:endParaRPr lang="en-US"/>
          </a:p>
        </p:txBody>
      </p:sp>
      <p:sp>
        <p:nvSpPr>
          <p:cNvPr id="5124" name="Oval 4"/>
          <p:cNvSpPr>
            <a:spLocks noChangeArrowheads="1"/>
          </p:cNvSpPr>
          <p:nvPr/>
        </p:nvSpPr>
        <p:spPr bwMode="auto">
          <a:xfrm>
            <a:off x="1447800" y="1752600"/>
            <a:ext cx="762000" cy="7620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5125" name="Text Box 5"/>
          <p:cNvSpPr txBox="1">
            <a:spLocks noChangeArrowheads="1"/>
          </p:cNvSpPr>
          <p:nvPr/>
        </p:nvSpPr>
        <p:spPr bwMode="auto">
          <a:xfrm>
            <a:off x="1295400" y="990600"/>
            <a:ext cx="1301750" cy="366713"/>
          </a:xfrm>
          <a:prstGeom prst="rect">
            <a:avLst/>
          </a:prstGeom>
          <a:noFill/>
          <a:ln w="9525">
            <a:noFill/>
            <a:miter lim="800000"/>
            <a:headEnd/>
            <a:tailEnd/>
          </a:ln>
          <a:effectLst/>
        </p:spPr>
        <p:txBody>
          <a:bodyPr wrap="none">
            <a:spAutoFit/>
          </a:bodyPr>
          <a:lstStyle/>
          <a:p>
            <a:r>
              <a:rPr lang="en-US" b="1"/>
              <a:t>Dietary fat</a:t>
            </a:r>
          </a:p>
        </p:txBody>
      </p:sp>
      <p:sp>
        <p:nvSpPr>
          <p:cNvPr id="5126" name="Freeform 6"/>
          <p:cNvSpPr>
            <a:spLocks/>
          </p:cNvSpPr>
          <p:nvPr/>
        </p:nvSpPr>
        <p:spPr bwMode="auto">
          <a:xfrm>
            <a:off x="1676400" y="1371600"/>
            <a:ext cx="85725" cy="323850"/>
          </a:xfrm>
          <a:custGeom>
            <a:avLst/>
            <a:gdLst/>
            <a:ahLst/>
            <a:cxnLst>
              <a:cxn ang="0">
                <a:pos x="0" y="0"/>
              </a:cxn>
              <a:cxn ang="0">
                <a:pos x="97" y="372"/>
              </a:cxn>
            </a:cxnLst>
            <a:rect l="0" t="0" r="r" b="b"/>
            <a:pathLst>
              <a:path w="97" h="372">
                <a:moveTo>
                  <a:pt x="0" y="0"/>
                </a:moveTo>
                <a:cubicBezTo>
                  <a:pt x="40" y="118"/>
                  <a:pt x="97" y="246"/>
                  <a:pt x="97" y="372"/>
                </a:cubicBezTo>
              </a:path>
            </a:pathLst>
          </a:custGeom>
          <a:noFill/>
          <a:ln w="38100" cmpd="sng">
            <a:solidFill>
              <a:schemeClr val="tx1"/>
            </a:solidFill>
            <a:round/>
            <a:headEnd type="none" w="med" len="med"/>
            <a:tailEnd type="triangle" w="med" len="med"/>
          </a:ln>
          <a:effectLst/>
        </p:spPr>
        <p:txBody>
          <a:bodyPr/>
          <a:lstStyle/>
          <a:p>
            <a:endParaRPr lang="en-US"/>
          </a:p>
        </p:txBody>
      </p:sp>
      <p:sp>
        <p:nvSpPr>
          <p:cNvPr id="5127" name="Text Box 7"/>
          <p:cNvSpPr txBox="1">
            <a:spLocks noChangeArrowheads="1"/>
          </p:cNvSpPr>
          <p:nvPr/>
        </p:nvSpPr>
        <p:spPr bwMode="auto">
          <a:xfrm>
            <a:off x="304800" y="1828800"/>
            <a:ext cx="1123950" cy="641350"/>
          </a:xfrm>
          <a:prstGeom prst="rect">
            <a:avLst/>
          </a:prstGeom>
          <a:noFill/>
          <a:ln w="9525">
            <a:noFill/>
            <a:miter lim="800000"/>
            <a:headEnd/>
            <a:tailEnd/>
          </a:ln>
          <a:effectLst/>
        </p:spPr>
        <p:txBody>
          <a:bodyPr wrap="none">
            <a:spAutoFit/>
          </a:bodyPr>
          <a:lstStyle/>
          <a:p>
            <a:r>
              <a:rPr lang="en-US" b="1"/>
              <a:t>small</a:t>
            </a:r>
          </a:p>
          <a:p>
            <a:r>
              <a:rPr lang="en-US" b="1"/>
              <a:t>intestine</a:t>
            </a:r>
          </a:p>
        </p:txBody>
      </p:sp>
      <p:sp>
        <p:nvSpPr>
          <p:cNvPr id="5128" name="Freeform 8"/>
          <p:cNvSpPr>
            <a:spLocks/>
          </p:cNvSpPr>
          <p:nvPr/>
        </p:nvSpPr>
        <p:spPr bwMode="auto">
          <a:xfrm>
            <a:off x="1905000" y="2514600"/>
            <a:ext cx="198438" cy="585788"/>
          </a:xfrm>
          <a:custGeom>
            <a:avLst/>
            <a:gdLst/>
            <a:ahLst/>
            <a:cxnLst>
              <a:cxn ang="0">
                <a:pos x="29" y="50"/>
              </a:cxn>
              <a:cxn ang="0">
                <a:pos x="56" y="112"/>
              </a:cxn>
              <a:cxn ang="0">
                <a:pos x="91" y="165"/>
              </a:cxn>
              <a:cxn ang="0">
                <a:pos x="109" y="369"/>
              </a:cxn>
            </a:cxnLst>
            <a:rect l="0" t="0" r="r" b="b"/>
            <a:pathLst>
              <a:path w="125" h="369">
                <a:moveTo>
                  <a:pt x="29" y="50"/>
                </a:moveTo>
                <a:cubicBezTo>
                  <a:pt x="93" y="147"/>
                  <a:pt x="0" y="0"/>
                  <a:pt x="56" y="112"/>
                </a:cubicBezTo>
                <a:cubicBezTo>
                  <a:pt x="65" y="131"/>
                  <a:pt x="91" y="165"/>
                  <a:pt x="91" y="165"/>
                </a:cubicBezTo>
                <a:cubicBezTo>
                  <a:pt x="125" y="266"/>
                  <a:pt x="109" y="200"/>
                  <a:pt x="109" y="369"/>
                </a:cubicBezTo>
              </a:path>
            </a:pathLst>
          </a:custGeom>
          <a:noFill/>
          <a:ln w="38100" cmpd="sng">
            <a:solidFill>
              <a:schemeClr val="tx1"/>
            </a:solidFill>
            <a:round/>
            <a:headEnd type="none" w="med" len="med"/>
            <a:tailEnd type="triangle" w="med" len="med"/>
          </a:ln>
          <a:effectLst/>
        </p:spPr>
        <p:txBody>
          <a:bodyPr/>
          <a:lstStyle/>
          <a:p>
            <a:endParaRPr lang="en-US"/>
          </a:p>
        </p:txBody>
      </p:sp>
      <p:sp>
        <p:nvSpPr>
          <p:cNvPr id="5129" name="Oval 9"/>
          <p:cNvSpPr>
            <a:spLocks noChangeArrowheads="1"/>
          </p:cNvSpPr>
          <p:nvPr/>
        </p:nvSpPr>
        <p:spPr bwMode="auto">
          <a:xfrm>
            <a:off x="1676400" y="3276600"/>
            <a:ext cx="457200" cy="381000"/>
          </a:xfrm>
          <a:prstGeom prst="ellipse">
            <a:avLst/>
          </a:prstGeom>
          <a:solidFill>
            <a:schemeClr val="folHlink"/>
          </a:solidFill>
          <a:ln w="9525">
            <a:solidFill>
              <a:schemeClr val="tx1"/>
            </a:solidFill>
            <a:round/>
            <a:headEnd/>
            <a:tailEnd/>
          </a:ln>
          <a:effectLst/>
        </p:spPr>
        <p:txBody>
          <a:bodyPr wrap="none" anchor="ctr"/>
          <a:lstStyle/>
          <a:p>
            <a:endParaRPr lang="en-US"/>
          </a:p>
        </p:txBody>
      </p:sp>
      <p:sp>
        <p:nvSpPr>
          <p:cNvPr id="5130" name="Oval 10"/>
          <p:cNvSpPr>
            <a:spLocks noChangeArrowheads="1"/>
          </p:cNvSpPr>
          <p:nvPr/>
        </p:nvSpPr>
        <p:spPr bwMode="auto">
          <a:xfrm>
            <a:off x="2057400" y="3276600"/>
            <a:ext cx="457200" cy="457200"/>
          </a:xfrm>
          <a:prstGeom prst="ellipse">
            <a:avLst/>
          </a:prstGeom>
          <a:solidFill>
            <a:schemeClr val="folHlink"/>
          </a:solidFill>
          <a:ln w="9525">
            <a:solidFill>
              <a:schemeClr val="tx1"/>
            </a:solidFill>
            <a:round/>
            <a:headEnd/>
            <a:tailEnd/>
          </a:ln>
          <a:effectLst/>
        </p:spPr>
        <p:txBody>
          <a:bodyPr wrap="none" anchor="ctr"/>
          <a:lstStyle/>
          <a:p>
            <a:endParaRPr lang="en-US"/>
          </a:p>
        </p:txBody>
      </p:sp>
      <p:sp>
        <p:nvSpPr>
          <p:cNvPr id="5131" name="Oval 11"/>
          <p:cNvSpPr>
            <a:spLocks noChangeArrowheads="1"/>
          </p:cNvSpPr>
          <p:nvPr/>
        </p:nvSpPr>
        <p:spPr bwMode="auto">
          <a:xfrm>
            <a:off x="1828800" y="3657600"/>
            <a:ext cx="457200" cy="381000"/>
          </a:xfrm>
          <a:prstGeom prst="ellipse">
            <a:avLst/>
          </a:prstGeom>
          <a:solidFill>
            <a:schemeClr val="folHlink"/>
          </a:solidFill>
          <a:ln w="9525">
            <a:solidFill>
              <a:schemeClr val="tx1"/>
            </a:solidFill>
            <a:round/>
            <a:headEnd/>
            <a:tailEnd/>
          </a:ln>
          <a:effectLst/>
        </p:spPr>
        <p:txBody>
          <a:bodyPr wrap="none" anchor="ctr"/>
          <a:lstStyle/>
          <a:p>
            <a:endParaRPr lang="en-US"/>
          </a:p>
        </p:txBody>
      </p:sp>
      <p:sp>
        <p:nvSpPr>
          <p:cNvPr id="5132" name="AutoShape 12"/>
          <p:cNvSpPr>
            <a:spLocks noChangeArrowheads="1"/>
          </p:cNvSpPr>
          <p:nvPr/>
        </p:nvSpPr>
        <p:spPr bwMode="auto">
          <a:xfrm rot="10800000">
            <a:off x="1905000" y="3886200"/>
            <a:ext cx="2667000" cy="1828800"/>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solidFill>
              <a:schemeClr val="tx1"/>
            </a:solidFill>
            <a:miter lim="800000"/>
            <a:headEnd/>
            <a:tailEnd/>
          </a:ln>
          <a:effectLst/>
        </p:spPr>
        <p:txBody>
          <a:bodyPr wrap="none" anchor="ctr"/>
          <a:lstStyle/>
          <a:p>
            <a:endParaRPr lang="en-US"/>
          </a:p>
        </p:txBody>
      </p:sp>
      <p:sp>
        <p:nvSpPr>
          <p:cNvPr id="5133" name="Text Box 13"/>
          <p:cNvSpPr txBox="1">
            <a:spLocks noChangeArrowheads="1"/>
          </p:cNvSpPr>
          <p:nvPr/>
        </p:nvSpPr>
        <p:spPr bwMode="auto">
          <a:xfrm>
            <a:off x="593725" y="5294313"/>
            <a:ext cx="1301750" cy="366712"/>
          </a:xfrm>
          <a:prstGeom prst="rect">
            <a:avLst/>
          </a:prstGeom>
          <a:noFill/>
          <a:ln w="9525">
            <a:noFill/>
            <a:miter lim="800000"/>
            <a:headEnd/>
            <a:tailEnd/>
          </a:ln>
          <a:effectLst/>
        </p:spPr>
        <p:txBody>
          <a:bodyPr wrap="none">
            <a:spAutoFit/>
          </a:bodyPr>
          <a:lstStyle/>
          <a:p>
            <a:r>
              <a:rPr lang="en-US" b="1"/>
              <a:t>capillaries</a:t>
            </a:r>
          </a:p>
        </p:txBody>
      </p:sp>
      <p:sp>
        <p:nvSpPr>
          <p:cNvPr id="5134" name="Line 14"/>
          <p:cNvSpPr>
            <a:spLocks noChangeShapeType="1"/>
          </p:cNvSpPr>
          <p:nvPr/>
        </p:nvSpPr>
        <p:spPr bwMode="auto">
          <a:xfrm>
            <a:off x="2133600" y="4114800"/>
            <a:ext cx="76200" cy="609600"/>
          </a:xfrm>
          <a:prstGeom prst="line">
            <a:avLst/>
          </a:prstGeom>
          <a:noFill/>
          <a:ln w="57150">
            <a:solidFill>
              <a:schemeClr val="tx1"/>
            </a:solidFill>
            <a:round/>
            <a:headEnd/>
            <a:tailEnd type="triangle" w="med" len="med"/>
          </a:ln>
          <a:effectLst/>
        </p:spPr>
        <p:txBody>
          <a:bodyPr/>
          <a:lstStyle/>
          <a:p>
            <a:endParaRPr lang="en-US"/>
          </a:p>
        </p:txBody>
      </p:sp>
      <p:sp>
        <p:nvSpPr>
          <p:cNvPr id="5135" name="Text Box 15"/>
          <p:cNvSpPr txBox="1">
            <a:spLocks noChangeArrowheads="1"/>
          </p:cNvSpPr>
          <p:nvPr/>
        </p:nvSpPr>
        <p:spPr bwMode="auto">
          <a:xfrm>
            <a:off x="2590800" y="5791200"/>
            <a:ext cx="2228850" cy="366713"/>
          </a:xfrm>
          <a:prstGeom prst="rect">
            <a:avLst/>
          </a:prstGeom>
          <a:noFill/>
          <a:ln w="9525">
            <a:noFill/>
            <a:miter lim="800000"/>
            <a:headEnd/>
            <a:tailEnd/>
          </a:ln>
          <a:effectLst/>
        </p:spPr>
        <p:txBody>
          <a:bodyPr wrap="none">
            <a:spAutoFit/>
          </a:bodyPr>
          <a:lstStyle/>
          <a:p>
            <a:r>
              <a:rPr lang="en-US" b="1"/>
              <a:t>Lipoprotein Lipase</a:t>
            </a:r>
          </a:p>
        </p:txBody>
      </p:sp>
      <p:sp>
        <p:nvSpPr>
          <p:cNvPr id="5136" name="Freeform 16"/>
          <p:cNvSpPr>
            <a:spLocks/>
          </p:cNvSpPr>
          <p:nvPr/>
        </p:nvSpPr>
        <p:spPr bwMode="auto">
          <a:xfrm>
            <a:off x="3810000" y="5638800"/>
            <a:ext cx="1371600" cy="685800"/>
          </a:xfrm>
          <a:custGeom>
            <a:avLst/>
            <a:gdLst/>
            <a:ahLst/>
            <a:cxnLst>
              <a:cxn ang="0">
                <a:pos x="0" y="0"/>
              </a:cxn>
              <a:cxn ang="0">
                <a:pos x="487" y="26"/>
              </a:cxn>
              <a:cxn ang="0">
                <a:pos x="691" y="106"/>
              </a:cxn>
              <a:cxn ang="0">
                <a:pos x="762" y="177"/>
              </a:cxn>
              <a:cxn ang="0">
                <a:pos x="780" y="204"/>
              </a:cxn>
              <a:cxn ang="0">
                <a:pos x="806" y="221"/>
              </a:cxn>
              <a:cxn ang="0">
                <a:pos x="842" y="274"/>
              </a:cxn>
              <a:cxn ang="0">
                <a:pos x="859" y="301"/>
              </a:cxn>
              <a:cxn ang="0">
                <a:pos x="877" y="328"/>
              </a:cxn>
              <a:cxn ang="0">
                <a:pos x="886" y="354"/>
              </a:cxn>
            </a:cxnLst>
            <a:rect l="0" t="0" r="r" b="b"/>
            <a:pathLst>
              <a:path w="886" h="354">
                <a:moveTo>
                  <a:pt x="0" y="0"/>
                </a:moveTo>
                <a:cubicBezTo>
                  <a:pt x="171" y="5"/>
                  <a:pt x="321" y="11"/>
                  <a:pt x="487" y="26"/>
                </a:cubicBezTo>
                <a:cubicBezTo>
                  <a:pt x="563" y="45"/>
                  <a:pt x="625" y="63"/>
                  <a:pt x="691" y="106"/>
                </a:cubicBezTo>
                <a:cubicBezTo>
                  <a:pt x="721" y="126"/>
                  <a:pt x="731" y="157"/>
                  <a:pt x="762" y="177"/>
                </a:cubicBezTo>
                <a:cubicBezTo>
                  <a:pt x="768" y="186"/>
                  <a:pt x="772" y="196"/>
                  <a:pt x="780" y="204"/>
                </a:cubicBezTo>
                <a:cubicBezTo>
                  <a:pt x="787" y="211"/>
                  <a:pt x="799" y="213"/>
                  <a:pt x="806" y="221"/>
                </a:cubicBezTo>
                <a:cubicBezTo>
                  <a:pt x="820" y="237"/>
                  <a:pt x="830" y="256"/>
                  <a:pt x="842" y="274"/>
                </a:cubicBezTo>
                <a:cubicBezTo>
                  <a:pt x="848" y="283"/>
                  <a:pt x="853" y="292"/>
                  <a:pt x="859" y="301"/>
                </a:cubicBezTo>
                <a:cubicBezTo>
                  <a:pt x="865" y="310"/>
                  <a:pt x="871" y="319"/>
                  <a:pt x="877" y="328"/>
                </a:cubicBezTo>
                <a:cubicBezTo>
                  <a:pt x="882" y="336"/>
                  <a:pt x="886" y="354"/>
                  <a:pt x="886" y="354"/>
                </a:cubicBezTo>
              </a:path>
            </a:pathLst>
          </a:custGeom>
          <a:noFill/>
          <a:ln w="9525">
            <a:solidFill>
              <a:schemeClr val="tx1"/>
            </a:solidFill>
            <a:round/>
            <a:headEnd type="none" w="med" len="med"/>
            <a:tailEnd type="triangle" w="med" len="med"/>
          </a:ln>
          <a:effectLst/>
        </p:spPr>
        <p:txBody>
          <a:bodyPr/>
          <a:lstStyle/>
          <a:p>
            <a:endParaRPr lang="en-US"/>
          </a:p>
        </p:txBody>
      </p:sp>
      <p:sp>
        <p:nvSpPr>
          <p:cNvPr id="5137" name="Text Box 17"/>
          <p:cNvSpPr txBox="1">
            <a:spLocks noChangeArrowheads="1"/>
          </p:cNvSpPr>
          <p:nvPr/>
        </p:nvSpPr>
        <p:spPr bwMode="auto">
          <a:xfrm>
            <a:off x="4953000" y="6248400"/>
            <a:ext cx="628650" cy="366713"/>
          </a:xfrm>
          <a:prstGeom prst="rect">
            <a:avLst/>
          </a:prstGeom>
          <a:noFill/>
          <a:ln w="9525">
            <a:noFill/>
            <a:miter lim="800000"/>
            <a:headEnd/>
            <a:tailEnd/>
          </a:ln>
          <a:effectLst/>
        </p:spPr>
        <p:txBody>
          <a:bodyPr wrap="none">
            <a:spAutoFit/>
          </a:bodyPr>
          <a:lstStyle/>
          <a:p>
            <a:r>
              <a:rPr lang="en-US" b="1"/>
              <a:t>FFA</a:t>
            </a:r>
          </a:p>
        </p:txBody>
      </p:sp>
      <p:sp>
        <p:nvSpPr>
          <p:cNvPr id="5138" name="Line 18"/>
          <p:cNvSpPr>
            <a:spLocks noChangeShapeType="1"/>
          </p:cNvSpPr>
          <p:nvPr/>
        </p:nvSpPr>
        <p:spPr bwMode="auto">
          <a:xfrm>
            <a:off x="5638800" y="6477000"/>
            <a:ext cx="685800" cy="152400"/>
          </a:xfrm>
          <a:prstGeom prst="line">
            <a:avLst/>
          </a:prstGeom>
          <a:noFill/>
          <a:ln w="9525">
            <a:solidFill>
              <a:schemeClr val="tx1"/>
            </a:solidFill>
            <a:round/>
            <a:headEnd/>
            <a:tailEnd type="triangle" w="med" len="med"/>
          </a:ln>
          <a:effectLst/>
        </p:spPr>
        <p:txBody>
          <a:bodyPr/>
          <a:lstStyle/>
          <a:p>
            <a:endParaRPr lang="en-US"/>
          </a:p>
        </p:txBody>
      </p:sp>
      <p:sp>
        <p:nvSpPr>
          <p:cNvPr id="5139" name="Text Box 19"/>
          <p:cNvSpPr txBox="1">
            <a:spLocks noChangeArrowheads="1"/>
          </p:cNvSpPr>
          <p:nvPr/>
        </p:nvSpPr>
        <p:spPr bwMode="auto">
          <a:xfrm>
            <a:off x="6248400" y="6491288"/>
            <a:ext cx="1860550" cy="366712"/>
          </a:xfrm>
          <a:prstGeom prst="rect">
            <a:avLst/>
          </a:prstGeom>
          <a:noFill/>
          <a:ln w="9525">
            <a:noFill/>
            <a:miter lim="800000"/>
            <a:headEnd/>
            <a:tailEnd/>
          </a:ln>
          <a:effectLst/>
        </p:spPr>
        <p:txBody>
          <a:bodyPr wrap="none">
            <a:spAutoFit/>
          </a:bodyPr>
          <a:lstStyle/>
          <a:p>
            <a:r>
              <a:rPr lang="en-US"/>
              <a:t>Adipose, muscle</a:t>
            </a:r>
          </a:p>
        </p:txBody>
      </p:sp>
      <p:sp>
        <p:nvSpPr>
          <p:cNvPr id="5140" name="Line 20"/>
          <p:cNvSpPr>
            <a:spLocks noChangeShapeType="1"/>
          </p:cNvSpPr>
          <p:nvPr/>
        </p:nvSpPr>
        <p:spPr bwMode="auto">
          <a:xfrm flipV="1">
            <a:off x="4267200" y="4038600"/>
            <a:ext cx="76200" cy="685800"/>
          </a:xfrm>
          <a:prstGeom prst="line">
            <a:avLst/>
          </a:prstGeom>
          <a:noFill/>
          <a:ln w="57150">
            <a:solidFill>
              <a:schemeClr val="tx1"/>
            </a:solidFill>
            <a:round/>
            <a:headEnd/>
            <a:tailEnd type="triangle" w="med" len="med"/>
          </a:ln>
          <a:effectLst/>
        </p:spPr>
        <p:txBody>
          <a:bodyPr/>
          <a:lstStyle/>
          <a:p>
            <a:endParaRPr lang="en-US"/>
          </a:p>
        </p:txBody>
      </p:sp>
      <p:sp>
        <p:nvSpPr>
          <p:cNvPr id="5141" name="Oval 21"/>
          <p:cNvSpPr>
            <a:spLocks noChangeArrowheads="1"/>
          </p:cNvSpPr>
          <p:nvPr/>
        </p:nvSpPr>
        <p:spPr bwMode="auto">
          <a:xfrm>
            <a:off x="4038600" y="3657600"/>
            <a:ext cx="228600" cy="228600"/>
          </a:xfrm>
          <a:prstGeom prst="ellipse">
            <a:avLst/>
          </a:prstGeom>
          <a:solidFill>
            <a:schemeClr val="folHlink"/>
          </a:solidFill>
          <a:ln w="9525">
            <a:solidFill>
              <a:schemeClr val="tx1"/>
            </a:solidFill>
            <a:round/>
            <a:headEnd/>
            <a:tailEnd/>
          </a:ln>
          <a:effectLst/>
        </p:spPr>
        <p:txBody>
          <a:bodyPr wrap="none" anchor="ctr"/>
          <a:lstStyle/>
          <a:p>
            <a:endParaRPr lang="en-US"/>
          </a:p>
        </p:txBody>
      </p:sp>
      <p:sp>
        <p:nvSpPr>
          <p:cNvPr id="5142" name="Oval 22"/>
          <p:cNvSpPr>
            <a:spLocks noChangeArrowheads="1"/>
          </p:cNvSpPr>
          <p:nvPr/>
        </p:nvSpPr>
        <p:spPr bwMode="auto">
          <a:xfrm>
            <a:off x="4343400" y="3810000"/>
            <a:ext cx="228600" cy="228600"/>
          </a:xfrm>
          <a:prstGeom prst="ellipse">
            <a:avLst/>
          </a:prstGeom>
          <a:solidFill>
            <a:schemeClr val="folHlink"/>
          </a:solidFill>
          <a:ln w="9525">
            <a:solidFill>
              <a:schemeClr val="tx1"/>
            </a:solidFill>
            <a:round/>
            <a:headEnd/>
            <a:tailEnd/>
          </a:ln>
          <a:effectLst/>
        </p:spPr>
        <p:txBody>
          <a:bodyPr wrap="none" anchor="ctr"/>
          <a:lstStyle/>
          <a:p>
            <a:endParaRPr lang="en-US"/>
          </a:p>
        </p:txBody>
      </p:sp>
      <p:sp>
        <p:nvSpPr>
          <p:cNvPr id="5143" name="Oval 23"/>
          <p:cNvSpPr>
            <a:spLocks noChangeArrowheads="1"/>
          </p:cNvSpPr>
          <p:nvPr/>
        </p:nvSpPr>
        <p:spPr bwMode="auto">
          <a:xfrm>
            <a:off x="4343400" y="3505200"/>
            <a:ext cx="228600" cy="228600"/>
          </a:xfrm>
          <a:prstGeom prst="ellipse">
            <a:avLst/>
          </a:prstGeom>
          <a:solidFill>
            <a:schemeClr val="folHlink"/>
          </a:solidFill>
          <a:ln w="9525">
            <a:solidFill>
              <a:schemeClr val="tx1"/>
            </a:solidFill>
            <a:round/>
            <a:headEnd/>
            <a:tailEnd/>
          </a:ln>
          <a:effectLst/>
        </p:spPr>
        <p:txBody>
          <a:bodyPr wrap="none" anchor="ctr"/>
          <a:lstStyle/>
          <a:p>
            <a:endParaRPr lang="en-US"/>
          </a:p>
        </p:txBody>
      </p:sp>
      <p:sp>
        <p:nvSpPr>
          <p:cNvPr id="5144" name="Oval 24"/>
          <p:cNvSpPr>
            <a:spLocks noChangeArrowheads="1"/>
          </p:cNvSpPr>
          <p:nvPr/>
        </p:nvSpPr>
        <p:spPr bwMode="auto">
          <a:xfrm>
            <a:off x="4572000" y="3505200"/>
            <a:ext cx="228600" cy="228600"/>
          </a:xfrm>
          <a:prstGeom prst="ellipse">
            <a:avLst/>
          </a:prstGeom>
          <a:solidFill>
            <a:schemeClr val="folHlink"/>
          </a:solidFill>
          <a:ln w="9525">
            <a:solidFill>
              <a:schemeClr val="tx1"/>
            </a:solidFill>
            <a:round/>
            <a:headEnd/>
            <a:tailEnd/>
          </a:ln>
          <a:effectLst/>
        </p:spPr>
        <p:txBody>
          <a:bodyPr wrap="none" anchor="ctr"/>
          <a:lstStyle/>
          <a:p>
            <a:endParaRPr lang="en-US"/>
          </a:p>
        </p:txBody>
      </p:sp>
      <p:sp>
        <p:nvSpPr>
          <p:cNvPr id="5145" name="Text Box 25"/>
          <p:cNvSpPr txBox="1">
            <a:spLocks noChangeArrowheads="1"/>
          </p:cNvSpPr>
          <p:nvPr/>
        </p:nvSpPr>
        <p:spPr bwMode="auto">
          <a:xfrm>
            <a:off x="0" y="3352800"/>
            <a:ext cx="1670050" cy="366713"/>
          </a:xfrm>
          <a:prstGeom prst="rect">
            <a:avLst/>
          </a:prstGeom>
          <a:noFill/>
          <a:ln w="9525">
            <a:noFill/>
            <a:miter lim="800000"/>
            <a:headEnd/>
            <a:tailEnd/>
          </a:ln>
          <a:effectLst/>
        </p:spPr>
        <p:txBody>
          <a:bodyPr wrap="none">
            <a:spAutoFit/>
          </a:bodyPr>
          <a:lstStyle/>
          <a:p>
            <a:r>
              <a:rPr lang="en-US" b="1"/>
              <a:t>chylomicrons</a:t>
            </a:r>
          </a:p>
        </p:txBody>
      </p:sp>
      <p:sp>
        <p:nvSpPr>
          <p:cNvPr id="5146" name="Text Box 26"/>
          <p:cNvSpPr txBox="1">
            <a:spLocks noChangeArrowheads="1"/>
          </p:cNvSpPr>
          <p:nvPr/>
        </p:nvSpPr>
        <p:spPr bwMode="auto">
          <a:xfrm>
            <a:off x="2743200" y="3124200"/>
            <a:ext cx="1670050" cy="641350"/>
          </a:xfrm>
          <a:prstGeom prst="rect">
            <a:avLst/>
          </a:prstGeom>
          <a:noFill/>
          <a:ln w="9525">
            <a:noFill/>
            <a:miter lim="800000"/>
            <a:headEnd/>
            <a:tailEnd/>
          </a:ln>
          <a:effectLst/>
        </p:spPr>
        <p:txBody>
          <a:bodyPr wrap="none">
            <a:spAutoFit/>
          </a:bodyPr>
          <a:lstStyle/>
          <a:p>
            <a:r>
              <a:rPr lang="en-US" b="1"/>
              <a:t>chylomicrons</a:t>
            </a:r>
          </a:p>
          <a:p>
            <a:r>
              <a:rPr lang="en-US" b="1"/>
              <a:t>reminants</a:t>
            </a:r>
          </a:p>
        </p:txBody>
      </p:sp>
      <p:sp>
        <p:nvSpPr>
          <p:cNvPr id="5147" name="Freeform 27"/>
          <p:cNvSpPr>
            <a:spLocks/>
          </p:cNvSpPr>
          <p:nvPr/>
        </p:nvSpPr>
        <p:spPr bwMode="auto">
          <a:xfrm>
            <a:off x="4191000" y="838200"/>
            <a:ext cx="2362200" cy="2209800"/>
          </a:xfrm>
          <a:custGeom>
            <a:avLst/>
            <a:gdLst/>
            <a:ahLst/>
            <a:cxnLst>
              <a:cxn ang="0">
                <a:pos x="480" y="14"/>
              </a:cxn>
              <a:cxn ang="0">
                <a:pos x="754" y="49"/>
              </a:cxn>
              <a:cxn ang="0">
                <a:pos x="1206" y="49"/>
              </a:cxn>
              <a:cxn ang="0">
                <a:pos x="1242" y="129"/>
              </a:cxn>
              <a:cxn ang="0">
                <a:pos x="1135" y="342"/>
              </a:cxn>
              <a:cxn ang="0">
                <a:pos x="1100" y="421"/>
              </a:cxn>
              <a:cxn ang="0">
                <a:pos x="1064" y="475"/>
              </a:cxn>
              <a:cxn ang="0">
                <a:pos x="967" y="590"/>
              </a:cxn>
              <a:cxn ang="0">
                <a:pos x="914" y="607"/>
              </a:cxn>
              <a:cxn ang="0">
                <a:pos x="887" y="616"/>
              </a:cxn>
              <a:cxn ang="0">
                <a:pos x="683" y="696"/>
              </a:cxn>
              <a:cxn ang="0">
                <a:pos x="497" y="802"/>
              </a:cxn>
              <a:cxn ang="0">
                <a:pos x="471" y="829"/>
              </a:cxn>
              <a:cxn ang="0">
                <a:pos x="311" y="926"/>
              </a:cxn>
              <a:cxn ang="0">
                <a:pos x="231" y="909"/>
              </a:cxn>
              <a:cxn ang="0">
                <a:pos x="196" y="856"/>
              </a:cxn>
              <a:cxn ang="0">
                <a:pos x="143" y="749"/>
              </a:cxn>
              <a:cxn ang="0">
                <a:pos x="125" y="723"/>
              </a:cxn>
              <a:cxn ang="0">
                <a:pos x="107" y="696"/>
              </a:cxn>
              <a:cxn ang="0">
                <a:pos x="45" y="528"/>
              </a:cxn>
              <a:cxn ang="0">
                <a:pos x="19" y="448"/>
              </a:cxn>
              <a:cxn ang="0">
                <a:pos x="37" y="191"/>
              </a:cxn>
              <a:cxn ang="0">
                <a:pos x="134" y="102"/>
              </a:cxn>
              <a:cxn ang="0">
                <a:pos x="187" y="85"/>
              </a:cxn>
              <a:cxn ang="0">
                <a:pos x="391" y="23"/>
              </a:cxn>
              <a:cxn ang="0">
                <a:pos x="444" y="5"/>
              </a:cxn>
              <a:cxn ang="0">
                <a:pos x="488" y="14"/>
              </a:cxn>
              <a:cxn ang="0">
                <a:pos x="480" y="14"/>
              </a:cxn>
            </a:cxnLst>
            <a:rect l="0" t="0" r="r" b="b"/>
            <a:pathLst>
              <a:path w="1242" h="928">
                <a:moveTo>
                  <a:pt x="480" y="14"/>
                </a:moveTo>
                <a:cubicBezTo>
                  <a:pt x="553" y="61"/>
                  <a:pt x="685" y="46"/>
                  <a:pt x="754" y="49"/>
                </a:cubicBezTo>
                <a:cubicBezTo>
                  <a:pt x="920" y="39"/>
                  <a:pt x="1024" y="28"/>
                  <a:pt x="1206" y="49"/>
                </a:cubicBezTo>
                <a:cubicBezTo>
                  <a:pt x="1235" y="52"/>
                  <a:pt x="1242" y="129"/>
                  <a:pt x="1242" y="129"/>
                </a:cubicBezTo>
                <a:cubicBezTo>
                  <a:pt x="1230" y="211"/>
                  <a:pt x="1208" y="293"/>
                  <a:pt x="1135" y="342"/>
                </a:cubicBezTo>
                <a:cubicBezTo>
                  <a:pt x="1127" y="369"/>
                  <a:pt x="1114" y="397"/>
                  <a:pt x="1100" y="421"/>
                </a:cubicBezTo>
                <a:cubicBezTo>
                  <a:pt x="1089" y="440"/>
                  <a:pt x="1064" y="475"/>
                  <a:pt x="1064" y="475"/>
                </a:cubicBezTo>
                <a:cubicBezTo>
                  <a:pt x="1050" y="522"/>
                  <a:pt x="1018" y="574"/>
                  <a:pt x="967" y="590"/>
                </a:cubicBezTo>
                <a:cubicBezTo>
                  <a:pt x="949" y="596"/>
                  <a:pt x="932" y="601"/>
                  <a:pt x="914" y="607"/>
                </a:cubicBezTo>
                <a:cubicBezTo>
                  <a:pt x="905" y="610"/>
                  <a:pt x="887" y="616"/>
                  <a:pt x="887" y="616"/>
                </a:cubicBezTo>
                <a:cubicBezTo>
                  <a:pt x="819" y="662"/>
                  <a:pt x="766" y="684"/>
                  <a:pt x="683" y="696"/>
                </a:cubicBezTo>
                <a:cubicBezTo>
                  <a:pt x="613" y="720"/>
                  <a:pt x="559" y="763"/>
                  <a:pt x="497" y="802"/>
                </a:cubicBezTo>
                <a:cubicBezTo>
                  <a:pt x="486" y="809"/>
                  <a:pt x="481" y="821"/>
                  <a:pt x="471" y="829"/>
                </a:cubicBezTo>
                <a:cubicBezTo>
                  <a:pt x="426" y="864"/>
                  <a:pt x="366" y="910"/>
                  <a:pt x="311" y="926"/>
                </a:cubicBezTo>
                <a:cubicBezTo>
                  <a:pt x="284" y="922"/>
                  <a:pt x="250" y="928"/>
                  <a:pt x="231" y="909"/>
                </a:cubicBezTo>
                <a:cubicBezTo>
                  <a:pt x="216" y="894"/>
                  <a:pt x="196" y="856"/>
                  <a:pt x="196" y="856"/>
                </a:cubicBezTo>
                <a:cubicBezTo>
                  <a:pt x="172" y="784"/>
                  <a:pt x="188" y="816"/>
                  <a:pt x="143" y="749"/>
                </a:cubicBezTo>
                <a:cubicBezTo>
                  <a:pt x="137" y="740"/>
                  <a:pt x="131" y="732"/>
                  <a:pt x="125" y="723"/>
                </a:cubicBezTo>
                <a:cubicBezTo>
                  <a:pt x="119" y="714"/>
                  <a:pt x="107" y="696"/>
                  <a:pt x="107" y="696"/>
                </a:cubicBezTo>
                <a:cubicBezTo>
                  <a:pt x="91" y="641"/>
                  <a:pt x="78" y="575"/>
                  <a:pt x="45" y="528"/>
                </a:cubicBezTo>
                <a:cubicBezTo>
                  <a:pt x="37" y="501"/>
                  <a:pt x="19" y="448"/>
                  <a:pt x="19" y="448"/>
                </a:cubicBezTo>
                <a:cubicBezTo>
                  <a:pt x="22" y="362"/>
                  <a:pt x="0" y="268"/>
                  <a:pt x="37" y="191"/>
                </a:cubicBezTo>
                <a:cubicBezTo>
                  <a:pt x="52" y="160"/>
                  <a:pt x="102" y="116"/>
                  <a:pt x="134" y="102"/>
                </a:cubicBezTo>
                <a:cubicBezTo>
                  <a:pt x="151" y="95"/>
                  <a:pt x="187" y="85"/>
                  <a:pt x="187" y="85"/>
                </a:cubicBezTo>
                <a:cubicBezTo>
                  <a:pt x="245" y="47"/>
                  <a:pt x="323" y="33"/>
                  <a:pt x="391" y="23"/>
                </a:cubicBezTo>
                <a:cubicBezTo>
                  <a:pt x="409" y="17"/>
                  <a:pt x="426" y="11"/>
                  <a:pt x="444" y="5"/>
                </a:cubicBezTo>
                <a:cubicBezTo>
                  <a:pt x="458" y="0"/>
                  <a:pt x="473" y="10"/>
                  <a:pt x="488" y="14"/>
                </a:cubicBezTo>
                <a:cubicBezTo>
                  <a:pt x="491" y="15"/>
                  <a:pt x="483" y="14"/>
                  <a:pt x="480" y="14"/>
                </a:cubicBezTo>
                <a:close/>
              </a:path>
            </a:pathLst>
          </a:custGeom>
          <a:solidFill>
            <a:schemeClr val="accent1"/>
          </a:solidFill>
          <a:ln w="9525">
            <a:solidFill>
              <a:schemeClr val="tx1"/>
            </a:solidFill>
            <a:round/>
            <a:headEnd/>
            <a:tailEnd/>
          </a:ln>
          <a:effectLst/>
        </p:spPr>
        <p:txBody>
          <a:bodyPr/>
          <a:lstStyle/>
          <a:p>
            <a:endParaRPr lang="en-US"/>
          </a:p>
        </p:txBody>
      </p:sp>
      <p:sp>
        <p:nvSpPr>
          <p:cNvPr id="5149" name="Freeform 29"/>
          <p:cNvSpPr>
            <a:spLocks/>
          </p:cNvSpPr>
          <p:nvPr/>
        </p:nvSpPr>
        <p:spPr bwMode="auto">
          <a:xfrm>
            <a:off x="4586288" y="2514600"/>
            <a:ext cx="290512" cy="833438"/>
          </a:xfrm>
          <a:custGeom>
            <a:avLst/>
            <a:gdLst/>
            <a:ahLst/>
            <a:cxnLst>
              <a:cxn ang="0">
                <a:pos x="0" y="254"/>
              </a:cxn>
              <a:cxn ang="0">
                <a:pos x="35" y="95"/>
              </a:cxn>
              <a:cxn ang="0">
                <a:pos x="53" y="68"/>
              </a:cxn>
              <a:cxn ang="0">
                <a:pos x="80" y="6"/>
              </a:cxn>
            </a:cxnLst>
            <a:rect l="0" t="0" r="r" b="b"/>
            <a:pathLst>
              <a:path w="84" h="254">
                <a:moveTo>
                  <a:pt x="0" y="254"/>
                </a:moveTo>
                <a:cubicBezTo>
                  <a:pt x="6" y="204"/>
                  <a:pt x="11" y="142"/>
                  <a:pt x="35" y="95"/>
                </a:cubicBezTo>
                <a:cubicBezTo>
                  <a:pt x="40" y="85"/>
                  <a:pt x="49" y="78"/>
                  <a:pt x="53" y="68"/>
                </a:cubicBezTo>
                <a:cubicBezTo>
                  <a:pt x="84" y="0"/>
                  <a:pt x="55" y="31"/>
                  <a:pt x="80" y="6"/>
                </a:cubicBezTo>
              </a:path>
            </a:pathLst>
          </a:custGeom>
          <a:noFill/>
          <a:ln w="9525">
            <a:solidFill>
              <a:schemeClr val="tx1"/>
            </a:solidFill>
            <a:round/>
            <a:headEnd type="none" w="med" len="med"/>
            <a:tailEnd type="triangle" w="med" len="med"/>
          </a:ln>
          <a:effectLst/>
        </p:spPr>
        <p:txBody>
          <a:bodyPr/>
          <a:lstStyle/>
          <a:p>
            <a:endParaRPr lang="en-US"/>
          </a:p>
        </p:txBody>
      </p:sp>
      <p:sp>
        <p:nvSpPr>
          <p:cNvPr id="5150" name="Freeform 30"/>
          <p:cNvSpPr>
            <a:spLocks/>
          </p:cNvSpPr>
          <p:nvPr/>
        </p:nvSpPr>
        <p:spPr bwMode="auto">
          <a:xfrm>
            <a:off x="5937250" y="2251075"/>
            <a:ext cx="198438" cy="746125"/>
          </a:xfrm>
          <a:custGeom>
            <a:avLst/>
            <a:gdLst/>
            <a:ahLst/>
            <a:cxnLst>
              <a:cxn ang="0">
                <a:pos x="0" y="0"/>
              </a:cxn>
              <a:cxn ang="0">
                <a:pos x="124" y="470"/>
              </a:cxn>
            </a:cxnLst>
            <a:rect l="0" t="0" r="r" b="b"/>
            <a:pathLst>
              <a:path w="125" h="470">
                <a:moveTo>
                  <a:pt x="0" y="0"/>
                </a:moveTo>
                <a:cubicBezTo>
                  <a:pt x="125" y="125"/>
                  <a:pt x="124" y="303"/>
                  <a:pt x="124" y="470"/>
                </a:cubicBezTo>
              </a:path>
            </a:pathLst>
          </a:custGeom>
          <a:noFill/>
          <a:ln w="28575" cmpd="sng">
            <a:solidFill>
              <a:schemeClr val="tx1"/>
            </a:solidFill>
            <a:round/>
            <a:headEnd type="none" w="med" len="med"/>
            <a:tailEnd type="triangle" w="med" len="med"/>
          </a:ln>
          <a:effectLst/>
        </p:spPr>
        <p:txBody>
          <a:bodyPr/>
          <a:lstStyle/>
          <a:p>
            <a:endParaRPr lang="en-US"/>
          </a:p>
        </p:txBody>
      </p:sp>
      <p:sp>
        <p:nvSpPr>
          <p:cNvPr id="5151" name="Oval 31"/>
          <p:cNvSpPr>
            <a:spLocks noChangeArrowheads="1"/>
          </p:cNvSpPr>
          <p:nvPr/>
        </p:nvSpPr>
        <p:spPr bwMode="auto">
          <a:xfrm>
            <a:off x="6019800" y="3200400"/>
            <a:ext cx="228600" cy="228600"/>
          </a:xfrm>
          <a:prstGeom prst="ellipse">
            <a:avLst/>
          </a:prstGeom>
          <a:solidFill>
            <a:schemeClr val="folHlink"/>
          </a:solidFill>
          <a:ln w="9525">
            <a:solidFill>
              <a:schemeClr val="tx1"/>
            </a:solidFill>
            <a:round/>
            <a:headEnd/>
            <a:tailEnd/>
          </a:ln>
          <a:effectLst/>
        </p:spPr>
        <p:txBody>
          <a:bodyPr wrap="none" anchor="ctr"/>
          <a:lstStyle/>
          <a:p>
            <a:endParaRPr lang="en-US"/>
          </a:p>
        </p:txBody>
      </p:sp>
      <p:sp>
        <p:nvSpPr>
          <p:cNvPr id="5152" name="Oval 32"/>
          <p:cNvSpPr>
            <a:spLocks noChangeArrowheads="1"/>
          </p:cNvSpPr>
          <p:nvPr/>
        </p:nvSpPr>
        <p:spPr bwMode="auto">
          <a:xfrm>
            <a:off x="6172200" y="3352800"/>
            <a:ext cx="228600" cy="228600"/>
          </a:xfrm>
          <a:prstGeom prst="ellipse">
            <a:avLst/>
          </a:prstGeom>
          <a:solidFill>
            <a:schemeClr val="folHlink"/>
          </a:solidFill>
          <a:ln w="9525">
            <a:solidFill>
              <a:schemeClr val="tx1"/>
            </a:solidFill>
            <a:round/>
            <a:headEnd/>
            <a:tailEnd/>
          </a:ln>
          <a:effectLst/>
        </p:spPr>
        <p:txBody>
          <a:bodyPr wrap="none" anchor="ctr"/>
          <a:lstStyle/>
          <a:p>
            <a:endParaRPr lang="en-US"/>
          </a:p>
        </p:txBody>
      </p:sp>
      <p:sp>
        <p:nvSpPr>
          <p:cNvPr id="5153" name="Oval 33"/>
          <p:cNvSpPr>
            <a:spLocks noChangeArrowheads="1"/>
          </p:cNvSpPr>
          <p:nvPr/>
        </p:nvSpPr>
        <p:spPr bwMode="auto">
          <a:xfrm>
            <a:off x="6248400" y="3200400"/>
            <a:ext cx="228600" cy="228600"/>
          </a:xfrm>
          <a:prstGeom prst="ellipse">
            <a:avLst/>
          </a:prstGeom>
          <a:solidFill>
            <a:schemeClr val="folHlink"/>
          </a:solidFill>
          <a:ln w="9525">
            <a:solidFill>
              <a:schemeClr val="tx1"/>
            </a:solidFill>
            <a:round/>
            <a:headEnd/>
            <a:tailEnd/>
          </a:ln>
          <a:effectLst/>
        </p:spPr>
        <p:txBody>
          <a:bodyPr wrap="none" anchor="ctr"/>
          <a:lstStyle/>
          <a:p>
            <a:endParaRPr lang="en-US"/>
          </a:p>
        </p:txBody>
      </p:sp>
      <p:sp>
        <p:nvSpPr>
          <p:cNvPr id="5154" name="Text Box 34"/>
          <p:cNvSpPr txBox="1">
            <a:spLocks noChangeArrowheads="1"/>
          </p:cNvSpPr>
          <p:nvPr/>
        </p:nvSpPr>
        <p:spPr bwMode="auto">
          <a:xfrm>
            <a:off x="5851525" y="3617913"/>
            <a:ext cx="781050" cy="366712"/>
          </a:xfrm>
          <a:prstGeom prst="rect">
            <a:avLst/>
          </a:prstGeom>
          <a:noFill/>
          <a:ln w="9525">
            <a:noFill/>
            <a:miter lim="800000"/>
            <a:headEnd/>
            <a:tailEnd/>
          </a:ln>
          <a:effectLst/>
        </p:spPr>
        <p:txBody>
          <a:bodyPr wrap="none">
            <a:spAutoFit/>
          </a:bodyPr>
          <a:lstStyle/>
          <a:p>
            <a:r>
              <a:rPr lang="en-US" b="1"/>
              <a:t>VLDL</a:t>
            </a:r>
          </a:p>
        </p:txBody>
      </p:sp>
      <p:sp>
        <p:nvSpPr>
          <p:cNvPr id="5155" name="AutoShape 35"/>
          <p:cNvSpPr>
            <a:spLocks noChangeArrowheads="1"/>
          </p:cNvSpPr>
          <p:nvPr/>
        </p:nvSpPr>
        <p:spPr bwMode="auto">
          <a:xfrm rot="10800000">
            <a:off x="5867400" y="3886200"/>
            <a:ext cx="2667000" cy="1828800"/>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solidFill>
              <a:schemeClr val="tx1"/>
            </a:solidFill>
            <a:miter lim="800000"/>
            <a:headEnd/>
            <a:tailEnd/>
          </a:ln>
          <a:effectLst/>
        </p:spPr>
        <p:txBody>
          <a:bodyPr wrap="none" anchor="ctr"/>
          <a:lstStyle/>
          <a:p>
            <a:endParaRPr lang="en-US"/>
          </a:p>
        </p:txBody>
      </p:sp>
      <p:sp>
        <p:nvSpPr>
          <p:cNvPr id="5156" name="Line 36"/>
          <p:cNvSpPr>
            <a:spLocks noChangeShapeType="1"/>
          </p:cNvSpPr>
          <p:nvPr/>
        </p:nvSpPr>
        <p:spPr bwMode="auto">
          <a:xfrm>
            <a:off x="6248400" y="4114800"/>
            <a:ext cx="0" cy="609600"/>
          </a:xfrm>
          <a:prstGeom prst="line">
            <a:avLst/>
          </a:prstGeom>
          <a:noFill/>
          <a:ln w="57150">
            <a:solidFill>
              <a:schemeClr val="tx1"/>
            </a:solidFill>
            <a:round/>
            <a:headEnd/>
            <a:tailEnd type="triangle" w="med" len="med"/>
          </a:ln>
          <a:effectLst/>
        </p:spPr>
        <p:txBody>
          <a:bodyPr/>
          <a:lstStyle/>
          <a:p>
            <a:endParaRPr lang="en-US"/>
          </a:p>
        </p:txBody>
      </p:sp>
      <p:sp>
        <p:nvSpPr>
          <p:cNvPr id="5157" name="Text Box 37"/>
          <p:cNvSpPr txBox="1">
            <a:spLocks noChangeArrowheads="1"/>
          </p:cNvSpPr>
          <p:nvPr/>
        </p:nvSpPr>
        <p:spPr bwMode="auto">
          <a:xfrm>
            <a:off x="5791200" y="5867400"/>
            <a:ext cx="2228850" cy="366713"/>
          </a:xfrm>
          <a:prstGeom prst="rect">
            <a:avLst/>
          </a:prstGeom>
          <a:noFill/>
          <a:ln w="9525">
            <a:noFill/>
            <a:miter lim="800000"/>
            <a:headEnd/>
            <a:tailEnd/>
          </a:ln>
          <a:effectLst/>
        </p:spPr>
        <p:txBody>
          <a:bodyPr wrap="none">
            <a:spAutoFit/>
          </a:bodyPr>
          <a:lstStyle/>
          <a:p>
            <a:r>
              <a:rPr lang="en-US" b="1"/>
              <a:t>Lipoprotein Lipase</a:t>
            </a:r>
          </a:p>
        </p:txBody>
      </p:sp>
      <p:sp>
        <p:nvSpPr>
          <p:cNvPr id="5158" name="Freeform 38"/>
          <p:cNvSpPr>
            <a:spLocks/>
          </p:cNvSpPr>
          <p:nvPr/>
        </p:nvSpPr>
        <p:spPr bwMode="auto">
          <a:xfrm>
            <a:off x="7010400" y="5715000"/>
            <a:ext cx="1371600" cy="685800"/>
          </a:xfrm>
          <a:custGeom>
            <a:avLst/>
            <a:gdLst/>
            <a:ahLst/>
            <a:cxnLst>
              <a:cxn ang="0">
                <a:pos x="0" y="0"/>
              </a:cxn>
              <a:cxn ang="0">
                <a:pos x="487" y="26"/>
              </a:cxn>
              <a:cxn ang="0">
                <a:pos x="691" y="106"/>
              </a:cxn>
              <a:cxn ang="0">
                <a:pos x="762" y="177"/>
              </a:cxn>
              <a:cxn ang="0">
                <a:pos x="780" y="204"/>
              </a:cxn>
              <a:cxn ang="0">
                <a:pos x="806" y="221"/>
              </a:cxn>
              <a:cxn ang="0">
                <a:pos x="842" y="274"/>
              </a:cxn>
              <a:cxn ang="0">
                <a:pos x="859" y="301"/>
              </a:cxn>
              <a:cxn ang="0">
                <a:pos x="877" y="328"/>
              </a:cxn>
              <a:cxn ang="0">
                <a:pos x="886" y="354"/>
              </a:cxn>
            </a:cxnLst>
            <a:rect l="0" t="0" r="r" b="b"/>
            <a:pathLst>
              <a:path w="886" h="354">
                <a:moveTo>
                  <a:pt x="0" y="0"/>
                </a:moveTo>
                <a:cubicBezTo>
                  <a:pt x="171" y="5"/>
                  <a:pt x="321" y="11"/>
                  <a:pt x="487" y="26"/>
                </a:cubicBezTo>
                <a:cubicBezTo>
                  <a:pt x="563" y="45"/>
                  <a:pt x="625" y="63"/>
                  <a:pt x="691" y="106"/>
                </a:cubicBezTo>
                <a:cubicBezTo>
                  <a:pt x="721" y="126"/>
                  <a:pt x="731" y="157"/>
                  <a:pt x="762" y="177"/>
                </a:cubicBezTo>
                <a:cubicBezTo>
                  <a:pt x="768" y="186"/>
                  <a:pt x="772" y="196"/>
                  <a:pt x="780" y="204"/>
                </a:cubicBezTo>
                <a:cubicBezTo>
                  <a:pt x="787" y="211"/>
                  <a:pt x="799" y="213"/>
                  <a:pt x="806" y="221"/>
                </a:cubicBezTo>
                <a:cubicBezTo>
                  <a:pt x="820" y="237"/>
                  <a:pt x="830" y="256"/>
                  <a:pt x="842" y="274"/>
                </a:cubicBezTo>
                <a:cubicBezTo>
                  <a:pt x="848" y="283"/>
                  <a:pt x="853" y="292"/>
                  <a:pt x="859" y="301"/>
                </a:cubicBezTo>
                <a:cubicBezTo>
                  <a:pt x="865" y="310"/>
                  <a:pt x="871" y="319"/>
                  <a:pt x="877" y="328"/>
                </a:cubicBezTo>
                <a:cubicBezTo>
                  <a:pt x="882" y="336"/>
                  <a:pt x="886" y="354"/>
                  <a:pt x="886" y="354"/>
                </a:cubicBezTo>
              </a:path>
            </a:pathLst>
          </a:custGeom>
          <a:noFill/>
          <a:ln w="9525">
            <a:solidFill>
              <a:schemeClr val="tx1"/>
            </a:solidFill>
            <a:round/>
            <a:headEnd type="none" w="med" len="med"/>
            <a:tailEnd type="triangle" w="med" len="med"/>
          </a:ln>
          <a:effectLst/>
        </p:spPr>
        <p:txBody>
          <a:bodyPr/>
          <a:lstStyle/>
          <a:p>
            <a:endParaRPr lang="en-US"/>
          </a:p>
        </p:txBody>
      </p:sp>
      <p:sp>
        <p:nvSpPr>
          <p:cNvPr id="5159" name="Text Box 39"/>
          <p:cNvSpPr txBox="1">
            <a:spLocks noChangeArrowheads="1"/>
          </p:cNvSpPr>
          <p:nvPr/>
        </p:nvSpPr>
        <p:spPr bwMode="auto">
          <a:xfrm>
            <a:off x="8153400" y="6324600"/>
            <a:ext cx="628650" cy="366713"/>
          </a:xfrm>
          <a:prstGeom prst="rect">
            <a:avLst/>
          </a:prstGeom>
          <a:noFill/>
          <a:ln w="9525">
            <a:noFill/>
            <a:miter lim="800000"/>
            <a:headEnd/>
            <a:tailEnd/>
          </a:ln>
          <a:effectLst/>
        </p:spPr>
        <p:txBody>
          <a:bodyPr wrap="none">
            <a:spAutoFit/>
          </a:bodyPr>
          <a:lstStyle/>
          <a:p>
            <a:r>
              <a:rPr lang="en-US" b="1"/>
              <a:t>FFA</a:t>
            </a:r>
          </a:p>
        </p:txBody>
      </p:sp>
      <p:sp>
        <p:nvSpPr>
          <p:cNvPr id="5160" name="Line 40"/>
          <p:cNvSpPr>
            <a:spLocks noChangeShapeType="1"/>
          </p:cNvSpPr>
          <p:nvPr/>
        </p:nvSpPr>
        <p:spPr bwMode="auto">
          <a:xfrm flipH="1">
            <a:off x="8001000" y="6553200"/>
            <a:ext cx="228600" cy="76200"/>
          </a:xfrm>
          <a:prstGeom prst="line">
            <a:avLst/>
          </a:prstGeom>
          <a:noFill/>
          <a:ln w="9525">
            <a:solidFill>
              <a:schemeClr val="tx1"/>
            </a:solidFill>
            <a:round/>
            <a:headEnd/>
            <a:tailEnd type="triangle" w="med" len="med"/>
          </a:ln>
          <a:effectLst/>
        </p:spPr>
        <p:txBody>
          <a:bodyPr/>
          <a:lstStyle/>
          <a:p>
            <a:endParaRPr lang="en-US"/>
          </a:p>
        </p:txBody>
      </p:sp>
      <p:sp>
        <p:nvSpPr>
          <p:cNvPr id="5161" name="Oval 41"/>
          <p:cNvSpPr>
            <a:spLocks noChangeArrowheads="1"/>
          </p:cNvSpPr>
          <p:nvPr/>
        </p:nvSpPr>
        <p:spPr bwMode="auto">
          <a:xfrm>
            <a:off x="7848600" y="4191000"/>
            <a:ext cx="76200" cy="228600"/>
          </a:xfrm>
          <a:prstGeom prst="ellipse">
            <a:avLst/>
          </a:prstGeom>
          <a:solidFill>
            <a:schemeClr val="folHlink"/>
          </a:solidFill>
          <a:ln w="9525">
            <a:solidFill>
              <a:schemeClr val="tx1"/>
            </a:solidFill>
            <a:round/>
            <a:headEnd/>
            <a:tailEnd/>
          </a:ln>
          <a:effectLst/>
        </p:spPr>
        <p:txBody>
          <a:bodyPr wrap="none" anchor="ctr"/>
          <a:lstStyle/>
          <a:p>
            <a:endParaRPr lang="en-US"/>
          </a:p>
        </p:txBody>
      </p:sp>
      <p:sp>
        <p:nvSpPr>
          <p:cNvPr id="5162" name="Oval 42"/>
          <p:cNvSpPr>
            <a:spLocks noChangeArrowheads="1"/>
          </p:cNvSpPr>
          <p:nvPr/>
        </p:nvSpPr>
        <p:spPr bwMode="auto">
          <a:xfrm>
            <a:off x="8001000" y="4267200"/>
            <a:ext cx="76200" cy="228600"/>
          </a:xfrm>
          <a:prstGeom prst="ellipse">
            <a:avLst/>
          </a:prstGeom>
          <a:solidFill>
            <a:schemeClr val="folHlink"/>
          </a:solidFill>
          <a:ln w="9525">
            <a:solidFill>
              <a:schemeClr val="tx1"/>
            </a:solidFill>
            <a:round/>
            <a:headEnd/>
            <a:tailEnd/>
          </a:ln>
          <a:effectLst/>
        </p:spPr>
        <p:txBody>
          <a:bodyPr wrap="none" anchor="ctr"/>
          <a:lstStyle/>
          <a:p>
            <a:endParaRPr lang="en-US"/>
          </a:p>
        </p:txBody>
      </p:sp>
      <p:sp>
        <p:nvSpPr>
          <p:cNvPr id="5163" name="Oval 43"/>
          <p:cNvSpPr>
            <a:spLocks noChangeArrowheads="1"/>
          </p:cNvSpPr>
          <p:nvPr/>
        </p:nvSpPr>
        <p:spPr bwMode="auto">
          <a:xfrm>
            <a:off x="8153400" y="4114800"/>
            <a:ext cx="76200" cy="228600"/>
          </a:xfrm>
          <a:prstGeom prst="ellipse">
            <a:avLst/>
          </a:prstGeom>
          <a:solidFill>
            <a:schemeClr val="folHlink"/>
          </a:solidFill>
          <a:ln w="9525">
            <a:solidFill>
              <a:schemeClr val="tx1"/>
            </a:solidFill>
            <a:round/>
            <a:headEnd/>
            <a:tailEnd/>
          </a:ln>
          <a:effectLst/>
        </p:spPr>
        <p:txBody>
          <a:bodyPr wrap="none" anchor="ctr"/>
          <a:lstStyle/>
          <a:p>
            <a:endParaRPr lang="en-US"/>
          </a:p>
        </p:txBody>
      </p:sp>
      <p:sp>
        <p:nvSpPr>
          <p:cNvPr id="5164" name="Oval 44"/>
          <p:cNvSpPr>
            <a:spLocks noChangeArrowheads="1"/>
          </p:cNvSpPr>
          <p:nvPr/>
        </p:nvSpPr>
        <p:spPr bwMode="auto">
          <a:xfrm>
            <a:off x="8305800" y="4343400"/>
            <a:ext cx="76200" cy="228600"/>
          </a:xfrm>
          <a:prstGeom prst="ellipse">
            <a:avLst/>
          </a:prstGeom>
          <a:solidFill>
            <a:schemeClr val="folHlink"/>
          </a:solidFill>
          <a:ln w="9525">
            <a:solidFill>
              <a:schemeClr val="tx1"/>
            </a:solidFill>
            <a:round/>
            <a:headEnd/>
            <a:tailEnd/>
          </a:ln>
          <a:effectLst/>
        </p:spPr>
        <p:txBody>
          <a:bodyPr wrap="none" anchor="ctr"/>
          <a:lstStyle/>
          <a:p>
            <a:endParaRPr lang="en-US"/>
          </a:p>
        </p:txBody>
      </p:sp>
      <p:sp>
        <p:nvSpPr>
          <p:cNvPr id="5165" name="Oval 45"/>
          <p:cNvSpPr>
            <a:spLocks noChangeArrowheads="1"/>
          </p:cNvSpPr>
          <p:nvPr/>
        </p:nvSpPr>
        <p:spPr bwMode="auto">
          <a:xfrm>
            <a:off x="7620000" y="1371600"/>
            <a:ext cx="1524000" cy="11430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5166" name="Text Box 46"/>
          <p:cNvSpPr txBox="1">
            <a:spLocks noChangeArrowheads="1"/>
          </p:cNvSpPr>
          <p:nvPr/>
        </p:nvSpPr>
        <p:spPr bwMode="auto">
          <a:xfrm>
            <a:off x="7696200" y="1628775"/>
            <a:ext cx="1407758" cy="584775"/>
          </a:xfrm>
          <a:prstGeom prst="rect">
            <a:avLst/>
          </a:prstGeom>
          <a:noFill/>
          <a:ln w="9525">
            <a:noFill/>
            <a:miter lim="800000"/>
            <a:headEnd/>
            <a:tailEnd/>
          </a:ln>
          <a:effectLst/>
        </p:spPr>
        <p:txBody>
          <a:bodyPr wrap="none">
            <a:spAutoFit/>
          </a:bodyPr>
          <a:lstStyle/>
          <a:p>
            <a:r>
              <a:rPr lang="en-US" sz="1600" b="1" dirty="0" err="1">
                <a:solidFill>
                  <a:schemeClr val="bg1"/>
                </a:solidFill>
              </a:rPr>
              <a:t>extrahepatic</a:t>
            </a:r>
            <a:endParaRPr lang="en-US" sz="1600" b="1" dirty="0">
              <a:solidFill>
                <a:schemeClr val="bg1"/>
              </a:solidFill>
            </a:endParaRPr>
          </a:p>
          <a:p>
            <a:r>
              <a:rPr lang="en-US" sz="1600" b="1" dirty="0">
                <a:solidFill>
                  <a:schemeClr val="bg1"/>
                </a:solidFill>
              </a:rPr>
              <a:t>tissue</a:t>
            </a:r>
          </a:p>
        </p:txBody>
      </p:sp>
      <p:sp>
        <p:nvSpPr>
          <p:cNvPr id="5167" name="Text Box 47"/>
          <p:cNvSpPr txBox="1">
            <a:spLocks noChangeArrowheads="1"/>
          </p:cNvSpPr>
          <p:nvPr/>
        </p:nvSpPr>
        <p:spPr bwMode="auto">
          <a:xfrm>
            <a:off x="8442325" y="4151313"/>
            <a:ext cx="552450" cy="366712"/>
          </a:xfrm>
          <a:prstGeom prst="rect">
            <a:avLst/>
          </a:prstGeom>
          <a:noFill/>
          <a:ln w="9525">
            <a:noFill/>
            <a:miter lim="800000"/>
            <a:headEnd/>
            <a:tailEnd/>
          </a:ln>
          <a:effectLst/>
        </p:spPr>
        <p:txBody>
          <a:bodyPr wrap="none">
            <a:spAutoFit/>
          </a:bodyPr>
          <a:lstStyle/>
          <a:p>
            <a:r>
              <a:rPr lang="en-US" b="1"/>
              <a:t>IDL</a:t>
            </a:r>
          </a:p>
        </p:txBody>
      </p:sp>
      <p:sp>
        <p:nvSpPr>
          <p:cNvPr id="5168" name="Line 48"/>
          <p:cNvSpPr>
            <a:spLocks noChangeShapeType="1"/>
          </p:cNvSpPr>
          <p:nvPr/>
        </p:nvSpPr>
        <p:spPr bwMode="auto">
          <a:xfrm>
            <a:off x="8305800" y="2438400"/>
            <a:ext cx="0" cy="533400"/>
          </a:xfrm>
          <a:prstGeom prst="line">
            <a:avLst/>
          </a:prstGeom>
          <a:noFill/>
          <a:ln w="38100">
            <a:solidFill>
              <a:schemeClr val="tx1"/>
            </a:solidFill>
            <a:round/>
            <a:headEnd/>
            <a:tailEnd type="triangle" w="med" len="med"/>
          </a:ln>
          <a:effectLst/>
        </p:spPr>
        <p:txBody>
          <a:bodyPr/>
          <a:lstStyle/>
          <a:p>
            <a:endParaRPr lang="en-US"/>
          </a:p>
        </p:txBody>
      </p:sp>
      <p:sp>
        <p:nvSpPr>
          <p:cNvPr id="5169" name="Oval 49"/>
          <p:cNvSpPr>
            <a:spLocks noChangeArrowheads="1"/>
          </p:cNvSpPr>
          <p:nvPr/>
        </p:nvSpPr>
        <p:spPr bwMode="auto">
          <a:xfrm>
            <a:off x="8458200" y="3200400"/>
            <a:ext cx="76200" cy="76200"/>
          </a:xfrm>
          <a:prstGeom prst="ellipse">
            <a:avLst/>
          </a:prstGeom>
          <a:solidFill>
            <a:schemeClr val="folHlink"/>
          </a:solidFill>
          <a:ln w="9525">
            <a:solidFill>
              <a:schemeClr val="tx1"/>
            </a:solidFill>
            <a:round/>
            <a:headEnd/>
            <a:tailEnd/>
          </a:ln>
          <a:effectLst/>
        </p:spPr>
        <p:txBody>
          <a:bodyPr wrap="none" anchor="ctr"/>
          <a:lstStyle/>
          <a:p>
            <a:endParaRPr lang="en-US"/>
          </a:p>
        </p:txBody>
      </p:sp>
      <p:sp>
        <p:nvSpPr>
          <p:cNvPr id="5170" name="Oval 50"/>
          <p:cNvSpPr>
            <a:spLocks noChangeArrowheads="1"/>
          </p:cNvSpPr>
          <p:nvPr/>
        </p:nvSpPr>
        <p:spPr bwMode="auto">
          <a:xfrm>
            <a:off x="8229600" y="3048000"/>
            <a:ext cx="76200" cy="76200"/>
          </a:xfrm>
          <a:prstGeom prst="ellipse">
            <a:avLst/>
          </a:prstGeom>
          <a:solidFill>
            <a:schemeClr val="folHlink"/>
          </a:solidFill>
          <a:ln w="9525">
            <a:solidFill>
              <a:schemeClr val="tx1"/>
            </a:solidFill>
            <a:round/>
            <a:headEnd/>
            <a:tailEnd/>
          </a:ln>
          <a:effectLst/>
        </p:spPr>
        <p:txBody>
          <a:bodyPr wrap="none" anchor="ctr"/>
          <a:lstStyle/>
          <a:p>
            <a:endParaRPr lang="en-US"/>
          </a:p>
        </p:txBody>
      </p:sp>
      <p:sp>
        <p:nvSpPr>
          <p:cNvPr id="5171" name="Oval 51"/>
          <p:cNvSpPr>
            <a:spLocks noChangeArrowheads="1"/>
          </p:cNvSpPr>
          <p:nvPr/>
        </p:nvSpPr>
        <p:spPr bwMode="auto">
          <a:xfrm>
            <a:off x="8229600" y="3124200"/>
            <a:ext cx="76200" cy="76200"/>
          </a:xfrm>
          <a:prstGeom prst="ellipse">
            <a:avLst/>
          </a:prstGeom>
          <a:solidFill>
            <a:schemeClr val="folHlink"/>
          </a:solidFill>
          <a:ln w="9525">
            <a:solidFill>
              <a:schemeClr val="tx1"/>
            </a:solidFill>
            <a:round/>
            <a:headEnd/>
            <a:tailEnd/>
          </a:ln>
          <a:effectLst/>
        </p:spPr>
        <p:txBody>
          <a:bodyPr wrap="none" anchor="ctr"/>
          <a:lstStyle/>
          <a:p>
            <a:endParaRPr lang="en-US"/>
          </a:p>
        </p:txBody>
      </p:sp>
      <p:sp>
        <p:nvSpPr>
          <p:cNvPr id="5172" name="Oval 52"/>
          <p:cNvSpPr>
            <a:spLocks noChangeArrowheads="1"/>
          </p:cNvSpPr>
          <p:nvPr/>
        </p:nvSpPr>
        <p:spPr bwMode="auto">
          <a:xfrm>
            <a:off x="8229600" y="3200400"/>
            <a:ext cx="76200" cy="76200"/>
          </a:xfrm>
          <a:prstGeom prst="ellipse">
            <a:avLst/>
          </a:prstGeom>
          <a:solidFill>
            <a:schemeClr val="folHlink"/>
          </a:solidFill>
          <a:ln w="9525">
            <a:solidFill>
              <a:schemeClr val="tx1"/>
            </a:solidFill>
            <a:round/>
            <a:headEnd/>
            <a:tailEnd/>
          </a:ln>
          <a:effectLst/>
        </p:spPr>
        <p:txBody>
          <a:bodyPr wrap="none" anchor="ctr"/>
          <a:lstStyle/>
          <a:p>
            <a:endParaRPr lang="en-US"/>
          </a:p>
        </p:txBody>
      </p:sp>
      <p:sp>
        <p:nvSpPr>
          <p:cNvPr id="5173" name="Oval 53"/>
          <p:cNvSpPr>
            <a:spLocks noChangeArrowheads="1"/>
          </p:cNvSpPr>
          <p:nvPr/>
        </p:nvSpPr>
        <p:spPr bwMode="auto">
          <a:xfrm>
            <a:off x="8382000" y="3048000"/>
            <a:ext cx="76200" cy="76200"/>
          </a:xfrm>
          <a:prstGeom prst="ellipse">
            <a:avLst/>
          </a:prstGeom>
          <a:solidFill>
            <a:schemeClr val="folHlink"/>
          </a:solidFill>
          <a:ln w="9525">
            <a:solidFill>
              <a:schemeClr val="tx1"/>
            </a:solidFill>
            <a:round/>
            <a:headEnd/>
            <a:tailEnd/>
          </a:ln>
          <a:effectLst/>
        </p:spPr>
        <p:txBody>
          <a:bodyPr wrap="none" anchor="ctr"/>
          <a:lstStyle/>
          <a:p>
            <a:endParaRPr lang="en-US"/>
          </a:p>
        </p:txBody>
      </p:sp>
      <p:sp>
        <p:nvSpPr>
          <p:cNvPr id="5174" name="Text Box 54"/>
          <p:cNvSpPr txBox="1">
            <a:spLocks noChangeArrowheads="1"/>
          </p:cNvSpPr>
          <p:nvPr/>
        </p:nvSpPr>
        <p:spPr bwMode="auto">
          <a:xfrm>
            <a:off x="8413750" y="2819400"/>
            <a:ext cx="654050" cy="366713"/>
          </a:xfrm>
          <a:prstGeom prst="rect">
            <a:avLst/>
          </a:prstGeom>
          <a:noFill/>
          <a:ln w="9525">
            <a:noFill/>
            <a:miter lim="800000"/>
            <a:headEnd/>
            <a:tailEnd/>
          </a:ln>
          <a:effectLst/>
        </p:spPr>
        <p:txBody>
          <a:bodyPr wrap="none">
            <a:spAutoFit/>
          </a:bodyPr>
          <a:lstStyle/>
          <a:p>
            <a:r>
              <a:rPr lang="en-US" b="1"/>
              <a:t>HDL</a:t>
            </a:r>
          </a:p>
        </p:txBody>
      </p:sp>
      <p:sp>
        <p:nvSpPr>
          <p:cNvPr id="5176" name="Freeform 56"/>
          <p:cNvSpPr>
            <a:spLocks/>
          </p:cNvSpPr>
          <p:nvPr/>
        </p:nvSpPr>
        <p:spPr bwMode="auto">
          <a:xfrm>
            <a:off x="7086600" y="1066800"/>
            <a:ext cx="692150" cy="3082925"/>
          </a:xfrm>
          <a:custGeom>
            <a:avLst/>
            <a:gdLst/>
            <a:ahLst/>
            <a:cxnLst>
              <a:cxn ang="0">
                <a:pos x="443" y="992"/>
              </a:cxn>
              <a:cxn ang="0">
                <a:pos x="311" y="859"/>
              </a:cxn>
              <a:cxn ang="0">
                <a:pos x="293" y="806"/>
              </a:cxn>
              <a:cxn ang="0">
                <a:pos x="257" y="726"/>
              </a:cxn>
              <a:cxn ang="0">
                <a:pos x="222" y="673"/>
              </a:cxn>
              <a:cxn ang="0">
                <a:pos x="195" y="593"/>
              </a:cxn>
              <a:cxn ang="0">
                <a:pos x="151" y="452"/>
              </a:cxn>
              <a:cxn ang="0">
                <a:pos x="107" y="345"/>
              </a:cxn>
              <a:cxn ang="0">
                <a:pos x="71" y="266"/>
              </a:cxn>
              <a:cxn ang="0">
                <a:pos x="36" y="186"/>
              </a:cxn>
              <a:cxn ang="0">
                <a:pos x="0" y="0"/>
              </a:cxn>
            </a:cxnLst>
            <a:rect l="0" t="0" r="r" b="b"/>
            <a:pathLst>
              <a:path w="443" h="992">
                <a:moveTo>
                  <a:pt x="443" y="992"/>
                </a:moveTo>
                <a:cubicBezTo>
                  <a:pt x="376" y="969"/>
                  <a:pt x="348" y="917"/>
                  <a:pt x="311" y="859"/>
                </a:cubicBezTo>
                <a:cubicBezTo>
                  <a:pt x="301" y="843"/>
                  <a:pt x="303" y="822"/>
                  <a:pt x="293" y="806"/>
                </a:cubicBezTo>
                <a:cubicBezTo>
                  <a:pt x="265" y="763"/>
                  <a:pt x="278" y="789"/>
                  <a:pt x="257" y="726"/>
                </a:cubicBezTo>
                <a:cubicBezTo>
                  <a:pt x="250" y="706"/>
                  <a:pt x="234" y="691"/>
                  <a:pt x="222" y="673"/>
                </a:cubicBezTo>
                <a:cubicBezTo>
                  <a:pt x="221" y="672"/>
                  <a:pt x="200" y="607"/>
                  <a:pt x="195" y="593"/>
                </a:cubicBezTo>
                <a:cubicBezTo>
                  <a:pt x="179" y="544"/>
                  <a:pt x="181" y="496"/>
                  <a:pt x="151" y="452"/>
                </a:cubicBezTo>
                <a:cubicBezTo>
                  <a:pt x="137" y="411"/>
                  <a:pt x="123" y="382"/>
                  <a:pt x="107" y="345"/>
                </a:cubicBezTo>
                <a:cubicBezTo>
                  <a:pt x="69" y="258"/>
                  <a:pt x="109" y="321"/>
                  <a:pt x="71" y="266"/>
                </a:cubicBezTo>
                <a:cubicBezTo>
                  <a:pt x="61" y="235"/>
                  <a:pt x="55" y="213"/>
                  <a:pt x="36" y="186"/>
                </a:cubicBezTo>
                <a:cubicBezTo>
                  <a:pt x="8" y="103"/>
                  <a:pt x="0" y="89"/>
                  <a:pt x="0" y="0"/>
                </a:cubicBezTo>
              </a:path>
            </a:pathLst>
          </a:custGeom>
          <a:noFill/>
          <a:ln w="28575" cmpd="sng">
            <a:solidFill>
              <a:schemeClr val="tx1"/>
            </a:solidFill>
            <a:round/>
            <a:headEnd type="none" w="med" len="med"/>
            <a:tailEnd type="triangle" w="med" len="med"/>
          </a:ln>
          <a:effectLst/>
        </p:spPr>
        <p:txBody>
          <a:bodyPr/>
          <a:lstStyle/>
          <a:p>
            <a:endParaRPr lang="en-US"/>
          </a:p>
        </p:txBody>
      </p:sp>
      <p:sp>
        <p:nvSpPr>
          <p:cNvPr id="5177" name="Oval 57"/>
          <p:cNvSpPr>
            <a:spLocks noChangeArrowheads="1"/>
          </p:cNvSpPr>
          <p:nvPr/>
        </p:nvSpPr>
        <p:spPr bwMode="auto">
          <a:xfrm>
            <a:off x="6934200" y="609600"/>
            <a:ext cx="152400" cy="152400"/>
          </a:xfrm>
          <a:prstGeom prst="ellipse">
            <a:avLst/>
          </a:prstGeom>
          <a:solidFill>
            <a:schemeClr val="folHlink"/>
          </a:solidFill>
          <a:ln w="9525">
            <a:solidFill>
              <a:schemeClr val="tx1"/>
            </a:solidFill>
            <a:round/>
            <a:headEnd/>
            <a:tailEnd/>
          </a:ln>
          <a:effectLst/>
        </p:spPr>
        <p:txBody>
          <a:bodyPr wrap="none" anchor="ctr"/>
          <a:lstStyle/>
          <a:p>
            <a:endParaRPr lang="en-US"/>
          </a:p>
        </p:txBody>
      </p:sp>
      <p:sp>
        <p:nvSpPr>
          <p:cNvPr id="5178" name="Oval 58"/>
          <p:cNvSpPr>
            <a:spLocks noChangeArrowheads="1"/>
          </p:cNvSpPr>
          <p:nvPr/>
        </p:nvSpPr>
        <p:spPr bwMode="auto">
          <a:xfrm>
            <a:off x="7086600" y="762000"/>
            <a:ext cx="152400" cy="152400"/>
          </a:xfrm>
          <a:prstGeom prst="ellipse">
            <a:avLst/>
          </a:prstGeom>
          <a:solidFill>
            <a:schemeClr val="folHlink"/>
          </a:solidFill>
          <a:ln w="9525">
            <a:solidFill>
              <a:schemeClr val="tx1"/>
            </a:solidFill>
            <a:round/>
            <a:headEnd/>
            <a:tailEnd/>
          </a:ln>
          <a:effectLst/>
        </p:spPr>
        <p:txBody>
          <a:bodyPr wrap="none" anchor="ctr"/>
          <a:lstStyle/>
          <a:p>
            <a:endParaRPr lang="en-US"/>
          </a:p>
        </p:txBody>
      </p:sp>
      <p:sp>
        <p:nvSpPr>
          <p:cNvPr id="5179" name="Oval 59"/>
          <p:cNvSpPr>
            <a:spLocks noChangeArrowheads="1"/>
          </p:cNvSpPr>
          <p:nvPr/>
        </p:nvSpPr>
        <p:spPr bwMode="auto">
          <a:xfrm>
            <a:off x="7086600" y="533400"/>
            <a:ext cx="152400" cy="152400"/>
          </a:xfrm>
          <a:prstGeom prst="ellipse">
            <a:avLst/>
          </a:prstGeom>
          <a:solidFill>
            <a:schemeClr val="folHlink"/>
          </a:solidFill>
          <a:ln w="9525">
            <a:solidFill>
              <a:schemeClr val="tx1"/>
            </a:solidFill>
            <a:round/>
            <a:headEnd/>
            <a:tailEnd/>
          </a:ln>
          <a:effectLst/>
        </p:spPr>
        <p:txBody>
          <a:bodyPr wrap="none" anchor="ctr"/>
          <a:lstStyle/>
          <a:p>
            <a:endParaRPr lang="en-US"/>
          </a:p>
        </p:txBody>
      </p:sp>
      <p:sp>
        <p:nvSpPr>
          <p:cNvPr id="5180" name="Oval 60"/>
          <p:cNvSpPr>
            <a:spLocks noChangeArrowheads="1"/>
          </p:cNvSpPr>
          <p:nvPr/>
        </p:nvSpPr>
        <p:spPr bwMode="auto">
          <a:xfrm>
            <a:off x="6858000" y="381000"/>
            <a:ext cx="152400" cy="152400"/>
          </a:xfrm>
          <a:prstGeom prst="ellipse">
            <a:avLst/>
          </a:prstGeom>
          <a:solidFill>
            <a:schemeClr val="folHlink"/>
          </a:solidFill>
          <a:ln w="9525">
            <a:solidFill>
              <a:schemeClr val="tx1"/>
            </a:solidFill>
            <a:round/>
            <a:headEnd/>
            <a:tailEnd/>
          </a:ln>
          <a:effectLst/>
        </p:spPr>
        <p:txBody>
          <a:bodyPr wrap="none" anchor="ctr"/>
          <a:lstStyle/>
          <a:p>
            <a:endParaRPr lang="en-US"/>
          </a:p>
        </p:txBody>
      </p:sp>
      <p:sp>
        <p:nvSpPr>
          <p:cNvPr id="5181" name="Text Box 61"/>
          <p:cNvSpPr txBox="1">
            <a:spLocks noChangeArrowheads="1"/>
          </p:cNvSpPr>
          <p:nvPr/>
        </p:nvSpPr>
        <p:spPr bwMode="auto">
          <a:xfrm>
            <a:off x="7223125" y="265113"/>
            <a:ext cx="628650" cy="366712"/>
          </a:xfrm>
          <a:prstGeom prst="rect">
            <a:avLst/>
          </a:prstGeom>
          <a:noFill/>
          <a:ln w="9525">
            <a:noFill/>
            <a:miter lim="800000"/>
            <a:headEnd/>
            <a:tailEnd/>
          </a:ln>
          <a:effectLst/>
        </p:spPr>
        <p:txBody>
          <a:bodyPr wrap="none">
            <a:spAutoFit/>
          </a:bodyPr>
          <a:lstStyle/>
          <a:p>
            <a:r>
              <a:rPr lang="en-US" b="1"/>
              <a:t>LDL</a:t>
            </a:r>
          </a:p>
        </p:txBody>
      </p:sp>
      <p:sp>
        <p:nvSpPr>
          <p:cNvPr id="5182" name="Freeform 62"/>
          <p:cNvSpPr>
            <a:spLocks/>
          </p:cNvSpPr>
          <p:nvPr/>
        </p:nvSpPr>
        <p:spPr bwMode="auto">
          <a:xfrm>
            <a:off x="6469063" y="717550"/>
            <a:ext cx="409575" cy="255588"/>
          </a:xfrm>
          <a:custGeom>
            <a:avLst/>
            <a:gdLst/>
            <a:ahLst/>
            <a:cxnLst>
              <a:cxn ang="0">
                <a:pos x="258" y="0"/>
              </a:cxn>
              <a:cxn ang="0">
                <a:pos x="152" y="35"/>
              </a:cxn>
              <a:cxn ang="0">
                <a:pos x="99" y="71"/>
              </a:cxn>
              <a:cxn ang="0">
                <a:pos x="72" y="89"/>
              </a:cxn>
              <a:cxn ang="0">
                <a:pos x="28" y="133"/>
              </a:cxn>
              <a:cxn ang="0">
                <a:pos x="1" y="159"/>
              </a:cxn>
            </a:cxnLst>
            <a:rect l="0" t="0" r="r" b="b"/>
            <a:pathLst>
              <a:path w="258" h="161">
                <a:moveTo>
                  <a:pt x="258" y="0"/>
                </a:moveTo>
                <a:cubicBezTo>
                  <a:pt x="223" y="12"/>
                  <a:pt x="188" y="24"/>
                  <a:pt x="152" y="35"/>
                </a:cubicBezTo>
                <a:cubicBezTo>
                  <a:pt x="134" y="47"/>
                  <a:pt x="117" y="59"/>
                  <a:pt x="99" y="71"/>
                </a:cubicBezTo>
                <a:cubicBezTo>
                  <a:pt x="90" y="77"/>
                  <a:pt x="72" y="89"/>
                  <a:pt x="72" y="89"/>
                </a:cubicBezTo>
                <a:cubicBezTo>
                  <a:pt x="24" y="158"/>
                  <a:pt x="87" y="74"/>
                  <a:pt x="28" y="133"/>
                </a:cubicBezTo>
                <a:cubicBezTo>
                  <a:pt x="0" y="161"/>
                  <a:pt x="23" y="159"/>
                  <a:pt x="1" y="159"/>
                </a:cubicBezTo>
              </a:path>
            </a:pathLst>
          </a:custGeom>
          <a:noFill/>
          <a:ln w="9525">
            <a:solidFill>
              <a:schemeClr val="tx1"/>
            </a:solidFill>
            <a:round/>
            <a:headEnd type="none" w="med" len="med"/>
            <a:tailEnd type="triangle" w="med" len="med"/>
          </a:ln>
          <a:effectLst/>
        </p:spPr>
        <p:txBody>
          <a:bodyPr/>
          <a:lstStyle/>
          <a:p>
            <a:endParaRPr lang="en-US"/>
          </a:p>
        </p:txBody>
      </p:sp>
      <p:sp>
        <p:nvSpPr>
          <p:cNvPr id="5183" name="Freeform 63"/>
          <p:cNvSpPr>
            <a:spLocks/>
          </p:cNvSpPr>
          <p:nvPr/>
        </p:nvSpPr>
        <p:spPr bwMode="auto">
          <a:xfrm>
            <a:off x="6569075" y="1490663"/>
            <a:ext cx="788988" cy="1223962"/>
          </a:xfrm>
          <a:custGeom>
            <a:avLst/>
            <a:gdLst/>
            <a:ahLst/>
            <a:cxnLst>
              <a:cxn ang="0">
                <a:pos x="497" y="771"/>
              </a:cxn>
              <a:cxn ang="0">
                <a:pos x="443" y="656"/>
              </a:cxn>
              <a:cxn ang="0">
                <a:pos x="364" y="488"/>
              </a:cxn>
              <a:cxn ang="0">
                <a:pos x="337" y="408"/>
              </a:cxn>
              <a:cxn ang="0">
                <a:pos x="319" y="381"/>
              </a:cxn>
              <a:cxn ang="0">
                <a:pos x="310" y="355"/>
              </a:cxn>
              <a:cxn ang="0">
                <a:pos x="275" y="302"/>
              </a:cxn>
              <a:cxn ang="0">
                <a:pos x="231" y="222"/>
              </a:cxn>
              <a:cxn ang="0">
                <a:pos x="213" y="195"/>
              </a:cxn>
              <a:cxn ang="0">
                <a:pos x="195" y="169"/>
              </a:cxn>
              <a:cxn ang="0">
                <a:pos x="62" y="36"/>
              </a:cxn>
              <a:cxn ang="0">
                <a:pos x="0" y="0"/>
              </a:cxn>
            </a:cxnLst>
            <a:rect l="0" t="0" r="r" b="b"/>
            <a:pathLst>
              <a:path w="497" h="771">
                <a:moveTo>
                  <a:pt x="497" y="771"/>
                </a:moveTo>
                <a:cubicBezTo>
                  <a:pt x="471" y="734"/>
                  <a:pt x="468" y="693"/>
                  <a:pt x="443" y="656"/>
                </a:cubicBezTo>
                <a:cubicBezTo>
                  <a:pt x="425" y="595"/>
                  <a:pt x="399" y="541"/>
                  <a:pt x="364" y="488"/>
                </a:cubicBezTo>
                <a:cubicBezTo>
                  <a:pt x="348" y="465"/>
                  <a:pt x="353" y="431"/>
                  <a:pt x="337" y="408"/>
                </a:cubicBezTo>
                <a:cubicBezTo>
                  <a:pt x="331" y="399"/>
                  <a:pt x="324" y="391"/>
                  <a:pt x="319" y="381"/>
                </a:cubicBezTo>
                <a:cubicBezTo>
                  <a:pt x="315" y="373"/>
                  <a:pt x="314" y="363"/>
                  <a:pt x="310" y="355"/>
                </a:cubicBezTo>
                <a:cubicBezTo>
                  <a:pt x="300" y="337"/>
                  <a:pt x="275" y="302"/>
                  <a:pt x="275" y="302"/>
                </a:cubicBezTo>
                <a:cubicBezTo>
                  <a:pt x="259" y="255"/>
                  <a:pt x="271" y="283"/>
                  <a:pt x="231" y="222"/>
                </a:cubicBezTo>
                <a:cubicBezTo>
                  <a:pt x="225" y="213"/>
                  <a:pt x="219" y="204"/>
                  <a:pt x="213" y="195"/>
                </a:cubicBezTo>
                <a:cubicBezTo>
                  <a:pt x="207" y="186"/>
                  <a:pt x="195" y="169"/>
                  <a:pt x="195" y="169"/>
                </a:cubicBezTo>
                <a:cubicBezTo>
                  <a:pt x="174" y="105"/>
                  <a:pt x="116" y="71"/>
                  <a:pt x="62" y="36"/>
                </a:cubicBezTo>
                <a:cubicBezTo>
                  <a:pt x="44" y="24"/>
                  <a:pt x="23" y="0"/>
                  <a:pt x="0" y="0"/>
                </a:cubicBezTo>
              </a:path>
            </a:pathLst>
          </a:custGeom>
          <a:noFill/>
          <a:ln w="28575" cmpd="sng">
            <a:solidFill>
              <a:schemeClr val="tx1"/>
            </a:solidFill>
            <a:round/>
            <a:headEnd type="none" w="med" len="med"/>
            <a:tailEnd type="triangle" w="med" len="med"/>
          </a:ln>
          <a:effectLst/>
        </p:spPr>
        <p:txBody>
          <a:bodyPr/>
          <a:lstStyle/>
          <a:p>
            <a:endParaRPr lang="en-US"/>
          </a:p>
        </p:txBody>
      </p:sp>
      <p:sp>
        <p:nvSpPr>
          <p:cNvPr id="5184" name="Freeform 64"/>
          <p:cNvSpPr>
            <a:spLocks/>
          </p:cNvSpPr>
          <p:nvPr/>
        </p:nvSpPr>
        <p:spPr bwMode="auto">
          <a:xfrm>
            <a:off x="7343775" y="731838"/>
            <a:ext cx="815975" cy="576262"/>
          </a:xfrm>
          <a:custGeom>
            <a:avLst/>
            <a:gdLst/>
            <a:ahLst/>
            <a:cxnLst>
              <a:cxn ang="0">
                <a:pos x="0" y="0"/>
              </a:cxn>
              <a:cxn ang="0">
                <a:pos x="106" y="44"/>
              </a:cxn>
              <a:cxn ang="0">
                <a:pos x="133" y="53"/>
              </a:cxn>
              <a:cxn ang="0">
                <a:pos x="292" y="142"/>
              </a:cxn>
              <a:cxn ang="0">
                <a:pos x="319" y="159"/>
              </a:cxn>
              <a:cxn ang="0">
                <a:pos x="345" y="177"/>
              </a:cxn>
              <a:cxn ang="0">
                <a:pos x="390" y="212"/>
              </a:cxn>
              <a:cxn ang="0">
                <a:pos x="407" y="239"/>
              </a:cxn>
              <a:cxn ang="0">
                <a:pos x="434" y="257"/>
              </a:cxn>
              <a:cxn ang="0">
                <a:pos x="452" y="283"/>
              </a:cxn>
              <a:cxn ang="0">
                <a:pos x="478" y="301"/>
              </a:cxn>
              <a:cxn ang="0">
                <a:pos x="514" y="363"/>
              </a:cxn>
            </a:cxnLst>
            <a:rect l="0" t="0" r="r" b="b"/>
            <a:pathLst>
              <a:path w="514" h="363">
                <a:moveTo>
                  <a:pt x="0" y="0"/>
                </a:moveTo>
                <a:cubicBezTo>
                  <a:pt x="34" y="23"/>
                  <a:pt x="66" y="31"/>
                  <a:pt x="106" y="44"/>
                </a:cubicBezTo>
                <a:cubicBezTo>
                  <a:pt x="115" y="47"/>
                  <a:pt x="133" y="53"/>
                  <a:pt x="133" y="53"/>
                </a:cubicBezTo>
                <a:cubicBezTo>
                  <a:pt x="183" y="88"/>
                  <a:pt x="240" y="108"/>
                  <a:pt x="292" y="142"/>
                </a:cubicBezTo>
                <a:cubicBezTo>
                  <a:pt x="301" y="148"/>
                  <a:pt x="310" y="153"/>
                  <a:pt x="319" y="159"/>
                </a:cubicBezTo>
                <a:cubicBezTo>
                  <a:pt x="328" y="165"/>
                  <a:pt x="345" y="177"/>
                  <a:pt x="345" y="177"/>
                </a:cubicBezTo>
                <a:cubicBezTo>
                  <a:pt x="399" y="258"/>
                  <a:pt x="326" y="161"/>
                  <a:pt x="390" y="212"/>
                </a:cubicBezTo>
                <a:cubicBezTo>
                  <a:pt x="398" y="219"/>
                  <a:pt x="400" y="231"/>
                  <a:pt x="407" y="239"/>
                </a:cubicBezTo>
                <a:cubicBezTo>
                  <a:pt x="415" y="247"/>
                  <a:pt x="425" y="251"/>
                  <a:pt x="434" y="257"/>
                </a:cubicBezTo>
                <a:cubicBezTo>
                  <a:pt x="440" y="266"/>
                  <a:pt x="445" y="276"/>
                  <a:pt x="452" y="283"/>
                </a:cubicBezTo>
                <a:cubicBezTo>
                  <a:pt x="459" y="290"/>
                  <a:pt x="472" y="293"/>
                  <a:pt x="478" y="301"/>
                </a:cubicBezTo>
                <a:cubicBezTo>
                  <a:pt x="491" y="318"/>
                  <a:pt x="492" y="341"/>
                  <a:pt x="514" y="363"/>
                </a:cubicBezTo>
              </a:path>
            </a:pathLst>
          </a:custGeom>
          <a:noFill/>
          <a:ln w="9525">
            <a:solidFill>
              <a:schemeClr val="tx1"/>
            </a:solidFill>
            <a:round/>
            <a:headEnd type="none" w="med" len="med"/>
            <a:tailEnd type="triangle" w="med" len="med"/>
          </a:ln>
          <a:effectLst/>
        </p:spPr>
        <p:txBody>
          <a:bodyPr/>
          <a:lstStyle/>
          <a:p>
            <a:endParaRPr lang="en-US"/>
          </a:p>
        </p:txBody>
      </p:sp>
      <p:sp>
        <p:nvSpPr>
          <p:cNvPr id="5185" name="Text Box 65"/>
          <p:cNvSpPr txBox="1">
            <a:spLocks noChangeArrowheads="1"/>
          </p:cNvSpPr>
          <p:nvPr/>
        </p:nvSpPr>
        <p:spPr bwMode="auto">
          <a:xfrm>
            <a:off x="4495800" y="1066800"/>
            <a:ext cx="1326004" cy="584775"/>
          </a:xfrm>
          <a:prstGeom prst="rect">
            <a:avLst/>
          </a:prstGeom>
          <a:noFill/>
          <a:ln w="9525">
            <a:noFill/>
            <a:miter lim="800000"/>
            <a:headEnd/>
            <a:tailEnd/>
          </a:ln>
          <a:effectLst/>
        </p:spPr>
        <p:txBody>
          <a:bodyPr wrap="none">
            <a:spAutoFit/>
          </a:bodyPr>
          <a:lstStyle/>
          <a:p>
            <a:r>
              <a:rPr lang="en-US" sz="1600" b="1" dirty="0">
                <a:solidFill>
                  <a:schemeClr val="bg1"/>
                </a:solidFill>
              </a:rPr>
              <a:t>Endogenous</a:t>
            </a:r>
          </a:p>
          <a:p>
            <a:r>
              <a:rPr lang="en-US" sz="1600" b="1" dirty="0">
                <a:solidFill>
                  <a:schemeClr val="bg1"/>
                </a:solidFill>
              </a:rPr>
              <a:t>cholesterol</a:t>
            </a:r>
          </a:p>
        </p:txBody>
      </p:sp>
      <p:sp>
        <p:nvSpPr>
          <p:cNvPr id="5186" name="Text Box 66"/>
          <p:cNvSpPr txBox="1">
            <a:spLocks noChangeArrowheads="1"/>
          </p:cNvSpPr>
          <p:nvPr/>
        </p:nvSpPr>
        <p:spPr bwMode="auto">
          <a:xfrm>
            <a:off x="4495800" y="1905000"/>
            <a:ext cx="1261884" cy="584775"/>
          </a:xfrm>
          <a:prstGeom prst="rect">
            <a:avLst/>
          </a:prstGeom>
          <a:noFill/>
          <a:ln w="9525">
            <a:noFill/>
            <a:miter lim="800000"/>
            <a:headEnd/>
            <a:tailEnd/>
          </a:ln>
          <a:effectLst/>
        </p:spPr>
        <p:txBody>
          <a:bodyPr wrap="none">
            <a:spAutoFit/>
          </a:bodyPr>
          <a:lstStyle/>
          <a:p>
            <a:r>
              <a:rPr lang="en-US" sz="1600" b="1" dirty="0">
                <a:solidFill>
                  <a:schemeClr val="bg1"/>
                </a:solidFill>
              </a:rPr>
              <a:t>Exogenous </a:t>
            </a:r>
          </a:p>
          <a:p>
            <a:r>
              <a:rPr lang="en-US" sz="1600" b="1" dirty="0">
                <a:solidFill>
                  <a:schemeClr val="bg1"/>
                </a:solidFill>
              </a:rPr>
              <a:t>cholesterol</a:t>
            </a:r>
          </a:p>
        </p:txBody>
      </p:sp>
      <p:sp>
        <p:nvSpPr>
          <p:cNvPr id="5187" name="Freeform 67"/>
          <p:cNvSpPr>
            <a:spLocks/>
          </p:cNvSpPr>
          <p:nvPr/>
        </p:nvSpPr>
        <p:spPr bwMode="auto">
          <a:xfrm>
            <a:off x="2287588" y="1358900"/>
            <a:ext cx="2241550" cy="536575"/>
          </a:xfrm>
          <a:custGeom>
            <a:avLst/>
            <a:gdLst/>
            <a:ahLst/>
            <a:cxnLst>
              <a:cxn ang="0">
                <a:pos x="1412" y="12"/>
              </a:cxn>
              <a:cxn ang="0">
                <a:pos x="881" y="12"/>
              </a:cxn>
              <a:cxn ang="0">
                <a:pos x="659" y="66"/>
              </a:cxn>
              <a:cxn ang="0">
                <a:pos x="296" y="154"/>
              </a:cxn>
              <a:cxn ang="0">
                <a:pos x="127" y="225"/>
              </a:cxn>
              <a:cxn ang="0">
                <a:pos x="101" y="252"/>
              </a:cxn>
              <a:cxn ang="0">
                <a:pos x="48" y="287"/>
              </a:cxn>
              <a:cxn ang="0">
                <a:pos x="30" y="314"/>
              </a:cxn>
              <a:cxn ang="0">
                <a:pos x="3" y="331"/>
              </a:cxn>
            </a:cxnLst>
            <a:rect l="0" t="0" r="r" b="b"/>
            <a:pathLst>
              <a:path w="1412" h="338">
                <a:moveTo>
                  <a:pt x="1412" y="12"/>
                </a:moveTo>
                <a:cubicBezTo>
                  <a:pt x="1233" y="1"/>
                  <a:pt x="1061" y="0"/>
                  <a:pt x="881" y="12"/>
                </a:cubicBezTo>
                <a:cubicBezTo>
                  <a:pt x="805" y="27"/>
                  <a:pt x="734" y="48"/>
                  <a:pt x="659" y="66"/>
                </a:cubicBezTo>
                <a:cubicBezTo>
                  <a:pt x="538" y="95"/>
                  <a:pt x="416" y="119"/>
                  <a:pt x="296" y="154"/>
                </a:cubicBezTo>
                <a:cubicBezTo>
                  <a:pt x="242" y="170"/>
                  <a:pt x="169" y="181"/>
                  <a:pt x="127" y="225"/>
                </a:cubicBezTo>
                <a:cubicBezTo>
                  <a:pt x="118" y="234"/>
                  <a:pt x="111" y="244"/>
                  <a:pt x="101" y="252"/>
                </a:cubicBezTo>
                <a:cubicBezTo>
                  <a:pt x="84" y="265"/>
                  <a:pt x="48" y="287"/>
                  <a:pt x="48" y="287"/>
                </a:cubicBezTo>
                <a:cubicBezTo>
                  <a:pt x="42" y="296"/>
                  <a:pt x="38" y="307"/>
                  <a:pt x="30" y="314"/>
                </a:cubicBezTo>
                <a:cubicBezTo>
                  <a:pt x="0" y="338"/>
                  <a:pt x="3" y="310"/>
                  <a:pt x="3" y="331"/>
                </a:cubicBezTo>
              </a:path>
            </a:pathLst>
          </a:custGeom>
          <a:noFill/>
          <a:ln w="9525">
            <a:solidFill>
              <a:schemeClr val="tx1"/>
            </a:solidFill>
            <a:round/>
            <a:headEnd type="none" w="med" len="med"/>
            <a:tailEnd type="triangle" w="med" len="med"/>
          </a:ln>
          <a:effectLst/>
        </p:spPr>
        <p:txBody>
          <a:bodyPr/>
          <a:lstStyle/>
          <a:p>
            <a:endParaRPr lang="en-US"/>
          </a:p>
        </p:txBody>
      </p:sp>
      <p:sp>
        <p:nvSpPr>
          <p:cNvPr id="5188" name="Line 68"/>
          <p:cNvSpPr>
            <a:spLocks noChangeShapeType="1"/>
          </p:cNvSpPr>
          <p:nvPr/>
        </p:nvSpPr>
        <p:spPr bwMode="auto">
          <a:xfrm flipV="1">
            <a:off x="8153400" y="4572000"/>
            <a:ext cx="0" cy="304800"/>
          </a:xfrm>
          <a:prstGeom prst="line">
            <a:avLst/>
          </a:prstGeom>
          <a:noFill/>
          <a:ln w="28575">
            <a:solidFill>
              <a:schemeClr val="tx1"/>
            </a:solidFill>
            <a:round/>
            <a:headEnd/>
            <a:tailEnd type="triangle" w="med" len="med"/>
          </a:ln>
          <a:effectLst/>
        </p:spPr>
        <p:txBody>
          <a:bodyPr/>
          <a:lstStyle/>
          <a:p>
            <a:endParaRPr lang="en-US"/>
          </a:p>
        </p:txBody>
      </p:sp>
      <p:sp>
        <p:nvSpPr>
          <p:cNvPr id="5189" name="Text Box 69"/>
          <p:cNvSpPr txBox="1">
            <a:spLocks noChangeArrowheads="1"/>
          </p:cNvSpPr>
          <p:nvPr/>
        </p:nvSpPr>
        <p:spPr bwMode="auto">
          <a:xfrm>
            <a:off x="3048000" y="1066800"/>
            <a:ext cx="1098550" cy="366713"/>
          </a:xfrm>
          <a:prstGeom prst="rect">
            <a:avLst/>
          </a:prstGeom>
          <a:noFill/>
          <a:ln w="9525">
            <a:noFill/>
            <a:miter lim="800000"/>
            <a:headEnd/>
            <a:tailEnd/>
          </a:ln>
          <a:effectLst/>
        </p:spPr>
        <p:txBody>
          <a:bodyPr wrap="none">
            <a:spAutoFit/>
          </a:bodyPr>
          <a:lstStyle/>
          <a:p>
            <a:r>
              <a:rPr lang="en-US"/>
              <a:t>Bile salts</a:t>
            </a:r>
          </a:p>
        </p:txBody>
      </p:sp>
      <p:sp>
        <p:nvSpPr>
          <p:cNvPr id="5190" name="Freeform 70"/>
          <p:cNvSpPr>
            <a:spLocks/>
          </p:cNvSpPr>
          <p:nvPr/>
        </p:nvSpPr>
        <p:spPr bwMode="auto">
          <a:xfrm>
            <a:off x="6340475" y="2008188"/>
            <a:ext cx="1798638" cy="1200150"/>
          </a:xfrm>
          <a:custGeom>
            <a:avLst/>
            <a:gdLst/>
            <a:ahLst/>
            <a:cxnLst>
              <a:cxn ang="0">
                <a:pos x="1133" y="756"/>
              </a:cxn>
              <a:cxn ang="0">
                <a:pos x="869" y="595"/>
              </a:cxn>
              <a:cxn ang="0">
                <a:pos x="793" y="539"/>
              </a:cxn>
              <a:cxn ang="0">
                <a:pos x="737" y="501"/>
              </a:cxn>
              <a:cxn ang="0">
                <a:pos x="708" y="472"/>
              </a:cxn>
              <a:cxn ang="0">
                <a:pos x="680" y="463"/>
              </a:cxn>
              <a:cxn ang="0">
                <a:pos x="633" y="425"/>
              </a:cxn>
              <a:cxn ang="0">
                <a:pos x="595" y="387"/>
              </a:cxn>
              <a:cxn ang="0">
                <a:pos x="510" y="331"/>
              </a:cxn>
              <a:cxn ang="0">
                <a:pos x="453" y="293"/>
              </a:cxn>
              <a:cxn ang="0">
                <a:pos x="425" y="265"/>
              </a:cxn>
              <a:cxn ang="0">
                <a:pos x="312" y="208"/>
              </a:cxn>
              <a:cxn ang="0">
                <a:pos x="199" y="133"/>
              </a:cxn>
              <a:cxn ang="0">
                <a:pos x="114" y="76"/>
              </a:cxn>
              <a:cxn ang="0">
                <a:pos x="57" y="38"/>
              </a:cxn>
              <a:cxn ang="0">
                <a:pos x="29" y="10"/>
              </a:cxn>
              <a:cxn ang="0">
                <a:pos x="0" y="0"/>
              </a:cxn>
            </a:cxnLst>
            <a:rect l="0" t="0" r="r" b="b"/>
            <a:pathLst>
              <a:path w="1133" h="756">
                <a:moveTo>
                  <a:pt x="1133" y="756"/>
                </a:moveTo>
                <a:cubicBezTo>
                  <a:pt x="1024" y="726"/>
                  <a:pt x="958" y="656"/>
                  <a:pt x="869" y="595"/>
                </a:cubicBezTo>
                <a:cubicBezTo>
                  <a:pt x="841" y="553"/>
                  <a:pt x="829" y="569"/>
                  <a:pt x="793" y="539"/>
                </a:cubicBezTo>
                <a:cubicBezTo>
                  <a:pt x="744" y="498"/>
                  <a:pt x="788" y="518"/>
                  <a:pt x="737" y="501"/>
                </a:cubicBezTo>
                <a:cubicBezTo>
                  <a:pt x="727" y="491"/>
                  <a:pt x="719" y="480"/>
                  <a:pt x="708" y="472"/>
                </a:cubicBezTo>
                <a:cubicBezTo>
                  <a:pt x="700" y="467"/>
                  <a:pt x="688" y="469"/>
                  <a:pt x="680" y="463"/>
                </a:cubicBezTo>
                <a:cubicBezTo>
                  <a:pt x="616" y="413"/>
                  <a:pt x="706" y="451"/>
                  <a:pt x="633" y="425"/>
                </a:cubicBezTo>
                <a:cubicBezTo>
                  <a:pt x="614" y="372"/>
                  <a:pt x="638" y="416"/>
                  <a:pt x="595" y="387"/>
                </a:cubicBezTo>
                <a:cubicBezTo>
                  <a:pt x="562" y="365"/>
                  <a:pt x="550" y="344"/>
                  <a:pt x="510" y="331"/>
                </a:cubicBezTo>
                <a:cubicBezTo>
                  <a:pt x="426" y="244"/>
                  <a:pt x="531" y="344"/>
                  <a:pt x="453" y="293"/>
                </a:cubicBezTo>
                <a:cubicBezTo>
                  <a:pt x="442" y="286"/>
                  <a:pt x="435" y="273"/>
                  <a:pt x="425" y="265"/>
                </a:cubicBezTo>
                <a:cubicBezTo>
                  <a:pt x="396" y="240"/>
                  <a:pt x="348" y="220"/>
                  <a:pt x="312" y="208"/>
                </a:cubicBezTo>
                <a:cubicBezTo>
                  <a:pt x="278" y="174"/>
                  <a:pt x="240" y="160"/>
                  <a:pt x="199" y="133"/>
                </a:cubicBezTo>
                <a:cubicBezTo>
                  <a:pt x="169" y="113"/>
                  <a:pt x="148" y="87"/>
                  <a:pt x="114" y="76"/>
                </a:cubicBezTo>
                <a:cubicBezTo>
                  <a:pt x="95" y="63"/>
                  <a:pt x="73" y="54"/>
                  <a:pt x="57" y="38"/>
                </a:cubicBezTo>
                <a:cubicBezTo>
                  <a:pt x="48" y="29"/>
                  <a:pt x="40" y="17"/>
                  <a:pt x="29" y="10"/>
                </a:cubicBezTo>
                <a:cubicBezTo>
                  <a:pt x="20" y="4"/>
                  <a:pt x="0" y="0"/>
                  <a:pt x="0" y="0"/>
                </a:cubicBezTo>
              </a:path>
            </a:pathLst>
          </a:custGeom>
          <a:noFill/>
          <a:ln w="9525">
            <a:solidFill>
              <a:schemeClr val="tx1"/>
            </a:solidFill>
            <a:round/>
            <a:headEnd type="none" w="med" len="med"/>
            <a:tailEnd type="triangle" w="med" len="med"/>
          </a:ln>
          <a:effectLst/>
        </p:spPr>
        <p:txBody>
          <a:bodyPr/>
          <a:lstStyle/>
          <a:p>
            <a:endParaRPr lang="en-US"/>
          </a:p>
        </p:txBody>
      </p:sp>
      <p:sp>
        <p:nvSpPr>
          <p:cNvPr id="56324" name="Text Box 1028"/>
          <p:cNvSpPr txBox="1">
            <a:spLocks noChangeArrowheads="1"/>
          </p:cNvSpPr>
          <p:nvPr/>
        </p:nvSpPr>
        <p:spPr bwMode="auto">
          <a:xfrm>
            <a:off x="4865688" y="415925"/>
            <a:ext cx="679450" cy="366713"/>
          </a:xfrm>
          <a:prstGeom prst="rect">
            <a:avLst/>
          </a:prstGeom>
          <a:noFill/>
          <a:ln w="9525">
            <a:noFill/>
            <a:miter lim="800000"/>
            <a:headEnd/>
            <a:tailEnd/>
          </a:ln>
          <a:effectLst/>
        </p:spPr>
        <p:txBody>
          <a:bodyPr wrap="none">
            <a:spAutoFit/>
          </a:bodyPr>
          <a:lstStyle/>
          <a:p>
            <a:r>
              <a:rPr lang="en-US"/>
              <a:t>Liver</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fontScale="90000"/>
          </a:bodyPr>
          <a:lstStyle/>
          <a:p>
            <a:pPr eaLnBrk="1" hangingPunct="1"/>
            <a:r>
              <a:rPr lang="en-US" sz="4000" dirty="0" smtClean="0">
                <a:solidFill>
                  <a:srgbClr val="993300"/>
                </a:solidFill>
              </a:rPr>
              <a:t/>
            </a:r>
            <a:br>
              <a:rPr lang="en-US" sz="4000" dirty="0" smtClean="0">
                <a:solidFill>
                  <a:srgbClr val="993300"/>
                </a:solidFill>
              </a:rPr>
            </a:br>
            <a:r>
              <a:rPr lang="en-US" sz="4000" dirty="0" smtClean="0">
                <a:solidFill>
                  <a:srgbClr val="993300"/>
                </a:solidFill>
              </a:rPr>
              <a:t>Effects of increased free cholesterol in the cells</a:t>
            </a:r>
          </a:p>
        </p:txBody>
      </p:sp>
      <p:sp>
        <p:nvSpPr>
          <p:cNvPr id="30723" name="Rectangle 3"/>
          <p:cNvSpPr>
            <a:spLocks noGrp="1" noChangeArrowheads="1"/>
          </p:cNvSpPr>
          <p:nvPr>
            <p:ph idx="1"/>
          </p:nvPr>
        </p:nvSpPr>
        <p:spPr/>
        <p:txBody>
          <a:bodyPr>
            <a:normAutofit fontScale="92500" lnSpcReduction="20000"/>
          </a:bodyPr>
          <a:lstStyle/>
          <a:p>
            <a:pPr eaLnBrk="1" hangingPunct="1"/>
            <a:endParaRPr lang="en-US" dirty="0" smtClean="0">
              <a:solidFill>
                <a:srgbClr val="FF5050"/>
              </a:solidFill>
            </a:endParaRPr>
          </a:p>
          <a:p>
            <a:pPr eaLnBrk="1" hangingPunct="1"/>
            <a:r>
              <a:rPr lang="en-US" dirty="0" smtClean="0">
                <a:solidFill>
                  <a:srgbClr val="FF5050"/>
                </a:solidFill>
              </a:rPr>
              <a:t>Activity of </a:t>
            </a:r>
            <a:r>
              <a:rPr lang="en-US" dirty="0" err="1" smtClean="0">
                <a:solidFill>
                  <a:srgbClr val="FF5050"/>
                </a:solidFill>
              </a:rPr>
              <a:t>HMGCoA</a:t>
            </a:r>
            <a:r>
              <a:rPr lang="en-US" dirty="0" smtClean="0">
                <a:solidFill>
                  <a:srgbClr val="FF5050"/>
                </a:solidFill>
              </a:rPr>
              <a:t> enzyme is suppressed</a:t>
            </a:r>
          </a:p>
          <a:p>
            <a:pPr lvl="2" eaLnBrk="1" hangingPunct="1"/>
            <a:r>
              <a:rPr lang="en-US" dirty="0" smtClean="0">
                <a:solidFill>
                  <a:srgbClr val="0033CC"/>
                </a:solidFill>
              </a:rPr>
              <a:t>Decreased cholesterol synthesis</a:t>
            </a:r>
          </a:p>
          <a:p>
            <a:pPr eaLnBrk="1" hangingPunct="1"/>
            <a:endParaRPr lang="en-US" dirty="0" smtClean="0">
              <a:solidFill>
                <a:srgbClr val="FF5050"/>
              </a:solidFill>
            </a:endParaRPr>
          </a:p>
          <a:p>
            <a:pPr eaLnBrk="1" hangingPunct="1"/>
            <a:r>
              <a:rPr lang="en-US" dirty="0" smtClean="0">
                <a:solidFill>
                  <a:srgbClr val="FF5050"/>
                </a:solidFill>
              </a:rPr>
              <a:t>Activity of </a:t>
            </a:r>
            <a:r>
              <a:rPr lang="en-US" dirty="0" err="1" smtClean="0">
                <a:solidFill>
                  <a:srgbClr val="FF5050"/>
                </a:solidFill>
              </a:rPr>
              <a:t>acyl</a:t>
            </a:r>
            <a:r>
              <a:rPr lang="en-US" dirty="0" smtClean="0">
                <a:solidFill>
                  <a:srgbClr val="FF5050"/>
                </a:solidFill>
              </a:rPr>
              <a:t> </a:t>
            </a:r>
            <a:r>
              <a:rPr lang="en-US" dirty="0" err="1" smtClean="0">
                <a:solidFill>
                  <a:srgbClr val="FF5050"/>
                </a:solidFill>
              </a:rPr>
              <a:t>CoA:cholesterol</a:t>
            </a:r>
            <a:r>
              <a:rPr lang="en-US" dirty="0" smtClean="0">
                <a:solidFill>
                  <a:srgbClr val="FF5050"/>
                </a:solidFill>
              </a:rPr>
              <a:t> </a:t>
            </a:r>
            <a:r>
              <a:rPr lang="en-US" dirty="0" err="1" smtClean="0">
                <a:solidFill>
                  <a:srgbClr val="FF5050"/>
                </a:solidFill>
              </a:rPr>
              <a:t>acyltranferase</a:t>
            </a:r>
            <a:r>
              <a:rPr lang="en-US" dirty="0" smtClean="0">
                <a:solidFill>
                  <a:srgbClr val="FF5050"/>
                </a:solidFill>
              </a:rPr>
              <a:t> (ACAT) is augmented</a:t>
            </a:r>
          </a:p>
          <a:p>
            <a:pPr lvl="2" eaLnBrk="1" hangingPunct="1"/>
            <a:r>
              <a:rPr lang="en-US" dirty="0" smtClean="0">
                <a:solidFill>
                  <a:srgbClr val="0033CC"/>
                </a:solidFill>
              </a:rPr>
              <a:t>Cholesterol is stored as esters</a:t>
            </a:r>
          </a:p>
          <a:p>
            <a:pPr eaLnBrk="1" hangingPunct="1"/>
            <a:endParaRPr lang="en-US" dirty="0" smtClean="0">
              <a:solidFill>
                <a:srgbClr val="FF5050"/>
              </a:solidFill>
            </a:endParaRPr>
          </a:p>
          <a:p>
            <a:pPr eaLnBrk="1" hangingPunct="1"/>
            <a:r>
              <a:rPr lang="en-US" dirty="0" smtClean="0">
                <a:solidFill>
                  <a:srgbClr val="FF5050"/>
                </a:solidFill>
              </a:rPr>
              <a:t>Inhibition of synthesis of LDL receptor</a:t>
            </a:r>
          </a:p>
          <a:p>
            <a:pPr lvl="2" eaLnBrk="1" hangingPunct="1"/>
            <a:r>
              <a:rPr lang="en-US" dirty="0" smtClean="0">
                <a:solidFill>
                  <a:srgbClr val="0033CC"/>
                </a:solidFill>
              </a:rPr>
              <a:t>Prevent further influx of cholesterol into the cell, and prevent accumulation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320040"/>
            <a:ext cx="7239000" cy="465754"/>
          </a:xfrm>
        </p:spPr>
        <p:txBody>
          <a:bodyPr>
            <a:normAutofit fontScale="90000"/>
          </a:bodyPr>
          <a:lstStyle/>
          <a:p>
            <a:pPr eaLnBrk="1" hangingPunct="1"/>
            <a:r>
              <a:rPr lang="en-US" sz="4000" b="1" dirty="0" smtClean="0">
                <a:solidFill>
                  <a:srgbClr val="FF5050"/>
                </a:solidFill>
              </a:rPr>
              <a:t>DISORDERS</a:t>
            </a:r>
            <a:r>
              <a:rPr lang="en-US" sz="4000" dirty="0" smtClean="0">
                <a:solidFill>
                  <a:srgbClr val="FF5050"/>
                </a:solidFill>
              </a:rPr>
              <a:t> </a:t>
            </a:r>
            <a:r>
              <a:rPr lang="en-US" sz="4000" b="1" dirty="0" smtClean="0">
                <a:solidFill>
                  <a:srgbClr val="FF5050"/>
                </a:solidFill>
              </a:rPr>
              <a:t>OF LIPID METABOLISM</a:t>
            </a:r>
          </a:p>
        </p:txBody>
      </p:sp>
      <p:sp>
        <p:nvSpPr>
          <p:cNvPr id="38915" name="Rectangle 3"/>
          <p:cNvSpPr>
            <a:spLocks noGrp="1" noChangeArrowheads="1"/>
          </p:cNvSpPr>
          <p:nvPr>
            <p:ph idx="1"/>
          </p:nvPr>
        </p:nvSpPr>
        <p:spPr/>
        <p:txBody>
          <a:bodyPr/>
          <a:lstStyle/>
          <a:p>
            <a:pPr eaLnBrk="1" hangingPunct="1"/>
            <a:r>
              <a:rPr lang="en-US" sz="2800" b="1" dirty="0" smtClean="0">
                <a:solidFill>
                  <a:schemeClr val="accent1"/>
                </a:solidFill>
              </a:rPr>
              <a:t>Because of the effect of high plasma lipid as one of major risk factors of atherosclerosis, discussions on lipid disorders often centre on  </a:t>
            </a:r>
            <a:r>
              <a:rPr lang="en-US" sz="2800" b="1" dirty="0" err="1" smtClean="0">
                <a:solidFill>
                  <a:schemeClr val="accent1"/>
                </a:solidFill>
              </a:rPr>
              <a:t>hyperlipidaemias</a:t>
            </a:r>
            <a:r>
              <a:rPr lang="en-US" sz="2800" b="1" dirty="0" smtClean="0">
                <a:solidFill>
                  <a:schemeClr val="accent1"/>
                </a:solidFill>
              </a:rPr>
              <a:t>.</a:t>
            </a:r>
          </a:p>
          <a:p>
            <a:pPr eaLnBrk="1" hangingPunct="1"/>
            <a:endParaRPr lang="en-US" sz="2800" b="1" dirty="0" smtClean="0">
              <a:solidFill>
                <a:schemeClr val="accent1"/>
              </a:solidFill>
            </a:endParaRPr>
          </a:p>
          <a:p>
            <a:pPr eaLnBrk="1" hangingPunct="1"/>
            <a:r>
              <a:rPr lang="en-US" sz="2800" b="1" dirty="0" smtClean="0">
                <a:solidFill>
                  <a:schemeClr val="accent1"/>
                </a:solidFill>
              </a:rPr>
              <a:t>Lipid may accumulate in tissues with low plasma levels in some inherited disorders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14290"/>
            <a:ext cx="7929618" cy="500066"/>
          </a:xfrm>
        </p:spPr>
        <p:txBody>
          <a:bodyPr>
            <a:normAutofit fontScale="90000"/>
          </a:bodyPr>
          <a:lstStyle/>
          <a:p>
            <a:r>
              <a:rPr lang="en-US" sz="3200" dirty="0" smtClean="0"/>
              <a:t>Lipids</a:t>
            </a:r>
            <a:endParaRPr lang="en-US" sz="3200" dirty="0"/>
          </a:p>
        </p:txBody>
      </p:sp>
      <p:sp>
        <p:nvSpPr>
          <p:cNvPr id="3" name="Content Placeholder 2"/>
          <p:cNvSpPr>
            <a:spLocks noGrp="1"/>
          </p:cNvSpPr>
          <p:nvPr>
            <p:ph idx="1"/>
          </p:nvPr>
        </p:nvSpPr>
        <p:spPr>
          <a:xfrm>
            <a:off x="0" y="1071546"/>
            <a:ext cx="8964488" cy="5500726"/>
          </a:xfrm>
        </p:spPr>
        <p:txBody>
          <a:bodyPr>
            <a:normAutofit/>
          </a:bodyPr>
          <a:lstStyle/>
          <a:p>
            <a:r>
              <a:rPr lang="en-US" sz="3600" b="1" dirty="0" smtClean="0"/>
              <a:t>Lipids</a:t>
            </a:r>
            <a:r>
              <a:rPr lang="en-US" sz="3600" dirty="0" smtClean="0"/>
              <a:t> constitute a broad group of molecules including fats, waxes, sterols, fat-soluble vitamins (such as vitamins A, D, E, and K), </a:t>
            </a:r>
            <a:r>
              <a:rPr lang="en-US" sz="3600" dirty="0" err="1" smtClean="0"/>
              <a:t>monoglycerides</a:t>
            </a:r>
            <a:r>
              <a:rPr lang="en-US" sz="3600" dirty="0" smtClean="0"/>
              <a:t>, </a:t>
            </a:r>
            <a:r>
              <a:rPr lang="en-US" sz="3600" dirty="0" err="1" smtClean="0"/>
              <a:t>diglycerides</a:t>
            </a:r>
            <a:r>
              <a:rPr lang="en-US" sz="3600" dirty="0" smtClean="0"/>
              <a:t>, triglycerides, phospholipids, fatty acids and their derivatives (including tri-, </a:t>
            </a:r>
            <a:r>
              <a:rPr lang="en-US" sz="3600" dirty="0" err="1" smtClean="0"/>
              <a:t>di</a:t>
            </a:r>
            <a:r>
              <a:rPr lang="en-US" sz="3600" dirty="0" smtClean="0"/>
              <a:t>-, </a:t>
            </a:r>
            <a:r>
              <a:rPr lang="en-US" sz="3600" dirty="0" err="1" smtClean="0"/>
              <a:t>monoglycerides</a:t>
            </a:r>
            <a:r>
              <a:rPr lang="en-US" sz="3600" dirty="0" smtClean="0"/>
              <a:t>)  as well as other sterol-containing metabolites such as cholesterol</a:t>
            </a:r>
            <a:r>
              <a:rPr lang="en-US" sz="3600" baseline="30000" dirty="0" smtClean="0"/>
              <a:t>.</a:t>
            </a:r>
            <a:endParaRPr lang="en-US" sz="3600" dirty="0" smtClean="0"/>
          </a:p>
          <a:p>
            <a:endParaRPr lang="en-US" sz="3600" dirty="0" smtClean="0"/>
          </a:p>
          <a:p>
            <a:endParaRPr lang="en-US" sz="3600" dirty="0" smtClean="0"/>
          </a:p>
          <a:p>
            <a:endParaRPr lang="en-US" sz="3600"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320040"/>
            <a:ext cx="7481918" cy="894382"/>
          </a:xfrm>
        </p:spPr>
        <p:txBody>
          <a:bodyPr>
            <a:normAutofit/>
          </a:bodyPr>
          <a:lstStyle/>
          <a:p>
            <a:r>
              <a:rPr lang="en-GB" sz="4000" dirty="0" smtClean="0">
                <a:solidFill>
                  <a:srgbClr val="FF5050"/>
                </a:solidFill>
                <a:cs typeface="Times New Roman" pitchFamily="18" charset="0"/>
              </a:rPr>
              <a:t>Clinical Features of Lipid Disorders</a:t>
            </a:r>
            <a:endParaRPr lang="en-US" dirty="0"/>
          </a:p>
        </p:txBody>
      </p:sp>
      <p:sp>
        <p:nvSpPr>
          <p:cNvPr id="3" name="Content Placeholder 2"/>
          <p:cNvSpPr>
            <a:spLocks noGrp="1"/>
          </p:cNvSpPr>
          <p:nvPr>
            <p:ph idx="1"/>
          </p:nvPr>
        </p:nvSpPr>
        <p:spPr>
          <a:xfrm>
            <a:off x="142844" y="1357298"/>
            <a:ext cx="7553356" cy="5500702"/>
          </a:xfrm>
        </p:spPr>
        <p:txBody>
          <a:bodyPr>
            <a:noAutofit/>
          </a:bodyPr>
          <a:lstStyle/>
          <a:p>
            <a:r>
              <a:rPr lang="en-GB" sz="1800" b="1" dirty="0" smtClean="0">
                <a:cs typeface="Times New Roman" pitchFamily="18" charset="0"/>
              </a:rPr>
              <a:t>Premature Coronary artery disease.</a:t>
            </a:r>
          </a:p>
          <a:p>
            <a:pPr lvl="1"/>
            <a:r>
              <a:rPr lang="en-GB" sz="1800" b="1" dirty="0" smtClean="0">
                <a:solidFill>
                  <a:schemeClr val="tx1"/>
                </a:solidFill>
                <a:cs typeface="Times New Roman" pitchFamily="18" charset="0"/>
              </a:rPr>
              <a:t>LDL and IDL are </a:t>
            </a:r>
            <a:r>
              <a:rPr lang="en-GB" sz="1800" b="1" dirty="0" err="1" smtClean="0">
                <a:solidFill>
                  <a:schemeClr val="tx1"/>
                </a:solidFill>
                <a:cs typeface="Times New Roman" pitchFamily="18" charset="0"/>
              </a:rPr>
              <a:t>higly</a:t>
            </a:r>
            <a:r>
              <a:rPr lang="en-GB" sz="1800" b="1" dirty="0" smtClean="0">
                <a:solidFill>
                  <a:schemeClr val="tx1"/>
                </a:solidFill>
                <a:cs typeface="Times New Roman" pitchFamily="18" charset="0"/>
              </a:rPr>
              <a:t> </a:t>
            </a:r>
            <a:r>
              <a:rPr lang="en-GB" sz="1800" b="1" dirty="0" err="1" smtClean="0">
                <a:solidFill>
                  <a:schemeClr val="tx1"/>
                </a:solidFill>
                <a:cs typeface="Times New Roman" pitchFamily="18" charset="0"/>
              </a:rPr>
              <a:t>atherogenic</a:t>
            </a:r>
            <a:r>
              <a:rPr lang="en-GB" sz="1800" b="1" dirty="0" smtClean="0">
                <a:solidFill>
                  <a:schemeClr val="tx1"/>
                </a:solidFill>
                <a:cs typeface="Times New Roman" pitchFamily="18" charset="0"/>
              </a:rPr>
              <a:t> and HDL is protective.</a:t>
            </a:r>
          </a:p>
          <a:p>
            <a:endParaRPr lang="en-GB" sz="1800" b="1" dirty="0" smtClean="0">
              <a:cs typeface="Times New Roman" pitchFamily="18" charset="0"/>
            </a:endParaRPr>
          </a:p>
          <a:p>
            <a:pPr marL="274320" lvl="2" indent="-274320">
              <a:spcBef>
                <a:spcPts val="600"/>
              </a:spcBef>
              <a:buClr>
                <a:schemeClr val="tx2"/>
              </a:buClr>
              <a:buSzPct val="73000"/>
              <a:buFont typeface="Wingdings 2"/>
              <a:buChar char=""/>
            </a:pPr>
            <a:r>
              <a:rPr lang="en-GB" sz="1800" b="1" dirty="0" smtClean="0">
                <a:cs typeface="Times New Roman" pitchFamily="18" charset="0"/>
              </a:rPr>
              <a:t>Lipid </a:t>
            </a:r>
            <a:r>
              <a:rPr lang="en-GB" sz="1800" b="1" dirty="0" err="1" smtClean="0">
                <a:cs typeface="Times New Roman" pitchFamily="18" charset="0"/>
              </a:rPr>
              <a:t>accummulation</a:t>
            </a:r>
            <a:r>
              <a:rPr lang="en-GB" sz="1800" b="1" dirty="0" smtClean="0">
                <a:cs typeface="Times New Roman" pitchFamily="18" charset="0"/>
              </a:rPr>
              <a:t> in tissues</a:t>
            </a:r>
          </a:p>
          <a:p>
            <a:pPr lvl="1"/>
            <a:r>
              <a:rPr lang="en-GB" sz="1800" b="1" dirty="0" smtClean="0">
                <a:solidFill>
                  <a:schemeClr val="tx1"/>
                </a:solidFill>
                <a:cs typeface="Times New Roman" pitchFamily="18" charset="0"/>
              </a:rPr>
              <a:t>Arterial wall . </a:t>
            </a:r>
            <a:r>
              <a:rPr lang="en-GB" sz="1800" dirty="0" smtClean="0">
                <a:solidFill>
                  <a:schemeClr val="tx1"/>
                </a:solidFill>
                <a:cs typeface="Times New Roman" pitchFamily="18" charset="0"/>
              </a:rPr>
              <a:t>Commonest and most important  manifestation. ATHEROMATOUS PLAQUE result from </a:t>
            </a:r>
            <a:r>
              <a:rPr lang="en-GB" sz="1800" dirty="0" smtClean="0">
                <a:solidFill>
                  <a:schemeClr val="tx1"/>
                </a:solidFill>
                <a:cs typeface="Times New Roman" pitchFamily="18" charset="0"/>
              </a:rPr>
              <a:t>accumulation </a:t>
            </a:r>
            <a:r>
              <a:rPr lang="en-GB" sz="1800" dirty="0" smtClean="0">
                <a:solidFill>
                  <a:schemeClr val="tx1"/>
                </a:solidFill>
                <a:cs typeface="Times New Roman" pitchFamily="18" charset="0"/>
              </a:rPr>
              <a:t>of cholesterol in the arterial wall, plus associated cellular proliferation and fibrous tissue formation. ATHEROSCLEROSIS is due to distortion and </a:t>
            </a:r>
            <a:r>
              <a:rPr lang="en-GB" sz="1800" dirty="0" smtClean="0">
                <a:solidFill>
                  <a:schemeClr val="tx1"/>
                </a:solidFill>
                <a:cs typeface="Times New Roman" pitchFamily="18" charset="0"/>
              </a:rPr>
              <a:t>obstruction </a:t>
            </a:r>
            <a:r>
              <a:rPr lang="en-GB" sz="1800" dirty="0" smtClean="0">
                <a:solidFill>
                  <a:schemeClr val="tx1"/>
                </a:solidFill>
                <a:cs typeface="Times New Roman" pitchFamily="18" charset="0"/>
              </a:rPr>
              <a:t>of the artery which may result from calcification and ulceration of the plaque.</a:t>
            </a:r>
          </a:p>
          <a:p>
            <a:pPr lvl="1"/>
            <a:endParaRPr lang="en-GB" sz="1800" b="1" dirty="0" smtClean="0">
              <a:solidFill>
                <a:schemeClr val="tx1"/>
              </a:solidFill>
              <a:cs typeface="Times New Roman" pitchFamily="18" charset="0"/>
            </a:endParaRPr>
          </a:p>
          <a:p>
            <a:pPr lvl="1"/>
            <a:r>
              <a:rPr lang="en-GB" sz="1800" b="1" dirty="0" smtClean="0">
                <a:solidFill>
                  <a:schemeClr val="tx1"/>
                </a:solidFill>
                <a:cs typeface="Times New Roman" pitchFamily="18" charset="0"/>
              </a:rPr>
              <a:t>Subcutaneous tissue.</a:t>
            </a:r>
          </a:p>
          <a:p>
            <a:pPr lvl="2"/>
            <a:r>
              <a:rPr lang="en-GB" sz="1800" dirty="0" smtClean="0">
                <a:cs typeface="Times New Roman" pitchFamily="18" charset="0"/>
              </a:rPr>
              <a:t>eruptive </a:t>
            </a:r>
            <a:r>
              <a:rPr lang="en-GB" sz="1800" dirty="0" err="1" smtClean="0">
                <a:cs typeface="Times New Roman" pitchFamily="18" charset="0"/>
              </a:rPr>
              <a:t>xanthomata</a:t>
            </a:r>
            <a:r>
              <a:rPr lang="en-GB" sz="1800" dirty="0" smtClean="0">
                <a:cs typeface="Times New Roman" pitchFamily="18" charset="0"/>
              </a:rPr>
              <a:t>, tuberous </a:t>
            </a:r>
            <a:r>
              <a:rPr lang="en-GB" sz="1800" dirty="0" err="1" smtClean="0">
                <a:cs typeface="Times New Roman" pitchFamily="18" charset="0"/>
              </a:rPr>
              <a:t>xanthomata</a:t>
            </a:r>
            <a:r>
              <a:rPr lang="en-GB" sz="1800" dirty="0" smtClean="0">
                <a:cs typeface="Times New Roman" pitchFamily="18" charset="0"/>
              </a:rPr>
              <a:t>, </a:t>
            </a:r>
            <a:r>
              <a:rPr lang="en-GB" sz="1800" dirty="0" err="1" smtClean="0">
                <a:cs typeface="Times New Roman" pitchFamily="18" charset="0"/>
              </a:rPr>
              <a:t>xanthelasma</a:t>
            </a:r>
            <a:endParaRPr lang="en-GB" sz="1800" dirty="0" smtClean="0">
              <a:cs typeface="Times New Roman" pitchFamily="18" charset="0"/>
            </a:endParaRPr>
          </a:p>
          <a:p>
            <a:pPr lvl="1"/>
            <a:r>
              <a:rPr lang="en-GB" sz="1800" b="1" dirty="0" smtClean="0">
                <a:solidFill>
                  <a:schemeClr val="tx1"/>
                </a:solidFill>
                <a:cs typeface="Times New Roman" pitchFamily="18" charset="0"/>
              </a:rPr>
              <a:t>Tendons</a:t>
            </a:r>
          </a:p>
          <a:p>
            <a:pPr lvl="2"/>
            <a:r>
              <a:rPr lang="en-GB" sz="1800" dirty="0" err="1" smtClean="0">
                <a:cs typeface="Times New Roman" pitchFamily="18" charset="0"/>
              </a:rPr>
              <a:t>tendinous</a:t>
            </a:r>
            <a:r>
              <a:rPr lang="en-GB" sz="1800" dirty="0" smtClean="0">
                <a:cs typeface="Times New Roman" pitchFamily="18" charset="0"/>
              </a:rPr>
              <a:t> </a:t>
            </a:r>
            <a:r>
              <a:rPr lang="en-GB" sz="1800" dirty="0" err="1" smtClean="0">
                <a:cs typeface="Times New Roman" pitchFamily="18" charset="0"/>
              </a:rPr>
              <a:t>xanthomata</a:t>
            </a:r>
            <a:endParaRPr lang="en-GB" sz="1800" dirty="0" smtClean="0">
              <a:cs typeface="Times New Roman" pitchFamily="18" charset="0"/>
            </a:endParaRPr>
          </a:p>
          <a:p>
            <a:pPr lvl="1"/>
            <a:r>
              <a:rPr lang="en-GB" sz="1800" b="1" dirty="0" smtClean="0">
                <a:solidFill>
                  <a:schemeClr val="tx1"/>
                </a:solidFill>
                <a:cs typeface="Times New Roman" pitchFamily="18" charset="0"/>
              </a:rPr>
              <a:t>Cornea</a:t>
            </a:r>
          </a:p>
          <a:p>
            <a:pPr lvl="2"/>
            <a:r>
              <a:rPr lang="en-GB" sz="1800" dirty="0" smtClean="0">
                <a:cs typeface="Times New Roman" pitchFamily="18" charset="0"/>
              </a:rPr>
              <a:t>cornea </a:t>
            </a:r>
            <a:r>
              <a:rPr lang="en-GB" sz="1800" dirty="0" err="1" smtClean="0">
                <a:cs typeface="Times New Roman" pitchFamily="18" charset="0"/>
              </a:rPr>
              <a:t>arcus</a:t>
            </a:r>
            <a:endParaRPr lang="en-US" sz="18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320040"/>
            <a:ext cx="7481918" cy="894382"/>
          </a:xfrm>
        </p:spPr>
        <p:txBody>
          <a:bodyPr>
            <a:normAutofit/>
          </a:bodyPr>
          <a:lstStyle/>
          <a:p>
            <a:r>
              <a:rPr lang="en-GB" sz="4000" dirty="0" smtClean="0">
                <a:solidFill>
                  <a:srgbClr val="FF5050"/>
                </a:solidFill>
                <a:cs typeface="Times New Roman" pitchFamily="18" charset="0"/>
              </a:rPr>
              <a:t>Clinical Features of Lipid Disorders</a:t>
            </a:r>
            <a:endParaRPr lang="en-US" dirty="0"/>
          </a:p>
        </p:txBody>
      </p:sp>
      <p:sp>
        <p:nvSpPr>
          <p:cNvPr id="3" name="Content Placeholder 2"/>
          <p:cNvSpPr>
            <a:spLocks noGrp="1"/>
          </p:cNvSpPr>
          <p:nvPr>
            <p:ph idx="1"/>
          </p:nvPr>
        </p:nvSpPr>
        <p:spPr>
          <a:xfrm>
            <a:off x="142844" y="1357298"/>
            <a:ext cx="7572428" cy="5500702"/>
          </a:xfrm>
        </p:spPr>
        <p:txBody>
          <a:bodyPr>
            <a:noAutofit/>
          </a:bodyPr>
          <a:lstStyle/>
          <a:p>
            <a:r>
              <a:rPr lang="en-GB" sz="2800" dirty="0" err="1" smtClean="0">
                <a:cs typeface="Times New Roman" pitchFamily="18" charset="0"/>
              </a:rPr>
              <a:t>Hypertriglyceridaemia</a:t>
            </a:r>
            <a:r>
              <a:rPr lang="en-GB" sz="2800" dirty="0" smtClean="0">
                <a:cs typeface="Times New Roman" pitchFamily="18" charset="0"/>
              </a:rPr>
              <a:t>. </a:t>
            </a:r>
          </a:p>
          <a:p>
            <a:pPr lvl="1"/>
            <a:r>
              <a:rPr lang="en-GB" sz="2500" dirty="0" smtClean="0">
                <a:solidFill>
                  <a:schemeClr val="tx1"/>
                </a:solidFill>
                <a:cs typeface="Times New Roman" pitchFamily="18" charset="0"/>
              </a:rPr>
              <a:t>May result from accumulation of </a:t>
            </a:r>
            <a:r>
              <a:rPr lang="en-GB" sz="2500" b="1" dirty="0" err="1" smtClean="0">
                <a:solidFill>
                  <a:schemeClr val="tx1"/>
                </a:solidFill>
                <a:cs typeface="Times New Roman" pitchFamily="18" charset="0"/>
              </a:rPr>
              <a:t>chylomicron</a:t>
            </a:r>
            <a:r>
              <a:rPr lang="en-GB" sz="2500" dirty="0" smtClean="0">
                <a:solidFill>
                  <a:schemeClr val="tx1"/>
                </a:solidFill>
                <a:cs typeface="Times New Roman" pitchFamily="18" charset="0"/>
              </a:rPr>
              <a:t>, </a:t>
            </a:r>
            <a:r>
              <a:rPr lang="en-GB" sz="2500" b="1" dirty="0" smtClean="0">
                <a:solidFill>
                  <a:schemeClr val="tx1"/>
                </a:solidFill>
                <a:cs typeface="Times New Roman" pitchFamily="18" charset="0"/>
              </a:rPr>
              <a:t>VLDL</a:t>
            </a:r>
            <a:r>
              <a:rPr lang="en-GB" sz="2500" dirty="0" smtClean="0">
                <a:solidFill>
                  <a:schemeClr val="tx1"/>
                </a:solidFill>
                <a:cs typeface="Times New Roman" pitchFamily="18" charset="0"/>
              </a:rPr>
              <a:t> or both and leads to a turbid or milky plasma if present at high concentration. </a:t>
            </a:r>
          </a:p>
          <a:p>
            <a:pPr lvl="1">
              <a:buNone/>
            </a:pPr>
            <a:endParaRPr lang="en-GB" sz="2500" dirty="0" smtClean="0">
              <a:solidFill>
                <a:schemeClr val="tx1"/>
              </a:solidFill>
              <a:cs typeface="Times New Roman" pitchFamily="18" charset="0"/>
            </a:endParaRPr>
          </a:p>
          <a:p>
            <a:pPr lvl="1"/>
            <a:r>
              <a:rPr lang="en-GB" sz="2500" dirty="0" smtClean="0">
                <a:solidFill>
                  <a:schemeClr val="tx1"/>
                </a:solidFill>
                <a:cs typeface="Times New Roman" pitchFamily="18" charset="0"/>
              </a:rPr>
              <a:t>Sustained and very high concentration of chylomicrons are associated with abdominal pain, low Calcium and even pancreatitis. </a:t>
            </a:r>
          </a:p>
          <a:p>
            <a:pPr lvl="1">
              <a:buNone/>
            </a:pPr>
            <a:endParaRPr lang="en-GB" sz="2500" dirty="0" smtClean="0">
              <a:solidFill>
                <a:schemeClr val="tx1"/>
              </a:solidFill>
              <a:cs typeface="Times New Roman" pitchFamily="18" charset="0"/>
            </a:endParaRPr>
          </a:p>
          <a:p>
            <a:pPr lvl="1"/>
            <a:r>
              <a:rPr lang="en-GB" sz="2500" dirty="0" smtClean="0">
                <a:solidFill>
                  <a:schemeClr val="tx1"/>
                </a:solidFill>
                <a:cs typeface="Times New Roman" pitchFamily="18" charset="0"/>
              </a:rPr>
              <a:t>However, many cases of </a:t>
            </a:r>
            <a:r>
              <a:rPr lang="en-GB" sz="2500" dirty="0" err="1" smtClean="0">
                <a:solidFill>
                  <a:schemeClr val="tx1"/>
                </a:solidFill>
                <a:cs typeface="Times New Roman" pitchFamily="18" charset="0"/>
              </a:rPr>
              <a:t>hypertriglyceridaemia</a:t>
            </a:r>
            <a:r>
              <a:rPr lang="en-GB" sz="2500" dirty="0" smtClean="0">
                <a:solidFill>
                  <a:schemeClr val="tx1"/>
                </a:solidFill>
                <a:cs typeface="Times New Roman" pitchFamily="18" charset="0"/>
              </a:rPr>
              <a:t> are symptom free and therefore requires high index of diagnostic suspicion for diagnosis</a:t>
            </a:r>
            <a:endParaRPr lang="en-US" sz="2500" dirty="0">
              <a:solidFill>
                <a:schemeClr val="tx1"/>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85720" y="214290"/>
            <a:ext cx="7410480" cy="1143000"/>
          </a:xfrm>
          <a:noFill/>
        </p:spPr>
        <p:txBody>
          <a:bodyPr>
            <a:normAutofit/>
          </a:bodyPr>
          <a:lstStyle/>
          <a:p>
            <a:pPr eaLnBrk="1" hangingPunct="1"/>
            <a:r>
              <a:rPr lang="en-GB" sz="3200" b="1" dirty="0" smtClean="0">
                <a:solidFill>
                  <a:srgbClr val="FF5050"/>
                </a:solidFill>
                <a:cs typeface="Times New Roman" pitchFamily="18" charset="0"/>
              </a:rPr>
              <a:t>INVESTIGATIONS OF LIPID DISORDERS</a:t>
            </a:r>
            <a:r>
              <a:rPr lang="en-GB" sz="3200" dirty="0" smtClean="0">
                <a:solidFill>
                  <a:srgbClr val="FF5050"/>
                </a:solidFill>
                <a:cs typeface="Times New Roman" pitchFamily="18" charset="0"/>
              </a:rPr>
              <a:t/>
            </a:r>
            <a:br>
              <a:rPr lang="en-GB" sz="3200" dirty="0" smtClean="0">
                <a:solidFill>
                  <a:srgbClr val="FF5050"/>
                </a:solidFill>
                <a:cs typeface="Times New Roman" pitchFamily="18" charset="0"/>
              </a:rPr>
            </a:br>
            <a:endParaRPr lang="en-US" sz="3200" dirty="0" smtClean="0">
              <a:solidFill>
                <a:srgbClr val="FF5050"/>
              </a:solidFill>
              <a:cs typeface="Times New Roman" pitchFamily="18" charset="0"/>
            </a:endParaRPr>
          </a:p>
        </p:txBody>
      </p:sp>
      <p:sp>
        <p:nvSpPr>
          <p:cNvPr id="32771" name="Rectangle 3"/>
          <p:cNvSpPr>
            <a:spLocks noGrp="1" noChangeArrowheads="1"/>
          </p:cNvSpPr>
          <p:nvPr>
            <p:ph idx="1"/>
          </p:nvPr>
        </p:nvSpPr>
        <p:spPr>
          <a:xfrm>
            <a:off x="214282" y="1000108"/>
            <a:ext cx="7481918" cy="5643578"/>
          </a:xfrm>
        </p:spPr>
        <p:txBody>
          <a:bodyPr>
            <a:noAutofit/>
          </a:bodyPr>
          <a:lstStyle/>
          <a:p>
            <a:pPr algn="ctr" eaLnBrk="1" hangingPunct="1">
              <a:lnSpc>
                <a:spcPct val="90000"/>
              </a:lnSpc>
              <a:buFontTx/>
              <a:buNone/>
            </a:pPr>
            <a:endParaRPr lang="en-GB" sz="2000" dirty="0" smtClean="0">
              <a:solidFill>
                <a:schemeClr val="accent1"/>
              </a:solidFill>
              <a:cs typeface="Times New Roman" pitchFamily="18" charset="0"/>
            </a:endParaRPr>
          </a:p>
          <a:p>
            <a:r>
              <a:rPr lang="en-GB" sz="2000" dirty="0" smtClean="0">
                <a:solidFill>
                  <a:schemeClr val="accent1"/>
                </a:solidFill>
                <a:cs typeface="Times New Roman" pitchFamily="18" charset="0"/>
              </a:rPr>
              <a:t>Patient must have fasted for 8-12 hours (usually overnight)</a:t>
            </a:r>
          </a:p>
          <a:p>
            <a:endParaRPr lang="en-GB" sz="2000" dirty="0" smtClean="0">
              <a:solidFill>
                <a:schemeClr val="accent1"/>
              </a:solidFill>
              <a:cs typeface="Times New Roman" pitchFamily="18" charset="0"/>
            </a:endParaRPr>
          </a:p>
          <a:p>
            <a:r>
              <a:rPr lang="en-GB" sz="2000" dirty="0" smtClean="0">
                <a:solidFill>
                  <a:schemeClr val="accent1"/>
                </a:solidFill>
                <a:cs typeface="Times New Roman" pitchFamily="18" charset="0"/>
              </a:rPr>
              <a:t>S/he must have been on normal diet and her/his weight should have remained constant for 2 weeks before the test</a:t>
            </a:r>
          </a:p>
          <a:p>
            <a:endParaRPr lang="en-GB" sz="2000" dirty="0" smtClean="0">
              <a:solidFill>
                <a:schemeClr val="accent1"/>
              </a:solidFill>
              <a:cs typeface="Times New Roman" pitchFamily="18" charset="0"/>
            </a:endParaRPr>
          </a:p>
          <a:p>
            <a:r>
              <a:rPr lang="en-GB" sz="2000" dirty="0" smtClean="0">
                <a:solidFill>
                  <a:schemeClr val="accent1"/>
                </a:solidFill>
                <a:cs typeface="Times New Roman" pitchFamily="18" charset="0"/>
              </a:rPr>
              <a:t>The patient must not be on any medication which can lower lipid level. Unless treatment is being monitored.</a:t>
            </a:r>
          </a:p>
          <a:p>
            <a:endParaRPr lang="en-GB" sz="2000" dirty="0" smtClean="0">
              <a:solidFill>
                <a:schemeClr val="accent1"/>
              </a:solidFill>
              <a:cs typeface="Times New Roman" pitchFamily="18" charset="0"/>
            </a:endParaRPr>
          </a:p>
          <a:p>
            <a:r>
              <a:rPr lang="en-GB" sz="2000" dirty="0" smtClean="0">
                <a:solidFill>
                  <a:schemeClr val="accent1"/>
                </a:solidFill>
                <a:cs typeface="Times New Roman" pitchFamily="18" charset="0"/>
              </a:rPr>
              <a:t>Prolonged stasis should be avoided. </a:t>
            </a:r>
          </a:p>
          <a:p>
            <a:endParaRPr lang="en-GB" sz="2000" dirty="0" smtClean="0">
              <a:solidFill>
                <a:schemeClr val="accent1"/>
              </a:solidFill>
              <a:cs typeface="Times New Roman" pitchFamily="18" charset="0"/>
            </a:endParaRPr>
          </a:p>
          <a:p>
            <a:r>
              <a:rPr lang="en-GB" sz="2000" dirty="0" smtClean="0">
                <a:solidFill>
                  <a:schemeClr val="accent1"/>
                </a:solidFill>
                <a:cs typeface="Times New Roman" pitchFamily="18" charset="0"/>
              </a:rPr>
              <a:t>The blood sample should </a:t>
            </a:r>
            <a:r>
              <a:rPr lang="en-GB" sz="2000" dirty="0" err="1" smtClean="0">
                <a:solidFill>
                  <a:schemeClr val="accent1"/>
                </a:solidFill>
                <a:cs typeface="Times New Roman" pitchFamily="18" charset="0"/>
              </a:rPr>
              <a:t>should</a:t>
            </a:r>
            <a:r>
              <a:rPr lang="en-GB" sz="2000" dirty="0" smtClean="0">
                <a:solidFill>
                  <a:schemeClr val="accent1"/>
                </a:solidFill>
                <a:cs typeface="Times New Roman" pitchFamily="18" charset="0"/>
              </a:rPr>
              <a:t> not be heparinised and serum </a:t>
            </a:r>
            <a:r>
              <a:rPr lang="en-GB" sz="2000" dirty="0" err="1" smtClean="0">
                <a:solidFill>
                  <a:schemeClr val="accent1"/>
                </a:solidFill>
                <a:cs typeface="Times New Roman" pitchFamily="18" charset="0"/>
              </a:rPr>
              <a:t>seperated</a:t>
            </a:r>
            <a:r>
              <a:rPr lang="en-GB" sz="2000" dirty="0" smtClean="0">
                <a:solidFill>
                  <a:schemeClr val="accent1"/>
                </a:solidFill>
                <a:cs typeface="Times New Roman" pitchFamily="18" charset="0"/>
              </a:rPr>
              <a:t> from cells as soon as possible.</a:t>
            </a:r>
          </a:p>
          <a:p>
            <a:endParaRPr lang="en-GB" sz="2000" dirty="0" smtClean="0">
              <a:solidFill>
                <a:schemeClr val="accent1"/>
              </a:solidFill>
              <a:cs typeface="Times New Roman" pitchFamily="18" charset="0"/>
            </a:endParaRPr>
          </a:p>
          <a:p>
            <a:r>
              <a:rPr lang="en-GB" sz="2000" dirty="0" smtClean="0">
                <a:solidFill>
                  <a:schemeClr val="accent1"/>
                </a:solidFill>
                <a:cs typeface="Times New Roman" pitchFamily="18" charset="0"/>
              </a:rPr>
              <a:t>Typing of the lipid pattern should not be done immediately post myocardial infarction.</a:t>
            </a:r>
            <a:endParaRPr lang="en-US" sz="1100" dirty="0" smtClean="0">
              <a:solidFill>
                <a:schemeClr val="accent1"/>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Disorders of lipoprotein metabolism</a:t>
            </a:r>
            <a:endParaRPr lang="en-US" dirty="0"/>
          </a:p>
        </p:txBody>
      </p:sp>
      <p:sp>
        <p:nvSpPr>
          <p:cNvPr id="3" name="Content Placeholder 2"/>
          <p:cNvSpPr>
            <a:spLocks noGrp="1"/>
          </p:cNvSpPr>
          <p:nvPr>
            <p:ph idx="1"/>
          </p:nvPr>
        </p:nvSpPr>
        <p:spPr>
          <a:xfrm>
            <a:off x="457200" y="1196752"/>
            <a:ext cx="8229600" cy="4929411"/>
          </a:xfrm>
        </p:spPr>
        <p:txBody>
          <a:bodyPr>
            <a:noAutofit/>
          </a:bodyPr>
          <a:lstStyle/>
          <a:p>
            <a:pPr marL="0" indent="0">
              <a:buNone/>
            </a:pPr>
            <a:r>
              <a:rPr lang="en-US" sz="3600" b="1" dirty="0" smtClean="0"/>
              <a:t>1</a:t>
            </a:r>
            <a:r>
              <a:rPr lang="en-US" sz="2800" b="1" dirty="0" smtClean="0"/>
              <a:t>. Chylomicron Syndrome (CS)</a:t>
            </a:r>
          </a:p>
          <a:p>
            <a:pPr marL="0" indent="0">
              <a:buNone/>
            </a:pPr>
            <a:r>
              <a:rPr lang="en-US" sz="2800" dirty="0" smtClean="0"/>
              <a:t> -</a:t>
            </a:r>
            <a:r>
              <a:rPr lang="en-US" sz="2800" dirty="0" err="1" smtClean="0"/>
              <a:t>Theres</a:t>
            </a:r>
            <a:r>
              <a:rPr lang="en-US" sz="2800" dirty="0" smtClean="0"/>
              <a:t> familial lipoprotein lipase deficiency on </a:t>
            </a:r>
            <a:r>
              <a:rPr lang="en-US" sz="2800" dirty="0" err="1" smtClean="0"/>
              <a:t>chr</a:t>
            </a:r>
            <a:r>
              <a:rPr lang="en-US" sz="2800" dirty="0" smtClean="0"/>
              <a:t> 8</a:t>
            </a:r>
          </a:p>
          <a:p>
            <a:pPr marL="0" indent="0">
              <a:buNone/>
            </a:pPr>
            <a:r>
              <a:rPr lang="en-US" sz="2800" dirty="0" smtClean="0"/>
              <a:t> - Autosomal </a:t>
            </a:r>
            <a:r>
              <a:rPr lang="en-US" sz="2800" dirty="0" err="1" smtClean="0"/>
              <a:t>recessiv</a:t>
            </a:r>
            <a:r>
              <a:rPr lang="en-US" sz="2800" dirty="0" smtClean="0"/>
              <a:t> </a:t>
            </a:r>
            <a:r>
              <a:rPr lang="en-US" sz="2800" dirty="0" err="1" smtClean="0"/>
              <a:t>ddr</a:t>
            </a:r>
            <a:r>
              <a:rPr lang="en-US" sz="2800" dirty="0" smtClean="0"/>
              <a:t> affecting 1 in 1million people</a:t>
            </a:r>
          </a:p>
          <a:p>
            <a:pPr marL="0" indent="0">
              <a:buNone/>
            </a:pPr>
            <a:r>
              <a:rPr lang="en-US" sz="2800" dirty="0"/>
              <a:t> </a:t>
            </a:r>
            <a:r>
              <a:rPr lang="en-US" sz="2800" dirty="0" smtClean="0"/>
              <a:t>- </a:t>
            </a:r>
            <a:r>
              <a:rPr lang="en-US" sz="2800" dirty="0" err="1" smtClean="0"/>
              <a:t>Theres</a:t>
            </a:r>
            <a:r>
              <a:rPr lang="en-US" sz="2800" dirty="0" smtClean="0"/>
              <a:t> abdominal pain, with acute pancreatitis, risk of CVD, TG     , Eruptive </a:t>
            </a:r>
            <a:r>
              <a:rPr lang="en-US" sz="2800" dirty="0" err="1" smtClean="0"/>
              <a:t>xanthomata</a:t>
            </a:r>
            <a:r>
              <a:rPr lang="en-US" sz="2800" dirty="0" smtClean="0"/>
              <a:t>, L+, S+, </a:t>
            </a:r>
            <a:r>
              <a:rPr lang="en-US" sz="2800" dirty="0" err="1" smtClean="0"/>
              <a:t>Lipaemia</a:t>
            </a:r>
            <a:r>
              <a:rPr lang="en-US" sz="2800" dirty="0" smtClean="0"/>
              <a:t> </a:t>
            </a:r>
            <a:r>
              <a:rPr lang="en-US" sz="2800" dirty="0" err="1" smtClean="0"/>
              <a:t>retinalis</a:t>
            </a:r>
            <a:r>
              <a:rPr lang="en-US" sz="2800" dirty="0" smtClean="0"/>
              <a:t>.</a:t>
            </a:r>
          </a:p>
          <a:p>
            <a:pPr marL="0" indent="0">
              <a:buNone/>
            </a:pPr>
            <a:r>
              <a:rPr lang="en-US" sz="2800" dirty="0"/>
              <a:t> </a:t>
            </a:r>
            <a:r>
              <a:rPr lang="en-US" sz="2800" dirty="0" smtClean="0"/>
              <a:t>- Other variants of CS: LPL inhibitors, </a:t>
            </a:r>
            <a:r>
              <a:rPr lang="en-US" sz="2800" dirty="0" err="1" smtClean="0"/>
              <a:t>apoc</a:t>
            </a:r>
            <a:r>
              <a:rPr lang="en-US" sz="2800" dirty="0" smtClean="0"/>
              <a:t> II </a:t>
            </a:r>
            <a:r>
              <a:rPr lang="en-US" sz="2800" dirty="0" err="1" smtClean="0"/>
              <a:t>def</a:t>
            </a:r>
            <a:r>
              <a:rPr lang="en-US" sz="2800" dirty="0" smtClean="0"/>
              <a:t> on </a:t>
            </a:r>
            <a:r>
              <a:rPr lang="en-US" sz="2800" dirty="0" err="1" smtClean="0"/>
              <a:t>chr</a:t>
            </a:r>
            <a:r>
              <a:rPr lang="en-US" sz="2800" dirty="0" smtClean="0"/>
              <a:t> 19</a:t>
            </a:r>
          </a:p>
          <a:p>
            <a:pPr marL="0" indent="0">
              <a:buNone/>
            </a:pPr>
            <a:r>
              <a:rPr lang="en-US" sz="2800" dirty="0"/>
              <a:t> </a:t>
            </a:r>
            <a:r>
              <a:rPr lang="en-US" sz="2800" dirty="0" smtClean="0"/>
              <a:t>- </a:t>
            </a:r>
            <a:r>
              <a:rPr lang="en-US" sz="2800" dirty="0" err="1" smtClean="0"/>
              <a:t>Mgt</a:t>
            </a:r>
            <a:r>
              <a:rPr lang="en-US" sz="2800" dirty="0" smtClean="0"/>
              <a:t>: Low fat diet (&lt;20g of fat/day) and  medium chain </a:t>
            </a:r>
            <a:r>
              <a:rPr lang="en-US" sz="2800" dirty="0" err="1" smtClean="0"/>
              <a:t>fa</a:t>
            </a:r>
            <a:r>
              <a:rPr lang="en-US" sz="2800" dirty="0" smtClean="0"/>
              <a:t>.</a:t>
            </a:r>
          </a:p>
          <a:p>
            <a:pPr marL="0" indent="0">
              <a:buNone/>
            </a:pPr>
            <a:r>
              <a:rPr lang="en-US" sz="3600" dirty="0" smtClean="0"/>
              <a:t> </a:t>
            </a:r>
            <a:endParaRPr lang="en-US" sz="3600" dirty="0"/>
          </a:p>
        </p:txBody>
      </p:sp>
      <p:cxnSp>
        <p:nvCxnSpPr>
          <p:cNvPr id="5" name="Straight Arrow Connector 4"/>
          <p:cNvCxnSpPr/>
          <p:nvPr/>
        </p:nvCxnSpPr>
        <p:spPr>
          <a:xfrm flipV="1">
            <a:off x="1979712" y="3284984"/>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2123728" y="3284984"/>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2267744" y="3284984"/>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332320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7239000" cy="432048"/>
          </a:xfrm>
        </p:spPr>
        <p:txBody>
          <a:bodyPr>
            <a:noAutofit/>
          </a:bodyPr>
          <a:lstStyle/>
          <a:p>
            <a:r>
              <a:rPr lang="en-US" sz="2400" b="1" dirty="0"/>
              <a:t>Familial </a:t>
            </a:r>
            <a:r>
              <a:rPr lang="en-US" sz="2400" b="1" dirty="0" err="1"/>
              <a:t>hypercholesterolaemia</a:t>
            </a:r>
            <a:r>
              <a:rPr lang="en-US" sz="2400" b="1" dirty="0"/>
              <a:t> (FHC)</a:t>
            </a:r>
            <a:br>
              <a:rPr lang="en-US" sz="2400" b="1" dirty="0"/>
            </a:br>
            <a:endParaRPr lang="en-US" sz="2400" b="1" dirty="0"/>
          </a:p>
        </p:txBody>
      </p:sp>
      <p:sp>
        <p:nvSpPr>
          <p:cNvPr id="3" name="Content Placeholder 2"/>
          <p:cNvSpPr>
            <a:spLocks noGrp="1"/>
          </p:cNvSpPr>
          <p:nvPr>
            <p:ph idx="1"/>
          </p:nvPr>
        </p:nvSpPr>
        <p:spPr>
          <a:xfrm>
            <a:off x="179512" y="980728"/>
            <a:ext cx="8856984" cy="5145435"/>
          </a:xfrm>
        </p:spPr>
        <p:txBody>
          <a:bodyPr>
            <a:noAutofit/>
          </a:bodyPr>
          <a:lstStyle/>
          <a:p>
            <a:pPr marL="0" indent="0">
              <a:buNone/>
            </a:pPr>
            <a:r>
              <a:rPr lang="en-US" sz="3600" dirty="0" smtClean="0"/>
              <a:t>2. </a:t>
            </a:r>
            <a:r>
              <a:rPr lang="en-US" sz="2800" dirty="0" smtClean="0"/>
              <a:t>Auto dominant </a:t>
            </a:r>
            <a:r>
              <a:rPr lang="en-US" sz="2800" dirty="0" err="1" smtClean="0"/>
              <a:t>dddr</a:t>
            </a:r>
            <a:r>
              <a:rPr lang="en-US" sz="2800" dirty="0" smtClean="0"/>
              <a:t> occurring 1 in every 500 </a:t>
            </a:r>
            <a:r>
              <a:rPr lang="en-US" sz="2800" dirty="0" err="1" smtClean="0"/>
              <a:t>pple</a:t>
            </a:r>
            <a:r>
              <a:rPr lang="en-US" sz="2800" dirty="0" smtClean="0"/>
              <a:t> such as Afrikaners and French Canadians</a:t>
            </a:r>
          </a:p>
          <a:p>
            <a:pPr>
              <a:buFontTx/>
              <a:buChar char="-"/>
            </a:pPr>
            <a:r>
              <a:rPr lang="en-US" sz="2800" dirty="0" smtClean="0"/>
              <a:t>Mutation of LDL receptor gene</a:t>
            </a:r>
            <a:r>
              <a:rPr lang="en-US" sz="2800" dirty="0">
                <a:sym typeface="Wingdings" pitchFamily="2" charset="2"/>
              </a:rPr>
              <a:t> </a:t>
            </a:r>
            <a:r>
              <a:rPr lang="en-US" sz="2800" dirty="0" smtClean="0">
                <a:sym typeface="Wingdings" pitchFamily="2" charset="2"/>
              </a:rPr>
              <a:t>(5 types of mutation) reduced synthesis of LDL  Receptor Protein, Failure of transport of synth receptor, defective LDL binding, inadequate expression or defective recycling of LDL receptor. A rare form is where there is   PCSK9(</a:t>
            </a:r>
            <a:r>
              <a:rPr lang="en-US" sz="2800" dirty="0" err="1" smtClean="0">
                <a:sym typeface="Wingdings" pitchFamily="2" charset="2"/>
              </a:rPr>
              <a:t>Proprotein</a:t>
            </a:r>
            <a:r>
              <a:rPr lang="en-US" sz="2800" dirty="0" smtClean="0">
                <a:sym typeface="Wingdings" pitchFamily="2" charset="2"/>
              </a:rPr>
              <a:t> </a:t>
            </a:r>
            <a:r>
              <a:rPr lang="en-US" sz="2800" dirty="0" err="1" smtClean="0">
                <a:sym typeface="Wingdings" pitchFamily="2" charset="2"/>
              </a:rPr>
              <a:t>Convertase</a:t>
            </a:r>
            <a:r>
              <a:rPr lang="en-US" sz="2800" dirty="0" smtClean="0">
                <a:sym typeface="Wingdings" pitchFamily="2" charset="2"/>
              </a:rPr>
              <a:t> </a:t>
            </a:r>
            <a:r>
              <a:rPr lang="en-US" sz="2800" dirty="0" err="1" smtClean="0">
                <a:sym typeface="Wingdings" pitchFamily="2" charset="2"/>
              </a:rPr>
              <a:t>Subtilism</a:t>
            </a:r>
            <a:r>
              <a:rPr lang="en-US" sz="2800" dirty="0" smtClean="0">
                <a:sym typeface="Wingdings" pitchFamily="2" charset="2"/>
              </a:rPr>
              <a:t>/Kexin9), a regulator of LRP.</a:t>
            </a:r>
          </a:p>
          <a:p>
            <a:pPr>
              <a:buFontTx/>
              <a:buChar char="-"/>
            </a:pPr>
            <a:r>
              <a:rPr lang="en-US" sz="2800" dirty="0" smtClean="0">
                <a:sym typeface="Wingdings" pitchFamily="2" charset="2"/>
              </a:rPr>
              <a:t>TC&gt;7.5mM in adult and &gt; 6.7mM in children &lt;16 </a:t>
            </a:r>
            <a:r>
              <a:rPr lang="en-US" sz="2800" dirty="0" err="1" smtClean="0">
                <a:sym typeface="Wingdings" pitchFamily="2" charset="2"/>
              </a:rPr>
              <a:t>yrs</a:t>
            </a:r>
            <a:endParaRPr lang="en-US" sz="2800" dirty="0" smtClean="0">
              <a:sym typeface="Wingdings" pitchFamily="2" charset="2"/>
            </a:endParaRPr>
          </a:p>
          <a:p>
            <a:pPr>
              <a:buFontTx/>
              <a:buChar char="-"/>
            </a:pPr>
            <a:endParaRPr lang="en-US" sz="3600" dirty="0" smtClean="0">
              <a:sym typeface="Wingdings" pitchFamily="2" charset="2"/>
            </a:endParaRPr>
          </a:p>
          <a:p>
            <a:pPr>
              <a:buFontTx/>
              <a:buChar char="-"/>
            </a:pPr>
            <a:endParaRPr lang="en-US" sz="5400" dirty="0"/>
          </a:p>
        </p:txBody>
      </p:sp>
      <p:cxnSp>
        <p:nvCxnSpPr>
          <p:cNvPr id="4" name="Straight Arrow Connector 3"/>
          <p:cNvCxnSpPr/>
          <p:nvPr/>
        </p:nvCxnSpPr>
        <p:spPr>
          <a:xfrm flipV="1">
            <a:off x="1475656" y="3140968"/>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1619672" y="3140968"/>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6228184" y="4131842"/>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6372200" y="4108978"/>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220072" y="4108978"/>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734019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buFontTx/>
              <a:buChar char="-"/>
            </a:pPr>
            <a:r>
              <a:rPr lang="en-US" dirty="0" smtClean="0">
                <a:sym typeface="Wingdings" pitchFamily="2" charset="2"/>
              </a:rPr>
              <a:t>LDL-C &gt;4.9mM with tendon </a:t>
            </a:r>
            <a:r>
              <a:rPr lang="en-US" dirty="0" err="1" smtClean="0">
                <a:sym typeface="Wingdings" pitchFamily="2" charset="2"/>
              </a:rPr>
              <a:t>xanthoma</a:t>
            </a:r>
            <a:r>
              <a:rPr lang="en-US" dirty="0" smtClean="0">
                <a:sym typeface="Wingdings" pitchFamily="2" charset="2"/>
              </a:rPr>
              <a:t>, family </a:t>
            </a:r>
            <a:r>
              <a:rPr lang="en-US" dirty="0" err="1" smtClean="0">
                <a:sym typeface="Wingdings" pitchFamily="2" charset="2"/>
              </a:rPr>
              <a:t>hx</a:t>
            </a:r>
            <a:r>
              <a:rPr lang="en-US" dirty="0" smtClean="0">
                <a:sym typeface="Wingdings" pitchFamily="2" charset="2"/>
              </a:rPr>
              <a:t> of elevated TC&gt;7.5mM in 1</a:t>
            </a:r>
            <a:r>
              <a:rPr lang="en-US" baseline="30000" dirty="0" smtClean="0">
                <a:sym typeface="Wingdings" pitchFamily="2" charset="2"/>
              </a:rPr>
              <a:t>st</a:t>
            </a:r>
            <a:r>
              <a:rPr lang="en-US" dirty="0" smtClean="0">
                <a:sym typeface="Wingdings" pitchFamily="2" charset="2"/>
              </a:rPr>
              <a:t> and 2</a:t>
            </a:r>
            <a:r>
              <a:rPr lang="en-US" baseline="30000" dirty="0" smtClean="0">
                <a:sym typeface="Wingdings" pitchFamily="2" charset="2"/>
              </a:rPr>
              <a:t>nd</a:t>
            </a:r>
            <a:r>
              <a:rPr lang="en-US" dirty="0" smtClean="0">
                <a:sym typeface="Wingdings" pitchFamily="2" charset="2"/>
              </a:rPr>
              <a:t> degree relatives or MI in &lt;50yr old in 1</a:t>
            </a:r>
            <a:r>
              <a:rPr lang="en-US" baseline="30000" dirty="0" smtClean="0">
                <a:sym typeface="Wingdings" pitchFamily="2" charset="2"/>
              </a:rPr>
              <a:t>st</a:t>
            </a:r>
            <a:r>
              <a:rPr lang="en-US" dirty="0" smtClean="0">
                <a:sym typeface="Wingdings" pitchFamily="2" charset="2"/>
              </a:rPr>
              <a:t> degree relative or &lt;60yrs in 2</a:t>
            </a:r>
            <a:r>
              <a:rPr lang="en-US" baseline="30000" dirty="0" smtClean="0">
                <a:sym typeface="Wingdings" pitchFamily="2" charset="2"/>
              </a:rPr>
              <a:t>nd</a:t>
            </a:r>
            <a:r>
              <a:rPr lang="en-US" dirty="0" smtClean="0">
                <a:sym typeface="Wingdings" pitchFamily="2" charset="2"/>
              </a:rPr>
              <a:t> degree relative. Its in </a:t>
            </a:r>
            <a:r>
              <a:rPr lang="en-US" dirty="0" err="1" smtClean="0">
                <a:sym typeface="Wingdings" pitchFamily="2" charset="2"/>
              </a:rPr>
              <a:t>IIa</a:t>
            </a:r>
            <a:r>
              <a:rPr lang="en-US" dirty="0" smtClean="0">
                <a:sym typeface="Wingdings" pitchFamily="2" charset="2"/>
              </a:rPr>
              <a:t> in Fredrickson classification</a:t>
            </a:r>
          </a:p>
          <a:p>
            <a:pPr>
              <a:buFontTx/>
              <a:buChar char="-"/>
            </a:pPr>
            <a:r>
              <a:rPr lang="en-US" dirty="0" smtClean="0">
                <a:sym typeface="Wingdings" pitchFamily="2" charset="2"/>
              </a:rPr>
              <a:t>TG may be normal. Premature CVD &amp; Cornea </a:t>
            </a:r>
            <a:r>
              <a:rPr lang="en-US" dirty="0" err="1" smtClean="0">
                <a:sym typeface="Wingdings" pitchFamily="2" charset="2"/>
              </a:rPr>
              <a:t>arci</a:t>
            </a:r>
            <a:r>
              <a:rPr lang="en-US" dirty="0" smtClean="0">
                <a:sym typeface="Wingdings" pitchFamily="2" charset="2"/>
              </a:rPr>
              <a:t>; HDL  &amp;     </a:t>
            </a:r>
            <a:r>
              <a:rPr lang="en-US" dirty="0" err="1" smtClean="0">
                <a:sym typeface="Wingdings" pitchFamily="2" charset="2"/>
              </a:rPr>
              <a:t>Lp</a:t>
            </a:r>
            <a:r>
              <a:rPr lang="en-US" dirty="0" smtClean="0">
                <a:sym typeface="Wingdings" pitchFamily="2" charset="2"/>
              </a:rPr>
              <a:t> (a)</a:t>
            </a:r>
          </a:p>
          <a:p>
            <a:pPr>
              <a:buFontTx/>
              <a:buChar char="-"/>
            </a:pPr>
            <a:r>
              <a:rPr lang="en-US" dirty="0" smtClean="0">
                <a:sym typeface="Wingdings" pitchFamily="2" charset="2"/>
              </a:rPr>
              <a:t>Statins is preferred. Low fat diet is </a:t>
            </a:r>
            <a:r>
              <a:rPr lang="en-US" dirty="0" err="1" smtClean="0">
                <a:sym typeface="Wingdings" pitchFamily="2" charset="2"/>
              </a:rPr>
              <a:t>dissapointing</a:t>
            </a:r>
            <a:endParaRPr lang="en-US" dirty="0" smtClean="0">
              <a:sym typeface="Wingdings" pitchFamily="2" charset="2"/>
            </a:endParaRPr>
          </a:p>
          <a:p>
            <a:pPr>
              <a:buFontTx/>
              <a:buChar char="-"/>
            </a:pPr>
            <a:r>
              <a:rPr lang="en-US" dirty="0" smtClean="0">
                <a:sym typeface="Wingdings" pitchFamily="2" charset="2"/>
              </a:rPr>
              <a:t>In severe cases: plasma exchange, LDL apheresis or heparin extracorporeal LDL precipitation (HELP) can be used to lower cholesterol.</a:t>
            </a:r>
          </a:p>
          <a:p>
            <a:endParaRPr lang="en-US" dirty="0"/>
          </a:p>
        </p:txBody>
      </p:sp>
    </p:spTree>
    <p:extLst>
      <p:ext uri="{BB962C8B-B14F-4D97-AF65-F5344CB8AC3E}">
        <p14:creationId xmlns:p14="http://schemas.microsoft.com/office/powerpoint/2010/main" val="277554598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 Familial defective </a:t>
            </a:r>
            <a:r>
              <a:rPr lang="en-US" dirty="0" err="1"/>
              <a:t>apoB</a:t>
            </a:r>
            <a:r>
              <a:rPr lang="en-US" dirty="0"/>
              <a:t> </a:t>
            </a:r>
            <a:r>
              <a:rPr lang="en-US" sz="1600" dirty="0"/>
              <a:t>3500</a:t>
            </a:r>
            <a:r>
              <a:rPr lang="en-US" dirty="0"/>
              <a:t/>
            </a:r>
            <a:br>
              <a:rPr lang="en-US" dirty="0"/>
            </a:br>
            <a:endParaRPr lang="en-US" dirty="0"/>
          </a:p>
        </p:txBody>
      </p:sp>
      <p:sp>
        <p:nvSpPr>
          <p:cNvPr id="3" name="Content Placeholder 2"/>
          <p:cNvSpPr>
            <a:spLocks noGrp="1"/>
          </p:cNvSpPr>
          <p:nvPr>
            <p:ph idx="1"/>
          </p:nvPr>
        </p:nvSpPr>
        <p:spPr/>
        <p:txBody>
          <a:bodyPr/>
          <a:lstStyle/>
          <a:p>
            <a:pPr>
              <a:buFontTx/>
              <a:buChar char="-"/>
            </a:pPr>
            <a:r>
              <a:rPr lang="en-US" dirty="0" smtClean="0"/>
              <a:t>Mutation of </a:t>
            </a:r>
            <a:r>
              <a:rPr lang="en-US" dirty="0" err="1" smtClean="0"/>
              <a:t>apoB</a:t>
            </a:r>
            <a:r>
              <a:rPr lang="en-US" dirty="0" smtClean="0"/>
              <a:t> gene on </a:t>
            </a:r>
            <a:r>
              <a:rPr lang="en-US" dirty="0" err="1" smtClean="0"/>
              <a:t>chr</a:t>
            </a:r>
            <a:r>
              <a:rPr lang="en-US" dirty="0" smtClean="0"/>
              <a:t> 2 with Glutamine    Arginine @ 3500. </a:t>
            </a:r>
          </a:p>
          <a:p>
            <a:pPr>
              <a:buFontTx/>
              <a:buChar char="-"/>
            </a:pPr>
            <a:r>
              <a:rPr lang="en-US" dirty="0" err="1" smtClean="0"/>
              <a:t>Theres</a:t>
            </a:r>
            <a:r>
              <a:rPr lang="en-US" dirty="0" smtClean="0"/>
              <a:t> poor clearance of LDL in the plasma.</a:t>
            </a:r>
          </a:p>
          <a:p>
            <a:pPr>
              <a:buFontTx/>
              <a:buChar char="-"/>
            </a:pPr>
            <a:r>
              <a:rPr lang="en-US" dirty="0" smtClean="0"/>
              <a:t>       TC</a:t>
            </a:r>
          </a:p>
          <a:p>
            <a:pPr>
              <a:buFontTx/>
              <a:buChar char="-"/>
            </a:pPr>
            <a:r>
              <a:rPr lang="en-US" dirty="0" smtClean="0"/>
              <a:t>Associated with CAD</a:t>
            </a:r>
          </a:p>
          <a:p>
            <a:pPr marL="0" indent="0">
              <a:buNone/>
            </a:pPr>
            <a:endParaRPr lang="en-US" dirty="0"/>
          </a:p>
        </p:txBody>
      </p:sp>
      <p:cxnSp>
        <p:nvCxnSpPr>
          <p:cNvPr id="4" name="Straight Arrow Connector 3"/>
          <p:cNvCxnSpPr/>
          <p:nvPr/>
        </p:nvCxnSpPr>
        <p:spPr>
          <a:xfrm>
            <a:off x="2411760" y="2368628"/>
            <a:ext cx="3600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267744" y="3379015"/>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045676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4. </a:t>
            </a:r>
            <a:r>
              <a:rPr lang="en-US" b="1" dirty="0" smtClean="0"/>
              <a:t>Familial combined </a:t>
            </a:r>
            <a:r>
              <a:rPr lang="en-US" b="1" dirty="0" err="1" smtClean="0"/>
              <a:t>hyperlipidaemia</a:t>
            </a:r>
            <a:r>
              <a:rPr lang="en-US" b="1" dirty="0" smtClean="0"/>
              <a:t>: (</a:t>
            </a:r>
            <a:r>
              <a:rPr lang="en-US" b="1" dirty="0" err="1" smtClean="0"/>
              <a:t>IIa</a:t>
            </a:r>
            <a:r>
              <a:rPr lang="en-US" b="1" dirty="0" smtClean="0"/>
              <a:t>, </a:t>
            </a:r>
            <a:r>
              <a:rPr lang="en-US" b="1" dirty="0" err="1" smtClean="0"/>
              <a:t>IIb</a:t>
            </a:r>
            <a:r>
              <a:rPr lang="en-US" b="1" dirty="0" smtClean="0"/>
              <a:t>, and IV)</a:t>
            </a:r>
          </a:p>
          <a:p>
            <a:pPr>
              <a:buFontTx/>
              <a:buChar char="-"/>
            </a:pPr>
            <a:r>
              <a:rPr lang="en-US" dirty="0" smtClean="0"/>
              <a:t>TC: 6-9mM;  TG: 2-6mM, Plasma </a:t>
            </a:r>
            <a:r>
              <a:rPr lang="en-US" dirty="0" err="1" smtClean="0"/>
              <a:t>apoB</a:t>
            </a:r>
            <a:r>
              <a:rPr lang="en-US" dirty="0" smtClean="0"/>
              <a:t>    ,related with Insulin resistance, VLDL</a:t>
            </a:r>
          </a:p>
          <a:p>
            <a:pPr>
              <a:buFontTx/>
              <a:buChar char="-"/>
            </a:pPr>
            <a:r>
              <a:rPr lang="en-US" b="1" dirty="0" err="1" smtClean="0">
                <a:solidFill>
                  <a:srgbClr val="FF0000"/>
                </a:solidFill>
              </a:rPr>
              <a:t>Xanthomata</a:t>
            </a:r>
            <a:r>
              <a:rPr lang="en-US" b="1" dirty="0" smtClean="0">
                <a:solidFill>
                  <a:srgbClr val="FF0000"/>
                </a:solidFill>
              </a:rPr>
              <a:t> are absent</a:t>
            </a:r>
          </a:p>
          <a:p>
            <a:pPr>
              <a:buFontTx/>
              <a:buChar char="-"/>
            </a:pPr>
            <a:r>
              <a:rPr lang="en-US" dirty="0" smtClean="0"/>
              <a:t>Statins, Fibrates &amp; dietary measures are indicated</a:t>
            </a:r>
          </a:p>
          <a:p>
            <a:pPr>
              <a:buFontTx/>
              <a:buChar char="-"/>
            </a:pPr>
            <a:endParaRPr lang="en-US" dirty="0"/>
          </a:p>
        </p:txBody>
      </p:sp>
      <p:cxnSp>
        <p:nvCxnSpPr>
          <p:cNvPr id="4" name="Straight Arrow Connector 3"/>
          <p:cNvCxnSpPr/>
          <p:nvPr/>
        </p:nvCxnSpPr>
        <p:spPr>
          <a:xfrm flipV="1">
            <a:off x="755576" y="2564904"/>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899592" y="2564904"/>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4716016" y="2608223"/>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6732240" y="2530536"/>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6876256" y="2544914"/>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5436096" y="2996952"/>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178703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5. Familial </a:t>
            </a:r>
            <a:r>
              <a:rPr lang="en-US" sz="3200" b="1" dirty="0" err="1" smtClean="0"/>
              <a:t>Hypertriglyceridaemia</a:t>
            </a:r>
            <a:r>
              <a:rPr lang="en-US" sz="3200" b="1" dirty="0" smtClean="0"/>
              <a:t> (TG &gt;10mM)</a:t>
            </a:r>
            <a:br>
              <a:rPr lang="en-US" sz="3200" b="1" dirty="0" smtClean="0"/>
            </a:br>
            <a:endParaRPr lang="en-US" sz="3200" dirty="0"/>
          </a:p>
        </p:txBody>
      </p:sp>
      <p:sp>
        <p:nvSpPr>
          <p:cNvPr id="3" name="Content Placeholder 2"/>
          <p:cNvSpPr>
            <a:spLocks noGrp="1"/>
          </p:cNvSpPr>
          <p:nvPr>
            <p:ph idx="1"/>
          </p:nvPr>
        </p:nvSpPr>
        <p:spPr>
          <a:xfrm>
            <a:off x="457200" y="980729"/>
            <a:ext cx="8229600" cy="3384376"/>
          </a:xfrm>
        </p:spPr>
        <p:txBody>
          <a:bodyPr/>
          <a:lstStyle/>
          <a:p>
            <a:pPr marL="0" indent="0">
              <a:buNone/>
            </a:pPr>
            <a:r>
              <a:rPr lang="en-US" dirty="0" err="1" smtClean="0"/>
              <a:t>Theres</a:t>
            </a:r>
            <a:r>
              <a:rPr lang="en-US" dirty="0" smtClean="0"/>
              <a:t> </a:t>
            </a:r>
            <a:r>
              <a:rPr lang="en-US" dirty="0" smtClean="0"/>
              <a:t>elevated  </a:t>
            </a:r>
            <a:r>
              <a:rPr lang="en-US" dirty="0" smtClean="0"/>
              <a:t>TG,   </a:t>
            </a:r>
            <a:r>
              <a:rPr lang="en-US" dirty="0" smtClean="0"/>
              <a:t>low HDL</a:t>
            </a:r>
            <a:r>
              <a:rPr lang="en-US" dirty="0" smtClean="0"/>
              <a:t>, </a:t>
            </a:r>
            <a:r>
              <a:rPr lang="en-US" dirty="0" smtClean="0"/>
              <a:t>high </a:t>
            </a:r>
            <a:r>
              <a:rPr lang="en-US" dirty="0" smtClean="0"/>
              <a:t>VLDL &amp; decreased conversion of </a:t>
            </a:r>
            <a:r>
              <a:rPr lang="en-US" dirty="0" smtClean="0"/>
              <a:t> VLDL to    </a:t>
            </a:r>
            <a:r>
              <a:rPr lang="en-US" dirty="0" smtClean="0"/>
              <a:t>LDL</a:t>
            </a:r>
          </a:p>
          <a:p>
            <a:pPr>
              <a:buFontTx/>
              <a:buChar char="-"/>
            </a:pPr>
            <a:r>
              <a:rPr lang="en-US" dirty="0" smtClean="0"/>
              <a:t>Increased  CVD risk &amp; acute pancreatitis</a:t>
            </a:r>
          </a:p>
          <a:p>
            <a:pPr>
              <a:buFontTx/>
              <a:buChar char="-"/>
            </a:pPr>
            <a:r>
              <a:rPr lang="en-US" dirty="0" smtClean="0"/>
              <a:t> </a:t>
            </a:r>
            <a:r>
              <a:rPr lang="en-US" dirty="0" smtClean="0"/>
              <a:t>increased </a:t>
            </a:r>
            <a:r>
              <a:rPr lang="en-US" dirty="0" smtClean="0"/>
              <a:t>plasma Insulin &amp; IR</a:t>
            </a:r>
          </a:p>
          <a:p>
            <a:pPr>
              <a:buFontTx/>
              <a:buChar char="-"/>
            </a:pPr>
            <a:r>
              <a:rPr lang="en-US" dirty="0" smtClean="0"/>
              <a:t>Dietary measures &amp; fibrates are indicated.</a:t>
            </a:r>
          </a:p>
          <a:p>
            <a:pPr marL="0" indent="0">
              <a:buNone/>
            </a:pPr>
            <a:endParaRPr lang="en-US" dirty="0"/>
          </a:p>
        </p:txBody>
      </p:sp>
      <p:cxnSp>
        <p:nvCxnSpPr>
          <p:cNvPr id="4" name="Straight Arrow Connector 3"/>
          <p:cNvCxnSpPr/>
          <p:nvPr/>
        </p:nvCxnSpPr>
        <p:spPr>
          <a:xfrm flipV="1">
            <a:off x="2483768" y="1628800"/>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3419872" y="1592796"/>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763688" y="2348880"/>
            <a:ext cx="4320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899592" y="3573016"/>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499992" y="1628800"/>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471353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Autofit/>
          </a:bodyPr>
          <a:lstStyle/>
          <a:p>
            <a:r>
              <a:rPr lang="en-US" sz="2400" b="1" dirty="0" smtClean="0"/>
              <a:t/>
            </a:r>
            <a:br>
              <a:rPr lang="en-US" sz="2400" b="1" dirty="0" smtClean="0"/>
            </a:br>
            <a:r>
              <a:rPr lang="en-US" sz="2400" b="1" dirty="0"/>
              <a:t/>
            </a:r>
            <a:br>
              <a:rPr lang="en-US" sz="2400" b="1" dirty="0"/>
            </a:br>
            <a:r>
              <a:rPr lang="en-US" sz="2400" b="1" dirty="0" smtClean="0"/>
              <a:t> 6. Type </a:t>
            </a:r>
            <a:r>
              <a:rPr lang="en-US" sz="2400" b="1" dirty="0"/>
              <a:t>III </a:t>
            </a:r>
            <a:r>
              <a:rPr lang="en-US" sz="2400" b="1" dirty="0" err="1"/>
              <a:t>hyperlipoproteinaemia</a:t>
            </a:r>
            <a:r>
              <a:rPr lang="en-US" sz="2400" b="1" dirty="0"/>
              <a:t> (or familial </a:t>
            </a:r>
            <a:r>
              <a:rPr lang="en-US" sz="2400" b="1" dirty="0" err="1"/>
              <a:t>dysbetalipoproteineamia</a:t>
            </a:r>
            <a:r>
              <a:rPr lang="en-US" sz="2400" b="1" dirty="0"/>
              <a:t> or broad </a:t>
            </a:r>
            <a:r>
              <a:rPr lang="el-GR" sz="2400" b="1" dirty="0"/>
              <a:t>β</a:t>
            </a:r>
            <a:r>
              <a:rPr lang="en-US" sz="2400" b="1" dirty="0"/>
              <a:t>- </a:t>
            </a:r>
            <a:r>
              <a:rPr lang="en-US" sz="2400" b="1" dirty="0" err="1"/>
              <a:t>hyperlipidaemia</a:t>
            </a:r>
            <a:r>
              <a:rPr lang="en-US" sz="2400" b="1" dirty="0"/>
              <a:t>)</a:t>
            </a:r>
            <a:br>
              <a:rPr lang="en-US" sz="2400" b="1" dirty="0"/>
            </a:br>
            <a:endParaRPr lang="en-US" sz="4800" b="1" dirty="0"/>
          </a:p>
        </p:txBody>
      </p:sp>
      <p:sp>
        <p:nvSpPr>
          <p:cNvPr id="3" name="Content Placeholder 2"/>
          <p:cNvSpPr>
            <a:spLocks noGrp="1"/>
          </p:cNvSpPr>
          <p:nvPr>
            <p:ph idx="1"/>
          </p:nvPr>
        </p:nvSpPr>
        <p:spPr>
          <a:xfrm>
            <a:off x="457200" y="1196752"/>
            <a:ext cx="8229600" cy="4929411"/>
          </a:xfrm>
        </p:spPr>
        <p:txBody>
          <a:bodyPr>
            <a:normAutofit/>
          </a:bodyPr>
          <a:lstStyle/>
          <a:p>
            <a:pPr marL="0" indent="0">
              <a:buNone/>
            </a:pPr>
            <a:r>
              <a:rPr lang="en-US" sz="2800" dirty="0" smtClean="0"/>
              <a:t> </a:t>
            </a:r>
            <a:r>
              <a:rPr lang="en-US" sz="2800" dirty="0" err="1" smtClean="0"/>
              <a:t>Theres</a:t>
            </a:r>
            <a:r>
              <a:rPr lang="en-US" sz="2800" dirty="0" smtClean="0"/>
              <a:t> reduced clearance of </a:t>
            </a:r>
            <a:r>
              <a:rPr lang="en-US" sz="2800" dirty="0" err="1" smtClean="0"/>
              <a:t>reminants</a:t>
            </a:r>
            <a:r>
              <a:rPr lang="en-US" sz="2800" dirty="0" smtClean="0"/>
              <a:t> (chylomicron &amp; </a:t>
            </a:r>
            <a:r>
              <a:rPr lang="en-US" sz="2800" dirty="0" err="1" smtClean="0"/>
              <a:t>vldl</a:t>
            </a:r>
            <a:r>
              <a:rPr lang="en-US" sz="2800" dirty="0" smtClean="0"/>
              <a:t>)</a:t>
            </a:r>
          </a:p>
          <a:p>
            <a:pPr>
              <a:buFontTx/>
              <a:buChar char="-"/>
            </a:pPr>
            <a:r>
              <a:rPr lang="en-US" sz="2800" dirty="0" err="1" smtClean="0"/>
              <a:t>Theres</a:t>
            </a:r>
            <a:r>
              <a:rPr lang="en-US" sz="2800" dirty="0" smtClean="0"/>
              <a:t> broad </a:t>
            </a:r>
            <a:r>
              <a:rPr lang="el-GR" sz="2800" dirty="0" smtClean="0"/>
              <a:t>β</a:t>
            </a:r>
            <a:r>
              <a:rPr lang="en-US" sz="2800" dirty="0" smtClean="0"/>
              <a:t>-band in electrophoresis</a:t>
            </a:r>
          </a:p>
          <a:p>
            <a:pPr>
              <a:buFontTx/>
              <a:buChar char="-"/>
            </a:pPr>
            <a:r>
              <a:rPr lang="en-US" sz="2800" dirty="0" smtClean="0"/>
              <a:t>It is associated with </a:t>
            </a:r>
            <a:r>
              <a:rPr lang="en-US" sz="2800" b="1" dirty="0" err="1" smtClean="0">
                <a:solidFill>
                  <a:srgbClr val="FF0000"/>
                </a:solidFill>
              </a:rPr>
              <a:t>apo</a:t>
            </a:r>
            <a:r>
              <a:rPr lang="en-US" sz="2800" b="1" dirty="0" smtClean="0">
                <a:solidFill>
                  <a:srgbClr val="FF0000"/>
                </a:solidFill>
              </a:rPr>
              <a:t> E2/E2 genotype</a:t>
            </a:r>
          </a:p>
          <a:p>
            <a:pPr>
              <a:buFontTx/>
              <a:buChar char="-"/>
            </a:pPr>
            <a:r>
              <a:rPr lang="en-US" sz="2800" b="1" dirty="0" smtClean="0">
                <a:solidFill>
                  <a:schemeClr val="accent2">
                    <a:lumMod val="60000"/>
                    <a:lumOff val="40000"/>
                  </a:schemeClr>
                </a:solidFill>
              </a:rPr>
              <a:t>Palmar </a:t>
            </a:r>
            <a:r>
              <a:rPr lang="en-US" sz="2800" b="1" dirty="0" err="1" smtClean="0">
                <a:solidFill>
                  <a:schemeClr val="accent2">
                    <a:lumMod val="60000"/>
                    <a:lumOff val="40000"/>
                  </a:schemeClr>
                </a:solidFill>
              </a:rPr>
              <a:t>striae</a:t>
            </a:r>
            <a:r>
              <a:rPr lang="en-US" sz="2800" b="1" dirty="0" smtClean="0">
                <a:solidFill>
                  <a:schemeClr val="accent2">
                    <a:lumMod val="60000"/>
                    <a:lumOff val="40000"/>
                  </a:schemeClr>
                </a:solidFill>
              </a:rPr>
              <a:t> is pathognomonic </a:t>
            </a:r>
            <a:r>
              <a:rPr lang="en-US" sz="2800" dirty="0" smtClean="0"/>
              <a:t>of the dx apart from </a:t>
            </a:r>
            <a:r>
              <a:rPr lang="en-US" sz="2800" dirty="0" err="1" smtClean="0"/>
              <a:t>xanthomas</a:t>
            </a:r>
            <a:endParaRPr lang="en-US" sz="2800" dirty="0" smtClean="0"/>
          </a:p>
          <a:p>
            <a:pPr>
              <a:buFontTx/>
              <a:buChar char="-"/>
            </a:pPr>
            <a:r>
              <a:rPr lang="en-US" sz="2800" dirty="0" smtClean="0"/>
              <a:t>   TC and TG are in </a:t>
            </a:r>
            <a:r>
              <a:rPr lang="en-US" sz="2800" dirty="0" err="1" smtClean="0"/>
              <a:t>equimolar</a:t>
            </a:r>
            <a:r>
              <a:rPr lang="en-US" sz="2800" dirty="0" smtClean="0"/>
              <a:t> proportion,   HDL is low</a:t>
            </a:r>
          </a:p>
          <a:p>
            <a:pPr>
              <a:buFontTx/>
              <a:buChar char="-"/>
            </a:pPr>
            <a:r>
              <a:rPr lang="en-US" sz="2800" dirty="0" smtClean="0"/>
              <a:t>VLDL- cholesterol: triglyceride ratio is &gt;0.3 ( In normal subject this ratio is &lt;0.3)</a:t>
            </a:r>
          </a:p>
          <a:p>
            <a:pPr>
              <a:buFontTx/>
              <a:buChar char="-"/>
            </a:pPr>
            <a:r>
              <a:rPr lang="en-US" sz="2800" dirty="0" smtClean="0"/>
              <a:t>Dietary measures, statins &amp; fibrates are indicated</a:t>
            </a:r>
          </a:p>
          <a:p>
            <a:pPr>
              <a:buFontTx/>
              <a:buChar char="-"/>
            </a:pPr>
            <a:endParaRPr lang="en-US" sz="4400" dirty="0" smtClean="0"/>
          </a:p>
          <a:p>
            <a:pPr>
              <a:buFontTx/>
              <a:buChar char="-"/>
            </a:pPr>
            <a:endParaRPr lang="en-US" sz="4400" dirty="0"/>
          </a:p>
        </p:txBody>
      </p:sp>
    </p:spTree>
    <p:extLst>
      <p:ext uri="{BB962C8B-B14F-4D97-AF65-F5344CB8AC3E}">
        <p14:creationId xmlns:p14="http://schemas.microsoft.com/office/powerpoint/2010/main" val="28456661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14290"/>
            <a:ext cx="7929618" cy="500066"/>
          </a:xfrm>
        </p:spPr>
        <p:txBody>
          <a:bodyPr>
            <a:normAutofit fontScale="90000"/>
          </a:bodyPr>
          <a:lstStyle/>
          <a:p>
            <a:r>
              <a:rPr lang="en-US" sz="3200" dirty="0" smtClean="0"/>
              <a:t>Lipids</a:t>
            </a:r>
            <a:endParaRPr lang="en-US" sz="3200" dirty="0"/>
          </a:p>
        </p:txBody>
      </p:sp>
      <p:sp>
        <p:nvSpPr>
          <p:cNvPr id="3" name="Content Placeholder 2"/>
          <p:cNvSpPr>
            <a:spLocks noGrp="1"/>
          </p:cNvSpPr>
          <p:nvPr>
            <p:ph idx="1"/>
          </p:nvPr>
        </p:nvSpPr>
        <p:spPr>
          <a:xfrm>
            <a:off x="0" y="857232"/>
            <a:ext cx="9144000" cy="6215082"/>
          </a:xfrm>
        </p:spPr>
        <p:txBody>
          <a:bodyPr>
            <a:normAutofit/>
          </a:bodyPr>
          <a:lstStyle/>
          <a:p>
            <a:r>
              <a:rPr lang="en-US" sz="3200" dirty="0" smtClean="0"/>
              <a:t>Lipids can be broadly defined as hydrophobic or </a:t>
            </a:r>
            <a:r>
              <a:rPr lang="en-US" sz="3200" dirty="0" err="1" smtClean="0"/>
              <a:t>amphiphilic</a:t>
            </a:r>
            <a:r>
              <a:rPr lang="en-US" sz="3200" dirty="0" smtClean="0"/>
              <a:t> small naturally </a:t>
            </a:r>
            <a:r>
              <a:rPr lang="en-US" sz="3200" dirty="0" err="1" smtClean="0"/>
              <a:t>occuring</a:t>
            </a:r>
            <a:r>
              <a:rPr lang="en-US" sz="3200" dirty="0" smtClean="0"/>
              <a:t> molecules composed mainly of carbon-hydrogen (C-H) bonds; </a:t>
            </a:r>
          </a:p>
          <a:p>
            <a:endParaRPr lang="en-US" sz="3200" dirty="0" smtClean="0"/>
          </a:p>
          <a:p>
            <a:r>
              <a:rPr lang="en-US" sz="3200" dirty="0" smtClean="0"/>
              <a:t>The </a:t>
            </a:r>
            <a:r>
              <a:rPr lang="en-US" sz="3200" dirty="0" err="1" smtClean="0"/>
              <a:t>amphiphilic</a:t>
            </a:r>
            <a:r>
              <a:rPr lang="en-US" sz="3200" dirty="0" smtClean="0"/>
              <a:t> nature of some lipids allows them to form structures such as vesicles, </a:t>
            </a:r>
            <a:r>
              <a:rPr lang="en-US" sz="3200" dirty="0" err="1" smtClean="0"/>
              <a:t>liposomes</a:t>
            </a:r>
            <a:r>
              <a:rPr lang="en-US" sz="3200" dirty="0" smtClean="0"/>
              <a:t>, or membranes in an aqueous environment.</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7. Polygenic </a:t>
            </a:r>
            <a:r>
              <a:rPr lang="en-US" sz="3200" b="1" dirty="0" err="1" smtClean="0"/>
              <a:t>hypercholesterolaemia</a:t>
            </a:r>
            <a:r>
              <a:rPr lang="en-US" sz="3200" b="1" dirty="0" smtClean="0"/>
              <a:t> (</a:t>
            </a:r>
            <a:r>
              <a:rPr lang="en-US" sz="3200" b="1" dirty="0" err="1" smtClean="0"/>
              <a:t>IIa</a:t>
            </a:r>
            <a:r>
              <a:rPr lang="en-US" sz="3200" b="1" dirty="0" smtClean="0"/>
              <a:t> &amp; </a:t>
            </a:r>
            <a:r>
              <a:rPr lang="en-US" sz="3200" b="1" dirty="0" err="1" smtClean="0"/>
              <a:t>IIb</a:t>
            </a:r>
            <a:r>
              <a:rPr lang="en-US" sz="3200" b="1" dirty="0" smtClean="0"/>
              <a:t>) </a:t>
            </a:r>
            <a:br>
              <a:rPr lang="en-US" sz="3200" b="1" dirty="0" smtClean="0"/>
            </a:br>
            <a:endParaRPr lang="en-US" sz="3200" b="1" dirty="0"/>
          </a:p>
        </p:txBody>
      </p:sp>
      <p:sp>
        <p:nvSpPr>
          <p:cNvPr id="3" name="Content Placeholder 2"/>
          <p:cNvSpPr>
            <a:spLocks noGrp="1"/>
          </p:cNvSpPr>
          <p:nvPr>
            <p:ph idx="1"/>
          </p:nvPr>
        </p:nvSpPr>
        <p:spPr/>
        <p:txBody>
          <a:bodyPr/>
          <a:lstStyle/>
          <a:p>
            <a:pPr>
              <a:buFontTx/>
              <a:buChar char="-"/>
            </a:pPr>
            <a:r>
              <a:rPr lang="en-US" b="1" dirty="0" smtClean="0">
                <a:solidFill>
                  <a:schemeClr val="accent2">
                    <a:lumMod val="60000"/>
                    <a:lumOff val="40000"/>
                  </a:schemeClr>
                </a:solidFill>
              </a:rPr>
              <a:t>Most common </a:t>
            </a:r>
            <a:r>
              <a:rPr lang="en-US" dirty="0" smtClean="0"/>
              <a:t>cause of   TC with multiple environmental and genetic factors</a:t>
            </a:r>
          </a:p>
          <a:p>
            <a:pPr>
              <a:buFontTx/>
              <a:buChar char="-"/>
            </a:pPr>
            <a:r>
              <a:rPr lang="en-US" dirty="0"/>
              <a:t> </a:t>
            </a:r>
            <a:r>
              <a:rPr lang="en-US" dirty="0" smtClean="0"/>
              <a:t>LDL production </a:t>
            </a:r>
            <a:r>
              <a:rPr lang="en-US" dirty="0" smtClean="0"/>
              <a:t>or reduced </a:t>
            </a:r>
            <a:r>
              <a:rPr lang="en-US" dirty="0" smtClean="0"/>
              <a:t>LDL breakdown</a:t>
            </a:r>
          </a:p>
          <a:p>
            <a:pPr>
              <a:buFontTx/>
              <a:buChar char="-"/>
            </a:pPr>
            <a:r>
              <a:rPr lang="en-US" dirty="0" smtClean="0"/>
              <a:t>Mild to moderate TC elevation</a:t>
            </a:r>
          </a:p>
          <a:p>
            <a:pPr>
              <a:buFontTx/>
              <a:buChar char="-"/>
            </a:pPr>
            <a:r>
              <a:rPr lang="en-US" dirty="0" smtClean="0"/>
              <a:t>Intake of fat &amp; overweight may be responsible </a:t>
            </a:r>
          </a:p>
          <a:p>
            <a:pPr>
              <a:buFontTx/>
              <a:buChar char="-"/>
            </a:pPr>
            <a:r>
              <a:rPr lang="en-US" dirty="0" smtClean="0"/>
              <a:t>Dietary intervention &amp; statins are indicated</a:t>
            </a:r>
          </a:p>
        </p:txBody>
      </p:sp>
      <p:cxnSp>
        <p:nvCxnSpPr>
          <p:cNvPr id="4" name="Straight Arrow Connector 3"/>
          <p:cNvCxnSpPr/>
          <p:nvPr/>
        </p:nvCxnSpPr>
        <p:spPr>
          <a:xfrm flipH="1" flipV="1">
            <a:off x="755576" y="2744924"/>
            <a:ext cx="27788" cy="1620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899592" y="2744924"/>
            <a:ext cx="0" cy="3240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4788024" y="1765228"/>
            <a:ext cx="0" cy="3240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5004048" y="1765228"/>
            <a:ext cx="0" cy="3240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755576" y="4005064"/>
            <a:ext cx="0" cy="3240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420138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t>Hyperalphalipoproteinemia</a:t>
            </a:r>
            <a:r>
              <a:rPr lang="en-US" b="1" dirty="0" smtClean="0"/>
              <a:t/>
            </a:r>
            <a:br>
              <a:rPr lang="en-US" b="1" dirty="0" smtClean="0"/>
            </a:br>
            <a:endParaRPr lang="en-US" b="1" dirty="0"/>
          </a:p>
        </p:txBody>
      </p:sp>
      <p:sp>
        <p:nvSpPr>
          <p:cNvPr id="3" name="Content Placeholder 2"/>
          <p:cNvSpPr>
            <a:spLocks noGrp="1"/>
          </p:cNvSpPr>
          <p:nvPr>
            <p:ph idx="1"/>
          </p:nvPr>
        </p:nvSpPr>
        <p:spPr>
          <a:xfrm>
            <a:off x="457200" y="1052737"/>
            <a:ext cx="8229600" cy="3456384"/>
          </a:xfrm>
        </p:spPr>
        <p:txBody>
          <a:bodyPr/>
          <a:lstStyle/>
          <a:p>
            <a:pPr marL="0" indent="0">
              <a:buNone/>
            </a:pPr>
            <a:r>
              <a:rPr lang="en-US" dirty="0" smtClean="0"/>
              <a:t>Elevated HDL</a:t>
            </a:r>
            <a:r>
              <a:rPr lang="en-US" dirty="0" smtClean="0"/>
              <a:t>, Autosomal dominant</a:t>
            </a:r>
            <a:r>
              <a:rPr lang="en-US" dirty="0" smtClean="0"/>
              <a:t>,</a:t>
            </a:r>
          </a:p>
          <a:p>
            <a:pPr marL="0" indent="0">
              <a:buNone/>
            </a:pPr>
            <a:r>
              <a:rPr lang="en-US" dirty="0" smtClean="0"/>
              <a:t> </a:t>
            </a:r>
            <a:r>
              <a:rPr lang="en-US" dirty="0" smtClean="0"/>
              <a:t>Normal LDL </a:t>
            </a:r>
          </a:p>
          <a:p>
            <a:pPr>
              <a:buFontTx/>
              <a:buChar char="-"/>
            </a:pPr>
            <a:r>
              <a:rPr lang="en-US" dirty="0" smtClean="0"/>
              <a:t>Low CVD risk, subjects have </a:t>
            </a:r>
            <a:r>
              <a:rPr lang="en-US" dirty="0" err="1" smtClean="0"/>
              <a:t>longetivity</a:t>
            </a:r>
            <a:endParaRPr lang="en-US" dirty="0" smtClean="0"/>
          </a:p>
          <a:p>
            <a:pPr>
              <a:buFontTx/>
              <a:buChar char="-"/>
            </a:pPr>
            <a:r>
              <a:rPr lang="en-US" dirty="0" smtClean="0"/>
              <a:t>Other causes </a:t>
            </a:r>
            <a:r>
              <a:rPr lang="en-US" dirty="0" smtClean="0"/>
              <a:t>of elevated </a:t>
            </a:r>
            <a:r>
              <a:rPr lang="en-US" dirty="0" smtClean="0"/>
              <a:t>HDL : CETP </a:t>
            </a:r>
            <a:r>
              <a:rPr lang="en-US" dirty="0" err="1" smtClean="0"/>
              <a:t>def</a:t>
            </a:r>
            <a:r>
              <a:rPr lang="en-US" dirty="0" smtClean="0"/>
              <a:t>, ethanol, </a:t>
            </a:r>
            <a:r>
              <a:rPr lang="en-US" dirty="0" err="1" smtClean="0"/>
              <a:t>oestrogen</a:t>
            </a:r>
            <a:r>
              <a:rPr lang="en-US" dirty="0" smtClean="0"/>
              <a:t>, fibrate, nicotinic acid, statins, phenytoin, rifampicin</a:t>
            </a:r>
          </a:p>
          <a:p>
            <a:pPr>
              <a:buFontTx/>
              <a:buChar char="-"/>
            </a:pPr>
            <a:endParaRPr lang="en-US" dirty="0"/>
          </a:p>
        </p:txBody>
      </p:sp>
    </p:spTree>
    <p:extLst>
      <p:ext uri="{BB962C8B-B14F-4D97-AF65-F5344CB8AC3E}">
        <p14:creationId xmlns:p14="http://schemas.microsoft.com/office/powerpoint/2010/main" val="394102173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Secondary </a:t>
            </a:r>
            <a:r>
              <a:rPr lang="en-US" b="1" dirty="0" err="1" smtClean="0"/>
              <a:t>hyperlipidaemias</a:t>
            </a:r>
            <a:r>
              <a:rPr lang="en-US" b="1" dirty="0" smtClean="0"/>
              <a:t>:</a:t>
            </a:r>
            <a:br>
              <a:rPr lang="en-US" b="1" dirty="0" smtClean="0"/>
            </a:br>
            <a:endParaRPr lang="en-US" dirty="0"/>
          </a:p>
        </p:txBody>
      </p:sp>
      <p:sp>
        <p:nvSpPr>
          <p:cNvPr id="3" name="Content Placeholder 2"/>
          <p:cNvSpPr>
            <a:spLocks noGrp="1"/>
          </p:cNvSpPr>
          <p:nvPr>
            <p:ph idx="1"/>
          </p:nvPr>
        </p:nvSpPr>
        <p:spPr>
          <a:xfrm>
            <a:off x="457200" y="908721"/>
            <a:ext cx="8229600" cy="4248472"/>
          </a:xfrm>
        </p:spPr>
        <p:txBody>
          <a:bodyPr/>
          <a:lstStyle/>
          <a:p>
            <a:pPr marL="0" indent="0">
              <a:buNone/>
            </a:pPr>
            <a:r>
              <a:rPr lang="en-US" dirty="0" smtClean="0"/>
              <a:t>TC: Hypothyroidism, </a:t>
            </a:r>
            <a:r>
              <a:rPr lang="en-US" dirty="0" err="1" smtClean="0"/>
              <a:t>Nephrotic</a:t>
            </a:r>
            <a:r>
              <a:rPr lang="en-US" dirty="0" smtClean="0"/>
              <a:t> </a:t>
            </a:r>
            <a:r>
              <a:rPr lang="en-US" dirty="0" smtClean="0"/>
              <a:t>Syndrome</a:t>
            </a:r>
            <a:r>
              <a:rPr lang="en-US" dirty="0" smtClean="0"/>
              <a:t>, Cholestasis, AIP, anorexia nervosa/bulimia, </a:t>
            </a:r>
            <a:r>
              <a:rPr lang="en-US" dirty="0" err="1" smtClean="0"/>
              <a:t>ciclosporin</a:t>
            </a:r>
            <a:r>
              <a:rPr lang="en-US" dirty="0" smtClean="0"/>
              <a:t>, chlorinated hydrocarbon</a:t>
            </a:r>
          </a:p>
          <a:p>
            <a:pPr>
              <a:buFontTx/>
              <a:buChar char="-"/>
            </a:pPr>
            <a:r>
              <a:rPr lang="en-US" dirty="0" smtClean="0"/>
              <a:t> TG: Alcohol excess, Obesity, DM, </a:t>
            </a:r>
            <a:r>
              <a:rPr lang="en-US" dirty="0" err="1" smtClean="0"/>
              <a:t>MetS</a:t>
            </a:r>
            <a:r>
              <a:rPr lang="en-US" dirty="0" smtClean="0"/>
              <a:t>, </a:t>
            </a:r>
            <a:r>
              <a:rPr lang="en-US" dirty="0" err="1" smtClean="0"/>
              <a:t>Oestrogen</a:t>
            </a:r>
            <a:r>
              <a:rPr lang="en-US" dirty="0" smtClean="0"/>
              <a:t>, </a:t>
            </a:r>
            <a:r>
              <a:rPr lang="el-GR" dirty="0" smtClean="0"/>
              <a:t>β</a:t>
            </a:r>
            <a:r>
              <a:rPr lang="en-US" dirty="0" smtClean="0"/>
              <a:t>-blocker, thiazide diuretics, PI, neuroleptics &amp; glucocorticoids, CKD, glycogen storage dx (Type 1), SLE, </a:t>
            </a:r>
            <a:r>
              <a:rPr lang="en-US" dirty="0" err="1" smtClean="0"/>
              <a:t>paraproteinemia</a:t>
            </a:r>
            <a:endParaRPr lang="en-US" dirty="0"/>
          </a:p>
        </p:txBody>
      </p:sp>
      <p:cxnSp>
        <p:nvCxnSpPr>
          <p:cNvPr id="4" name="Straight Arrow Connector 3"/>
          <p:cNvCxnSpPr/>
          <p:nvPr/>
        </p:nvCxnSpPr>
        <p:spPr>
          <a:xfrm flipV="1">
            <a:off x="755576" y="3356992"/>
            <a:ext cx="0" cy="3240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899592" y="3352294"/>
            <a:ext cx="0" cy="3240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755576" y="2132856"/>
            <a:ext cx="0" cy="3240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899592" y="2168860"/>
            <a:ext cx="0" cy="3240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386770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GB" b="1" smtClean="0">
                <a:solidFill>
                  <a:srgbClr val="FF5050"/>
                </a:solidFill>
              </a:rPr>
              <a:t>Tangier disease</a:t>
            </a:r>
            <a:r>
              <a:rPr lang="en-US" smtClean="0"/>
              <a:t> </a:t>
            </a:r>
          </a:p>
        </p:txBody>
      </p:sp>
      <p:sp>
        <p:nvSpPr>
          <p:cNvPr id="60419" name="Rectangle 3"/>
          <p:cNvSpPr>
            <a:spLocks noGrp="1" noChangeArrowheads="1"/>
          </p:cNvSpPr>
          <p:nvPr>
            <p:ph idx="1"/>
          </p:nvPr>
        </p:nvSpPr>
        <p:spPr/>
        <p:txBody>
          <a:bodyPr/>
          <a:lstStyle/>
          <a:p>
            <a:pPr eaLnBrk="1" hangingPunct="1"/>
            <a:r>
              <a:rPr lang="en-GB" dirty="0" smtClean="0">
                <a:solidFill>
                  <a:srgbClr val="0033CC"/>
                </a:solidFill>
              </a:rPr>
              <a:t>In this disorder an abnormal </a:t>
            </a:r>
            <a:r>
              <a:rPr lang="en-GB" dirty="0" err="1" smtClean="0">
                <a:solidFill>
                  <a:srgbClr val="0033CC"/>
                </a:solidFill>
              </a:rPr>
              <a:t>apo</a:t>
            </a:r>
            <a:r>
              <a:rPr lang="en-GB" dirty="0" smtClean="0">
                <a:solidFill>
                  <a:srgbClr val="0033CC"/>
                </a:solidFill>
              </a:rPr>
              <a:t> A result in abnormal excessive catabolism of HDL.</a:t>
            </a:r>
          </a:p>
          <a:p>
            <a:pPr eaLnBrk="1" hangingPunct="1"/>
            <a:r>
              <a:rPr lang="en-GB" dirty="0" smtClean="0">
                <a:solidFill>
                  <a:srgbClr val="0033CC"/>
                </a:solidFill>
              </a:rPr>
              <a:t> Plasma levels are low and cholesterol esters accumulates in the </a:t>
            </a:r>
            <a:r>
              <a:rPr lang="en-GB" dirty="0" err="1" smtClean="0">
                <a:solidFill>
                  <a:srgbClr val="0033CC"/>
                </a:solidFill>
              </a:rPr>
              <a:t>reticuloendothelial</a:t>
            </a:r>
            <a:r>
              <a:rPr lang="en-GB" dirty="0" smtClean="0">
                <a:solidFill>
                  <a:srgbClr val="0033CC"/>
                </a:solidFill>
              </a:rPr>
              <a:t> system. </a:t>
            </a:r>
          </a:p>
          <a:p>
            <a:pPr eaLnBrk="1" hangingPunct="1"/>
            <a:r>
              <a:rPr lang="en-GB" dirty="0" smtClean="0">
                <a:solidFill>
                  <a:srgbClr val="0033CC"/>
                </a:solidFill>
              </a:rPr>
              <a:t>Patients characteristically have yellow tonsils and enlargement of liver and lymph nodes.</a:t>
            </a:r>
            <a:r>
              <a:rPr lang="en-US" dirty="0" smtClean="0">
                <a:solidFill>
                  <a:srgbClr val="0033CC"/>
                </a:solidFill>
              </a:rPr>
              <a:t> </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320040"/>
            <a:ext cx="7239000" cy="608630"/>
          </a:xfrm>
        </p:spPr>
        <p:txBody>
          <a:bodyPr>
            <a:normAutofit fontScale="90000"/>
          </a:bodyPr>
          <a:lstStyle/>
          <a:p>
            <a:pPr eaLnBrk="1" hangingPunct="1"/>
            <a:r>
              <a:rPr lang="en-US" b="1" dirty="0" smtClean="0">
                <a:solidFill>
                  <a:srgbClr val="FF5050"/>
                </a:solidFill>
                <a:cs typeface="Times New Roman" pitchFamily="18" charset="0"/>
              </a:rPr>
              <a:t>Plasma Lipid profile</a:t>
            </a:r>
          </a:p>
        </p:txBody>
      </p:sp>
      <p:sp>
        <p:nvSpPr>
          <p:cNvPr id="34819" name="Rectangle 3"/>
          <p:cNvSpPr>
            <a:spLocks noGrp="1" noChangeArrowheads="1"/>
          </p:cNvSpPr>
          <p:nvPr>
            <p:ph idx="1"/>
          </p:nvPr>
        </p:nvSpPr>
        <p:spPr>
          <a:xfrm>
            <a:off x="214282" y="1214422"/>
            <a:ext cx="7481918" cy="5643578"/>
          </a:xfrm>
        </p:spPr>
        <p:txBody>
          <a:bodyPr>
            <a:normAutofit fontScale="85000" lnSpcReduction="20000"/>
          </a:bodyPr>
          <a:lstStyle/>
          <a:p>
            <a:pPr marL="457200" indent="-457200">
              <a:lnSpc>
                <a:spcPct val="90000"/>
              </a:lnSpc>
              <a:buFont typeface="+mj-lt"/>
              <a:buAutoNum type="arabicParenR"/>
            </a:pPr>
            <a:r>
              <a:rPr lang="en-GB" sz="2400" b="1" dirty="0" smtClean="0">
                <a:solidFill>
                  <a:schemeClr val="accent1"/>
                </a:solidFill>
                <a:cs typeface="Times New Roman" pitchFamily="18" charset="0"/>
              </a:rPr>
              <a:t>Total cholesterol</a:t>
            </a:r>
          </a:p>
          <a:p>
            <a:pPr marL="704088" lvl="1" indent="-457200">
              <a:lnSpc>
                <a:spcPct val="90000"/>
              </a:lnSpc>
              <a:buNone/>
            </a:pPr>
            <a:r>
              <a:rPr lang="en-GB" sz="1200" b="1" dirty="0" smtClean="0">
                <a:solidFill>
                  <a:schemeClr val="accent1"/>
                </a:solidFill>
                <a:cs typeface="Times New Roman" pitchFamily="18" charset="0"/>
              </a:rPr>
              <a:t>	</a:t>
            </a:r>
            <a:r>
              <a:rPr lang="en-GB" sz="2100" dirty="0" smtClean="0">
                <a:solidFill>
                  <a:schemeClr val="accent1"/>
                </a:solidFill>
                <a:cs typeface="Times New Roman" pitchFamily="18" charset="0"/>
              </a:rPr>
              <a:t>Most common investigation carried out on patients for the diagnosis of lipid disorder. </a:t>
            </a:r>
          </a:p>
          <a:p>
            <a:pPr marL="457200" indent="-457200">
              <a:lnSpc>
                <a:spcPct val="90000"/>
              </a:lnSpc>
              <a:buFont typeface="+mj-lt"/>
              <a:buAutoNum type="arabicParenR"/>
            </a:pPr>
            <a:endParaRPr lang="en-GB" sz="2400" b="1" dirty="0" smtClean="0">
              <a:solidFill>
                <a:schemeClr val="accent1"/>
              </a:solidFill>
              <a:cs typeface="Times New Roman" pitchFamily="18" charset="0"/>
            </a:endParaRPr>
          </a:p>
          <a:p>
            <a:pPr marL="457200" indent="-457200">
              <a:lnSpc>
                <a:spcPct val="90000"/>
              </a:lnSpc>
              <a:buFont typeface="+mj-lt"/>
              <a:buAutoNum type="arabicParenR"/>
            </a:pPr>
            <a:r>
              <a:rPr lang="en-GB" sz="2400" b="1" dirty="0" smtClean="0">
                <a:solidFill>
                  <a:schemeClr val="accent1"/>
                </a:solidFill>
                <a:cs typeface="Times New Roman" pitchFamily="18" charset="0"/>
              </a:rPr>
              <a:t>Triglycerides</a:t>
            </a:r>
          </a:p>
          <a:p>
            <a:pPr marL="457200" indent="-457200">
              <a:lnSpc>
                <a:spcPct val="90000"/>
              </a:lnSpc>
              <a:buFont typeface="+mj-lt"/>
              <a:buAutoNum type="arabicParenR"/>
            </a:pPr>
            <a:endParaRPr lang="en-GB" sz="2400" dirty="0" smtClean="0">
              <a:solidFill>
                <a:schemeClr val="accent1"/>
              </a:solidFill>
              <a:cs typeface="Times New Roman" pitchFamily="18" charset="0"/>
            </a:endParaRPr>
          </a:p>
          <a:p>
            <a:pPr marL="457200" indent="-457200">
              <a:lnSpc>
                <a:spcPct val="90000"/>
              </a:lnSpc>
              <a:buFont typeface="+mj-lt"/>
              <a:buAutoNum type="arabicParenR"/>
            </a:pPr>
            <a:r>
              <a:rPr lang="en-GB" sz="2400" dirty="0" smtClean="0">
                <a:solidFill>
                  <a:schemeClr val="accent1"/>
                </a:solidFill>
                <a:cs typeface="Times New Roman" pitchFamily="18" charset="0"/>
              </a:rPr>
              <a:t> </a:t>
            </a:r>
            <a:r>
              <a:rPr lang="en-GB" sz="2400" b="1" dirty="0" smtClean="0">
                <a:solidFill>
                  <a:schemeClr val="accent1"/>
                </a:solidFill>
                <a:cs typeface="Times New Roman" pitchFamily="18" charset="0"/>
              </a:rPr>
              <a:t>HDL-cholesterol</a:t>
            </a:r>
          </a:p>
          <a:p>
            <a:pPr marL="749808" lvl="1" indent="-457200">
              <a:lnSpc>
                <a:spcPct val="90000"/>
              </a:lnSpc>
              <a:buNone/>
            </a:pPr>
            <a:r>
              <a:rPr lang="en-GB" sz="2100" dirty="0" smtClean="0">
                <a:solidFill>
                  <a:schemeClr val="accent1"/>
                </a:solidFill>
                <a:cs typeface="Times New Roman" pitchFamily="18" charset="0"/>
              </a:rPr>
              <a:t>	Low level of HDL-cholesterol below 0.91mmol/l predisposes to </a:t>
            </a:r>
            <a:r>
              <a:rPr lang="en-GB" sz="2100" dirty="0" err="1" smtClean="0">
                <a:solidFill>
                  <a:schemeClr val="accent1"/>
                </a:solidFill>
                <a:cs typeface="Times New Roman" pitchFamily="18" charset="0"/>
              </a:rPr>
              <a:t>arterosclerosis</a:t>
            </a:r>
            <a:r>
              <a:rPr lang="en-GB" sz="2100" dirty="0" smtClean="0">
                <a:solidFill>
                  <a:schemeClr val="accent1"/>
                </a:solidFill>
                <a:cs typeface="Times New Roman" pitchFamily="18" charset="0"/>
              </a:rPr>
              <a:t> even in those with normal level of total cholesterol.</a:t>
            </a:r>
          </a:p>
          <a:p>
            <a:pPr marL="457200" indent="-457200">
              <a:lnSpc>
                <a:spcPct val="90000"/>
              </a:lnSpc>
              <a:buFont typeface="+mj-lt"/>
              <a:buAutoNum type="arabicParenR"/>
            </a:pPr>
            <a:endParaRPr lang="en-GB" sz="2400" b="1" dirty="0" smtClean="0">
              <a:solidFill>
                <a:schemeClr val="accent1"/>
              </a:solidFill>
              <a:cs typeface="Times New Roman" pitchFamily="18" charset="0"/>
            </a:endParaRPr>
          </a:p>
          <a:p>
            <a:pPr marL="457200" indent="-457200">
              <a:lnSpc>
                <a:spcPct val="90000"/>
              </a:lnSpc>
              <a:buFont typeface="+mj-lt"/>
              <a:buAutoNum type="arabicParenR"/>
            </a:pPr>
            <a:r>
              <a:rPr lang="en-GB" sz="2400" b="1" dirty="0" smtClean="0">
                <a:solidFill>
                  <a:schemeClr val="accent1"/>
                </a:solidFill>
                <a:cs typeface="Times New Roman" pitchFamily="18" charset="0"/>
              </a:rPr>
              <a:t>LDL-cholesterol. </a:t>
            </a:r>
          </a:p>
          <a:p>
            <a:pPr marL="704088" lvl="1" indent="-457200">
              <a:lnSpc>
                <a:spcPct val="90000"/>
              </a:lnSpc>
              <a:buNone/>
            </a:pPr>
            <a:r>
              <a:rPr lang="en-GB" sz="2100" dirty="0" smtClean="0">
                <a:solidFill>
                  <a:schemeClr val="accent1"/>
                </a:solidFill>
                <a:cs typeface="Times New Roman" pitchFamily="18" charset="0"/>
              </a:rPr>
              <a:t>	This may be estimated from </a:t>
            </a:r>
            <a:r>
              <a:rPr lang="en-GB" sz="2100" dirty="0" err="1" smtClean="0">
                <a:solidFill>
                  <a:schemeClr val="accent1"/>
                </a:solidFill>
                <a:cs typeface="Times New Roman" pitchFamily="18" charset="0"/>
              </a:rPr>
              <a:t>Friedewald</a:t>
            </a:r>
            <a:r>
              <a:rPr lang="en-GB" sz="2100" dirty="0" smtClean="0">
                <a:solidFill>
                  <a:schemeClr val="accent1"/>
                </a:solidFill>
                <a:cs typeface="Times New Roman" pitchFamily="18" charset="0"/>
              </a:rPr>
              <a:t> formula or electrophoresis or chemical precipitation or ultracentrifugation.</a:t>
            </a:r>
          </a:p>
          <a:p>
            <a:pPr marL="457200" indent="-457200">
              <a:lnSpc>
                <a:spcPct val="90000"/>
              </a:lnSpc>
              <a:buFont typeface="+mj-lt"/>
              <a:buAutoNum type="arabicParenR"/>
            </a:pPr>
            <a:endParaRPr lang="en-GB" sz="2400" b="1" dirty="0" smtClean="0">
              <a:solidFill>
                <a:schemeClr val="accent1"/>
              </a:solidFill>
              <a:cs typeface="Times New Roman" pitchFamily="18" charset="0"/>
            </a:endParaRPr>
          </a:p>
          <a:p>
            <a:pPr marL="457200" indent="-457200">
              <a:lnSpc>
                <a:spcPct val="90000"/>
              </a:lnSpc>
              <a:buFont typeface="+mj-lt"/>
              <a:buAutoNum type="arabicParenR"/>
            </a:pPr>
            <a:r>
              <a:rPr lang="en-GB" sz="2400" b="1" dirty="0" err="1" smtClean="0">
                <a:solidFill>
                  <a:schemeClr val="accent1"/>
                </a:solidFill>
                <a:cs typeface="Times New Roman" pitchFamily="18" charset="0"/>
              </a:rPr>
              <a:t>Lipopoprotein</a:t>
            </a:r>
            <a:r>
              <a:rPr lang="en-GB" sz="2400" b="1" dirty="0" smtClean="0">
                <a:solidFill>
                  <a:schemeClr val="accent1"/>
                </a:solidFill>
                <a:cs typeface="Times New Roman" pitchFamily="18" charset="0"/>
              </a:rPr>
              <a:t> ratios </a:t>
            </a:r>
          </a:p>
          <a:p>
            <a:pPr marL="704088" lvl="1" indent="-457200">
              <a:lnSpc>
                <a:spcPct val="90000"/>
              </a:lnSpc>
              <a:buNone/>
            </a:pPr>
            <a:r>
              <a:rPr lang="en-GB" sz="2100" dirty="0" smtClean="0">
                <a:solidFill>
                  <a:schemeClr val="accent1"/>
                </a:solidFill>
                <a:cs typeface="Times New Roman" pitchFamily="18" charset="0"/>
              </a:rPr>
              <a:t>	Several studied have indicated that the ratios (LDL-cholesterol/HDL-cholesterol, total cholesterol/HDL-cholesterol) as a correlate of the severity and extent of CHD.</a:t>
            </a:r>
          </a:p>
          <a:p>
            <a:pPr marL="457200" indent="-457200">
              <a:lnSpc>
                <a:spcPct val="90000"/>
              </a:lnSpc>
              <a:buFont typeface="+mj-lt"/>
              <a:buAutoNum type="arabicParenR"/>
            </a:pPr>
            <a:endParaRPr lang="en-GB" sz="2400" dirty="0" smtClean="0">
              <a:solidFill>
                <a:schemeClr val="accent1"/>
              </a:solidFill>
              <a:cs typeface="Times New Roman" pitchFamily="18" charset="0"/>
            </a:endParaRPr>
          </a:p>
          <a:p>
            <a:pPr marL="457200" indent="-457200">
              <a:lnSpc>
                <a:spcPct val="90000"/>
              </a:lnSpc>
              <a:buFont typeface="+mj-lt"/>
              <a:buAutoNum type="arabicParenR"/>
            </a:pPr>
            <a:r>
              <a:rPr lang="en-GB" sz="2400" b="1" dirty="0" err="1" smtClean="0">
                <a:solidFill>
                  <a:schemeClr val="accent1"/>
                </a:solidFill>
                <a:cs typeface="Times New Roman" pitchFamily="18" charset="0"/>
              </a:rPr>
              <a:t>Apoproteins</a:t>
            </a:r>
            <a:r>
              <a:rPr lang="en-GB" sz="2400" b="1" dirty="0" smtClean="0">
                <a:solidFill>
                  <a:schemeClr val="accent1"/>
                </a:solidFill>
                <a:cs typeface="Times New Roman" pitchFamily="18" charset="0"/>
              </a:rPr>
              <a:t>. </a:t>
            </a:r>
          </a:p>
          <a:p>
            <a:pPr marL="704088" lvl="1" indent="-457200">
              <a:lnSpc>
                <a:spcPct val="90000"/>
              </a:lnSpc>
              <a:buNone/>
            </a:pPr>
            <a:r>
              <a:rPr lang="en-GB" sz="2100" b="1" dirty="0" smtClean="0">
                <a:solidFill>
                  <a:schemeClr val="accent1"/>
                </a:solidFill>
                <a:cs typeface="Times New Roman" pitchFamily="18" charset="0"/>
              </a:rPr>
              <a:t>	</a:t>
            </a:r>
            <a:r>
              <a:rPr lang="en-GB" sz="2100" dirty="0" smtClean="0">
                <a:solidFill>
                  <a:schemeClr val="accent1"/>
                </a:solidFill>
                <a:cs typeface="Times New Roman" pitchFamily="18" charset="0"/>
              </a:rPr>
              <a:t>Measurements of Apo-A1 and Apo-B</a:t>
            </a:r>
            <a:r>
              <a:rPr lang="en-GB" sz="2100" b="1" dirty="0" smtClean="0">
                <a:solidFill>
                  <a:schemeClr val="accent1"/>
                </a:solidFill>
                <a:cs typeface="Times New Roman" pitchFamily="18" charset="0"/>
              </a:rPr>
              <a:t> </a:t>
            </a:r>
            <a:r>
              <a:rPr lang="en-GB" sz="2100" dirty="0" smtClean="0">
                <a:solidFill>
                  <a:schemeClr val="accent1"/>
                </a:solidFill>
                <a:cs typeface="Times New Roman" pitchFamily="18" charset="0"/>
              </a:rPr>
              <a:t>as been found useful investigations. Sometimes their ratio is determined.</a:t>
            </a:r>
            <a:r>
              <a:rPr lang="en-GB" sz="2100" b="1" dirty="0" smtClean="0">
                <a:solidFill>
                  <a:schemeClr val="accent1"/>
                </a:solidFill>
                <a:cs typeface="Times New Roman" pitchFamily="18" charset="0"/>
              </a:rPr>
              <a:t> </a:t>
            </a:r>
            <a:endParaRPr lang="en-GB" sz="2100" dirty="0" smtClean="0">
              <a:solidFill>
                <a:schemeClr val="accent1"/>
              </a:solidFill>
              <a:cs typeface="Times New Roman" pitchFamily="18" charset="0"/>
            </a:endParaRPr>
          </a:p>
          <a:p>
            <a:pPr marL="457200" indent="-457200" eaLnBrk="1" hangingPunct="1">
              <a:lnSpc>
                <a:spcPct val="90000"/>
              </a:lnSpc>
              <a:buFont typeface="+mj-lt"/>
              <a:buAutoNum type="arabicParenR"/>
            </a:pPr>
            <a:endParaRPr lang="en-US" sz="2400" dirty="0" smtClean="0">
              <a:solidFill>
                <a:schemeClr val="accent1"/>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FRIEDEWALD EQUATION</a:t>
            </a:r>
            <a:endParaRPr lang="en-US" b="1" dirty="0"/>
          </a:p>
        </p:txBody>
      </p:sp>
      <p:sp>
        <p:nvSpPr>
          <p:cNvPr id="3" name="Content Placeholder 2"/>
          <p:cNvSpPr>
            <a:spLocks noGrp="1"/>
          </p:cNvSpPr>
          <p:nvPr>
            <p:ph idx="1"/>
          </p:nvPr>
        </p:nvSpPr>
        <p:spPr>
          <a:xfrm>
            <a:off x="457200" y="1268760"/>
            <a:ext cx="8229600" cy="4857403"/>
          </a:xfrm>
        </p:spPr>
        <p:style>
          <a:lnRef idx="2">
            <a:schemeClr val="accent4">
              <a:shade val="50000"/>
            </a:schemeClr>
          </a:lnRef>
          <a:fillRef idx="1">
            <a:schemeClr val="accent4"/>
          </a:fillRef>
          <a:effectRef idx="0">
            <a:schemeClr val="accent4"/>
          </a:effectRef>
          <a:fontRef idx="minor">
            <a:schemeClr val="lt1"/>
          </a:fontRef>
        </p:style>
        <p:txBody>
          <a:bodyPr>
            <a:normAutofit fontScale="92500"/>
          </a:bodyPr>
          <a:lstStyle/>
          <a:p>
            <a:r>
              <a:rPr lang="en-US" dirty="0" smtClean="0"/>
              <a:t>LDL-c (mg/</a:t>
            </a:r>
            <a:r>
              <a:rPr lang="en-US" dirty="0" err="1" smtClean="0"/>
              <a:t>dL</a:t>
            </a:r>
            <a:r>
              <a:rPr lang="en-US" dirty="0" smtClean="0"/>
              <a:t>) = Total cholesterol   -  HDL-cholesterol – (Triglyceride)/5 </a:t>
            </a:r>
          </a:p>
          <a:p>
            <a:endParaRPr lang="en-US" dirty="0"/>
          </a:p>
          <a:p>
            <a:r>
              <a:rPr lang="en-US" dirty="0"/>
              <a:t>LDL-c (</a:t>
            </a:r>
            <a:r>
              <a:rPr lang="en-US" dirty="0" err="1" smtClean="0"/>
              <a:t>mmol</a:t>
            </a:r>
            <a:r>
              <a:rPr lang="en-US" dirty="0" smtClean="0"/>
              <a:t>/L) </a:t>
            </a:r>
            <a:r>
              <a:rPr lang="en-US" dirty="0"/>
              <a:t>= Total cholesterol   -  HDL-cholesterol – (Triglyceride</a:t>
            </a:r>
            <a:r>
              <a:rPr lang="en-US" dirty="0" smtClean="0"/>
              <a:t>)/2.2</a:t>
            </a:r>
          </a:p>
          <a:p>
            <a:endParaRPr lang="en-US" dirty="0"/>
          </a:p>
          <a:p>
            <a:r>
              <a:rPr lang="en-US" dirty="0" smtClean="0"/>
              <a:t>Note:  VLDL=</a:t>
            </a:r>
            <a:r>
              <a:rPr lang="en-US" dirty="0"/>
              <a:t>(Triglyceride</a:t>
            </a:r>
            <a:r>
              <a:rPr lang="en-US" dirty="0" smtClean="0"/>
              <a:t>)/5</a:t>
            </a:r>
          </a:p>
          <a:p>
            <a:pPr marL="0" indent="0">
              <a:buNone/>
            </a:pPr>
            <a:r>
              <a:rPr lang="en-US" dirty="0" smtClean="0"/>
              <a:t>                </a:t>
            </a:r>
            <a:r>
              <a:rPr lang="en-US" dirty="0"/>
              <a:t>VLDL=(Triglyceride)/</a:t>
            </a:r>
            <a:r>
              <a:rPr lang="en-US" dirty="0" smtClean="0"/>
              <a:t>2.2</a:t>
            </a:r>
          </a:p>
          <a:p>
            <a:r>
              <a:rPr lang="en-US" b="1" dirty="0" smtClean="0"/>
              <a:t>LIMITATION: TRIGLYCERIDE MUST BE &lt;400mg/</a:t>
            </a:r>
            <a:r>
              <a:rPr lang="en-US" b="1" dirty="0" err="1" smtClean="0"/>
              <a:t>dL</a:t>
            </a:r>
            <a:endParaRPr lang="en-US" b="1" dirty="0"/>
          </a:p>
          <a:p>
            <a:endParaRPr lang="en-US" dirty="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36654224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idx="1"/>
          </p:nvPr>
        </p:nvSpPr>
        <p:spPr>
          <a:xfrm>
            <a:off x="381000" y="404813"/>
            <a:ext cx="8229600" cy="5616575"/>
          </a:xfrm>
        </p:spPr>
        <p:txBody>
          <a:bodyPr/>
          <a:lstStyle/>
          <a:p>
            <a:pPr eaLnBrk="1" hangingPunct="1">
              <a:lnSpc>
                <a:spcPct val="90000"/>
              </a:lnSpc>
              <a:buFontTx/>
              <a:buNone/>
            </a:pPr>
            <a:r>
              <a:rPr lang="en-GB" sz="2400" b="1" u="sng" smtClean="0">
                <a:solidFill>
                  <a:srgbClr val="FF0066"/>
                </a:solidFill>
              </a:rPr>
              <a:t>OVERVIEW OF MANAGEMENT OF DYSLIPIDAEMIA</a:t>
            </a:r>
          </a:p>
          <a:p>
            <a:pPr eaLnBrk="1" hangingPunct="1">
              <a:lnSpc>
                <a:spcPct val="90000"/>
              </a:lnSpc>
              <a:buFontTx/>
              <a:buNone/>
            </a:pPr>
            <a:endParaRPr lang="en-GB" sz="2400" b="1" smtClean="0"/>
          </a:p>
          <a:p>
            <a:pPr eaLnBrk="1" hangingPunct="1">
              <a:lnSpc>
                <a:spcPct val="90000"/>
              </a:lnSpc>
              <a:buFontTx/>
              <a:buNone/>
            </a:pPr>
            <a:r>
              <a:rPr lang="en-GB" sz="2400" b="1" smtClean="0"/>
              <a:t>1. Therapeutic Lifestyle Change (TLC)</a:t>
            </a:r>
          </a:p>
          <a:p>
            <a:pPr eaLnBrk="1" hangingPunct="1">
              <a:lnSpc>
                <a:spcPct val="90000"/>
              </a:lnSpc>
              <a:buFontTx/>
              <a:buNone/>
            </a:pPr>
            <a:r>
              <a:rPr lang="en-US" sz="2400" smtClean="0"/>
              <a:t>	Is first-line therapy for reducing of CHD</a:t>
            </a:r>
            <a:r>
              <a:rPr lang="en-US" sz="2400" b="1" baseline="30000" smtClean="0"/>
              <a:t>1</a:t>
            </a:r>
          </a:p>
          <a:p>
            <a:pPr eaLnBrk="1" hangingPunct="1">
              <a:lnSpc>
                <a:spcPct val="90000"/>
              </a:lnSpc>
              <a:buFontTx/>
              <a:buNone/>
            </a:pPr>
            <a:r>
              <a:rPr lang="en-GB" sz="2400" smtClean="0"/>
              <a:t>	Should be recommended for all with risk factors</a:t>
            </a:r>
            <a:endParaRPr lang="en-US" sz="2400" smtClean="0"/>
          </a:p>
          <a:p>
            <a:pPr eaLnBrk="1" hangingPunct="1">
              <a:lnSpc>
                <a:spcPct val="90000"/>
              </a:lnSpc>
              <a:buFontTx/>
              <a:buNone/>
            </a:pPr>
            <a:r>
              <a:rPr lang="en-GB" sz="2400" b="1" smtClean="0"/>
              <a:t>		This include:</a:t>
            </a:r>
            <a:endParaRPr lang="en-US" sz="2400" b="1" smtClean="0"/>
          </a:p>
          <a:p>
            <a:pPr lvl="2" eaLnBrk="1" hangingPunct="1">
              <a:lnSpc>
                <a:spcPct val="90000"/>
              </a:lnSpc>
            </a:pPr>
            <a:r>
              <a:rPr lang="en-US" sz="2000" smtClean="0"/>
              <a:t>Diet; General dietary therapy- Use of plant  and fish oil  and increase in soluble fibre diet, to enhance LDL-Lowering.</a:t>
            </a:r>
          </a:p>
          <a:p>
            <a:pPr lvl="2" eaLnBrk="1" hangingPunct="1">
              <a:lnSpc>
                <a:spcPct val="90000"/>
              </a:lnSpc>
            </a:pPr>
            <a:r>
              <a:rPr lang="en-US" sz="2000" smtClean="0"/>
              <a:t>Physical activity improvements</a:t>
            </a:r>
          </a:p>
          <a:p>
            <a:pPr eaLnBrk="1" hangingPunct="1">
              <a:lnSpc>
                <a:spcPct val="90000"/>
              </a:lnSpc>
            </a:pPr>
            <a:endParaRPr lang="en-GB" sz="2400" smtClean="0"/>
          </a:p>
          <a:p>
            <a:pPr eaLnBrk="1" hangingPunct="1">
              <a:lnSpc>
                <a:spcPct val="90000"/>
              </a:lnSpc>
              <a:buFontTx/>
              <a:buNone/>
            </a:pPr>
            <a:r>
              <a:rPr lang="en-GB" sz="2400" b="1" smtClean="0"/>
              <a:t>2. Drug therapy:</a:t>
            </a:r>
            <a:r>
              <a:rPr lang="en-GB" sz="2400" smtClean="0"/>
              <a:t> Must be based on risk assessment; </a:t>
            </a:r>
          </a:p>
          <a:p>
            <a:pPr eaLnBrk="1" hangingPunct="1">
              <a:lnSpc>
                <a:spcPct val="90000"/>
              </a:lnSpc>
              <a:buFontTx/>
              <a:buNone/>
            </a:pPr>
            <a:r>
              <a:rPr lang="en-GB" sz="2400" smtClean="0"/>
              <a:t>		Degree of risk determine the LDL-Cholesterol goal. </a:t>
            </a:r>
            <a:endParaRPr lang="en-US" sz="2400" smtClean="0"/>
          </a:p>
          <a:p>
            <a:pPr eaLnBrk="1" hangingPunct="1">
              <a:lnSpc>
                <a:spcPct val="90000"/>
              </a:lnSpc>
              <a:buFontTx/>
              <a:buNone/>
            </a:pPr>
            <a:r>
              <a:rPr lang="en-GB" sz="3600" smtClean="0"/>
              <a:t>	</a:t>
            </a:r>
          </a:p>
          <a:p>
            <a:pPr eaLnBrk="1" hangingPunct="1">
              <a:lnSpc>
                <a:spcPct val="90000"/>
              </a:lnSpc>
              <a:buFontTx/>
              <a:buNone/>
            </a:pPr>
            <a:endParaRPr lang="en-US" sz="3600" smtClean="0"/>
          </a:p>
        </p:txBody>
      </p:sp>
    </p:spTree>
    <p:extLst>
      <p:ext uri="{BB962C8B-B14F-4D97-AF65-F5344CB8AC3E}">
        <p14:creationId xmlns:p14="http://schemas.microsoft.com/office/powerpoint/2010/main" val="364860339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79388" y="457200"/>
            <a:ext cx="8278812" cy="533400"/>
          </a:xfrm>
        </p:spPr>
        <p:txBody>
          <a:bodyPr>
            <a:normAutofit fontScale="90000"/>
          </a:bodyPr>
          <a:lstStyle/>
          <a:p>
            <a:pPr algn="l" eaLnBrk="1" hangingPunct="1"/>
            <a:r>
              <a:rPr lang="en-US" sz="2800" b="1" u="sng" smtClean="0"/>
              <a:t>Treatment guidelines</a:t>
            </a:r>
            <a:r>
              <a:rPr lang="en-US" smtClean="0"/>
              <a:t> </a:t>
            </a:r>
          </a:p>
        </p:txBody>
      </p:sp>
      <p:sp>
        <p:nvSpPr>
          <p:cNvPr id="18435" name="Rectangle 3"/>
          <p:cNvSpPr>
            <a:spLocks noGrp="1" noChangeArrowheads="1"/>
          </p:cNvSpPr>
          <p:nvPr>
            <p:ph idx="1"/>
          </p:nvPr>
        </p:nvSpPr>
        <p:spPr>
          <a:xfrm>
            <a:off x="304800" y="981075"/>
            <a:ext cx="8458200" cy="5688013"/>
          </a:xfrm>
        </p:spPr>
        <p:txBody>
          <a:bodyPr/>
          <a:lstStyle/>
          <a:p>
            <a:pPr marL="609600" indent="-609600" eaLnBrk="1" hangingPunct="1">
              <a:buFontTx/>
              <a:buAutoNum type="arabicParenBoth"/>
            </a:pPr>
            <a:r>
              <a:rPr lang="en-US" sz="1800" dirty="0" smtClean="0"/>
              <a:t>Initial assessment</a:t>
            </a:r>
          </a:p>
          <a:p>
            <a:pPr marL="609600" indent="-609600" eaLnBrk="1" hangingPunct="1">
              <a:buFontTx/>
              <a:buNone/>
            </a:pPr>
            <a:endParaRPr lang="en-US" sz="1000" dirty="0" smtClean="0"/>
          </a:p>
          <a:p>
            <a:pPr marL="609600" indent="-609600">
              <a:buNone/>
            </a:pPr>
            <a:r>
              <a:rPr lang="en-US" sz="1800" dirty="0" smtClean="0"/>
              <a:t>(2)	Complete absolute risk assessment,  beginning with risk-factor counting and 	        ending with 10-year risk calculation using </a:t>
            </a:r>
            <a:r>
              <a:rPr lang="en-US" sz="1800" b="1" dirty="0" smtClean="0">
                <a:solidFill>
                  <a:srgbClr val="C00000"/>
                </a:solidFill>
              </a:rPr>
              <a:t>Framingham </a:t>
            </a:r>
            <a:r>
              <a:rPr lang="en-US" sz="1800" dirty="0" smtClean="0"/>
              <a:t>score sheet – if </a:t>
            </a:r>
            <a:r>
              <a:rPr lang="en-US" sz="1800" u="sng" dirty="0" smtClean="0"/>
              <a:t>&gt;</a:t>
            </a:r>
            <a:r>
              <a:rPr lang="en-US" sz="1800" dirty="0" smtClean="0"/>
              <a:t>2 risk factors</a:t>
            </a:r>
            <a:r>
              <a:rPr lang="en-US" sz="1800" dirty="0"/>
              <a:t>.(</a:t>
            </a:r>
            <a:r>
              <a:rPr lang="en-US" sz="1800" dirty="0">
                <a:hlinkClick r:id="rId3"/>
              </a:rPr>
              <a:t>https://</a:t>
            </a:r>
            <a:r>
              <a:rPr lang="en-US" sz="1800" dirty="0" smtClean="0">
                <a:hlinkClick r:id="rId3"/>
              </a:rPr>
              <a:t>www.mdcalc.com/framingham-coronary-heart-disease-risk-score</a:t>
            </a:r>
            <a:r>
              <a:rPr lang="en-US" sz="1800" dirty="0" smtClean="0"/>
              <a:t> )</a:t>
            </a:r>
          </a:p>
          <a:p>
            <a:pPr marL="609600" indent="-609600" eaLnBrk="1" hangingPunct="1">
              <a:buFontTx/>
              <a:buNone/>
            </a:pPr>
            <a:endParaRPr lang="en-US" sz="1800" dirty="0" smtClean="0"/>
          </a:p>
        </p:txBody>
      </p:sp>
      <p:graphicFrame>
        <p:nvGraphicFramePr>
          <p:cNvPr id="59426" name="Group 34"/>
          <p:cNvGraphicFramePr>
            <a:graphicFrameLocks noGrp="1"/>
          </p:cNvGraphicFramePr>
          <p:nvPr/>
        </p:nvGraphicFramePr>
        <p:xfrm>
          <a:off x="304800" y="2673350"/>
          <a:ext cx="8534400" cy="3529528"/>
        </p:xfrm>
        <a:graphic>
          <a:graphicData uri="http://schemas.openxmlformats.org/drawingml/2006/table">
            <a:tbl>
              <a:tblPr/>
              <a:tblGrid>
                <a:gridCol w="2057400"/>
                <a:gridCol w="1371600"/>
                <a:gridCol w="2514600"/>
                <a:gridCol w="2590800"/>
              </a:tblGrid>
              <a:tr h="9142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Risk category</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LDL-C goal (mg/dL)</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LDL-C level to initiate therapeutic lifestyle changes (TLC) (mg/dL)</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LDL-C level to consider drug therapy (mg/dL)</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42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CHD or CHD risk equivalents (10-year risk&gt;20%)</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&lt;100</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sng" strike="noStrike" cap="none" normalizeH="0" baseline="0" smtClean="0">
                          <a:ln>
                            <a:noFill/>
                          </a:ln>
                          <a:solidFill>
                            <a:schemeClr val="tx1"/>
                          </a:solidFill>
                          <a:effectLst/>
                          <a:latin typeface="Times New Roman" pitchFamily="18" charset="0"/>
                        </a:rPr>
                        <a:t>&gt;</a:t>
                      </a:r>
                      <a:r>
                        <a:rPr kumimoji="0" lang="en-US" sz="1800" b="0" i="0" u="none" strike="noStrike" cap="none" normalizeH="0" baseline="0" smtClean="0">
                          <a:ln>
                            <a:noFill/>
                          </a:ln>
                          <a:solidFill>
                            <a:schemeClr val="tx1"/>
                          </a:solidFill>
                          <a:effectLst/>
                          <a:latin typeface="Times New Roman" pitchFamily="18" charset="0"/>
                        </a:rPr>
                        <a:t>100</a:t>
                      </a:r>
                      <a:endParaRPr kumimoji="0" lang="en-US" sz="1800" b="0" i="0" u="sng" strike="noStrike" cap="none" normalizeH="0" baseline="0" smtClean="0">
                        <a:ln>
                          <a:noFill/>
                        </a:ln>
                        <a:solidFill>
                          <a:schemeClr val="tx1"/>
                        </a:solidFill>
                        <a:effectLst/>
                        <a:latin typeface="Times New Roman" pitchFamily="18"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sng" strike="noStrike" cap="none" normalizeH="0" baseline="0" smtClean="0">
                          <a:ln>
                            <a:noFill/>
                          </a:ln>
                          <a:solidFill>
                            <a:schemeClr val="tx1"/>
                          </a:solidFill>
                          <a:effectLst/>
                          <a:latin typeface="Times New Roman" pitchFamily="18" charset="0"/>
                        </a:rPr>
                        <a:t>&gt;</a:t>
                      </a:r>
                      <a:r>
                        <a:rPr kumimoji="0" lang="en-US" sz="1800" b="0" i="0" u="none" strike="noStrike" cap="none" normalizeH="0" baseline="0" smtClean="0">
                          <a:ln>
                            <a:noFill/>
                          </a:ln>
                          <a:solidFill>
                            <a:schemeClr val="tx1"/>
                          </a:solidFill>
                          <a:effectLst/>
                          <a:latin typeface="Times New Roman" pitchFamily="18" charset="0"/>
                        </a:rPr>
                        <a:t>130 (100 to 129:</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drug optional)*</a:t>
                      </a:r>
                      <a:endParaRPr kumimoji="0" lang="en-US" sz="1800" b="0" i="0" u="sng" strike="noStrike" cap="none" normalizeH="0" baseline="0" smtClean="0">
                        <a:ln>
                          <a:noFill/>
                        </a:ln>
                        <a:solidFill>
                          <a:schemeClr val="tx1"/>
                        </a:solidFill>
                        <a:effectLst/>
                        <a:latin typeface="Times New Roman" pitchFamily="18"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48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sng" strike="noStrike" cap="none" normalizeH="0" baseline="0" smtClean="0">
                          <a:ln>
                            <a:noFill/>
                          </a:ln>
                          <a:solidFill>
                            <a:schemeClr val="tx1"/>
                          </a:solidFill>
                          <a:effectLst/>
                          <a:latin typeface="Times New Roman" pitchFamily="18" charset="0"/>
                        </a:rPr>
                        <a:t>&gt;</a:t>
                      </a:r>
                      <a:r>
                        <a:rPr kumimoji="0" lang="en-US" sz="1800" b="0" i="0" u="none" strike="noStrike" cap="none" normalizeH="0" baseline="0" smtClean="0">
                          <a:ln>
                            <a:noFill/>
                          </a:ln>
                          <a:solidFill>
                            <a:schemeClr val="tx1"/>
                          </a:solidFill>
                          <a:effectLst/>
                          <a:latin typeface="Times New Roman" pitchFamily="18" charset="0"/>
                        </a:rPr>
                        <a:t>2 risk factors </a:t>
                      </a:r>
                      <a:r>
                        <a:rPr kumimoji="0" lang="en-US" sz="1600" b="0" i="0" u="none" strike="noStrike" cap="none" normalizeH="0" baseline="0" smtClean="0">
                          <a:ln>
                            <a:noFill/>
                          </a:ln>
                          <a:solidFill>
                            <a:schemeClr val="tx1"/>
                          </a:solidFill>
                          <a:effectLst/>
                          <a:latin typeface="Times New Roman" pitchFamily="18" charset="0"/>
                        </a:rPr>
                        <a:t>+ 10year risk &lt;20%</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&lt;130</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sng" strike="noStrike" cap="none" normalizeH="0" baseline="0" smtClean="0">
                          <a:ln>
                            <a:noFill/>
                          </a:ln>
                          <a:solidFill>
                            <a:schemeClr val="tx1"/>
                          </a:solidFill>
                          <a:effectLst/>
                          <a:latin typeface="Times New Roman" pitchFamily="18" charset="0"/>
                        </a:rPr>
                        <a:t>&gt;</a:t>
                      </a:r>
                      <a:r>
                        <a:rPr kumimoji="0" lang="en-US" sz="1800" b="0" i="0" u="none" strike="noStrike" cap="none" normalizeH="0" baseline="0" smtClean="0">
                          <a:ln>
                            <a:noFill/>
                          </a:ln>
                          <a:solidFill>
                            <a:schemeClr val="tx1"/>
                          </a:solidFill>
                          <a:effectLst/>
                          <a:latin typeface="Times New Roman" pitchFamily="18" charset="0"/>
                        </a:rPr>
                        <a:t>130</a:t>
                      </a:r>
                      <a:endParaRPr kumimoji="0" lang="en-US" sz="1800" b="0" i="0" u="sng" strike="noStrike" cap="none" normalizeH="0" baseline="0" smtClean="0">
                        <a:ln>
                          <a:noFill/>
                        </a:ln>
                        <a:solidFill>
                          <a:schemeClr val="tx1"/>
                        </a:solidFill>
                        <a:effectLst/>
                        <a:latin typeface="Times New Roman" pitchFamily="18"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10-</a:t>
                      </a:r>
                      <a:r>
                        <a:rPr kumimoji="0" lang="en-US" sz="1600" b="0" i="0" u="none" strike="noStrike" cap="none" normalizeH="0" baseline="0" smtClean="0">
                          <a:ln>
                            <a:noFill/>
                          </a:ln>
                          <a:solidFill>
                            <a:schemeClr val="tx1"/>
                          </a:solidFill>
                          <a:effectLst/>
                          <a:latin typeface="Times New Roman" pitchFamily="18" charset="0"/>
                        </a:rPr>
                        <a:t>year</a:t>
                      </a:r>
                      <a:r>
                        <a:rPr kumimoji="0" lang="en-US" sz="1800" b="0" i="0" u="none" strike="noStrike" cap="none" normalizeH="0" baseline="0" smtClean="0">
                          <a:ln>
                            <a:noFill/>
                          </a:ln>
                          <a:solidFill>
                            <a:schemeClr val="tx1"/>
                          </a:solidFill>
                          <a:effectLst/>
                          <a:latin typeface="Times New Roman" pitchFamily="18" charset="0"/>
                        </a:rPr>
                        <a:t> </a:t>
                      </a:r>
                      <a:r>
                        <a:rPr kumimoji="0" lang="en-US" sz="1600" b="0" i="0" u="none" strike="noStrike" cap="none" normalizeH="0" baseline="0" smtClean="0">
                          <a:ln>
                            <a:noFill/>
                          </a:ln>
                          <a:solidFill>
                            <a:schemeClr val="tx1"/>
                          </a:solidFill>
                          <a:effectLst/>
                          <a:latin typeface="Times New Roman" pitchFamily="18" charset="0"/>
                        </a:rPr>
                        <a:t>risk </a:t>
                      </a:r>
                      <a:r>
                        <a:rPr kumimoji="0" lang="en-US" sz="1800" b="0" i="0" u="none" strike="noStrike" cap="none" normalizeH="0" baseline="0" smtClean="0">
                          <a:ln>
                            <a:noFill/>
                          </a:ln>
                          <a:solidFill>
                            <a:schemeClr val="tx1"/>
                          </a:solidFill>
                          <a:effectLst/>
                          <a:latin typeface="Times New Roman" pitchFamily="18" charset="0"/>
                        </a:rPr>
                        <a:t>10-20%: </a:t>
                      </a:r>
                      <a:r>
                        <a:rPr kumimoji="0" lang="en-US" sz="1800" b="0" i="0" u="sng" strike="noStrike" cap="none" normalizeH="0" baseline="0" smtClean="0">
                          <a:ln>
                            <a:noFill/>
                          </a:ln>
                          <a:solidFill>
                            <a:schemeClr val="tx1"/>
                          </a:solidFill>
                          <a:effectLst/>
                          <a:latin typeface="Times New Roman" pitchFamily="18" charset="0"/>
                        </a:rPr>
                        <a:t>&gt;</a:t>
                      </a:r>
                      <a:r>
                        <a:rPr kumimoji="0" lang="en-US" sz="1800" b="0" i="0" u="none" strike="noStrike" cap="none" normalizeH="0" baseline="0" smtClean="0">
                          <a:ln>
                            <a:noFill/>
                          </a:ln>
                          <a:solidFill>
                            <a:schemeClr val="tx1"/>
                          </a:solidFill>
                          <a:effectLst/>
                          <a:latin typeface="Times New Roman" pitchFamily="18" charset="0"/>
                        </a:rPr>
                        <a:t>130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10-year risk &lt;10%: </a:t>
                      </a:r>
                      <a:r>
                        <a:rPr kumimoji="0" lang="en-US" sz="1800" b="0" i="0" u="sng" strike="noStrike" cap="none" normalizeH="0" baseline="0" smtClean="0">
                          <a:ln>
                            <a:noFill/>
                          </a:ln>
                          <a:solidFill>
                            <a:schemeClr val="tx1"/>
                          </a:solidFill>
                          <a:effectLst/>
                          <a:latin typeface="Times New Roman" pitchFamily="18" charset="0"/>
                        </a:rPr>
                        <a:t>&gt;</a:t>
                      </a:r>
                      <a:r>
                        <a:rPr kumimoji="0" lang="en-US" sz="1800" b="0" i="0" u="none" strike="noStrike" cap="none" normalizeH="0" baseline="0" smtClean="0">
                          <a:ln>
                            <a:noFill/>
                          </a:ln>
                          <a:solidFill>
                            <a:schemeClr val="tx1"/>
                          </a:solidFill>
                          <a:effectLst/>
                          <a:latin typeface="Times New Roman" pitchFamily="18" charset="0"/>
                        </a:rPr>
                        <a:t>160</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56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0 to 1 risk factor</a:t>
                      </a:r>
                      <a:r>
                        <a:rPr kumimoji="0" lang="en-US" sz="2000" b="0" i="0" u="none" strike="noStrike" cap="none" normalizeH="0" baseline="30000" smtClean="0">
                          <a:ln>
                            <a:noFill/>
                          </a:ln>
                          <a:solidFill>
                            <a:schemeClr val="tx1"/>
                          </a:solidFill>
                          <a:effectLst/>
                          <a:latin typeface="Times New Roman" pitchFamily="18" charset="0"/>
                        </a:rPr>
                        <a:t>+</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&lt;160</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sng" strike="noStrike" cap="none" normalizeH="0" baseline="0" smtClean="0">
                          <a:ln>
                            <a:noFill/>
                          </a:ln>
                          <a:solidFill>
                            <a:schemeClr val="tx1"/>
                          </a:solidFill>
                          <a:effectLst/>
                          <a:latin typeface="Times New Roman" pitchFamily="18" charset="0"/>
                        </a:rPr>
                        <a:t>&gt;</a:t>
                      </a:r>
                      <a:r>
                        <a:rPr kumimoji="0" lang="en-US" sz="2000" b="0" i="0" u="none" strike="noStrike" cap="none" normalizeH="0" baseline="0" smtClean="0">
                          <a:ln>
                            <a:noFill/>
                          </a:ln>
                          <a:solidFill>
                            <a:schemeClr val="tx1"/>
                          </a:solidFill>
                          <a:effectLst/>
                          <a:latin typeface="Times New Roman" pitchFamily="18" charset="0"/>
                        </a:rPr>
                        <a:t>160</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sng" strike="noStrike" cap="none" normalizeH="0" baseline="0" smtClean="0">
                          <a:ln>
                            <a:noFill/>
                          </a:ln>
                          <a:solidFill>
                            <a:schemeClr val="tx1"/>
                          </a:solidFill>
                          <a:effectLst/>
                          <a:latin typeface="Times New Roman" pitchFamily="18" charset="0"/>
                        </a:rPr>
                        <a:t>&gt;</a:t>
                      </a:r>
                      <a:r>
                        <a:rPr kumimoji="0" lang="en-US" sz="2000" b="0" i="0" u="none" strike="noStrike" cap="none" normalizeH="0" baseline="0" smtClean="0">
                          <a:ln>
                            <a:noFill/>
                          </a:ln>
                          <a:solidFill>
                            <a:schemeClr val="tx1"/>
                          </a:solidFill>
                          <a:effectLst/>
                          <a:latin typeface="Times New Roman" pitchFamily="18" charset="0"/>
                        </a:rPr>
                        <a:t>190 (160 to 189: LDL-lowering drug optional)</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44870165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idx="1"/>
          </p:nvPr>
        </p:nvSpPr>
        <p:spPr>
          <a:xfrm>
            <a:off x="395288" y="404813"/>
            <a:ext cx="8458200" cy="6192837"/>
          </a:xfrm>
        </p:spPr>
        <p:txBody>
          <a:bodyPr>
            <a:normAutofit/>
          </a:bodyPr>
          <a:lstStyle/>
          <a:p>
            <a:pPr marL="609600" indent="-609600" eaLnBrk="1" hangingPunct="1">
              <a:lnSpc>
                <a:spcPct val="90000"/>
              </a:lnSpc>
              <a:buFontTx/>
              <a:buNone/>
            </a:pPr>
            <a:r>
              <a:rPr lang="en-US" sz="2000" b="1" smtClean="0"/>
              <a:t>Progression of TLC</a:t>
            </a:r>
          </a:p>
          <a:p>
            <a:pPr marL="609600" indent="-609600" eaLnBrk="1" hangingPunct="1">
              <a:lnSpc>
                <a:spcPct val="90000"/>
              </a:lnSpc>
              <a:buFontTx/>
              <a:buNone/>
            </a:pPr>
            <a:endParaRPr lang="en-US" sz="1000" b="1" smtClean="0"/>
          </a:p>
          <a:p>
            <a:pPr marL="609600" indent="-609600" eaLnBrk="1" hangingPunct="1">
              <a:lnSpc>
                <a:spcPct val="90000"/>
              </a:lnSpc>
              <a:buFontTx/>
              <a:buNone/>
            </a:pPr>
            <a:r>
              <a:rPr lang="en-US" sz="2000" smtClean="0"/>
              <a:t>Visit 1:	Begin lifestyle therapies</a:t>
            </a:r>
          </a:p>
          <a:p>
            <a:pPr marL="609600" indent="-609600" eaLnBrk="1" hangingPunct="1">
              <a:lnSpc>
                <a:spcPct val="90000"/>
              </a:lnSpc>
              <a:buFontTx/>
              <a:buNone/>
            </a:pPr>
            <a:r>
              <a:rPr lang="en-US" sz="2000" smtClean="0"/>
              <a:t>		after 6 weeks</a:t>
            </a:r>
          </a:p>
          <a:p>
            <a:pPr marL="609600" indent="-609600" eaLnBrk="1" hangingPunct="1">
              <a:lnSpc>
                <a:spcPct val="90000"/>
              </a:lnSpc>
              <a:buFontTx/>
              <a:buNone/>
            </a:pPr>
            <a:endParaRPr lang="en-US" sz="1000" smtClean="0"/>
          </a:p>
          <a:p>
            <a:pPr marL="609600" indent="-609600" eaLnBrk="1" hangingPunct="1">
              <a:lnSpc>
                <a:spcPct val="90000"/>
              </a:lnSpc>
              <a:buFontTx/>
              <a:buNone/>
            </a:pPr>
            <a:r>
              <a:rPr lang="en-US" sz="2000" smtClean="0"/>
              <a:t>Visit 2:	Evaluate LDL response; if not at goal, but with progress; intensify 	life style therapy for another after 6 weeks then,</a:t>
            </a:r>
          </a:p>
          <a:p>
            <a:pPr marL="609600" indent="-609600" eaLnBrk="1" hangingPunct="1">
              <a:lnSpc>
                <a:spcPct val="90000"/>
              </a:lnSpc>
              <a:buFontTx/>
              <a:buNone/>
            </a:pPr>
            <a:endParaRPr lang="en-US" sz="1000" smtClean="0"/>
          </a:p>
          <a:p>
            <a:pPr marL="609600" indent="-609600" eaLnBrk="1" hangingPunct="1">
              <a:lnSpc>
                <a:spcPct val="90000"/>
              </a:lnSpc>
              <a:buFontTx/>
              <a:buNone/>
            </a:pPr>
            <a:r>
              <a:rPr lang="en-US" sz="2000" smtClean="0"/>
              <a:t>Visit 3:	Evaluate LDL response; if not at goal, consider adding drug</a:t>
            </a:r>
          </a:p>
          <a:p>
            <a:pPr marL="609600" indent="-609600" eaLnBrk="1" hangingPunct="1">
              <a:lnSpc>
                <a:spcPct val="90000"/>
              </a:lnSpc>
              <a:buFontTx/>
              <a:buNone/>
            </a:pPr>
            <a:endParaRPr lang="en-US" sz="1000" smtClean="0"/>
          </a:p>
          <a:p>
            <a:pPr marL="609600" indent="-609600" eaLnBrk="1" hangingPunct="1">
              <a:lnSpc>
                <a:spcPct val="90000"/>
              </a:lnSpc>
              <a:buFontTx/>
              <a:buNone/>
            </a:pPr>
            <a:r>
              <a:rPr lang="en-US" sz="2000" b="1" smtClean="0"/>
              <a:t>Progression of drug therapy</a:t>
            </a:r>
          </a:p>
          <a:p>
            <a:pPr marL="609600" indent="-609600" eaLnBrk="1" hangingPunct="1">
              <a:lnSpc>
                <a:spcPct val="90000"/>
              </a:lnSpc>
              <a:buFontTx/>
              <a:buNone/>
            </a:pPr>
            <a:endParaRPr lang="en-US" sz="1000" b="1" smtClean="0"/>
          </a:p>
          <a:p>
            <a:pPr marL="609600" indent="-609600" eaLnBrk="1" hangingPunct="1">
              <a:lnSpc>
                <a:spcPct val="90000"/>
              </a:lnSpc>
              <a:buFontTx/>
              <a:buAutoNum type="arabicPeriod"/>
            </a:pPr>
            <a:r>
              <a:rPr lang="en-US" sz="2000" smtClean="0"/>
              <a:t>Initiate LDL-lowering drug therapy (with statin as therapy of choice) </a:t>
            </a:r>
          </a:p>
          <a:p>
            <a:pPr marL="609600" indent="-609600" eaLnBrk="1" hangingPunct="1">
              <a:lnSpc>
                <a:spcPct val="90000"/>
              </a:lnSpc>
              <a:buFontTx/>
              <a:buNone/>
            </a:pPr>
            <a:r>
              <a:rPr lang="en-US" sz="2000" smtClean="0"/>
              <a:t>	after 6 weeks</a:t>
            </a:r>
          </a:p>
          <a:p>
            <a:pPr marL="609600" indent="-609600" eaLnBrk="1" hangingPunct="1">
              <a:lnSpc>
                <a:spcPct val="90000"/>
              </a:lnSpc>
              <a:buFontTx/>
              <a:buNone/>
            </a:pPr>
            <a:endParaRPr lang="en-US" sz="1200" smtClean="0"/>
          </a:p>
          <a:p>
            <a:pPr marL="609600" indent="-609600" eaLnBrk="1" hangingPunct="1">
              <a:lnSpc>
                <a:spcPct val="90000"/>
              </a:lnSpc>
              <a:buFontTx/>
              <a:buNone/>
            </a:pPr>
            <a:r>
              <a:rPr lang="en-US" sz="2000" smtClean="0"/>
              <a:t>2.	If not at goal, intensify LDL-lowering drug therapy after 6 weeks</a:t>
            </a:r>
          </a:p>
          <a:p>
            <a:pPr marL="609600" indent="-609600" eaLnBrk="1" hangingPunct="1">
              <a:lnSpc>
                <a:spcPct val="90000"/>
              </a:lnSpc>
              <a:buFontTx/>
              <a:buNone/>
            </a:pPr>
            <a:endParaRPr lang="en-US" sz="1200" smtClean="0"/>
          </a:p>
          <a:p>
            <a:pPr marL="609600" indent="-609600" eaLnBrk="1" hangingPunct="1">
              <a:lnSpc>
                <a:spcPct val="90000"/>
              </a:lnSpc>
              <a:buFontTx/>
              <a:buAutoNum type="arabicPeriod" startAt="3"/>
            </a:pPr>
            <a:r>
              <a:rPr lang="en-US" sz="2000" smtClean="0"/>
              <a:t>If not at goal, intensify drug therapy or refer to a lipid specialist. </a:t>
            </a:r>
          </a:p>
          <a:p>
            <a:pPr marL="609600" indent="-609600" eaLnBrk="1" hangingPunct="1">
              <a:lnSpc>
                <a:spcPct val="90000"/>
              </a:lnSpc>
              <a:buFontTx/>
              <a:buNone/>
            </a:pPr>
            <a:r>
              <a:rPr lang="en-US" sz="2000" smtClean="0"/>
              <a:t>	Or If LDL-c goal achieved, treat other lipid risk factors. (TG&gt;200)</a:t>
            </a:r>
          </a:p>
          <a:p>
            <a:pPr marL="609600" indent="-609600" eaLnBrk="1" hangingPunct="1">
              <a:lnSpc>
                <a:spcPct val="90000"/>
              </a:lnSpc>
              <a:buFontTx/>
              <a:buNone/>
            </a:pPr>
            <a:r>
              <a:rPr lang="en-US" sz="2000" smtClean="0"/>
              <a:t>	Every 4 to 6 months, monitor response and adherence to therapy.</a:t>
            </a:r>
          </a:p>
        </p:txBody>
      </p:sp>
    </p:spTree>
    <p:extLst>
      <p:ext uri="{BB962C8B-B14F-4D97-AF65-F5344CB8AC3E}">
        <p14:creationId xmlns:p14="http://schemas.microsoft.com/office/powerpoint/2010/main" val="376888792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214282" y="714356"/>
            <a:ext cx="8358214" cy="571504"/>
          </a:xfrm>
        </p:spPr>
        <p:txBody>
          <a:bodyPr>
            <a:noAutofit/>
          </a:bodyPr>
          <a:lstStyle/>
          <a:p>
            <a:pPr marL="838200" indent="-838200" eaLnBrk="1" hangingPunct="1"/>
            <a:r>
              <a:rPr lang="en-GB" sz="3200" b="1" dirty="0" smtClean="0">
                <a:solidFill>
                  <a:srgbClr val="FF5050"/>
                </a:solidFill>
              </a:rPr>
              <a:t>Kidney disease and </a:t>
            </a:r>
            <a:r>
              <a:rPr lang="en-GB" sz="3200" b="1" dirty="0" err="1" smtClean="0">
                <a:solidFill>
                  <a:srgbClr val="FF5050"/>
                </a:solidFill>
              </a:rPr>
              <a:t>Hyperlipidaemia</a:t>
            </a:r>
            <a:r>
              <a:rPr lang="en-GB" sz="3200" b="1" dirty="0" smtClean="0">
                <a:solidFill>
                  <a:srgbClr val="FF5050"/>
                </a:solidFill>
              </a:rPr>
              <a:t> </a:t>
            </a:r>
            <a:r>
              <a:rPr lang="en-US" sz="3200" dirty="0" smtClean="0">
                <a:solidFill>
                  <a:srgbClr val="FF5050"/>
                </a:solidFill>
              </a:rPr>
              <a:t/>
            </a:r>
            <a:br>
              <a:rPr lang="en-US" sz="3200" dirty="0" smtClean="0">
                <a:solidFill>
                  <a:srgbClr val="FF5050"/>
                </a:solidFill>
              </a:rPr>
            </a:br>
            <a:endParaRPr lang="en-US" sz="3200" dirty="0" smtClean="0">
              <a:solidFill>
                <a:srgbClr val="FF5050"/>
              </a:solidFill>
            </a:endParaRPr>
          </a:p>
        </p:txBody>
      </p:sp>
      <p:sp>
        <p:nvSpPr>
          <p:cNvPr id="64515" name="Rectangle 3"/>
          <p:cNvSpPr>
            <a:spLocks noGrp="1" noChangeArrowheads="1"/>
          </p:cNvSpPr>
          <p:nvPr>
            <p:ph idx="1"/>
          </p:nvPr>
        </p:nvSpPr>
        <p:spPr>
          <a:xfrm>
            <a:off x="214282" y="1285860"/>
            <a:ext cx="7715304" cy="5786454"/>
          </a:xfrm>
        </p:spPr>
        <p:txBody>
          <a:bodyPr/>
          <a:lstStyle/>
          <a:p>
            <a:pPr eaLnBrk="1" hangingPunct="1">
              <a:lnSpc>
                <a:spcPct val="80000"/>
              </a:lnSpc>
            </a:pPr>
            <a:r>
              <a:rPr lang="en-GB" sz="2400" b="1" dirty="0" smtClean="0">
                <a:solidFill>
                  <a:srgbClr val="0033CC"/>
                </a:solidFill>
              </a:rPr>
              <a:t>Cardiovascular complications and </a:t>
            </a:r>
            <a:r>
              <a:rPr lang="en-GB" sz="2400" b="1" dirty="0" err="1" smtClean="0">
                <a:solidFill>
                  <a:srgbClr val="0033CC"/>
                </a:solidFill>
              </a:rPr>
              <a:t>hyperlipidaemia</a:t>
            </a:r>
            <a:r>
              <a:rPr lang="en-GB" sz="2400" b="1" dirty="0" smtClean="0">
                <a:solidFill>
                  <a:srgbClr val="0033CC"/>
                </a:solidFill>
              </a:rPr>
              <a:t> are frequently observed in patients subjected to haemodialysis and kidney transplantation.</a:t>
            </a:r>
          </a:p>
          <a:p>
            <a:pPr eaLnBrk="1" hangingPunct="1">
              <a:lnSpc>
                <a:spcPct val="80000"/>
              </a:lnSpc>
              <a:buNone/>
            </a:pPr>
            <a:endParaRPr lang="en-GB" sz="2400" b="1" dirty="0" smtClean="0">
              <a:solidFill>
                <a:srgbClr val="0033CC"/>
              </a:solidFill>
            </a:endParaRPr>
          </a:p>
          <a:p>
            <a:pPr eaLnBrk="1" hangingPunct="1">
              <a:lnSpc>
                <a:spcPct val="80000"/>
              </a:lnSpc>
            </a:pPr>
            <a:r>
              <a:rPr lang="en-GB" sz="2400" b="1" dirty="0" smtClean="0">
                <a:solidFill>
                  <a:srgbClr val="0033CC"/>
                </a:solidFill>
              </a:rPr>
              <a:t>The duration of kidney disease is an essential factor in the manifestation of coronary heart disease.</a:t>
            </a:r>
          </a:p>
          <a:p>
            <a:pPr eaLnBrk="1" hangingPunct="1">
              <a:lnSpc>
                <a:spcPct val="80000"/>
              </a:lnSpc>
              <a:buNone/>
            </a:pPr>
            <a:endParaRPr lang="en-GB" sz="2400" b="1" dirty="0" smtClean="0">
              <a:solidFill>
                <a:srgbClr val="0033CC"/>
              </a:solidFill>
            </a:endParaRPr>
          </a:p>
          <a:p>
            <a:pPr eaLnBrk="1" hangingPunct="1">
              <a:lnSpc>
                <a:spcPct val="80000"/>
              </a:lnSpc>
            </a:pPr>
            <a:r>
              <a:rPr lang="en-GB" sz="2400" b="1" dirty="0" smtClean="0">
                <a:solidFill>
                  <a:srgbClr val="0033CC"/>
                </a:solidFill>
              </a:rPr>
              <a:t>Lipoprotein synthesis is </a:t>
            </a:r>
            <a:r>
              <a:rPr lang="en-GB" sz="2400" b="1" dirty="0" err="1" smtClean="0">
                <a:solidFill>
                  <a:srgbClr val="0033CC"/>
                </a:solidFill>
              </a:rPr>
              <a:t>augumented</a:t>
            </a:r>
            <a:r>
              <a:rPr lang="en-GB" sz="2400" b="1" dirty="0" smtClean="0">
                <a:solidFill>
                  <a:srgbClr val="0033CC"/>
                </a:solidFill>
              </a:rPr>
              <a:t> in </a:t>
            </a:r>
            <a:r>
              <a:rPr lang="en-GB" sz="2400" b="1" dirty="0" err="1" smtClean="0">
                <a:solidFill>
                  <a:srgbClr val="0033CC"/>
                </a:solidFill>
              </a:rPr>
              <a:t>Nephrotic</a:t>
            </a:r>
            <a:r>
              <a:rPr lang="en-GB" sz="2400" b="1" dirty="0" smtClean="0">
                <a:solidFill>
                  <a:srgbClr val="0033CC"/>
                </a:solidFill>
              </a:rPr>
              <a:t> syndrome following </a:t>
            </a:r>
            <a:r>
              <a:rPr lang="en-GB" sz="2400" b="1" dirty="0" err="1" smtClean="0">
                <a:solidFill>
                  <a:srgbClr val="0033CC"/>
                </a:solidFill>
              </a:rPr>
              <a:t>proteinuria</a:t>
            </a:r>
            <a:r>
              <a:rPr lang="en-GB" sz="2400" b="1" dirty="0" smtClean="0">
                <a:solidFill>
                  <a:srgbClr val="0033CC"/>
                </a:solidFill>
              </a:rPr>
              <a:t>. Also, levels of HDL cholesterol, Apo A-I and Apo A-II are usually elevated.</a:t>
            </a:r>
          </a:p>
          <a:p>
            <a:pPr eaLnBrk="1" hangingPunct="1">
              <a:lnSpc>
                <a:spcPct val="80000"/>
              </a:lnSpc>
              <a:buNone/>
            </a:pPr>
            <a:endParaRPr lang="en-GB" sz="2400" b="1" dirty="0" smtClean="0">
              <a:solidFill>
                <a:srgbClr val="0033CC"/>
              </a:solidFill>
            </a:endParaRPr>
          </a:p>
          <a:p>
            <a:pPr eaLnBrk="1" hangingPunct="1">
              <a:lnSpc>
                <a:spcPct val="80000"/>
              </a:lnSpc>
            </a:pPr>
            <a:r>
              <a:rPr lang="en-GB" sz="2400" b="1" dirty="0" smtClean="0">
                <a:solidFill>
                  <a:srgbClr val="0033CC"/>
                </a:solidFill>
              </a:rPr>
              <a:t>Drug treatment is problematic in kidney disease accompanied by </a:t>
            </a:r>
            <a:r>
              <a:rPr lang="en-GB" sz="2400" b="1" dirty="0" err="1" smtClean="0">
                <a:solidFill>
                  <a:srgbClr val="0033CC"/>
                </a:solidFill>
              </a:rPr>
              <a:t>hypoalbominaemia</a:t>
            </a:r>
            <a:r>
              <a:rPr lang="en-GB" sz="2400" b="1" dirty="0" smtClean="0">
                <a:solidFill>
                  <a:srgbClr val="0033CC"/>
                </a:solidFill>
              </a:rPr>
              <a:t> or renal insufficiency because of undesirable side effects.</a:t>
            </a:r>
            <a:endParaRPr lang="en-US" sz="2400" b="1" dirty="0" smtClean="0">
              <a:solidFill>
                <a:srgbClr val="0033CC"/>
              </a:solidFill>
            </a:endParaRPr>
          </a:p>
          <a:p>
            <a:pPr eaLnBrk="1" hangingPunct="1">
              <a:lnSpc>
                <a:spcPct val="80000"/>
              </a:lnSpc>
            </a:pPr>
            <a:endParaRPr lang="en-US" sz="2400" b="1" dirty="0" smtClean="0">
              <a:solidFill>
                <a:srgbClr val="0033CC"/>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14290"/>
            <a:ext cx="7929618" cy="500066"/>
          </a:xfrm>
        </p:spPr>
        <p:txBody>
          <a:bodyPr>
            <a:normAutofit fontScale="90000"/>
          </a:bodyPr>
          <a:lstStyle/>
          <a:p>
            <a:r>
              <a:rPr lang="en-US" sz="3200" dirty="0" smtClean="0"/>
              <a:t>Lipids</a:t>
            </a:r>
            <a:endParaRPr lang="en-US" sz="3200" dirty="0"/>
          </a:p>
        </p:txBody>
      </p:sp>
      <p:sp>
        <p:nvSpPr>
          <p:cNvPr id="3" name="Content Placeholder 2"/>
          <p:cNvSpPr>
            <a:spLocks noGrp="1"/>
          </p:cNvSpPr>
          <p:nvPr>
            <p:ph idx="1"/>
          </p:nvPr>
        </p:nvSpPr>
        <p:spPr>
          <a:xfrm>
            <a:off x="0" y="857232"/>
            <a:ext cx="7929618" cy="6215082"/>
          </a:xfrm>
        </p:spPr>
        <p:txBody>
          <a:bodyPr>
            <a:normAutofit fontScale="92500" lnSpcReduction="20000"/>
          </a:bodyPr>
          <a:lstStyle/>
          <a:p>
            <a:r>
              <a:rPr lang="en-US" dirty="0" smtClean="0"/>
              <a:t>The main biological functions of lipids include energy storage, as structural components of cell membranes, and as important signaling molecules.</a:t>
            </a:r>
          </a:p>
          <a:p>
            <a:pPr>
              <a:buNone/>
            </a:pPr>
            <a:endParaRPr lang="en-US" dirty="0" smtClean="0"/>
          </a:p>
          <a:p>
            <a:r>
              <a:rPr lang="en-US" dirty="0" smtClean="0"/>
              <a:t>Although the term </a:t>
            </a:r>
            <a:r>
              <a:rPr lang="en-US" i="1" dirty="0" smtClean="0"/>
              <a:t>lipid</a:t>
            </a:r>
            <a:r>
              <a:rPr lang="en-US" dirty="0" smtClean="0"/>
              <a:t> is sometimes used as a synonym for fats, fats are a subgroup of lipids called triglycerides. </a:t>
            </a:r>
          </a:p>
          <a:p>
            <a:pPr>
              <a:buNone/>
            </a:pPr>
            <a:endParaRPr lang="en-US" dirty="0" smtClean="0"/>
          </a:p>
          <a:p>
            <a:r>
              <a:rPr lang="en-US" dirty="0" smtClean="0"/>
              <a:t>Although humans and other mammals use various biosynthetic pathways to both break down and synthesize lipids, some essential lipids cannot be made this way and must be obtained from the diet.</a:t>
            </a:r>
          </a:p>
          <a:p>
            <a:endParaRPr lang="en-US" dirty="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357158" y="428604"/>
            <a:ext cx="8501122" cy="642942"/>
          </a:xfrm>
        </p:spPr>
        <p:txBody>
          <a:bodyPr>
            <a:noAutofit/>
          </a:bodyPr>
          <a:lstStyle/>
          <a:p>
            <a:pPr marL="838200" indent="-838200" eaLnBrk="1" hangingPunct="1"/>
            <a:r>
              <a:rPr lang="en-GB" sz="3200" b="1" dirty="0" smtClean="0">
                <a:solidFill>
                  <a:srgbClr val="FF5050"/>
                </a:solidFill>
              </a:rPr>
              <a:t>Liver disease and </a:t>
            </a:r>
            <a:r>
              <a:rPr lang="en-GB" sz="3200" b="1" dirty="0" err="1" smtClean="0">
                <a:solidFill>
                  <a:srgbClr val="FF5050"/>
                </a:solidFill>
              </a:rPr>
              <a:t>Hyperlipidaemia</a:t>
            </a:r>
            <a:r>
              <a:rPr lang="en-US" sz="3200" dirty="0" smtClean="0"/>
              <a:t/>
            </a:r>
            <a:br>
              <a:rPr lang="en-US" sz="3200" dirty="0" smtClean="0"/>
            </a:br>
            <a:endParaRPr lang="en-US" sz="3200" dirty="0" smtClean="0"/>
          </a:p>
        </p:txBody>
      </p:sp>
      <p:sp>
        <p:nvSpPr>
          <p:cNvPr id="65539" name="Rectangle 3"/>
          <p:cNvSpPr>
            <a:spLocks noGrp="1" noChangeArrowheads="1"/>
          </p:cNvSpPr>
          <p:nvPr>
            <p:ph idx="1"/>
          </p:nvPr>
        </p:nvSpPr>
        <p:spPr>
          <a:xfrm>
            <a:off x="457200" y="1000108"/>
            <a:ext cx="7239000" cy="5455628"/>
          </a:xfrm>
        </p:spPr>
        <p:txBody>
          <a:bodyPr>
            <a:normAutofit/>
          </a:bodyPr>
          <a:lstStyle/>
          <a:p>
            <a:pPr eaLnBrk="1" hangingPunct="1">
              <a:lnSpc>
                <a:spcPct val="90000"/>
              </a:lnSpc>
            </a:pPr>
            <a:r>
              <a:rPr lang="en-GB" sz="2800" b="1" dirty="0" smtClean="0">
                <a:solidFill>
                  <a:srgbClr val="0033CC"/>
                </a:solidFill>
              </a:rPr>
              <a:t>Acute hepatitis, chronic hepatitis, liver cirrhosis and obstructive liver disease show considerable variation with regard to the aspect of secondary </a:t>
            </a:r>
            <a:r>
              <a:rPr lang="en-GB" sz="2800" b="1" dirty="0" err="1" smtClean="0">
                <a:solidFill>
                  <a:srgbClr val="0033CC"/>
                </a:solidFill>
              </a:rPr>
              <a:t>hyperlipidaemia</a:t>
            </a:r>
            <a:r>
              <a:rPr lang="en-GB" sz="2800" b="1" dirty="0" smtClean="0">
                <a:solidFill>
                  <a:srgbClr val="0033CC"/>
                </a:solidFill>
              </a:rPr>
              <a:t>.</a:t>
            </a:r>
          </a:p>
          <a:p>
            <a:pPr eaLnBrk="1" hangingPunct="1">
              <a:lnSpc>
                <a:spcPct val="90000"/>
              </a:lnSpc>
            </a:pPr>
            <a:endParaRPr lang="en-GB" sz="2800" b="1" dirty="0" smtClean="0">
              <a:solidFill>
                <a:srgbClr val="0033CC"/>
              </a:solidFill>
            </a:endParaRPr>
          </a:p>
          <a:p>
            <a:pPr eaLnBrk="1" hangingPunct="1">
              <a:lnSpc>
                <a:spcPct val="90000"/>
              </a:lnSpc>
            </a:pPr>
            <a:r>
              <a:rPr lang="en-GB" sz="2800" b="1" dirty="0" smtClean="0">
                <a:solidFill>
                  <a:srgbClr val="0033CC"/>
                </a:solidFill>
              </a:rPr>
              <a:t>HDL cholesterol is usually low in the first week of acute hepatitis and with and uncomplicated clinical course it the HDL level approach normal like other parameters.</a:t>
            </a:r>
          </a:p>
          <a:p>
            <a:pPr eaLnBrk="1" hangingPunct="1">
              <a:lnSpc>
                <a:spcPct val="90000"/>
              </a:lnSpc>
            </a:pPr>
            <a:endParaRPr lang="en-GB" sz="2800" b="1" dirty="0" smtClean="0">
              <a:solidFill>
                <a:srgbClr val="0033CC"/>
              </a:solidFill>
            </a:endParaRPr>
          </a:p>
          <a:p>
            <a:pPr eaLnBrk="1" hangingPunct="1">
              <a:lnSpc>
                <a:spcPct val="90000"/>
              </a:lnSpc>
            </a:pPr>
            <a:r>
              <a:rPr lang="en-GB" sz="2800" b="1" dirty="0" smtClean="0">
                <a:solidFill>
                  <a:srgbClr val="0033CC"/>
                </a:solidFill>
              </a:rPr>
              <a:t>Abnormal lipoprotein (LP-X ) is found in the serum in cases of </a:t>
            </a:r>
            <a:r>
              <a:rPr lang="en-GB" sz="2800" b="1" dirty="0" err="1" smtClean="0">
                <a:solidFill>
                  <a:srgbClr val="0033CC"/>
                </a:solidFill>
              </a:rPr>
              <a:t>cholestasis</a:t>
            </a:r>
            <a:r>
              <a:rPr lang="en-GB" sz="2800" b="1" dirty="0" smtClean="0">
                <a:solidFill>
                  <a:srgbClr val="0033CC"/>
                </a:solidFill>
              </a:rPr>
              <a:t>.</a:t>
            </a:r>
            <a:endParaRPr lang="en-US" sz="2800" b="1" dirty="0" smtClean="0">
              <a:solidFill>
                <a:srgbClr val="0033CC"/>
              </a:solidFill>
            </a:endParaRPr>
          </a:p>
          <a:p>
            <a:pPr eaLnBrk="1" hangingPunct="1">
              <a:lnSpc>
                <a:spcPct val="90000"/>
              </a:lnSpc>
            </a:pPr>
            <a:endParaRPr lang="en-US" sz="2800" b="1" dirty="0" smtClean="0">
              <a:solidFill>
                <a:srgbClr val="0033CC"/>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normAutofit fontScale="90000"/>
          </a:bodyPr>
          <a:lstStyle/>
          <a:p>
            <a:pPr marL="838200" indent="-838200" eaLnBrk="1" hangingPunct="1"/>
            <a:r>
              <a:rPr lang="en-GB" sz="4000" b="1" smtClean="0">
                <a:solidFill>
                  <a:srgbClr val="FF5050"/>
                </a:solidFill>
              </a:rPr>
              <a:t>Diabetes and Hyperlipidaemia</a:t>
            </a:r>
            <a:r>
              <a:rPr lang="en-US" sz="4000" smtClean="0"/>
              <a:t/>
            </a:r>
            <a:br>
              <a:rPr lang="en-US" sz="4000" smtClean="0"/>
            </a:br>
            <a:endParaRPr lang="en-US" sz="4000" smtClean="0"/>
          </a:p>
        </p:txBody>
      </p:sp>
      <p:sp>
        <p:nvSpPr>
          <p:cNvPr id="66563" name="Rectangle 3"/>
          <p:cNvSpPr>
            <a:spLocks noGrp="1" noChangeArrowheads="1"/>
          </p:cNvSpPr>
          <p:nvPr>
            <p:ph idx="1"/>
          </p:nvPr>
        </p:nvSpPr>
        <p:spPr>
          <a:xfrm>
            <a:off x="214282" y="1142984"/>
            <a:ext cx="7481918" cy="5715016"/>
          </a:xfrm>
        </p:spPr>
        <p:txBody>
          <a:bodyPr>
            <a:normAutofit/>
          </a:bodyPr>
          <a:lstStyle/>
          <a:p>
            <a:pPr eaLnBrk="1" hangingPunct="1">
              <a:lnSpc>
                <a:spcPct val="80000"/>
              </a:lnSpc>
            </a:pPr>
            <a:r>
              <a:rPr lang="en-GB" sz="2000" dirty="0" err="1" smtClean="0">
                <a:solidFill>
                  <a:srgbClr val="0033CC"/>
                </a:solidFill>
              </a:rPr>
              <a:t>Hyperlipidaemia</a:t>
            </a:r>
            <a:r>
              <a:rPr lang="en-GB" sz="2000" dirty="0" smtClean="0">
                <a:solidFill>
                  <a:srgbClr val="0033CC"/>
                </a:solidFill>
              </a:rPr>
              <a:t> is encountered in about 40% of patients with diabetes mellitus</a:t>
            </a:r>
          </a:p>
          <a:p>
            <a:pPr eaLnBrk="1" hangingPunct="1">
              <a:lnSpc>
                <a:spcPct val="80000"/>
              </a:lnSpc>
            </a:pPr>
            <a:endParaRPr lang="en-GB" sz="2000" dirty="0" smtClean="0">
              <a:solidFill>
                <a:srgbClr val="0033CC"/>
              </a:solidFill>
            </a:endParaRPr>
          </a:p>
          <a:p>
            <a:pPr eaLnBrk="1" hangingPunct="1">
              <a:lnSpc>
                <a:spcPct val="80000"/>
              </a:lnSpc>
            </a:pPr>
            <a:r>
              <a:rPr lang="en-GB" sz="2000" dirty="0" smtClean="0">
                <a:solidFill>
                  <a:srgbClr val="0033CC"/>
                </a:solidFill>
              </a:rPr>
              <a:t>Decision to treat or not to treat will depend on lipid level when </a:t>
            </a:r>
            <a:r>
              <a:rPr lang="en-GB" sz="2000" dirty="0" err="1" smtClean="0">
                <a:solidFill>
                  <a:srgbClr val="0033CC"/>
                </a:solidFill>
              </a:rPr>
              <a:t>normoglycaemia</a:t>
            </a:r>
            <a:r>
              <a:rPr lang="en-GB" sz="2000" dirty="0" smtClean="0">
                <a:solidFill>
                  <a:srgbClr val="0033CC"/>
                </a:solidFill>
              </a:rPr>
              <a:t> is achieved</a:t>
            </a:r>
          </a:p>
          <a:p>
            <a:pPr eaLnBrk="1" hangingPunct="1">
              <a:lnSpc>
                <a:spcPct val="80000"/>
              </a:lnSpc>
            </a:pPr>
            <a:endParaRPr lang="en-GB" sz="2000" dirty="0" smtClean="0">
              <a:solidFill>
                <a:srgbClr val="0033CC"/>
              </a:solidFill>
            </a:endParaRPr>
          </a:p>
          <a:p>
            <a:pPr eaLnBrk="1" hangingPunct="1">
              <a:lnSpc>
                <a:spcPct val="80000"/>
              </a:lnSpc>
            </a:pPr>
            <a:r>
              <a:rPr lang="en-GB" sz="2000" dirty="0" smtClean="0">
                <a:solidFill>
                  <a:srgbClr val="0033CC"/>
                </a:solidFill>
              </a:rPr>
              <a:t>Both increased VLDL production and reduced lipoprotein lipase activities explain the presence of </a:t>
            </a:r>
            <a:r>
              <a:rPr lang="en-GB" sz="2000" dirty="0" err="1" smtClean="0">
                <a:solidFill>
                  <a:srgbClr val="0033CC"/>
                </a:solidFill>
              </a:rPr>
              <a:t>hypertriglyceridaemia</a:t>
            </a:r>
            <a:r>
              <a:rPr lang="en-GB" sz="2000" dirty="0" smtClean="0">
                <a:solidFill>
                  <a:srgbClr val="0033CC"/>
                </a:solidFill>
              </a:rPr>
              <a:t>.</a:t>
            </a:r>
          </a:p>
          <a:p>
            <a:pPr eaLnBrk="1" hangingPunct="1">
              <a:lnSpc>
                <a:spcPct val="80000"/>
              </a:lnSpc>
            </a:pPr>
            <a:endParaRPr lang="en-GB" sz="2000" dirty="0" smtClean="0">
              <a:solidFill>
                <a:srgbClr val="0033CC"/>
              </a:solidFill>
            </a:endParaRPr>
          </a:p>
          <a:p>
            <a:pPr eaLnBrk="1" hangingPunct="1">
              <a:lnSpc>
                <a:spcPct val="80000"/>
              </a:lnSpc>
            </a:pPr>
            <a:r>
              <a:rPr lang="en-GB" sz="2000" dirty="0" smtClean="0">
                <a:solidFill>
                  <a:srgbClr val="0033CC"/>
                </a:solidFill>
              </a:rPr>
              <a:t>Coronary artery disease is a frequent complication of diabetes mellitus. Also approximately 50% of diabetics succumb to myocardial infarction. Low HDL cholesterol level with high level of triglycerides is particularly seen in diabetics </a:t>
            </a:r>
          </a:p>
          <a:p>
            <a:pPr eaLnBrk="1" hangingPunct="1">
              <a:lnSpc>
                <a:spcPct val="80000"/>
              </a:lnSpc>
            </a:pPr>
            <a:endParaRPr lang="en-GB" sz="2000" dirty="0" smtClean="0">
              <a:solidFill>
                <a:srgbClr val="0033CC"/>
              </a:solidFill>
            </a:endParaRPr>
          </a:p>
          <a:p>
            <a:pPr eaLnBrk="1" hangingPunct="1">
              <a:lnSpc>
                <a:spcPct val="80000"/>
              </a:lnSpc>
            </a:pPr>
            <a:r>
              <a:rPr lang="en-GB" sz="2000" dirty="0" smtClean="0">
                <a:solidFill>
                  <a:srgbClr val="0033CC"/>
                </a:solidFill>
              </a:rPr>
              <a:t>Serum lipid often normalise with appropriate reduction in weight, restriction of rapidly absorbed carbohydrates and avoidance of alcohol, otherwise </a:t>
            </a:r>
            <a:r>
              <a:rPr lang="en-GB" sz="2000" dirty="0" smtClean="0">
                <a:solidFill>
                  <a:srgbClr val="0033CC"/>
                </a:solidFill>
              </a:rPr>
              <a:t>use of </a:t>
            </a:r>
            <a:r>
              <a:rPr lang="en-GB" sz="2000" dirty="0" smtClean="0">
                <a:solidFill>
                  <a:srgbClr val="0033CC"/>
                </a:solidFill>
              </a:rPr>
              <a:t>oral </a:t>
            </a:r>
            <a:r>
              <a:rPr lang="en-GB" sz="2000" dirty="0" err="1" smtClean="0">
                <a:solidFill>
                  <a:srgbClr val="0033CC"/>
                </a:solidFill>
              </a:rPr>
              <a:t>hypolipidemic</a:t>
            </a:r>
            <a:r>
              <a:rPr lang="en-GB" sz="2000" dirty="0" smtClean="0">
                <a:solidFill>
                  <a:srgbClr val="0033CC"/>
                </a:solidFill>
              </a:rPr>
              <a:t> drugs should be considered.</a:t>
            </a:r>
            <a:endParaRPr lang="en-US" sz="2000" dirty="0" smtClean="0">
              <a:solidFill>
                <a:srgbClr val="0033CC"/>
              </a:solidFill>
            </a:endParaRPr>
          </a:p>
          <a:p>
            <a:pPr eaLnBrk="1" hangingPunct="1">
              <a:lnSpc>
                <a:spcPct val="80000"/>
              </a:lnSpc>
            </a:pPr>
            <a:endParaRPr lang="en-US" sz="2000" dirty="0" smtClean="0">
              <a:solidFill>
                <a:srgbClr val="0033CC"/>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0" y="320040"/>
            <a:ext cx="8215338" cy="822944"/>
          </a:xfrm>
        </p:spPr>
        <p:txBody>
          <a:bodyPr>
            <a:noAutofit/>
          </a:bodyPr>
          <a:lstStyle/>
          <a:p>
            <a:pPr eaLnBrk="1" hangingPunct="1"/>
            <a:r>
              <a:rPr lang="en-GB" sz="3200" b="1" dirty="0" smtClean="0">
                <a:solidFill>
                  <a:srgbClr val="FF5050"/>
                </a:solidFill>
              </a:rPr>
              <a:t>Thyroid disorder and </a:t>
            </a:r>
            <a:r>
              <a:rPr lang="en-GB" sz="3200" b="1" dirty="0" err="1" smtClean="0">
                <a:solidFill>
                  <a:srgbClr val="FF5050"/>
                </a:solidFill>
              </a:rPr>
              <a:t>Hyperlipidaemia</a:t>
            </a:r>
            <a:r>
              <a:rPr lang="en-US" sz="3200" dirty="0" smtClean="0">
                <a:solidFill>
                  <a:srgbClr val="FF5050"/>
                </a:solidFill>
              </a:rPr>
              <a:t> </a:t>
            </a:r>
          </a:p>
        </p:txBody>
      </p:sp>
      <p:sp>
        <p:nvSpPr>
          <p:cNvPr id="67587" name="Rectangle 3"/>
          <p:cNvSpPr>
            <a:spLocks noGrp="1" noChangeArrowheads="1"/>
          </p:cNvSpPr>
          <p:nvPr>
            <p:ph idx="1"/>
          </p:nvPr>
        </p:nvSpPr>
        <p:spPr/>
        <p:txBody>
          <a:bodyPr>
            <a:normAutofit lnSpcReduction="10000"/>
          </a:bodyPr>
          <a:lstStyle/>
          <a:p>
            <a:pPr eaLnBrk="1" hangingPunct="1">
              <a:lnSpc>
                <a:spcPct val="90000"/>
              </a:lnSpc>
            </a:pPr>
            <a:r>
              <a:rPr lang="en-GB" sz="2800" b="1" dirty="0" smtClean="0">
                <a:solidFill>
                  <a:srgbClr val="6600CC"/>
                </a:solidFill>
              </a:rPr>
              <a:t>As a rule </a:t>
            </a:r>
            <a:r>
              <a:rPr lang="en-GB" sz="2800" b="1" dirty="0" err="1" smtClean="0">
                <a:solidFill>
                  <a:srgbClr val="6600CC"/>
                </a:solidFill>
              </a:rPr>
              <a:t>hypothyroidsm</a:t>
            </a:r>
            <a:r>
              <a:rPr lang="en-GB" sz="2800" b="1" dirty="0" smtClean="0">
                <a:solidFill>
                  <a:srgbClr val="6600CC"/>
                </a:solidFill>
              </a:rPr>
              <a:t> tends to be accompanied by </a:t>
            </a:r>
            <a:r>
              <a:rPr lang="en-GB" sz="2800" b="1" dirty="0" err="1" smtClean="0">
                <a:solidFill>
                  <a:srgbClr val="6600CC"/>
                </a:solidFill>
              </a:rPr>
              <a:t>hypercholesterolaemia</a:t>
            </a:r>
            <a:r>
              <a:rPr lang="en-GB" sz="2800" b="1" dirty="0" smtClean="0">
                <a:solidFill>
                  <a:srgbClr val="6600CC"/>
                </a:solidFill>
              </a:rPr>
              <a:t> ( with phenotype </a:t>
            </a:r>
            <a:r>
              <a:rPr lang="en-GB" sz="2800" b="1" dirty="0" err="1" smtClean="0">
                <a:solidFill>
                  <a:srgbClr val="6600CC"/>
                </a:solidFill>
              </a:rPr>
              <a:t>IIa</a:t>
            </a:r>
            <a:r>
              <a:rPr lang="en-GB" sz="2800" b="1" dirty="0" smtClean="0">
                <a:solidFill>
                  <a:srgbClr val="6600CC"/>
                </a:solidFill>
              </a:rPr>
              <a:t> or </a:t>
            </a:r>
            <a:r>
              <a:rPr lang="en-GB" sz="2800" b="1" dirty="0" err="1" smtClean="0">
                <a:solidFill>
                  <a:srgbClr val="6600CC"/>
                </a:solidFill>
              </a:rPr>
              <a:t>IIb</a:t>
            </a:r>
            <a:r>
              <a:rPr lang="en-GB" sz="2800" b="1" dirty="0" smtClean="0">
                <a:solidFill>
                  <a:srgbClr val="6600CC"/>
                </a:solidFill>
              </a:rPr>
              <a:t>) as a consequence of reduced LDL catabolism.</a:t>
            </a:r>
          </a:p>
          <a:p>
            <a:pPr eaLnBrk="1" hangingPunct="1">
              <a:lnSpc>
                <a:spcPct val="90000"/>
              </a:lnSpc>
              <a:buNone/>
            </a:pPr>
            <a:endParaRPr lang="en-GB" sz="2800" b="1" dirty="0" smtClean="0">
              <a:solidFill>
                <a:srgbClr val="6600CC"/>
              </a:solidFill>
            </a:endParaRPr>
          </a:p>
          <a:p>
            <a:pPr eaLnBrk="1" hangingPunct="1">
              <a:lnSpc>
                <a:spcPct val="90000"/>
              </a:lnSpc>
            </a:pPr>
            <a:r>
              <a:rPr lang="en-GB" sz="2800" b="1" dirty="0" smtClean="0">
                <a:solidFill>
                  <a:srgbClr val="6600CC"/>
                </a:solidFill>
              </a:rPr>
              <a:t>By contrast hyperthyroidism is associated with </a:t>
            </a:r>
            <a:r>
              <a:rPr lang="en-GB" sz="2800" b="1" dirty="0" err="1" smtClean="0">
                <a:solidFill>
                  <a:srgbClr val="6600CC"/>
                </a:solidFill>
              </a:rPr>
              <a:t>hypocholesterolaemia</a:t>
            </a:r>
            <a:r>
              <a:rPr lang="en-GB" sz="2800" b="1" dirty="0" smtClean="0">
                <a:solidFill>
                  <a:srgbClr val="6600CC"/>
                </a:solidFill>
              </a:rPr>
              <a:t>, as a result of increased LDL catabolism.</a:t>
            </a:r>
          </a:p>
          <a:p>
            <a:pPr eaLnBrk="1" hangingPunct="1">
              <a:lnSpc>
                <a:spcPct val="90000"/>
              </a:lnSpc>
            </a:pPr>
            <a:endParaRPr lang="en-GB" sz="2800" b="1" dirty="0" smtClean="0">
              <a:solidFill>
                <a:srgbClr val="6600CC"/>
              </a:solidFill>
            </a:endParaRPr>
          </a:p>
          <a:p>
            <a:pPr eaLnBrk="1" hangingPunct="1">
              <a:lnSpc>
                <a:spcPct val="90000"/>
              </a:lnSpc>
            </a:pPr>
            <a:r>
              <a:rPr lang="en-GB" sz="2800" b="1" dirty="0" err="1" smtClean="0">
                <a:solidFill>
                  <a:srgbClr val="6600CC"/>
                </a:solidFill>
              </a:rPr>
              <a:t>Hyperlipidaemia</a:t>
            </a:r>
            <a:r>
              <a:rPr lang="en-GB" sz="2800" b="1" dirty="0" smtClean="0">
                <a:solidFill>
                  <a:srgbClr val="6600CC"/>
                </a:solidFill>
              </a:rPr>
              <a:t> secondary to thyroid disorder promptly resolved upon treatment of the underlying disease</a:t>
            </a:r>
            <a:endParaRPr lang="en-US" sz="2800" b="1" dirty="0" smtClean="0">
              <a:solidFill>
                <a:srgbClr val="6600CC"/>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214282" y="214290"/>
            <a:ext cx="7758138" cy="1394448"/>
          </a:xfrm>
        </p:spPr>
        <p:txBody>
          <a:bodyPr>
            <a:normAutofit/>
          </a:bodyPr>
          <a:lstStyle/>
          <a:p>
            <a:pPr marL="838200" indent="-838200" eaLnBrk="1" hangingPunct="1"/>
            <a:r>
              <a:rPr lang="en-GB" sz="4000" b="1" dirty="0" smtClean="0">
                <a:solidFill>
                  <a:srgbClr val="FF5050"/>
                </a:solidFill>
              </a:rPr>
              <a:t>Medication and </a:t>
            </a:r>
            <a:r>
              <a:rPr lang="en-GB" sz="4000" b="1" dirty="0" err="1" smtClean="0">
                <a:solidFill>
                  <a:srgbClr val="FF5050"/>
                </a:solidFill>
              </a:rPr>
              <a:t>Hyperlipidaemia</a:t>
            </a:r>
            <a:r>
              <a:rPr lang="en-US" sz="4000" dirty="0" smtClean="0"/>
              <a:t/>
            </a:r>
            <a:br>
              <a:rPr lang="en-US" sz="4000" dirty="0" smtClean="0"/>
            </a:br>
            <a:endParaRPr lang="en-US" sz="4000" dirty="0" smtClean="0"/>
          </a:p>
        </p:txBody>
      </p:sp>
      <p:sp>
        <p:nvSpPr>
          <p:cNvPr id="68611" name="Rectangle 3"/>
          <p:cNvSpPr>
            <a:spLocks noGrp="1" noChangeArrowheads="1"/>
          </p:cNvSpPr>
          <p:nvPr>
            <p:ph idx="1"/>
          </p:nvPr>
        </p:nvSpPr>
        <p:spPr/>
        <p:txBody>
          <a:bodyPr/>
          <a:lstStyle/>
          <a:p>
            <a:pPr marL="0" indent="0" eaLnBrk="1" hangingPunct="1">
              <a:buNone/>
            </a:pPr>
            <a:endParaRPr lang="en-GB" dirty="0" smtClean="0">
              <a:solidFill>
                <a:srgbClr val="6600CC"/>
              </a:solidFill>
            </a:endParaRPr>
          </a:p>
          <a:p>
            <a:pPr eaLnBrk="1" hangingPunct="1"/>
            <a:r>
              <a:rPr lang="en-GB" dirty="0" smtClean="0">
                <a:solidFill>
                  <a:srgbClr val="6600CC"/>
                </a:solidFill>
              </a:rPr>
              <a:t>Drugs </a:t>
            </a:r>
            <a:r>
              <a:rPr lang="en-GB" dirty="0" smtClean="0">
                <a:solidFill>
                  <a:srgbClr val="6600CC"/>
                </a:solidFill>
              </a:rPr>
              <a:t>that have been implicated as affecting lipid levels include β-adrenergic receptor blockers, diuretics and oral contraceptives. </a:t>
            </a:r>
            <a:endParaRPr lang="en-US" dirty="0" smtClean="0">
              <a:solidFill>
                <a:srgbClr val="6600CC"/>
              </a:solidFil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REFERENCES</a:t>
            </a:r>
            <a:endParaRPr lang="en-US" sz="3200" dirty="0"/>
          </a:p>
        </p:txBody>
      </p:sp>
      <p:sp>
        <p:nvSpPr>
          <p:cNvPr id="3" name="Content Placeholder 2"/>
          <p:cNvSpPr>
            <a:spLocks noGrp="1"/>
          </p:cNvSpPr>
          <p:nvPr>
            <p:ph idx="1"/>
          </p:nvPr>
        </p:nvSpPr>
        <p:spPr>
          <a:xfrm>
            <a:off x="0" y="1052736"/>
            <a:ext cx="9144000" cy="5616624"/>
          </a:xfrm>
        </p:spPr>
        <p:txBody>
          <a:bodyPr>
            <a:noAutofit/>
          </a:bodyPr>
          <a:lstStyle/>
          <a:p>
            <a:r>
              <a:rPr lang="en-US" sz="2400" dirty="0" err="1" smtClean="0"/>
              <a:t>D'Aquila</a:t>
            </a:r>
            <a:r>
              <a:rPr lang="en-US" sz="2400" dirty="0" smtClean="0"/>
              <a:t> T, Hung YH, </a:t>
            </a:r>
            <a:r>
              <a:rPr lang="en-US" sz="2400" dirty="0" err="1" smtClean="0"/>
              <a:t>Carreiro</a:t>
            </a:r>
            <a:r>
              <a:rPr lang="en-US" sz="2400" dirty="0" smtClean="0"/>
              <a:t> A, </a:t>
            </a:r>
            <a:r>
              <a:rPr lang="en-US" sz="2400" dirty="0" err="1" smtClean="0"/>
              <a:t>Buhman</a:t>
            </a:r>
            <a:r>
              <a:rPr lang="en-US" sz="2400" dirty="0" smtClean="0"/>
              <a:t> KK. Recent discoveries on absorption of dietary fat: Presence, synthesis, and metabolism of cytoplasmic lipid droplets within enterocytes. </a:t>
            </a:r>
            <a:r>
              <a:rPr lang="en-US" sz="2400" dirty="0" err="1" smtClean="0"/>
              <a:t>Biochimica</a:t>
            </a:r>
            <a:r>
              <a:rPr lang="en-US" sz="2400" dirty="0" smtClean="0"/>
              <a:t> et </a:t>
            </a:r>
            <a:r>
              <a:rPr lang="en-US" sz="2400" dirty="0" err="1" smtClean="0"/>
              <a:t>biophysica</a:t>
            </a:r>
            <a:r>
              <a:rPr lang="en-US" sz="2400" dirty="0" smtClean="0"/>
              <a:t> </a:t>
            </a:r>
            <a:r>
              <a:rPr lang="en-US" sz="2400" dirty="0" err="1" smtClean="0"/>
              <a:t>acta</a:t>
            </a:r>
            <a:r>
              <a:rPr lang="en-US" sz="2400" dirty="0" smtClean="0"/>
              <a:t>. 2016 Aug;1861(8 </a:t>
            </a:r>
            <a:r>
              <a:rPr lang="en-US" sz="2400" dirty="0" err="1" smtClean="0"/>
              <a:t>Pt</a:t>
            </a:r>
            <a:r>
              <a:rPr lang="en-US" sz="2400" dirty="0" smtClean="0"/>
              <a:t> A):730-47. PubMed PMID: 27108063. </a:t>
            </a:r>
            <a:r>
              <a:rPr lang="en-US" sz="2400" dirty="0" err="1" smtClean="0"/>
              <a:t>Pubmed</a:t>
            </a:r>
            <a:r>
              <a:rPr lang="en-US" sz="2400" dirty="0" smtClean="0"/>
              <a:t> Central PMCID: 5503208.</a:t>
            </a:r>
          </a:p>
          <a:p>
            <a:r>
              <a:rPr lang="en-US" sz="2400" dirty="0" err="1" smtClean="0"/>
              <a:t>Hussain</a:t>
            </a:r>
            <a:r>
              <a:rPr lang="en-US" sz="2400" dirty="0" smtClean="0"/>
              <a:t> MM. Intestinal lipid absorption and lipoprotein formation. Current opinion in </a:t>
            </a:r>
            <a:r>
              <a:rPr lang="en-US" sz="2400" dirty="0" err="1" smtClean="0"/>
              <a:t>lipidology</a:t>
            </a:r>
            <a:r>
              <a:rPr lang="en-US" sz="2400" dirty="0" smtClean="0"/>
              <a:t>. 2014 Jun;25(3):200-6. PubMed PMID: 24751933. </a:t>
            </a:r>
            <a:r>
              <a:rPr lang="en-US" sz="2400" dirty="0" err="1" smtClean="0"/>
              <a:t>Pubmed</a:t>
            </a:r>
            <a:r>
              <a:rPr lang="en-US" sz="2400" dirty="0" smtClean="0"/>
              <a:t> Central PMCID: 4265799.</a:t>
            </a:r>
          </a:p>
          <a:p>
            <a:r>
              <a:rPr lang="en-US" sz="2400" dirty="0" err="1" smtClean="0"/>
              <a:t>Kindel</a:t>
            </a:r>
            <a:r>
              <a:rPr lang="en-US" sz="2400" dirty="0" smtClean="0"/>
              <a:t> T, Lee DM, </a:t>
            </a:r>
            <a:r>
              <a:rPr lang="en-US" sz="2400" dirty="0" err="1" smtClean="0"/>
              <a:t>Tso</a:t>
            </a:r>
            <a:r>
              <a:rPr lang="en-US" sz="2400" dirty="0" smtClean="0"/>
              <a:t> P. The mechanism of the formation and secretion of chylomicrons. Atherosclerosis Supplements. 2010 Jun;11(1):11-6. PubMed PMID: 20493784.</a:t>
            </a:r>
          </a:p>
          <a:p>
            <a:r>
              <a:rPr lang="en-US" sz="2400" dirty="0" err="1" smtClean="0"/>
              <a:t>Dallinga-Thie</a:t>
            </a:r>
            <a:r>
              <a:rPr lang="en-US" sz="2400" dirty="0" smtClean="0"/>
              <a:t> GM, </a:t>
            </a:r>
            <a:r>
              <a:rPr lang="en-US" sz="2400" dirty="0" err="1" smtClean="0"/>
              <a:t>Franssen</a:t>
            </a:r>
            <a:r>
              <a:rPr lang="en-US" sz="2400" dirty="0" smtClean="0"/>
              <a:t> R, </a:t>
            </a:r>
            <a:r>
              <a:rPr lang="en-US" sz="2400" dirty="0" err="1" smtClean="0"/>
              <a:t>Mooij</a:t>
            </a:r>
            <a:r>
              <a:rPr lang="en-US" sz="2400" dirty="0" smtClean="0"/>
              <a:t> HL, </a:t>
            </a:r>
            <a:r>
              <a:rPr lang="en-US" sz="2400" dirty="0" err="1" smtClean="0"/>
              <a:t>Visser</a:t>
            </a:r>
            <a:r>
              <a:rPr lang="en-US" sz="2400" dirty="0" smtClean="0"/>
              <a:t> ME, </a:t>
            </a:r>
            <a:r>
              <a:rPr lang="en-US" sz="2400" dirty="0" err="1" smtClean="0"/>
              <a:t>Hassing</a:t>
            </a:r>
            <a:r>
              <a:rPr lang="en-US" sz="2400" dirty="0" smtClean="0"/>
              <a:t> HC, </a:t>
            </a:r>
            <a:r>
              <a:rPr lang="en-US" sz="2400" dirty="0" err="1" smtClean="0"/>
              <a:t>Peelman</a:t>
            </a:r>
            <a:r>
              <a:rPr lang="en-US" sz="2400" dirty="0" smtClean="0"/>
              <a:t> F, et al. The metabolism of triglyceride-rich lipoproteins revisited: </a:t>
            </a:r>
            <a:r>
              <a:rPr lang="en-US" sz="2000" dirty="0" smtClean="0"/>
              <a:t>new players, new insight. Atherosclerosis. 2010 Jul;211(1):1-8. PubMed PMID: 20117784. </a:t>
            </a:r>
            <a:r>
              <a:rPr lang="en-US" sz="2000" dirty="0" err="1" smtClean="0"/>
              <a:t>Pubmed</a:t>
            </a:r>
            <a:r>
              <a:rPr lang="en-US" sz="2000" dirty="0" smtClean="0"/>
              <a:t> Central PMCID: 3924774.</a:t>
            </a:r>
          </a:p>
          <a:p>
            <a:endParaRPr lang="en-US" sz="2000" dirty="0"/>
          </a:p>
        </p:txBody>
      </p:sp>
    </p:spTree>
    <p:extLst>
      <p:ext uri="{BB962C8B-B14F-4D97-AF65-F5344CB8AC3E}">
        <p14:creationId xmlns:p14="http://schemas.microsoft.com/office/powerpoint/2010/main" val="38462781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56"/>
            <a:ext cx="7239000" cy="5741380"/>
          </a:xfrm>
        </p:spPr>
        <p:txBody>
          <a:bodyPr/>
          <a:lstStyle/>
          <a:p>
            <a:pPr algn="ctr">
              <a:buFontTx/>
              <a:buNone/>
            </a:pPr>
            <a:endParaRPr lang="en-US" sz="2800" b="1" dirty="0" smtClean="0"/>
          </a:p>
          <a:p>
            <a:pPr algn="ctr">
              <a:buFontTx/>
              <a:buNone/>
            </a:pPr>
            <a:endParaRPr lang="en-US" sz="2800" b="1" dirty="0" smtClean="0"/>
          </a:p>
          <a:p>
            <a:pPr algn="ctr">
              <a:buFontTx/>
              <a:buNone/>
            </a:pPr>
            <a:endParaRPr lang="en-US" sz="6600" b="1" dirty="0" smtClean="0"/>
          </a:p>
          <a:p>
            <a:pPr algn="ctr">
              <a:buFontTx/>
              <a:buNone/>
            </a:pPr>
            <a:r>
              <a:rPr lang="en-US" sz="6600" b="1" dirty="0" smtClean="0"/>
              <a:t>THANK YOU</a:t>
            </a:r>
          </a:p>
          <a:p>
            <a:pPr algn="ctr">
              <a:buFontTx/>
              <a:buNone/>
            </a:pPr>
            <a:endParaRPr lang="en-US" sz="800" b="1" dirty="0" smtClean="0"/>
          </a:p>
          <a:p>
            <a:endParaRPr lang="en-US" dirty="0"/>
          </a:p>
        </p:txBody>
      </p:sp>
      <p:pic>
        <p:nvPicPr>
          <p:cNvPr id="4" name="Picture 11" descr="clapping%2520hands"/>
          <p:cNvPicPr>
            <a:picLocks noChangeAspect="1" noChangeArrowheads="1"/>
          </p:cNvPicPr>
          <p:nvPr/>
        </p:nvPicPr>
        <p:blipFill>
          <a:blip r:embed="rId2"/>
          <a:srcRect/>
          <a:stretch>
            <a:fillRect/>
          </a:stretch>
        </p:blipFill>
        <p:spPr bwMode="auto">
          <a:xfrm>
            <a:off x="2571736" y="4071942"/>
            <a:ext cx="2592387" cy="17399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320040"/>
            <a:ext cx="7239000" cy="537192"/>
          </a:xfrm>
        </p:spPr>
        <p:txBody>
          <a:bodyPr>
            <a:normAutofit fontScale="90000"/>
          </a:bodyPr>
          <a:lstStyle/>
          <a:p>
            <a:r>
              <a:rPr lang="en-US" sz="3200" dirty="0" smtClean="0"/>
              <a:t>Classification of Lipids</a:t>
            </a:r>
            <a:endParaRPr lang="en-US" sz="3200" dirty="0"/>
          </a:p>
        </p:txBody>
      </p:sp>
      <p:sp>
        <p:nvSpPr>
          <p:cNvPr id="4099" name="Rectangle 3"/>
          <p:cNvSpPr>
            <a:spLocks noGrp="1" noChangeArrowheads="1"/>
          </p:cNvSpPr>
          <p:nvPr>
            <p:ph idx="1"/>
          </p:nvPr>
        </p:nvSpPr>
        <p:spPr>
          <a:xfrm>
            <a:off x="214282" y="1214422"/>
            <a:ext cx="7481918" cy="5241314"/>
          </a:xfrm>
        </p:spPr>
        <p:txBody>
          <a:bodyPr>
            <a:normAutofit lnSpcReduction="10000"/>
          </a:bodyPr>
          <a:lstStyle/>
          <a:p>
            <a:pPr>
              <a:lnSpc>
                <a:spcPct val="80000"/>
              </a:lnSpc>
              <a:buNone/>
            </a:pPr>
            <a:r>
              <a:rPr lang="en-US" sz="2400" dirty="0" smtClean="0">
                <a:solidFill>
                  <a:srgbClr val="0033CC"/>
                </a:solidFill>
              </a:rPr>
              <a:t>	A. </a:t>
            </a:r>
            <a:r>
              <a:rPr lang="en-US" sz="2400" dirty="0" smtClean="0">
                <a:solidFill>
                  <a:srgbClr val="993300"/>
                </a:solidFill>
              </a:rPr>
              <a:t>FATTY ACIDS</a:t>
            </a:r>
          </a:p>
          <a:p>
            <a:pPr lvl="1">
              <a:lnSpc>
                <a:spcPct val="80000"/>
              </a:lnSpc>
            </a:pPr>
            <a:r>
              <a:rPr lang="en-US" sz="2000" dirty="0" smtClean="0">
                <a:solidFill>
                  <a:srgbClr val="0033CC"/>
                </a:solidFill>
              </a:rPr>
              <a:t>Short, medium, and long chain</a:t>
            </a:r>
          </a:p>
          <a:p>
            <a:pPr eaLnBrk="1" hangingPunct="1">
              <a:lnSpc>
                <a:spcPct val="80000"/>
              </a:lnSpc>
              <a:buNone/>
            </a:pPr>
            <a:r>
              <a:rPr lang="en-US" sz="2400" dirty="0" smtClean="0">
                <a:solidFill>
                  <a:srgbClr val="0033CC"/>
                </a:solidFill>
              </a:rPr>
              <a:t>	</a:t>
            </a:r>
          </a:p>
          <a:p>
            <a:pPr eaLnBrk="1" hangingPunct="1">
              <a:lnSpc>
                <a:spcPct val="80000"/>
              </a:lnSpc>
              <a:buNone/>
            </a:pPr>
            <a:r>
              <a:rPr lang="en-US" sz="2400" dirty="0" smtClean="0">
                <a:solidFill>
                  <a:srgbClr val="0033CC"/>
                </a:solidFill>
              </a:rPr>
              <a:t>	B. </a:t>
            </a:r>
            <a:r>
              <a:rPr lang="en-US" sz="2400" dirty="0" smtClean="0">
                <a:solidFill>
                  <a:srgbClr val="993300"/>
                </a:solidFill>
              </a:rPr>
              <a:t>STEROLS</a:t>
            </a:r>
            <a:endParaRPr lang="en-US" sz="2400" dirty="0" smtClean="0">
              <a:solidFill>
                <a:srgbClr val="993300"/>
              </a:solidFill>
            </a:endParaRPr>
          </a:p>
          <a:p>
            <a:pPr lvl="1" eaLnBrk="1" hangingPunct="1">
              <a:lnSpc>
                <a:spcPct val="80000"/>
              </a:lnSpc>
            </a:pPr>
            <a:r>
              <a:rPr lang="en-US" sz="2000" dirty="0" smtClean="0">
                <a:solidFill>
                  <a:srgbClr val="0033CC"/>
                </a:solidFill>
              </a:rPr>
              <a:t>Cholesterol and cholesterol esters</a:t>
            </a:r>
          </a:p>
          <a:p>
            <a:pPr lvl="1" eaLnBrk="1" hangingPunct="1">
              <a:lnSpc>
                <a:spcPct val="80000"/>
              </a:lnSpc>
            </a:pPr>
            <a:r>
              <a:rPr lang="en-US" sz="2000" dirty="0" smtClean="0">
                <a:solidFill>
                  <a:srgbClr val="0033CC"/>
                </a:solidFill>
              </a:rPr>
              <a:t>Steroid hormones</a:t>
            </a:r>
          </a:p>
          <a:p>
            <a:pPr eaLnBrk="1" hangingPunct="1">
              <a:lnSpc>
                <a:spcPct val="80000"/>
              </a:lnSpc>
            </a:pPr>
            <a:endParaRPr lang="en-US" sz="2400" dirty="0" smtClean="0">
              <a:solidFill>
                <a:srgbClr val="0033CC"/>
              </a:solidFill>
            </a:endParaRPr>
          </a:p>
          <a:p>
            <a:pPr eaLnBrk="1" hangingPunct="1">
              <a:lnSpc>
                <a:spcPct val="80000"/>
              </a:lnSpc>
              <a:buNone/>
            </a:pPr>
            <a:r>
              <a:rPr lang="en-US" sz="2400" dirty="0" smtClean="0">
                <a:solidFill>
                  <a:srgbClr val="0033CC"/>
                </a:solidFill>
              </a:rPr>
              <a:t>	C. </a:t>
            </a:r>
            <a:r>
              <a:rPr lang="en-US" sz="2400" dirty="0" smtClean="0">
                <a:solidFill>
                  <a:srgbClr val="993300"/>
                </a:solidFill>
              </a:rPr>
              <a:t>GLYCEROL ESTERS</a:t>
            </a:r>
          </a:p>
          <a:p>
            <a:pPr lvl="1" eaLnBrk="1" hangingPunct="1">
              <a:lnSpc>
                <a:spcPct val="80000"/>
              </a:lnSpc>
            </a:pPr>
            <a:r>
              <a:rPr lang="en-US" sz="2000" dirty="0" smtClean="0">
                <a:solidFill>
                  <a:srgbClr val="0033CC"/>
                </a:solidFill>
              </a:rPr>
              <a:t>Triglycerides, </a:t>
            </a:r>
          </a:p>
          <a:p>
            <a:pPr lvl="1" eaLnBrk="1" hangingPunct="1">
              <a:lnSpc>
                <a:spcPct val="80000"/>
              </a:lnSpc>
            </a:pPr>
            <a:r>
              <a:rPr lang="en-US" sz="2000" dirty="0" err="1" smtClean="0">
                <a:solidFill>
                  <a:srgbClr val="0033CC"/>
                </a:solidFill>
              </a:rPr>
              <a:t>phosphoglycerides</a:t>
            </a:r>
            <a:endParaRPr lang="en-US" sz="2000" dirty="0" smtClean="0">
              <a:solidFill>
                <a:srgbClr val="0033CC"/>
              </a:solidFill>
            </a:endParaRPr>
          </a:p>
          <a:p>
            <a:pPr eaLnBrk="1" hangingPunct="1">
              <a:lnSpc>
                <a:spcPct val="80000"/>
              </a:lnSpc>
            </a:pPr>
            <a:endParaRPr lang="en-US" sz="2400" dirty="0" smtClean="0">
              <a:solidFill>
                <a:srgbClr val="0033CC"/>
              </a:solidFill>
            </a:endParaRPr>
          </a:p>
          <a:p>
            <a:pPr eaLnBrk="1" hangingPunct="1">
              <a:lnSpc>
                <a:spcPct val="80000"/>
              </a:lnSpc>
              <a:buNone/>
            </a:pPr>
            <a:r>
              <a:rPr lang="en-US" sz="2400" dirty="0" smtClean="0">
                <a:solidFill>
                  <a:srgbClr val="0033CC"/>
                </a:solidFill>
              </a:rPr>
              <a:t>	D.</a:t>
            </a:r>
            <a:r>
              <a:rPr lang="en-US" sz="2400" dirty="0" smtClean="0">
                <a:solidFill>
                  <a:srgbClr val="993300"/>
                </a:solidFill>
              </a:rPr>
              <a:t> SPHINGOSINE</a:t>
            </a:r>
          </a:p>
          <a:p>
            <a:pPr lvl="1" eaLnBrk="1" hangingPunct="1">
              <a:lnSpc>
                <a:spcPct val="80000"/>
              </a:lnSpc>
            </a:pPr>
            <a:r>
              <a:rPr lang="en-US" sz="2000" dirty="0" err="1" smtClean="0">
                <a:solidFill>
                  <a:srgbClr val="0033CC"/>
                </a:solidFill>
              </a:rPr>
              <a:t>sphingomyelin</a:t>
            </a:r>
            <a:endParaRPr lang="en-US" sz="2000" dirty="0" smtClean="0">
              <a:solidFill>
                <a:srgbClr val="0033CC"/>
              </a:solidFill>
            </a:endParaRPr>
          </a:p>
          <a:p>
            <a:pPr eaLnBrk="1" hangingPunct="1">
              <a:lnSpc>
                <a:spcPct val="80000"/>
              </a:lnSpc>
              <a:buNone/>
            </a:pPr>
            <a:r>
              <a:rPr lang="en-US" sz="2400" dirty="0" smtClean="0">
                <a:solidFill>
                  <a:srgbClr val="0033CC"/>
                </a:solidFill>
              </a:rPr>
              <a:t>	</a:t>
            </a:r>
          </a:p>
          <a:p>
            <a:pPr eaLnBrk="1" hangingPunct="1">
              <a:lnSpc>
                <a:spcPct val="80000"/>
              </a:lnSpc>
              <a:buNone/>
            </a:pPr>
            <a:r>
              <a:rPr lang="en-US" sz="2400" dirty="0" smtClean="0">
                <a:solidFill>
                  <a:srgbClr val="0033CC"/>
                </a:solidFill>
              </a:rPr>
              <a:t>	E. </a:t>
            </a:r>
            <a:r>
              <a:rPr lang="en-US" sz="2400" dirty="0" smtClean="0">
                <a:solidFill>
                  <a:srgbClr val="993300"/>
                </a:solidFill>
              </a:rPr>
              <a:t>TERPENES</a:t>
            </a:r>
          </a:p>
          <a:p>
            <a:pPr lvl="1" eaLnBrk="1" hangingPunct="1">
              <a:lnSpc>
                <a:spcPct val="80000"/>
              </a:lnSpc>
            </a:pPr>
            <a:r>
              <a:rPr lang="en-US" sz="2000" dirty="0" err="1" smtClean="0">
                <a:solidFill>
                  <a:srgbClr val="0033CC"/>
                </a:solidFill>
              </a:rPr>
              <a:t>Vit</a:t>
            </a:r>
            <a:r>
              <a:rPr lang="en-US" sz="2000" dirty="0" smtClean="0">
                <a:solidFill>
                  <a:srgbClr val="0033CC"/>
                </a:solidFill>
              </a:rPr>
              <a:t> A, E and K</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457200" y="1142984"/>
            <a:ext cx="8229600" cy="4983179"/>
          </a:xfrm>
        </p:spPr>
        <p:txBody>
          <a:bodyPr>
            <a:normAutofit/>
          </a:bodyPr>
          <a:lstStyle/>
          <a:p>
            <a:pPr eaLnBrk="1" hangingPunct="1"/>
            <a:endParaRPr lang="en-US" sz="2800" b="1" dirty="0" smtClean="0">
              <a:cs typeface="Times New Roman" pitchFamily="18" charset="0"/>
            </a:endParaRPr>
          </a:p>
          <a:p>
            <a:pPr eaLnBrk="1" hangingPunct="1"/>
            <a:r>
              <a:rPr lang="en-US" sz="2800" dirty="0" smtClean="0">
                <a:solidFill>
                  <a:schemeClr val="accent2"/>
                </a:solidFill>
                <a:cs typeface="Times New Roman" pitchFamily="18" charset="0"/>
              </a:rPr>
              <a:t>Fatty acids</a:t>
            </a:r>
          </a:p>
          <a:p>
            <a:pPr eaLnBrk="1" hangingPunct="1">
              <a:buFontTx/>
              <a:buNone/>
            </a:pPr>
            <a:endParaRPr lang="en-US" sz="2800" dirty="0" smtClean="0">
              <a:solidFill>
                <a:schemeClr val="accent2"/>
              </a:solidFill>
              <a:cs typeface="Times New Roman" pitchFamily="18" charset="0"/>
            </a:endParaRPr>
          </a:p>
          <a:p>
            <a:pPr eaLnBrk="1" hangingPunct="1"/>
            <a:r>
              <a:rPr lang="en-US" sz="2800" dirty="0" smtClean="0">
                <a:cs typeface="Times New Roman" pitchFamily="18" charset="0"/>
              </a:rPr>
              <a:t> </a:t>
            </a:r>
            <a:r>
              <a:rPr lang="en-US" sz="2800" dirty="0" smtClean="0">
                <a:solidFill>
                  <a:schemeClr val="accent2"/>
                </a:solidFill>
                <a:cs typeface="Times New Roman" pitchFamily="18" charset="0"/>
              </a:rPr>
              <a:t>Triglycerides </a:t>
            </a:r>
          </a:p>
          <a:p>
            <a:pPr eaLnBrk="1" hangingPunct="1">
              <a:buFontTx/>
              <a:buNone/>
            </a:pPr>
            <a:endParaRPr lang="en-US" sz="2800" dirty="0" smtClean="0">
              <a:solidFill>
                <a:schemeClr val="accent2"/>
              </a:solidFill>
              <a:cs typeface="Times New Roman" pitchFamily="18" charset="0"/>
            </a:endParaRPr>
          </a:p>
          <a:p>
            <a:pPr eaLnBrk="1" hangingPunct="1"/>
            <a:r>
              <a:rPr lang="en-US" sz="2800" dirty="0" smtClean="0">
                <a:solidFill>
                  <a:schemeClr val="accent2"/>
                </a:solidFill>
                <a:cs typeface="Times New Roman" pitchFamily="18" charset="0"/>
              </a:rPr>
              <a:t>Phospholipids</a:t>
            </a:r>
            <a:r>
              <a:rPr lang="en-US" sz="2800" dirty="0" smtClean="0">
                <a:solidFill>
                  <a:schemeClr val="accent2"/>
                </a:solidFill>
              </a:rPr>
              <a:t> </a:t>
            </a:r>
          </a:p>
          <a:p>
            <a:pPr eaLnBrk="1" hangingPunct="1">
              <a:buFontTx/>
              <a:buNone/>
            </a:pPr>
            <a:endParaRPr lang="en-US" sz="2800" dirty="0" smtClean="0">
              <a:solidFill>
                <a:schemeClr val="accent2"/>
              </a:solidFill>
            </a:endParaRPr>
          </a:p>
          <a:p>
            <a:pPr eaLnBrk="1" hangingPunct="1"/>
            <a:r>
              <a:rPr lang="en-US" sz="2800" dirty="0" smtClean="0">
                <a:solidFill>
                  <a:schemeClr val="accent2"/>
                </a:solidFill>
                <a:cs typeface="Times New Roman" pitchFamily="18" charset="0"/>
              </a:rPr>
              <a:t>Cholesterol</a:t>
            </a:r>
          </a:p>
          <a:p>
            <a:pPr eaLnBrk="1" hangingPunct="1"/>
            <a:endParaRPr lang="en-US" sz="2800" dirty="0" smtClean="0">
              <a:solidFill>
                <a:schemeClr val="accent2"/>
              </a:solidFill>
              <a:cs typeface="Times New Roman" pitchFamily="18" charset="0"/>
            </a:endParaRPr>
          </a:p>
          <a:p>
            <a:pPr eaLnBrk="1" hangingPunct="1"/>
            <a:endParaRPr lang="en-US" sz="2800" dirty="0" smtClean="0">
              <a:solidFill>
                <a:schemeClr val="accent2"/>
              </a:solidFill>
              <a:cs typeface="Times New Roman" pitchFamily="18" charset="0"/>
            </a:endParaRPr>
          </a:p>
          <a:p>
            <a:pPr eaLnBrk="1" hangingPunct="1"/>
            <a:endParaRPr lang="en-US" sz="2800" dirty="0" smtClean="0">
              <a:solidFill>
                <a:schemeClr val="accent2"/>
              </a:solidFill>
            </a:endParaRPr>
          </a:p>
        </p:txBody>
      </p:sp>
      <p:sp>
        <p:nvSpPr>
          <p:cNvPr id="4" name="Title 1"/>
          <p:cNvSpPr txBox="1">
            <a:spLocks/>
          </p:cNvSpPr>
          <p:nvPr/>
        </p:nvSpPr>
        <p:spPr>
          <a:xfrm>
            <a:off x="214282" y="214290"/>
            <a:ext cx="7929618" cy="928694"/>
          </a:xfrm>
          <a:prstGeom prst="rect">
            <a:avLst/>
          </a:prstGeom>
        </p:spPr>
        <p:txBody>
          <a:bodyPr vert="horz" lIns="45720" tIns="0" rIns="45720" bIns="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Plasma Lipids</a:t>
            </a:r>
            <a:endParaRPr kumimoji="0" lang="en-US" sz="44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46633</TotalTime>
  <Words>4237</Words>
  <Application>Microsoft Office PowerPoint</Application>
  <PresentationFormat>On-screen Show (4:3)</PresentationFormat>
  <Paragraphs>742</Paragraphs>
  <Slides>75</Slides>
  <Notes>10</Notes>
  <HiddenSlides>0</HiddenSlides>
  <MMClips>0</MMClips>
  <ScaleCrop>false</ScaleCrop>
  <HeadingPairs>
    <vt:vector size="4" baseType="variant">
      <vt:variant>
        <vt:lpstr>Theme</vt:lpstr>
      </vt:variant>
      <vt:variant>
        <vt:i4>1</vt:i4>
      </vt:variant>
      <vt:variant>
        <vt:lpstr>Slide Titles</vt:lpstr>
      </vt:variant>
      <vt:variant>
        <vt:i4>75</vt:i4>
      </vt:variant>
    </vt:vector>
  </HeadingPairs>
  <TitlesOfParts>
    <vt:vector size="76" baseType="lpstr">
      <vt:lpstr>Office Theme</vt:lpstr>
      <vt:lpstr>PLASMA LIPIDS, LIPOPROTEINS &amp; DISORDERS</vt:lpstr>
      <vt:lpstr>OUTLINE</vt:lpstr>
      <vt:lpstr>OBJECTIVES</vt:lpstr>
      <vt:lpstr>introduction</vt:lpstr>
      <vt:lpstr>Lipids</vt:lpstr>
      <vt:lpstr>Lipids</vt:lpstr>
      <vt:lpstr>Lipids</vt:lpstr>
      <vt:lpstr>Classification of Lipids</vt:lpstr>
      <vt:lpstr>PowerPoint Presentation</vt:lpstr>
      <vt:lpstr>Lipids are  important physiologically: </vt:lpstr>
      <vt:lpstr>Lipids are also important pathophysiologically: </vt:lpstr>
      <vt:lpstr>FATTY ACIDS</vt:lpstr>
      <vt:lpstr>FATTY ACIDS</vt:lpstr>
      <vt:lpstr>TRIGLYCERIDES (FAT)</vt:lpstr>
      <vt:lpstr>PHOSPHOLIPIDS  </vt:lpstr>
      <vt:lpstr>CHOLESTEROL</vt:lpstr>
      <vt:lpstr>What are lipoproteins?</vt:lpstr>
      <vt:lpstr>.</vt:lpstr>
      <vt:lpstr>.</vt:lpstr>
      <vt:lpstr>Lipoproteins – “body’s oil industry”</vt:lpstr>
      <vt:lpstr>.</vt:lpstr>
      <vt:lpstr>Metabolism of  lipoproteins</vt:lpstr>
      <vt:lpstr>LIPOPROTEIN CLASSES IN ORDER OF DENSITY</vt:lpstr>
      <vt:lpstr>Properties of Lipoproteins</vt:lpstr>
      <vt:lpstr>PowerPoint Presentation</vt:lpstr>
      <vt:lpstr>Digestion of lipids</vt:lpstr>
      <vt:lpstr>PowerPoint Presentation</vt:lpstr>
      <vt:lpstr>Exogenous Lipid Transport</vt:lpstr>
      <vt:lpstr>PowerPoint Presentation</vt:lpstr>
      <vt:lpstr>PowerPoint Presentation</vt:lpstr>
      <vt:lpstr>PowerPoint Presentation</vt:lpstr>
      <vt:lpstr>PowerPoint Presentation</vt:lpstr>
      <vt:lpstr>Fate of chylomicrons</vt:lpstr>
      <vt:lpstr>PowerPoint Presentation</vt:lpstr>
      <vt:lpstr>Endogenous Lipid Transport</vt:lpstr>
      <vt:lpstr>Endogenous Lipid Transport</vt:lpstr>
      <vt:lpstr>METABolism of vldl</vt:lpstr>
      <vt:lpstr>PowerPoint Presentation</vt:lpstr>
      <vt:lpstr>METABolism of ldl</vt:lpstr>
      <vt:lpstr>PowerPoint Presentation</vt:lpstr>
      <vt:lpstr>PowerPoint Presentation</vt:lpstr>
      <vt:lpstr>Function of LDL receptor</vt:lpstr>
      <vt:lpstr>HDL METABOLISM</vt:lpstr>
      <vt:lpstr>PowerPoint Presentation</vt:lpstr>
      <vt:lpstr>Dietary Regulation of Lipoprotein Synthesis</vt:lpstr>
      <vt:lpstr>Dietary Regulation of Lipoprotein Synthesis</vt:lpstr>
      <vt:lpstr>PowerPoint Presentation</vt:lpstr>
      <vt:lpstr> Effects of increased free cholesterol in the cells</vt:lpstr>
      <vt:lpstr>DISORDERS OF LIPID METABOLISM</vt:lpstr>
      <vt:lpstr>Clinical Features of Lipid Disorders</vt:lpstr>
      <vt:lpstr>Clinical Features of Lipid Disorders</vt:lpstr>
      <vt:lpstr>INVESTIGATIONS OF LIPID DISORDERS </vt:lpstr>
      <vt:lpstr>Disorders of lipoprotein metabolism</vt:lpstr>
      <vt:lpstr>Familial hypercholesterolaemia (FHC) </vt:lpstr>
      <vt:lpstr>PowerPoint Presentation</vt:lpstr>
      <vt:lpstr>3. Familial defective apoB 3500 </vt:lpstr>
      <vt:lpstr>PowerPoint Presentation</vt:lpstr>
      <vt:lpstr>5. Familial Hypertriglyceridaemia (TG &gt;10mM) </vt:lpstr>
      <vt:lpstr>   6. Type III hyperlipoproteinaemia (or familial dysbetalipoproteineamia or broad β- hyperlipidaemia) </vt:lpstr>
      <vt:lpstr>7. Polygenic hypercholesterolaemia (IIa &amp; IIb)  </vt:lpstr>
      <vt:lpstr>Hyperalphalipoproteinemia </vt:lpstr>
      <vt:lpstr>Secondary hyperlipidaemias: </vt:lpstr>
      <vt:lpstr>Tangier disease </vt:lpstr>
      <vt:lpstr>Plasma Lipid profile</vt:lpstr>
      <vt:lpstr>FRIEDEWALD EQUATION</vt:lpstr>
      <vt:lpstr>PowerPoint Presentation</vt:lpstr>
      <vt:lpstr>Treatment guidelines </vt:lpstr>
      <vt:lpstr>PowerPoint Presentation</vt:lpstr>
      <vt:lpstr>Kidney disease and Hyperlipidaemia  </vt:lpstr>
      <vt:lpstr>Liver disease and Hyperlipidaemia </vt:lpstr>
      <vt:lpstr>Diabetes and Hyperlipidaemia </vt:lpstr>
      <vt:lpstr>Thyroid disorder and Hyperlipidaemia </vt:lpstr>
      <vt:lpstr>Medication and Hyperlipidaemia </vt:lpstr>
      <vt:lpstr>REFERENCES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Literature Review &amp; Online Skills     In Literature Search.</dc:title>
  <dc:creator>akeemlawal</dc:creator>
  <cp:lastModifiedBy>USER</cp:lastModifiedBy>
  <cp:revision>635</cp:revision>
  <dcterms:created xsi:type="dcterms:W3CDTF">2010-01-02T15:21:24Z</dcterms:created>
  <dcterms:modified xsi:type="dcterms:W3CDTF">2022-03-07T18:52:06Z</dcterms:modified>
</cp:coreProperties>
</file>