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5"/>
  </p:notesMasterIdLst>
  <p:sldIdLst>
    <p:sldId id="256" r:id="rId2"/>
    <p:sldId id="257" r:id="rId3"/>
    <p:sldId id="387" r:id="rId4"/>
    <p:sldId id="374" r:id="rId5"/>
    <p:sldId id="382" r:id="rId6"/>
    <p:sldId id="383" r:id="rId7"/>
    <p:sldId id="368" r:id="rId8"/>
    <p:sldId id="375" r:id="rId9"/>
    <p:sldId id="371" r:id="rId10"/>
    <p:sldId id="384" r:id="rId11"/>
    <p:sldId id="385" r:id="rId12"/>
    <p:sldId id="386" r:id="rId13"/>
    <p:sldId id="376" r:id="rId14"/>
    <p:sldId id="377" r:id="rId15"/>
    <p:sldId id="378" r:id="rId16"/>
    <p:sldId id="379" r:id="rId17"/>
    <p:sldId id="380" r:id="rId18"/>
    <p:sldId id="381" r:id="rId19"/>
    <p:sldId id="369" r:id="rId20"/>
    <p:sldId id="372" r:id="rId21"/>
    <p:sldId id="294" r:id="rId22"/>
    <p:sldId id="295" r:id="rId23"/>
    <p:sldId id="296" r:id="rId24"/>
    <p:sldId id="297" r:id="rId25"/>
    <p:sldId id="298" r:id="rId26"/>
    <p:sldId id="300" r:id="rId27"/>
    <p:sldId id="301" r:id="rId28"/>
    <p:sldId id="302" r:id="rId29"/>
    <p:sldId id="303" r:id="rId30"/>
    <p:sldId id="305" r:id="rId31"/>
    <p:sldId id="306" r:id="rId32"/>
    <p:sldId id="307" r:id="rId33"/>
    <p:sldId id="308" r:id="rId34"/>
    <p:sldId id="309" r:id="rId35"/>
    <p:sldId id="311" r:id="rId36"/>
    <p:sldId id="312" r:id="rId37"/>
    <p:sldId id="313" r:id="rId38"/>
    <p:sldId id="314" r:id="rId39"/>
    <p:sldId id="315" r:id="rId40"/>
    <p:sldId id="317" r:id="rId41"/>
    <p:sldId id="318" r:id="rId42"/>
    <p:sldId id="319" r:id="rId43"/>
    <p:sldId id="320" r:id="rId44"/>
    <p:sldId id="322" r:id="rId45"/>
    <p:sldId id="323" r:id="rId46"/>
    <p:sldId id="324" r:id="rId47"/>
    <p:sldId id="325" r:id="rId48"/>
    <p:sldId id="326" r:id="rId49"/>
    <p:sldId id="328" r:id="rId50"/>
    <p:sldId id="329" r:id="rId51"/>
    <p:sldId id="330" r:id="rId52"/>
    <p:sldId id="331" r:id="rId53"/>
    <p:sldId id="332" r:id="rId54"/>
    <p:sldId id="334" r:id="rId55"/>
    <p:sldId id="335" r:id="rId56"/>
    <p:sldId id="336" r:id="rId57"/>
    <p:sldId id="337" r:id="rId58"/>
    <p:sldId id="338" r:id="rId59"/>
    <p:sldId id="339" r:id="rId60"/>
    <p:sldId id="340" r:id="rId61"/>
    <p:sldId id="341" r:id="rId62"/>
    <p:sldId id="342" r:id="rId63"/>
    <p:sldId id="287" r:id="rId64"/>
    <p:sldId id="288" r:id="rId65"/>
    <p:sldId id="289" r:id="rId66"/>
    <p:sldId id="290" r:id="rId67"/>
    <p:sldId id="291" r:id="rId68"/>
    <p:sldId id="280" r:id="rId69"/>
    <p:sldId id="281" r:id="rId70"/>
    <p:sldId id="282" r:id="rId71"/>
    <p:sldId id="283" r:id="rId72"/>
    <p:sldId id="284" r:id="rId73"/>
    <p:sldId id="285" r:id="rId74"/>
    <p:sldId id="343" r:id="rId75"/>
    <p:sldId id="344" r:id="rId76"/>
    <p:sldId id="345" r:id="rId77"/>
    <p:sldId id="346" r:id="rId78"/>
    <p:sldId id="347" r:id="rId79"/>
    <p:sldId id="348" r:id="rId80"/>
    <p:sldId id="349" r:id="rId81"/>
    <p:sldId id="350" r:id="rId82"/>
    <p:sldId id="351" r:id="rId83"/>
    <p:sldId id="352" r:id="rId84"/>
    <p:sldId id="353" r:id="rId85"/>
    <p:sldId id="354" r:id="rId86"/>
    <p:sldId id="355" r:id="rId87"/>
    <p:sldId id="356" r:id="rId88"/>
    <p:sldId id="258" r:id="rId89"/>
    <p:sldId id="273" r:id="rId90"/>
    <p:sldId id="275" r:id="rId91"/>
    <p:sldId id="277" r:id="rId92"/>
    <p:sldId id="276" r:id="rId93"/>
    <p:sldId id="357" r:id="rId94"/>
    <p:sldId id="358" r:id="rId95"/>
    <p:sldId id="359" r:id="rId96"/>
    <p:sldId id="360" r:id="rId97"/>
    <p:sldId id="361" r:id="rId98"/>
    <p:sldId id="362" r:id="rId99"/>
    <p:sldId id="363" r:id="rId100"/>
    <p:sldId id="364" r:id="rId101"/>
    <p:sldId id="365" r:id="rId102"/>
    <p:sldId id="366" r:id="rId103"/>
    <p:sldId id="367" r:id="rId10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23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756F60-D460-4A06-B041-22F3FAF733C0}" type="datetimeFigureOut">
              <a:rPr lang="en-US" smtClean="0"/>
              <a:t>4/15/2022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16813F-1BFD-49A2-B7D6-9EF0213D81FB}" type="slidenum">
              <a:rPr lang="en-US" smtClean="0"/>
              <a:t>‹#›</a:t>
            </a:fld>
            <a:endParaRPr lang="en-US"/>
          </a:p>
        </p:txBody>
      </p:sp>
    </p:spTree>
    <p:extLst>
      <p:ext uri="{BB962C8B-B14F-4D97-AF65-F5344CB8AC3E}">
        <p14:creationId xmlns:p14="http://schemas.microsoft.com/office/powerpoint/2010/main" val="2990151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C8667673-3740-4D64-BFC7-C57C8BDABBBC}" type="datetimeFigureOut">
              <a:rPr lang="en-AU" smtClean="0"/>
              <a:t>15/04/2022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5B99192-877B-4469-877B-FB2FC27C82B1}" type="slidenum">
              <a:rPr lang="en-AU" smtClean="0"/>
              <a:t>‹#›</a:t>
            </a:fld>
            <a:endParaRPr lang="en-AU"/>
          </a:p>
        </p:txBody>
      </p:sp>
    </p:spTree>
    <p:extLst>
      <p:ext uri="{BB962C8B-B14F-4D97-AF65-F5344CB8AC3E}">
        <p14:creationId xmlns:p14="http://schemas.microsoft.com/office/powerpoint/2010/main" val="282792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8667673-3740-4D64-BFC7-C57C8BDABBBC}" type="datetimeFigureOut">
              <a:rPr lang="en-AU" smtClean="0"/>
              <a:t>15/04/2022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5B99192-877B-4469-877B-FB2FC27C82B1}" type="slidenum">
              <a:rPr lang="en-AU" smtClean="0"/>
              <a:t>‹#›</a:t>
            </a:fld>
            <a:endParaRPr lang="en-AU"/>
          </a:p>
        </p:txBody>
      </p:sp>
    </p:spTree>
    <p:extLst>
      <p:ext uri="{BB962C8B-B14F-4D97-AF65-F5344CB8AC3E}">
        <p14:creationId xmlns:p14="http://schemas.microsoft.com/office/powerpoint/2010/main" val="3539253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8667673-3740-4D64-BFC7-C57C8BDABBBC}" type="datetimeFigureOut">
              <a:rPr lang="en-AU" smtClean="0"/>
              <a:t>15/04/2022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5B99192-877B-4469-877B-FB2FC27C82B1}" type="slidenum">
              <a:rPr lang="en-AU" smtClean="0"/>
              <a:t>‹#›</a:t>
            </a:fld>
            <a:endParaRPr lang="en-AU"/>
          </a:p>
        </p:txBody>
      </p:sp>
    </p:spTree>
    <p:extLst>
      <p:ext uri="{BB962C8B-B14F-4D97-AF65-F5344CB8AC3E}">
        <p14:creationId xmlns:p14="http://schemas.microsoft.com/office/powerpoint/2010/main" val="3139014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8667673-3740-4D64-BFC7-C57C8BDABBBC}" type="datetimeFigureOut">
              <a:rPr lang="en-AU" smtClean="0"/>
              <a:t>15/04/2022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5B99192-877B-4469-877B-FB2FC27C82B1}" type="slidenum">
              <a:rPr lang="en-AU" smtClean="0"/>
              <a:t>‹#›</a:t>
            </a:fld>
            <a:endParaRPr lang="en-AU"/>
          </a:p>
        </p:txBody>
      </p:sp>
    </p:spTree>
    <p:extLst>
      <p:ext uri="{BB962C8B-B14F-4D97-AF65-F5344CB8AC3E}">
        <p14:creationId xmlns:p14="http://schemas.microsoft.com/office/powerpoint/2010/main" val="2018046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667673-3740-4D64-BFC7-C57C8BDABBBC}" type="datetimeFigureOut">
              <a:rPr lang="en-AU" smtClean="0"/>
              <a:t>15/04/2022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5B99192-877B-4469-877B-FB2FC27C82B1}" type="slidenum">
              <a:rPr lang="en-AU" smtClean="0"/>
              <a:t>‹#›</a:t>
            </a:fld>
            <a:endParaRPr lang="en-AU"/>
          </a:p>
        </p:txBody>
      </p:sp>
    </p:spTree>
    <p:extLst>
      <p:ext uri="{BB962C8B-B14F-4D97-AF65-F5344CB8AC3E}">
        <p14:creationId xmlns:p14="http://schemas.microsoft.com/office/powerpoint/2010/main" val="4187634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C8667673-3740-4D64-BFC7-C57C8BDABBBC}" type="datetimeFigureOut">
              <a:rPr lang="en-AU" smtClean="0"/>
              <a:t>15/04/2022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5B99192-877B-4469-877B-FB2FC27C82B1}" type="slidenum">
              <a:rPr lang="en-AU" smtClean="0"/>
              <a:t>‹#›</a:t>
            </a:fld>
            <a:endParaRPr lang="en-AU"/>
          </a:p>
        </p:txBody>
      </p:sp>
    </p:spTree>
    <p:extLst>
      <p:ext uri="{BB962C8B-B14F-4D97-AF65-F5344CB8AC3E}">
        <p14:creationId xmlns:p14="http://schemas.microsoft.com/office/powerpoint/2010/main" val="728580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C8667673-3740-4D64-BFC7-C57C8BDABBBC}" type="datetimeFigureOut">
              <a:rPr lang="en-AU" smtClean="0"/>
              <a:t>15/04/2022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5B99192-877B-4469-877B-FB2FC27C82B1}" type="slidenum">
              <a:rPr lang="en-AU" smtClean="0"/>
              <a:t>‹#›</a:t>
            </a:fld>
            <a:endParaRPr lang="en-AU"/>
          </a:p>
        </p:txBody>
      </p:sp>
    </p:spTree>
    <p:extLst>
      <p:ext uri="{BB962C8B-B14F-4D97-AF65-F5344CB8AC3E}">
        <p14:creationId xmlns:p14="http://schemas.microsoft.com/office/powerpoint/2010/main" val="3631223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C8667673-3740-4D64-BFC7-C57C8BDABBBC}" type="datetimeFigureOut">
              <a:rPr lang="en-AU" smtClean="0"/>
              <a:t>15/04/2022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5B99192-877B-4469-877B-FB2FC27C82B1}" type="slidenum">
              <a:rPr lang="en-AU" smtClean="0"/>
              <a:t>‹#›</a:t>
            </a:fld>
            <a:endParaRPr lang="en-AU"/>
          </a:p>
        </p:txBody>
      </p:sp>
    </p:spTree>
    <p:extLst>
      <p:ext uri="{BB962C8B-B14F-4D97-AF65-F5344CB8AC3E}">
        <p14:creationId xmlns:p14="http://schemas.microsoft.com/office/powerpoint/2010/main" val="1065568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667673-3740-4D64-BFC7-C57C8BDABBBC}" type="datetimeFigureOut">
              <a:rPr lang="en-AU" smtClean="0"/>
              <a:t>15/04/2022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5B99192-877B-4469-877B-FB2FC27C82B1}" type="slidenum">
              <a:rPr lang="en-AU" smtClean="0"/>
              <a:t>‹#›</a:t>
            </a:fld>
            <a:endParaRPr lang="en-AU"/>
          </a:p>
        </p:txBody>
      </p:sp>
    </p:spTree>
    <p:extLst>
      <p:ext uri="{BB962C8B-B14F-4D97-AF65-F5344CB8AC3E}">
        <p14:creationId xmlns:p14="http://schemas.microsoft.com/office/powerpoint/2010/main" val="684816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667673-3740-4D64-BFC7-C57C8BDABBBC}" type="datetimeFigureOut">
              <a:rPr lang="en-AU" smtClean="0"/>
              <a:t>15/04/2022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5B99192-877B-4469-877B-FB2FC27C82B1}" type="slidenum">
              <a:rPr lang="en-AU" smtClean="0"/>
              <a:t>‹#›</a:t>
            </a:fld>
            <a:endParaRPr lang="en-AU"/>
          </a:p>
        </p:txBody>
      </p:sp>
    </p:spTree>
    <p:extLst>
      <p:ext uri="{BB962C8B-B14F-4D97-AF65-F5344CB8AC3E}">
        <p14:creationId xmlns:p14="http://schemas.microsoft.com/office/powerpoint/2010/main" val="2434812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667673-3740-4D64-BFC7-C57C8BDABBBC}" type="datetimeFigureOut">
              <a:rPr lang="en-AU" smtClean="0"/>
              <a:t>15/04/2022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5B99192-877B-4469-877B-FB2FC27C82B1}" type="slidenum">
              <a:rPr lang="en-AU" smtClean="0"/>
              <a:t>‹#›</a:t>
            </a:fld>
            <a:endParaRPr lang="en-AU"/>
          </a:p>
        </p:txBody>
      </p:sp>
    </p:spTree>
    <p:extLst>
      <p:ext uri="{BB962C8B-B14F-4D97-AF65-F5344CB8AC3E}">
        <p14:creationId xmlns:p14="http://schemas.microsoft.com/office/powerpoint/2010/main" val="3994011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667673-3740-4D64-BFC7-C57C8BDABBBC}" type="datetimeFigureOut">
              <a:rPr lang="en-AU" smtClean="0"/>
              <a:t>15/04/2022</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B99192-877B-4469-877B-FB2FC27C82B1}" type="slidenum">
              <a:rPr lang="en-AU" smtClean="0"/>
              <a:t>‹#›</a:t>
            </a:fld>
            <a:endParaRPr lang="en-AU"/>
          </a:p>
        </p:txBody>
      </p:sp>
    </p:spTree>
    <p:extLst>
      <p:ext uri="{BB962C8B-B14F-4D97-AF65-F5344CB8AC3E}">
        <p14:creationId xmlns:p14="http://schemas.microsoft.com/office/powerpoint/2010/main" val="2265441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en.wikipedia.org/wiki/Antigen"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hyperlink" Target="https://www.cancer.gov/about-cancer/diagnosis-staging/diagnosis/tumor-markers-lis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Teratoma" TargetMode="External"/><Relationship Id="rId2" Type="http://schemas.openxmlformats.org/officeDocument/2006/relationships/hyperlink" Target="https://en.wikipedia.org/wiki/Relaps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Personalized_medicine" TargetMode="External"/><Relationship Id="rId2" Type="http://schemas.openxmlformats.org/officeDocument/2006/relationships/hyperlink" Target="https://en.wikipedia.org/wiki/Companion_diagnostic"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False_positives_and_false_negatives" TargetMode="External"/><Relationship Id="rId3" Type="http://schemas.openxmlformats.org/officeDocument/2006/relationships/hyperlink" Target="https://en.wikipedia.org/wiki/Blood" TargetMode="External"/><Relationship Id="rId7" Type="http://schemas.openxmlformats.org/officeDocument/2006/relationships/hyperlink" Target="https://en.wikipedia.org/wiki/Oncology" TargetMode="External"/><Relationship Id="rId2" Type="http://schemas.openxmlformats.org/officeDocument/2006/relationships/hyperlink" Target="https://en.wikipedia.org/wiki/Biomarker_(medicine)" TargetMode="External"/><Relationship Id="rId1" Type="http://schemas.openxmlformats.org/officeDocument/2006/relationships/slideLayout" Target="../slideLayouts/slideLayout2.xml"/><Relationship Id="rId6" Type="http://schemas.openxmlformats.org/officeDocument/2006/relationships/hyperlink" Target="https://en.wikipedia.org/wiki/Cancer" TargetMode="External"/><Relationship Id="rId5" Type="http://schemas.openxmlformats.org/officeDocument/2006/relationships/hyperlink" Target="https://en.wikipedia.org/wiki/Biological_tissue" TargetMode="External"/><Relationship Id="rId4" Type="http://schemas.openxmlformats.org/officeDocument/2006/relationships/hyperlink" Target="https://en.wikipedia.org/wiki/Urin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en.wikipedia.org/wiki/Biopsy" TargetMode="External"/><Relationship Id="rId3" Type="http://schemas.openxmlformats.org/officeDocument/2006/relationships/hyperlink" Target="https://en.wikipedia.org/wiki/Ultrasonography" TargetMode="External"/><Relationship Id="rId7" Type="http://schemas.openxmlformats.org/officeDocument/2006/relationships/hyperlink" Target="https://en.wikipedia.org/wiki/Diagnostic_test" TargetMode="External"/><Relationship Id="rId2" Type="http://schemas.openxmlformats.org/officeDocument/2006/relationships/hyperlink" Target="https://en.wikipedia.org/wiki/Mammography" TargetMode="External"/><Relationship Id="rId1" Type="http://schemas.openxmlformats.org/officeDocument/2006/relationships/slideLayout" Target="../slideLayouts/slideLayout2.xml"/><Relationship Id="rId6" Type="http://schemas.openxmlformats.org/officeDocument/2006/relationships/hyperlink" Target="https://en.wikipedia.org/wiki/Cancer_staging" TargetMode="External"/><Relationship Id="rId5" Type="http://schemas.openxmlformats.org/officeDocument/2006/relationships/hyperlink" Target="https://en.wikipedia.org/wiki/Magnetic_resonance_imaging" TargetMode="External"/><Relationship Id="rId4" Type="http://schemas.openxmlformats.org/officeDocument/2006/relationships/hyperlink" Target="https://en.wikipedia.org/wiki/Computed_tomography"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b="1" dirty="0" smtClean="0">
                <a:solidFill>
                  <a:srgbClr val="FFC000"/>
                </a:solidFill>
                <a:latin typeface="Arial Narrow" pitchFamily="34" charset="0"/>
              </a:rPr>
              <a:t>TUMOUR </a:t>
            </a:r>
            <a:r>
              <a:rPr lang="en-AU" b="1" dirty="0" smtClean="0">
                <a:solidFill>
                  <a:srgbClr val="FFC000"/>
                </a:solidFill>
                <a:latin typeface="Arial Narrow" pitchFamily="34" charset="0"/>
              </a:rPr>
              <a:t>MARKERS 1</a:t>
            </a:r>
            <a:endParaRPr lang="en-AU" b="1" dirty="0">
              <a:solidFill>
                <a:srgbClr val="FFC000"/>
              </a:solidFill>
              <a:latin typeface="Arial Narrow" pitchFamily="34" charset="0"/>
            </a:endParaRPr>
          </a:p>
        </p:txBody>
      </p:sp>
      <p:sp>
        <p:nvSpPr>
          <p:cNvPr id="3" name="Subtitle 2"/>
          <p:cNvSpPr>
            <a:spLocks noGrp="1"/>
          </p:cNvSpPr>
          <p:nvPr>
            <p:ph type="subTitle" idx="1"/>
          </p:nvPr>
        </p:nvSpPr>
        <p:spPr/>
        <p:txBody>
          <a:bodyPr>
            <a:normAutofit fontScale="92500" lnSpcReduction="20000"/>
          </a:bodyPr>
          <a:lstStyle/>
          <a:p>
            <a:r>
              <a:rPr lang="en-US" b="1" dirty="0">
                <a:solidFill>
                  <a:schemeClr val="accent3">
                    <a:lumMod val="75000"/>
                  </a:schemeClr>
                </a:solidFill>
                <a:latin typeface="Agency FB" pitchFamily="34" charset="0"/>
              </a:rPr>
              <a:t>DR TM ADAJA</a:t>
            </a:r>
          </a:p>
          <a:p>
            <a:r>
              <a:rPr lang="en-US" b="1" dirty="0">
                <a:solidFill>
                  <a:schemeClr val="tx2">
                    <a:lumMod val="60000"/>
                    <a:lumOff val="40000"/>
                  </a:schemeClr>
                </a:solidFill>
              </a:rPr>
              <a:t>SENIOR LECTURER/CONSULTANT CHEMICAL PATHOLOGIST</a:t>
            </a:r>
          </a:p>
          <a:p>
            <a:r>
              <a:rPr lang="en-US" dirty="0">
                <a:latin typeface="Arial Narrow" pitchFamily="34" charset="0"/>
              </a:rPr>
              <a:t>FMC, OWO,ONDO STATE,NIGERIA</a:t>
            </a:r>
          </a:p>
          <a:p>
            <a:endParaRPr lang="en-AU" dirty="0"/>
          </a:p>
        </p:txBody>
      </p:sp>
      <p:sp>
        <p:nvSpPr>
          <p:cNvPr id="4" name="Date Placeholder 3"/>
          <p:cNvSpPr>
            <a:spLocks noGrp="1"/>
          </p:cNvSpPr>
          <p:nvPr>
            <p:ph type="dt" sz="half" idx="10"/>
          </p:nvPr>
        </p:nvSpPr>
        <p:spPr/>
        <p:txBody>
          <a:bodyPr/>
          <a:lstStyle/>
          <a:p>
            <a:fld id="{57A96666-AA51-4A88-9803-EDE45953FE1D}" type="datetime1">
              <a:rPr lang="en-AU" smtClean="0"/>
              <a:t>15/04/2022</a:t>
            </a:fld>
            <a:endParaRPr lang="en-AU"/>
          </a:p>
        </p:txBody>
      </p:sp>
      <p:sp>
        <p:nvSpPr>
          <p:cNvPr id="5" name="Footer Placeholder 4"/>
          <p:cNvSpPr>
            <a:spLocks noGrp="1"/>
          </p:cNvSpPr>
          <p:nvPr>
            <p:ph type="ftr" sz="quarter" idx="11"/>
          </p:nvPr>
        </p:nvSpPr>
        <p:spPr/>
        <p:txBody>
          <a:bodyPr/>
          <a:lstStyle/>
          <a:p>
            <a:r>
              <a:rPr lang="en-US" smtClean="0"/>
              <a:t>DR TM ADAJA, DEPT OF CHEMICAL PATHOLOGY</a:t>
            </a:r>
            <a:endParaRPr lang="en-AU"/>
          </a:p>
        </p:txBody>
      </p:sp>
      <p:sp>
        <p:nvSpPr>
          <p:cNvPr id="6" name="Slide Number Placeholder 5"/>
          <p:cNvSpPr>
            <a:spLocks noGrp="1"/>
          </p:cNvSpPr>
          <p:nvPr>
            <p:ph type="sldNum" sz="quarter" idx="12"/>
          </p:nvPr>
        </p:nvSpPr>
        <p:spPr/>
        <p:txBody>
          <a:bodyPr/>
          <a:lstStyle/>
          <a:p>
            <a:fld id="{45B99192-877B-4469-877B-FB2FC27C82B1}" type="slidenum">
              <a:rPr lang="en-AU" smtClean="0"/>
              <a:t>1</a:t>
            </a:fld>
            <a:endParaRPr lang="en-AU"/>
          </a:p>
        </p:txBody>
      </p:sp>
    </p:spTree>
    <p:extLst>
      <p:ext uri="{BB962C8B-B14F-4D97-AF65-F5344CB8AC3E}">
        <p14:creationId xmlns:p14="http://schemas.microsoft.com/office/powerpoint/2010/main" val="3339404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OF TUMOUR MARKERS</a:t>
            </a:r>
            <a:endParaRPr lang="en-US" dirty="0"/>
          </a:p>
        </p:txBody>
      </p:sp>
      <p:sp>
        <p:nvSpPr>
          <p:cNvPr id="3" name="Content Placeholder 2"/>
          <p:cNvSpPr>
            <a:spLocks noGrp="1"/>
          </p:cNvSpPr>
          <p:nvPr>
            <p:ph idx="1"/>
          </p:nvPr>
        </p:nvSpPr>
        <p:spPr/>
        <p:txBody>
          <a:bodyPr>
            <a:normAutofit fontScale="92500" lnSpcReduction="20000"/>
          </a:bodyPr>
          <a:lstStyle/>
          <a:p>
            <a:r>
              <a:rPr lang="en-US" i="1" dirty="0"/>
              <a:t>Screening</a:t>
            </a:r>
            <a:r>
              <a:rPr lang="en-US" dirty="0"/>
              <a:t> for common cancers on a population basis. </a:t>
            </a:r>
            <a:endParaRPr lang="en-US" dirty="0" smtClean="0"/>
          </a:p>
          <a:p>
            <a:r>
              <a:rPr lang="en-US" dirty="0" smtClean="0"/>
              <a:t>Broad </a:t>
            </a:r>
            <a:r>
              <a:rPr lang="en-US" dirty="0"/>
              <a:t>screening for all or most types of cancer was originally suggested but has since been shown not to be a realistic goal. </a:t>
            </a:r>
            <a:endParaRPr lang="en-US" dirty="0" smtClean="0"/>
          </a:p>
          <a:p>
            <a:r>
              <a:rPr lang="en-US" dirty="0" smtClean="0"/>
              <a:t>Screening </a:t>
            </a:r>
            <a:r>
              <a:rPr lang="en-US" dirty="0"/>
              <a:t>for specific cancer types or locations requires a level of specificity and sensitivity that has so far only been reached by Example: elevated prostate specific </a:t>
            </a:r>
            <a:r>
              <a:rPr lang="en-US" dirty="0">
                <a:hlinkClick r:id="rId2" tooltip="Antigen"/>
              </a:rPr>
              <a:t>antigen</a:t>
            </a:r>
            <a:r>
              <a:rPr lang="en-US" dirty="0"/>
              <a:t> suggests that is used in some countries to screen for prostate cancer</a:t>
            </a:r>
            <a:r>
              <a:rPr lang="en-US" dirty="0" smtClean="0"/>
              <a:t>.</a:t>
            </a:r>
            <a:endParaRPr lang="en-US" dirty="0"/>
          </a:p>
        </p:txBody>
      </p:sp>
    </p:spTree>
    <p:extLst>
      <p:ext uri="{BB962C8B-B14F-4D97-AF65-F5344CB8AC3E}">
        <p14:creationId xmlns:p14="http://schemas.microsoft.com/office/powerpoint/2010/main" val="422434687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Title 1048598"/>
          <p:cNvSpPr>
            <a:spLocks noGrp="1"/>
          </p:cNvSpPr>
          <p:nvPr>
            <p:ph type="title"/>
          </p:nvPr>
        </p:nvSpPr>
        <p:spPr/>
        <p:txBody>
          <a:bodyPr/>
          <a:lstStyle/>
          <a:p>
            <a:r>
              <a:rPr lang="en-US"/>
              <a:t>DETECTION &amp; INTERPRETATION </a:t>
            </a:r>
          </a:p>
        </p:txBody>
      </p:sp>
      <p:sp>
        <p:nvSpPr>
          <p:cNvPr id="1048600" name="Content Placeholder 1048599"/>
          <p:cNvSpPr>
            <a:spLocks noGrp="1"/>
          </p:cNvSpPr>
          <p:nvPr>
            <p:ph idx="1"/>
          </p:nvPr>
        </p:nvSpPr>
        <p:spPr/>
        <p:txBody>
          <a:bodyPr>
            <a:normAutofit fontScale="71071" lnSpcReduction="20000"/>
          </a:bodyPr>
          <a:lstStyle/>
          <a:p>
            <a:r>
              <a:rPr lang="en-US"/>
              <a:t>Techniques required for detection of mutated BRCA genes include: Protein-truncation test, Single-strand-conformation analysis of genomic DNA, Denaturing high-performance 
liquid chromatography, DNA chips, Direct sequencing, Multiplex ligation-dependent probe amplification.</a:t>
            </a:r>
          </a:p>
          <a:p>
            <a:r>
              <a:rPr lang="en-US"/>
              <a:t>BRCA1 and BRCA2 gene mutation testing can give several possible results: a positive result, a negative result, or an ambiguous or uncertain result(genetic test finds a change in BRCA1 or BRCA2 that has not been previously associated with cancer).</a:t>
            </a:r>
          </a:p>
          <a:p>
            <a:r>
              <a:rPr lang="en-US"/>
              <a:t>Positive result: indicates that a person has inherited a known harmful mutation in BRCA1 or BRCA2 and, therefore, has an increased risk of developing certain cancers. </a:t>
            </a:r>
          </a:p>
        </p:txBody>
      </p:sp>
    </p:spTree>
    <p:extLst>
      <p:ext uri="{BB962C8B-B14F-4D97-AF65-F5344CB8AC3E}">
        <p14:creationId xmlns:p14="http://schemas.microsoft.com/office/powerpoint/2010/main" val="359922183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Conclusion </a:t>
            </a:r>
            <a:endParaRPr lang="en-AU" dirty="0"/>
          </a:p>
        </p:txBody>
      </p:sp>
      <p:sp>
        <p:nvSpPr>
          <p:cNvPr id="3" name="Content Placeholder 2"/>
          <p:cNvSpPr>
            <a:spLocks noGrp="1"/>
          </p:cNvSpPr>
          <p:nvPr>
            <p:ph idx="1"/>
          </p:nvPr>
        </p:nvSpPr>
        <p:spPr/>
        <p:txBody>
          <a:bodyPr/>
          <a:lstStyle/>
          <a:p>
            <a:r>
              <a:rPr lang="en-AU" dirty="0" smtClean="0"/>
              <a:t>We have discussed some important examples of tumour markers and their clinical relevance</a:t>
            </a:r>
            <a:endParaRPr lang="en-AU" dirty="0"/>
          </a:p>
        </p:txBody>
      </p:sp>
    </p:spTree>
    <p:extLst>
      <p:ext uri="{BB962C8B-B14F-4D97-AF65-F5344CB8AC3E}">
        <p14:creationId xmlns:p14="http://schemas.microsoft.com/office/powerpoint/2010/main" val="271740218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AU" dirty="0" smtClean="0"/>
              <a:t>Thanks for listening </a:t>
            </a:r>
            <a:endParaRPr lang="en-AU" dirty="0"/>
          </a:p>
        </p:txBody>
      </p:sp>
    </p:spTree>
    <p:extLst>
      <p:ext uri="{BB962C8B-B14F-4D97-AF65-F5344CB8AC3E}">
        <p14:creationId xmlns:p14="http://schemas.microsoft.com/office/powerpoint/2010/main" val="330166858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3600" b="1" dirty="0" smtClean="0">
                <a:solidFill>
                  <a:srgbClr val="FF0000"/>
                </a:solidFill>
              </a:rPr>
              <a:t>ALL THE TUMOUR MARKERS CURRENTLY USED IN CLINICAL PRACTICE</a:t>
            </a:r>
            <a:endParaRPr lang="en-AU" sz="3600" b="1" dirty="0">
              <a:solidFill>
                <a:srgbClr val="FF0000"/>
              </a:solidFill>
            </a:endParaRPr>
          </a:p>
        </p:txBody>
      </p:sp>
      <p:sp>
        <p:nvSpPr>
          <p:cNvPr id="3" name="Content Placeholder 2"/>
          <p:cNvSpPr>
            <a:spLocks noGrp="1"/>
          </p:cNvSpPr>
          <p:nvPr>
            <p:ph idx="1"/>
          </p:nvPr>
        </p:nvSpPr>
        <p:spPr/>
        <p:txBody>
          <a:bodyPr/>
          <a:lstStyle/>
          <a:p>
            <a:pPr marL="0" indent="0">
              <a:buNone/>
            </a:pPr>
            <a:r>
              <a:rPr lang="en-AU" dirty="0">
                <a:hlinkClick r:id="rId2"/>
              </a:rPr>
              <a:t>https://</a:t>
            </a:r>
            <a:r>
              <a:rPr lang="en-AU" dirty="0" smtClean="0">
                <a:hlinkClick r:id="rId2"/>
              </a:rPr>
              <a:t>www.cancer.gov/about-cancer/diagnosis-staging/diagnosis/tumor-markers-list</a:t>
            </a:r>
            <a:r>
              <a:rPr lang="en-AU" dirty="0" smtClean="0"/>
              <a:t> </a:t>
            </a:r>
          </a:p>
          <a:p>
            <a:pPr marL="0" indent="0">
              <a:buNone/>
            </a:pPr>
            <a:endParaRPr lang="en-AU" dirty="0"/>
          </a:p>
          <a:p>
            <a:pPr marL="0" indent="0">
              <a:buNone/>
            </a:pPr>
            <a:endParaRPr lang="en-AU" dirty="0" smtClean="0"/>
          </a:p>
          <a:p>
            <a:pPr marL="0" indent="0">
              <a:buNone/>
            </a:pPr>
            <a:r>
              <a:rPr lang="en-AU" dirty="0" smtClean="0"/>
              <a:t>OPTIONAL!!!!!</a:t>
            </a:r>
            <a:endParaRPr lang="en-AU" dirty="0"/>
          </a:p>
        </p:txBody>
      </p:sp>
    </p:spTree>
    <p:extLst>
      <p:ext uri="{BB962C8B-B14F-4D97-AF65-F5344CB8AC3E}">
        <p14:creationId xmlns:p14="http://schemas.microsoft.com/office/powerpoint/2010/main" val="5052286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i="1" dirty="0"/>
              <a:t>Monitoring</a:t>
            </a:r>
            <a:r>
              <a:rPr lang="en-US" dirty="0"/>
              <a:t> of cancer survivors after treatment, detection of </a:t>
            </a:r>
            <a:r>
              <a:rPr lang="en-US" dirty="0">
                <a:hlinkClick r:id="rId2" tooltip="Relapse"/>
              </a:rPr>
              <a:t>recurrent</a:t>
            </a:r>
            <a:r>
              <a:rPr lang="en-US" dirty="0"/>
              <a:t> disease. Example: elevated AFP in a child previously treated for </a:t>
            </a:r>
            <a:r>
              <a:rPr lang="en-US" dirty="0" err="1">
                <a:hlinkClick r:id="rId3" tooltip="Teratoma"/>
              </a:rPr>
              <a:t>teratoma</a:t>
            </a:r>
            <a:r>
              <a:rPr lang="en-US" dirty="0"/>
              <a:t> suggests relapse with endodermal sinus tumor.</a:t>
            </a:r>
          </a:p>
          <a:p>
            <a:r>
              <a:rPr lang="en-US" i="1" dirty="0"/>
              <a:t>Diagnosis</a:t>
            </a:r>
            <a:r>
              <a:rPr lang="en-US" dirty="0"/>
              <a:t> of specific tumor types, particularly in certain brain tumors and other instances where biopsy is not feasible.</a:t>
            </a:r>
          </a:p>
          <a:p>
            <a:r>
              <a:rPr lang="en-US" i="1" dirty="0"/>
              <a:t>Confirmation of diagnosis</a:t>
            </a:r>
            <a:r>
              <a:rPr lang="en-US" dirty="0"/>
              <a:t> to verify the characteristics such as size and aggressiveness of a tumor and thereby to help in the evaluation of a suitable treatment schedule.</a:t>
            </a:r>
          </a:p>
          <a:p>
            <a:endParaRPr lang="en-US" dirty="0"/>
          </a:p>
          <a:p>
            <a:endParaRPr lang="en-US" dirty="0"/>
          </a:p>
        </p:txBody>
      </p:sp>
    </p:spTree>
    <p:extLst>
      <p:ext uri="{BB962C8B-B14F-4D97-AF65-F5344CB8AC3E}">
        <p14:creationId xmlns:p14="http://schemas.microsoft.com/office/powerpoint/2010/main" val="2459814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i="1" dirty="0"/>
              <a:t>Staging</a:t>
            </a:r>
            <a:r>
              <a:rPr lang="en-US" dirty="0"/>
              <a:t>: some tumor markers are included in the staging procedures for some tumor localizations.</a:t>
            </a:r>
          </a:p>
          <a:p>
            <a:r>
              <a:rPr lang="en-US" i="1" dirty="0"/>
              <a:t>Prognosis</a:t>
            </a:r>
            <a:r>
              <a:rPr lang="en-US" dirty="0"/>
              <a:t> to plan the treatment when used pre-treatment and to help the patient to plan his future when used after the operation of cure.</a:t>
            </a:r>
          </a:p>
          <a:p>
            <a:r>
              <a:rPr lang="en-US" dirty="0"/>
              <a:t>To </a:t>
            </a:r>
            <a:r>
              <a:rPr lang="en-US" i="1" dirty="0"/>
              <a:t>verify the effect of treatment</a:t>
            </a:r>
            <a:r>
              <a:rPr lang="en-US" dirty="0"/>
              <a:t> to change the treatment if ineffective.</a:t>
            </a:r>
          </a:p>
          <a:p>
            <a:r>
              <a:rPr lang="en-US" dirty="0"/>
              <a:t>As </a:t>
            </a:r>
            <a:r>
              <a:rPr lang="en-US" i="1" dirty="0">
                <a:hlinkClick r:id="rId2" tooltip="Companion diagnostic"/>
              </a:rPr>
              <a:t>companion diagnostic</a:t>
            </a:r>
            <a:r>
              <a:rPr lang="en-US" dirty="0"/>
              <a:t> to verify if the treatment is suited for the type or subtype of tumor particularly in </a:t>
            </a:r>
            <a:r>
              <a:rPr lang="en-US" dirty="0">
                <a:hlinkClick r:id="rId3" tooltip="Personalized medicine"/>
              </a:rPr>
              <a:t>personalized medicine</a:t>
            </a:r>
            <a:r>
              <a:rPr lang="en-US" dirty="0"/>
              <a:t>.</a:t>
            </a:r>
          </a:p>
          <a:p>
            <a:endParaRPr lang="en-US" dirty="0"/>
          </a:p>
        </p:txBody>
      </p:sp>
    </p:spTree>
    <p:extLst>
      <p:ext uri="{BB962C8B-B14F-4D97-AF65-F5344CB8AC3E}">
        <p14:creationId xmlns:p14="http://schemas.microsoft.com/office/powerpoint/2010/main" val="189047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DETECTION METHODS </a:t>
            </a:r>
            <a:endParaRPr lang="en-US" dirty="0"/>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879" t="18207" r="34308" b="11316"/>
          <a:stretch/>
        </p:blipFill>
        <p:spPr bwMode="auto">
          <a:xfrm>
            <a:off x="323529" y="1386948"/>
            <a:ext cx="8424936" cy="506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8520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822" t="21495" r="46146" b="8968"/>
          <a:stretch/>
        </p:blipFill>
        <p:spPr bwMode="auto">
          <a:xfrm>
            <a:off x="179512" y="212396"/>
            <a:ext cx="8964487" cy="645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7737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924" t="28889" r="40089" b="8889"/>
          <a:stretch/>
        </p:blipFill>
        <p:spPr bwMode="auto">
          <a:xfrm>
            <a:off x="0" y="0"/>
            <a:ext cx="8793705" cy="652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6374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idx="1"/>
          </p:nvPr>
        </p:nvSpPr>
        <p:spPr/>
        <p:txBody>
          <a:bodyPr/>
          <a:lstStyle/>
          <a:p>
            <a:r>
              <a:rPr lang="en-US" dirty="0" smtClean="0"/>
              <a:t>.</a:t>
            </a:r>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98" t="40977" r="8212" b="10651"/>
          <a:stretch/>
        </p:blipFill>
        <p:spPr bwMode="auto">
          <a:xfrm>
            <a:off x="233916" y="836712"/>
            <a:ext cx="8718698" cy="4841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3728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Selected examples of malignant diseases with associated tumor markers.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62460549"/>
              </p:ext>
            </p:extLst>
          </p:nvPr>
        </p:nvGraphicFramePr>
        <p:xfrm>
          <a:off x="0" y="1529441"/>
          <a:ext cx="9144000" cy="5247106"/>
        </p:xfrm>
        <a:graphic>
          <a:graphicData uri="http://schemas.openxmlformats.org/drawingml/2006/table">
            <a:tbl>
              <a:tblPr firstRow="1" bandRow="1">
                <a:tableStyleId>{5C22544A-7EE6-4342-B048-85BDC9FD1C3A}</a:tableStyleId>
              </a:tblPr>
              <a:tblGrid>
                <a:gridCol w="3048000"/>
                <a:gridCol w="3048000"/>
                <a:gridCol w="3048000"/>
              </a:tblGrid>
              <a:tr h="620335">
                <a:tc>
                  <a:txBody>
                    <a:bodyPr/>
                    <a:lstStyle/>
                    <a:p>
                      <a:r>
                        <a:rPr lang="en-US" dirty="0"/>
                        <a:t>Carcinoid tumors</a:t>
                      </a:r>
                    </a:p>
                  </a:txBody>
                  <a:tcPr anchor="ctr"/>
                </a:tc>
                <a:tc>
                  <a:txBody>
                    <a:bodyPr/>
                    <a:lstStyle/>
                    <a:p>
                      <a:r>
                        <a:rPr lang="en-US"/>
                        <a:t>Chromogranin A</a:t>
                      </a:r>
                    </a:p>
                  </a:txBody>
                  <a:tcPr anchor="ctr"/>
                </a:tc>
                <a:tc>
                  <a:txBody>
                    <a:bodyPr/>
                    <a:lstStyle/>
                    <a:p>
                      <a:r>
                        <a:rPr lang="en-US"/>
                        <a:t>Histamine, ADH, Bradykinin</a:t>
                      </a:r>
                    </a:p>
                  </a:txBody>
                  <a:tcPr anchor="ctr"/>
                </a:tc>
              </a:tr>
              <a:tr h="620335">
                <a:tc>
                  <a:txBody>
                    <a:bodyPr/>
                    <a:lstStyle/>
                    <a:p>
                      <a:r>
                        <a:rPr lang="en-US"/>
                        <a:t>Cervical cancer</a:t>
                      </a:r>
                    </a:p>
                  </a:txBody>
                  <a:tcPr anchor="ctr"/>
                </a:tc>
                <a:tc>
                  <a:txBody>
                    <a:bodyPr/>
                    <a:lstStyle/>
                    <a:p>
                      <a:r>
                        <a:rPr lang="en-US" dirty="0"/>
                        <a:t>SCC-A</a:t>
                      </a:r>
                    </a:p>
                  </a:txBody>
                  <a:tcPr anchor="ctr"/>
                </a:tc>
                <a:tc>
                  <a:txBody>
                    <a:bodyPr/>
                    <a:lstStyle/>
                    <a:p>
                      <a:r>
                        <a:rPr lang="de-DE"/>
                        <a:t>AG-4 antibodies, CA 125, CEA, TPA</a:t>
                      </a:r>
                    </a:p>
                  </a:txBody>
                  <a:tcPr anchor="ctr"/>
                </a:tc>
              </a:tr>
              <a:tr h="620335">
                <a:tc>
                  <a:txBody>
                    <a:bodyPr/>
                    <a:lstStyle/>
                    <a:p>
                      <a:r>
                        <a:rPr lang="en-US"/>
                        <a:t>Colorectal cancer</a:t>
                      </a:r>
                    </a:p>
                  </a:txBody>
                  <a:tcPr anchor="ctr"/>
                </a:tc>
                <a:tc>
                  <a:txBody>
                    <a:bodyPr/>
                    <a:lstStyle/>
                    <a:p>
                      <a:r>
                        <a:rPr lang="en-US"/>
                        <a:t>CEA</a:t>
                      </a:r>
                    </a:p>
                  </a:txBody>
                  <a:tcPr anchor="ctr"/>
                </a:tc>
                <a:tc>
                  <a:txBody>
                    <a:bodyPr/>
                    <a:lstStyle/>
                    <a:p>
                      <a:r>
                        <a:rPr lang="nn-NO"/>
                        <a:t>CA 19-5, CA 19-9, CA 72-4, CK-BB, NSE</a:t>
                      </a:r>
                    </a:p>
                  </a:txBody>
                  <a:tcPr anchor="ctr"/>
                </a:tc>
              </a:tr>
              <a:tr h="1152051">
                <a:tc>
                  <a:txBody>
                    <a:bodyPr/>
                    <a:lstStyle/>
                    <a:p>
                      <a:r>
                        <a:rPr lang="en-US"/>
                        <a:t>Gastric carcinoma</a:t>
                      </a:r>
                    </a:p>
                  </a:txBody>
                  <a:tcPr anchor="ctr"/>
                </a:tc>
                <a:tc>
                  <a:txBody>
                    <a:bodyPr/>
                    <a:lstStyle/>
                    <a:p>
                      <a:r>
                        <a:rPr lang="en-US" dirty="0"/>
                        <a:t>CA 72-4</a:t>
                      </a:r>
                    </a:p>
                  </a:txBody>
                  <a:tcPr anchor="ctr"/>
                </a:tc>
                <a:tc>
                  <a:txBody>
                    <a:bodyPr/>
                    <a:lstStyle/>
                    <a:p>
                      <a:r>
                        <a:rPr lang="en-US"/>
                        <a:t>CA 19-9, CA 50, CEA, ferritin, CK-BB, </a:t>
                      </a:r>
                      <a:r>
                        <a:rPr lang="el-GR"/>
                        <a:t>β-</a:t>
                      </a:r>
                      <a:r>
                        <a:rPr lang="en-US"/>
                        <a:t>hCG, LASA-P, pepsinogen II, prothrombin</a:t>
                      </a:r>
                    </a:p>
                  </a:txBody>
                  <a:tcPr anchor="ctr"/>
                </a:tc>
              </a:tr>
              <a:tr h="620335">
                <a:tc>
                  <a:txBody>
                    <a:bodyPr/>
                    <a:lstStyle/>
                    <a:p>
                      <a:r>
                        <a:rPr lang="en-US"/>
                        <a:t>HCC</a:t>
                      </a:r>
                    </a:p>
                  </a:txBody>
                  <a:tcPr anchor="ctr"/>
                </a:tc>
                <a:tc>
                  <a:txBody>
                    <a:bodyPr/>
                    <a:lstStyle/>
                    <a:p>
                      <a:r>
                        <a:rPr lang="en-US"/>
                        <a:t>AFP</a:t>
                      </a:r>
                    </a:p>
                  </a:txBody>
                  <a:tcPr anchor="ctr"/>
                </a:tc>
                <a:tc>
                  <a:txBody>
                    <a:bodyPr/>
                    <a:lstStyle/>
                    <a:p>
                      <a:r>
                        <a:rPr lang="en-US"/>
                        <a:t>CEA, ferritin, ALP, </a:t>
                      </a:r>
                      <a:r>
                        <a:rPr lang="el-GR"/>
                        <a:t>γ-</a:t>
                      </a:r>
                      <a:r>
                        <a:rPr lang="en-US"/>
                        <a:t>glutamyl transpeptidase</a:t>
                      </a:r>
                    </a:p>
                  </a:txBody>
                  <a:tcPr anchor="ctr"/>
                </a:tc>
              </a:tr>
              <a:tr h="620335">
                <a:tc>
                  <a:txBody>
                    <a:bodyPr/>
                    <a:lstStyle/>
                    <a:p>
                      <a:r>
                        <a:rPr lang="en-US"/>
                        <a:t>Insulinoma</a:t>
                      </a:r>
                    </a:p>
                  </a:txBody>
                  <a:tcPr anchor="ctr"/>
                </a:tc>
                <a:tc>
                  <a:txBody>
                    <a:bodyPr/>
                    <a:lstStyle/>
                    <a:p>
                      <a:r>
                        <a:rPr lang="en-US"/>
                        <a:t>Insulin</a:t>
                      </a:r>
                    </a:p>
                  </a:txBody>
                  <a:tcPr anchor="ctr"/>
                </a:tc>
                <a:tc>
                  <a:txBody>
                    <a:bodyPr/>
                    <a:lstStyle/>
                    <a:p>
                      <a:r>
                        <a:rPr lang="en-US"/>
                        <a:t>C-peptide, IGF-1–binding protein</a:t>
                      </a:r>
                    </a:p>
                  </a:txBody>
                  <a:tcPr anchor="ctr"/>
                </a:tc>
              </a:tr>
              <a:tr h="886193">
                <a:tc>
                  <a:txBody>
                    <a:bodyPr/>
                    <a:lstStyle/>
                    <a:p>
                      <a:r>
                        <a:rPr lang="en-US"/>
                        <a:t>Leukemia</a:t>
                      </a:r>
                    </a:p>
                  </a:txBody>
                  <a:tcPr anchor="ctr"/>
                </a:tc>
                <a:tc>
                  <a:txBody>
                    <a:bodyPr/>
                    <a:lstStyle/>
                    <a:p>
                      <a:r>
                        <a:rPr lang="en-US"/>
                        <a:t>TdT</a:t>
                      </a:r>
                    </a:p>
                  </a:txBody>
                  <a:tcPr anchor="ctr"/>
                </a:tc>
                <a:tc>
                  <a:txBody>
                    <a:bodyPr/>
                    <a:lstStyle/>
                    <a:p>
                      <a:r>
                        <a:rPr lang="en-US" dirty="0"/>
                        <a:t>ALP, </a:t>
                      </a:r>
                      <a:r>
                        <a:rPr lang="el-GR" dirty="0"/>
                        <a:t>β2</a:t>
                      </a:r>
                      <a:r>
                        <a:rPr lang="en-US" dirty="0"/>
                        <a:t>M, ferritin, LDH, myelin basic protein, adenosine </a:t>
                      </a:r>
                      <a:r>
                        <a:rPr lang="en-US" dirty="0" err="1"/>
                        <a:t>deaminase</a:t>
                      </a:r>
                      <a:r>
                        <a:rPr lang="en-US" dirty="0"/>
                        <a:t>, PNP</a:t>
                      </a:r>
                    </a:p>
                  </a:txBody>
                  <a:tcPr anchor="ctr"/>
                </a:tc>
              </a:tr>
            </a:tbl>
          </a:graphicData>
        </a:graphic>
      </p:graphicFrame>
    </p:spTree>
    <p:extLst>
      <p:ext uri="{BB962C8B-B14F-4D97-AF65-F5344CB8AC3E}">
        <p14:creationId xmlns:p14="http://schemas.microsoft.com/office/powerpoint/2010/main" val="82169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22614819"/>
              </p:ext>
            </p:extLst>
          </p:nvPr>
        </p:nvGraphicFramePr>
        <p:xfrm>
          <a:off x="457200" y="404663"/>
          <a:ext cx="8229600" cy="6120680"/>
        </p:xfrm>
        <a:graphic>
          <a:graphicData uri="http://schemas.openxmlformats.org/drawingml/2006/table">
            <a:tbl>
              <a:tblPr firstRow="1" bandRow="1">
                <a:tableStyleId>{5C22544A-7EE6-4342-B048-85BDC9FD1C3A}</a:tableStyleId>
              </a:tblPr>
              <a:tblGrid>
                <a:gridCol w="2743200"/>
                <a:gridCol w="2743200"/>
                <a:gridCol w="2743200"/>
              </a:tblGrid>
              <a:tr h="1416095">
                <a:tc>
                  <a:txBody>
                    <a:bodyPr/>
                    <a:lstStyle/>
                    <a:p>
                      <a:r>
                        <a:rPr lang="en-US" dirty="0"/>
                        <a:t>Lung cancer</a:t>
                      </a:r>
                    </a:p>
                  </a:txBody>
                  <a:tcPr anchor="ctr"/>
                </a:tc>
                <a:tc>
                  <a:txBody>
                    <a:bodyPr/>
                    <a:lstStyle/>
                    <a:p>
                      <a:r>
                        <a:rPr lang="en-US" dirty="0"/>
                        <a:t>NSE</a:t>
                      </a:r>
                    </a:p>
                  </a:txBody>
                  <a:tcPr anchor="ctr"/>
                </a:tc>
                <a:tc>
                  <a:txBody>
                    <a:bodyPr/>
                    <a:lstStyle/>
                    <a:p>
                      <a:r>
                        <a:rPr lang="en-US" dirty="0"/>
                        <a:t>ACTH, CK-BB, calcitonin, CA 72-4, CEA, AFP, ferritin, LASA-P, TPA</a:t>
                      </a:r>
                    </a:p>
                  </a:txBody>
                  <a:tcPr anchor="ctr"/>
                </a:tc>
              </a:tr>
              <a:tr h="574306">
                <a:tc>
                  <a:txBody>
                    <a:bodyPr/>
                    <a:lstStyle/>
                    <a:p>
                      <a:r>
                        <a:rPr lang="en-US" dirty="0"/>
                        <a:t>Lymphoma</a:t>
                      </a:r>
                    </a:p>
                  </a:txBody>
                  <a:tcPr anchor="ctr"/>
                </a:tc>
                <a:tc>
                  <a:txBody>
                    <a:bodyPr/>
                    <a:lstStyle/>
                    <a:p>
                      <a:r>
                        <a:rPr lang="el-GR"/>
                        <a:t>β2</a:t>
                      </a:r>
                      <a:r>
                        <a:rPr lang="en-US"/>
                        <a:t>M</a:t>
                      </a:r>
                    </a:p>
                  </a:txBody>
                  <a:tcPr anchor="ctr"/>
                </a:tc>
                <a:tc>
                  <a:txBody>
                    <a:bodyPr/>
                    <a:lstStyle/>
                    <a:p>
                      <a:r>
                        <a:rPr lang="en-US" dirty="0" err="1"/>
                        <a:t>TdT</a:t>
                      </a:r>
                      <a:r>
                        <a:rPr lang="en-US" dirty="0"/>
                        <a:t>, Ki-67, LASA-P</a:t>
                      </a:r>
                    </a:p>
                  </a:txBody>
                  <a:tcPr anchor="ctr"/>
                </a:tc>
              </a:tr>
              <a:tr h="574306">
                <a:tc>
                  <a:txBody>
                    <a:bodyPr/>
                    <a:lstStyle/>
                    <a:p>
                      <a:r>
                        <a:rPr lang="en-US"/>
                        <a:t>Medullary thyroid cancer</a:t>
                      </a:r>
                    </a:p>
                  </a:txBody>
                  <a:tcPr anchor="ctr"/>
                </a:tc>
                <a:tc>
                  <a:txBody>
                    <a:bodyPr/>
                    <a:lstStyle/>
                    <a:p>
                      <a:r>
                        <a:rPr lang="en-US"/>
                        <a:t>Calcitonin</a:t>
                      </a:r>
                    </a:p>
                  </a:txBody>
                  <a:tcPr anchor="ctr"/>
                </a:tc>
                <a:tc>
                  <a:txBody>
                    <a:bodyPr/>
                    <a:lstStyle/>
                    <a:p>
                      <a:r>
                        <a:rPr lang="en-US"/>
                        <a:t>NSE</a:t>
                      </a:r>
                    </a:p>
                  </a:txBody>
                  <a:tcPr anchor="ctr"/>
                </a:tc>
              </a:tr>
              <a:tr h="991266">
                <a:tc>
                  <a:txBody>
                    <a:bodyPr/>
                    <a:lstStyle/>
                    <a:p>
                      <a:r>
                        <a:rPr lang="en-US"/>
                        <a:t>Multiple myeloma</a:t>
                      </a:r>
                    </a:p>
                  </a:txBody>
                  <a:tcPr anchor="ctr"/>
                </a:tc>
                <a:tc>
                  <a:txBody>
                    <a:bodyPr/>
                    <a:lstStyle/>
                    <a:p>
                      <a:r>
                        <a:rPr lang="en-US"/>
                        <a:t>Immunoglobulin heavy and light chain</a:t>
                      </a:r>
                    </a:p>
                  </a:txBody>
                  <a:tcPr anchor="ctr"/>
                </a:tc>
                <a:tc>
                  <a:txBody>
                    <a:bodyPr/>
                    <a:lstStyle/>
                    <a:p>
                      <a:r>
                        <a:rPr lang="fr-FR" dirty="0" err="1"/>
                        <a:t>Bence</a:t>
                      </a:r>
                      <a:r>
                        <a:rPr lang="fr-FR" dirty="0"/>
                        <a:t> Jones </a:t>
                      </a:r>
                      <a:r>
                        <a:rPr lang="fr-FR" dirty="0" err="1"/>
                        <a:t>protein</a:t>
                      </a:r>
                      <a:r>
                        <a:rPr lang="fr-FR" dirty="0"/>
                        <a:t>, β2M, </a:t>
                      </a:r>
                      <a:r>
                        <a:rPr lang="fr-FR" dirty="0" err="1"/>
                        <a:t>IgA</a:t>
                      </a:r>
                      <a:endParaRPr lang="fr-FR" dirty="0"/>
                    </a:p>
                  </a:txBody>
                  <a:tcPr anchor="ctr"/>
                </a:tc>
              </a:tr>
              <a:tr h="574306">
                <a:tc>
                  <a:txBody>
                    <a:bodyPr/>
                    <a:lstStyle/>
                    <a:p>
                      <a:r>
                        <a:rPr lang="en-US"/>
                        <a:t>Non-seminomatous</a:t>
                      </a:r>
                    </a:p>
                  </a:txBody>
                  <a:tcPr anchor="ctr"/>
                </a:tc>
                <a:tc>
                  <a:txBody>
                    <a:bodyPr/>
                    <a:lstStyle/>
                    <a:p>
                      <a:r>
                        <a:rPr lang="en-US"/>
                        <a:t>AFP</a:t>
                      </a:r>
                    </a:p>
                  </a:txBody>
                  <a:tcPr anchor="ctr"/>
                </a:tc>
                <a:tc>
                  <a:txBody>
                    <a:bodyPr/>
                    <a:lstStyle/>
                    <a:p>
                      <a:r>
                        <a:rPr lang="el-GR"/>
                        <a:t>β-</a:t>
                      </a:r>
                      <a:r>
                        <a:rPr lang="en-US"/>
                        <a:t>hCG, LDH</a:t>
                      </a:r>
                    </a:p>
                  </a:txBody>
                  <a:tcPr anchor="ctr"/>
                </a:tc>
              </a:tr>
              <a:tr h="574306">
                <a:tc>
                  <a:txBody>
                    <a:bodyPr/>
                    <a:lstStyle/>
                    <a:p>
                      <a:r>
                        <a:rPr lang="en-US"/>
                        <a:t>testicular tumor</a:t>
                      </a:r>
                    </a:p>
                  </a:txBody>
                  <a:tcPr anchor="ctr"/>
                </a:tc>
                <a:tc>
                  <a:txBody>
                    <a:bodyPr/>
                    <a:lstStyle/>
                    <a:p>
                      <a:endParaRPr lang="en-US"/>
                    </a:p>
                  </a:txBody>
                  <a:tcPr anchor="ctr"/>
                </a:tc>
                <a:tc>
                  <a:txBody>
                    <a:bodyPr/>
                    <a:lstStyle/>
                    <a:p>
                      <a:endParaRPr lang="en-US"/>
                    </a:p>
                  </a:txBody>
                  <a:tcPr anchor="ctr"/>
                </a:tc>
              </a:tr>
              <a:tr h="1416095">
                <a:tc>
                  <a:txBody>
                    <a:bodyPr/>
                    <a:lstStyle/>
                    <a:p>
                      <a:r>
                        <a:rPr lang="en-US"/>
                        <a:t>Ovarian carcinoma</a:t>
                      </a:r>
                    </a:p>
                  </a:txBody>
                  <a:tcPr anchor="ctr"/>
                </a:tc>
                <a:tc>
                  <a:txBody>
                    <a:bodyPr/>
                    <a:lstStyle/>
                    <a:p>
                      <a:r>
                        <a:rPr lang="en-US"/>
                        <a:t>CA 125</a:t>
                      </a:r>
                    </a:p>
                  </a:txBody>
                  <a:tcPr anchor="ctr"/>
                </a:tc>
                <a:tc>
                  <a:txBody>
                    <a:bodyPr/>
                    <a:lstStyle/>
                    <a:p>
                      <a:r>
                        <a:rPr lang="en-US" dirty="0" err="1"/>
                        <a:t>Inhibin</a:t>
                      </a:r>
                      <a:r>
                        <a:rPr lang="en-US" dirty="0"/>
                        <a:t>, AFP, CEA, CK-BB, b-</a:t>
                      </a:r>
                      <a:r>
                        <a:rPr lang="en-US" dirty="0" err="1"/>
                        <a:t>hCG</a:t>
                      </a:r>
                      <a:r>
                        <a:rPr lang="en-US" dirty="0"/>
                        <a:t>, </a:t>
                      </a:r>
                      <a:r>
                        <a:rPr lang="en-US" dirty="0" err="1"/>
                        <a:t>galactosyl</a:t>
                      </a:r>
                      <a:r>
                        <a:rPr lang="en-US" dirty="0"/>
                        <a:t> </a:t>
                      </a:r>
                      <a:r>
                        <a:rPr lang="en-US" dirty="0" err="1"/>
                        <a:t>transferases</a:t>
                      </a:r>
                      <a:r>
                        <a:rPr lang="en-US" dirty="0"/>
                        <a:t>, LDH, TPA</a:t>
                      </a:r>
                    </a:p>
                  </a:txBody>
                  <a:tcPr anchor="ctr"/>
                </a:tc>
              </a:tr>
            </a:tbl>
          </a:graphicData>
        </a:graphic>
      </p:graphicFrame>
    </p:spTree>
    <p:extLst>
      <p:ext uri="{BB962C8B-B14F-4D97-AF65-F5344CB8AC3E}">
        <p14:creationId xmlns:p14="http://schemas.microsoft.com/office/powerpoint/2010/main" val="2822959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Classification of tumour markers</a:t>
            </a:r>
            <a:br>
              <a:rPr lang="en-AU" dirty="0" smtClean="0"/>
            </a:br>
            <a:endParaRPr lang="en-AU" dirty="0"/>
          </a:p>
        </p:txBody>
      </p:sp>
      <p:sp>
        <p:nvSpPr>
          <p:cNvPr id="3" name="Content Placeholder 2"/>
          <p:cNvSpPr>
            <a:spLocks noGrp="1"/>
          </p:cNvSpPr>
          <p:nvPr>
            <p:ph idx="1"/>
          </p:nvPr>
        </p:nvSpPr>
        <p:spPr/>
        <p:txBody>
          <a:bodyPr>
            <a:normAutofit fontScale="92500" lnSpcReduction="20000"/>
          </a:bodyPr>
          <a:lstStyle/>
          <a:p>
            <a:endParaRPr lang="en-AU" dirty="0"/>
          </a:p>
          <a:p>
            <a:pPr marL="0" indent="0">
              <a:buNone/>
            </a:pPr>
            <a:r>
              <a:rPr lang="en-AU" dirty="0"/>
              <a:t>1. Proteins: </a:t>
            </a:r>
          </a:p>
          <a:p>
            <a:pPr marL="400050" lvl="1" indent="0">
              <a:buNone/>
            </a:pPr>
            <a:r>
              <a:rPr lang="en-AU" dirty="0"/>
              <a:t>a. Enzymes </a:t>
            </a:r>
          </a:p>
          <a:p>
            <a:pPr marL="400050" lvl="1" indent="0">
              <a:buNone/>
            </a:pPr>
            <a:r>
              <a:rPr lang="en-AU" dirty="0"/>
              <a:t>b. Hormones </a:t>
            </a:r>
          </a:p>
          <a:p>
            <a:pPr marL="400050" lvl="1" indent="0">
              <a:buNone/>
            </a:pPr>
            <a:r>
              <a:rPr lang="en-AU" dirty="0"/>
              <a:t>c. Other proteins </a:t>
            </a:r>
          </a:p>
          <a:p>
            <a:pPr marL="800100" lvl="2" indent="0">
              <a:buNone/>
            </a:pPr>
            <a:r>
              <a:rPr lang="en-AU" dirty="0"/>
              <a:t>i. Monoclonal </a:t>
            </a:r>
            <a:r>
              <a:rPr lang="en-AU" dirty="0" err="1"/>
              <a:t>Immunoglobulins</a:t>
            </a:r>
            <a:r>
              <a:rPr lang="en-AU" dirty="0"/>
              <a:t> </a:t>
            </a:r>
          </a:p>
          <a:p>
            <a:pPr marL="800100" lvl="2" indent="0">
              <a:buNone/>
            </a:pPr>
            <a:r>
              <a:rPr lang="en-AU" dirty="0"/>
              <a:t>ii. </a:t>
            </a:r>
            <a:r>
              <a:rPr lang="el-GR" dirty="0"/>
              <a:t>β2-</a:t>
            </a:r>
            <a:r>
              <a:rPr lang="en-AU" dirty="0" err="1"/>
              <a:t>microglobulin</a:t>
            </a:r>
            <a:r>
              <a:rPr lang="en-AU" dirty="0"/>
              <a:t> </a:t>
            </a:r>
          </a:p>
          <a:p>
            <a:pPr marL="800100" lvl="2" indent="0">
              <a:buNone/>
            </a:pPr>
            <a:r>
              <a:rPr lang="en-AU" dirty="0"/>
              <a:t>iii. C-peptide </a:t>
            </a:r>
          </a:p>
          <a:p>
            <a:pPr marL="800100" lvl="2" indent="0">
              <a:buNone/>
            </a:pPr>
            <a:r>
              <a:rPr lang="en-AU" dirty="0"/>
              <a:t>iv. Hormone receptors (</a:t>
            </a:r>
            <a:r>
              <a:rPr lang="en-AU" dirty="0" err="1"/>
              <a:t>estrogen</a:t>
            </a:r>
            <a:r>
              <a:rPr lang="en-AU" dirty="0"/>
              <a:t> and progesterone receptors</a:t>
            </a:r>
            <a:r>
              <a:rPr lang="en-AU" dirty="0" smtClean="0"/>
              <a:t>)</a:t>
            </a:r>
          </a:p>
          <a:p>
            <a:pPr marL="800100" lvl="2" indent="0">
              <a:buNone/>
            </a:pPr>
            <a:r>
              <a:rPr lang="en-AU" dirty="0" smtClean="0"/>
              <a:t> </a:t>
            </a:r>
            <a:endParaRPr lang="en-AU" dirty="0"/>
          </a:p>
          <a:p>
            <a:pPr marL="0" indent="0">
              <a:buNone/>
            </a:pPr>
            <a:r>
              <a:rPr lang="en-AU" dirty="0"/>
              <a:t>2. </a:t>
            </a:r>
            <a:r>
              <a:rPr lang="en-AU" dirty="0" err="1"/>
              <a:t>Oncofoetal</a:t>
            </a:r>
            <a:r>
              <a:rPr lang="en-AU" dirty="0"/>
              <a:t> antigens </a:t>
            </a:r>
            <a:endParaRPr lang="en-AU" dirty="0" smtClean="0"/>
          </a:p>
          <a:p>
            <a:pPr marL="0" indent="0">
              <a:buNone/>
            </a:pPr>
            <a:endParaRPr lang="en-AU" dirty="0"/>
          </a:p>
          <a:p>
            <a:endParaRPr lang="en-AU" dirty="0"/>
          </a:p>
        </p:txBody>
      </p:sp>
    </p:spTree>
    <p:extLst>
      <p:ext uri="{BB962C8B-B14F-4D97-AF65-F5344CB8AC3E}">
        <p14:creationId xmlns:p14="http://schemas.microsoft.com/office/powerpoint/2010/main" val="22215013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Outline</a:t>
            </a:r>
            <a:endParaRPr lang="en-AU" dirty="0"/>
          </a:p>
        </p:txBody>
      </p:sp>
      <p:sp>
        <p:nvSpPr>
          <p:cNvPr id="3" name="Content Placeholder 2"/>
          <p:cNvSpPr>
            <a:spLocks noGrp="1"/>
          </p:cNvSpPr>
          <p:nvPr>
            <p:ph idx="1"/>
          </p:nvPr>
        </p:nvSpPr>
        <p:spPr/>
        <p:txBody>
          <a:bodyPr/>
          <a:lstStyle/>
          <a:p>
            <a:r>
              <a:rPr lang="en-AU" dirty="0" smtClean="0"/>
              <a:t>Introduction</a:t>
            </a:r>
          </a:p>
          <a:p>
            <a:r>
              <a:rPr lang="en-AU" dirty="0" smtClean="0"/>
              <a:t>Characteristics of an ideal tumour marker</a:t>
            </a:r>
          </a:p>
          <a:p>
            <a:r>
              <a:rPr lang="en-AU" dirty="0" smtClean="0"/>
              <a:t>Classification of tumour markers</a:t>
            </a:r>
          </a:p>
          <a:p>
            <a:r>
              <a:rPr lang="en-AU" dirty="0" smtClean="0"/>
              <a:t>Examples of tumour markers</a:t>
            </a:r>
          </a:p>
          <a:p>
            <a:r>
              <a:rPr lang="en-AU" dirty="0" smtClean="0"/>
              <a:t>Conclusion </a:t>
            </a:r>
          </a:p>
          <a:p>
            <a:r>
              <a:rPr lang="en-AU" dirty="0" smtClean="0"/>
              <a:t>References </a:t>
            </a:r>
            <a:endParaRPr lang="en-AU" dirty="0"/>
          </a:p>
        </p:txBody>
      </p:sp>
    </p:spTree>
    <p:extLst>
      <p:ext uri="{BB962C8B-B14F-4D97-AF65-F5344CB8AC3E}">
        <p14:creationId xmlns:p14="http://schemas.microsoft.com/office/powerpoint/2010/main" val="30671887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normAutofit fontScale="92500" lnSpcReduction="20000"/>
          </a:bodyPr>
          <a:lstStyle/>
          <a:p>
            <a:pPr marL="0" indent="0">
              <a:buNone/>
            </a:pPr>
            <a:r>
              <a:rPr lang="en-AU" dirty="0" smtClean="0"/>
              <a:t>3. Carbohydrate markers </a:t>
            </a:r>
          </a:p>
          <a:p>
            <a:pPr marL="0" indent="0">
              <a:buNone/>
            </a:pPr>
            <a:endParaRPr lang="en-AU" dirty="0" smtClean="0"/>
          </a:p>
          <a:p>
            <a:pPr marL="0" indent="0">
              <a:buNone/>
            </a:pPr>
            <a:r>
              <a:rPr lang="en-AU" dirty="0" smtClean="0"/>
              <a:t>4. Genetic markers </a:t>
            </a:r>
          </a:p>
          <a:p>
            <a:pPr marL="400050" lvl="1" indent="0">
              <a:buNone/>
            </a:pPr>
            <a:r>
              <a:rPr lang="en-AU" dirty="0" smtClean="0"/>
              <a:t>a. Oncogenes </a:t>
            </a:r>
          </a:p>
          <a:p>
            <a:pPr marL="400050" lvl="1" indent="0">
              <a:buNone/>
            </a:pPr>
            <a:r>
              <a:rPr lang="en-AU" dirty="0" smtClean="0"/>
              <a:t>b. Tumour suppressor genes </a:t>
            </a:r>
          </a:p>
          <a:p>
            <a:pPr marL="400050" lvl="1" indent="0">
              <a:buNone/>
            </a:pPr>
            <a:endParaRPr lang="en-AU" dirty="0" smtClean="0"/>
          </a:p>
          <a:p>
            <a:pPr marL="0" indent="0">
              <a:buNone/>
            </a:pPr>
            <a:r>
              <a:rPr lang="en-AU" dirty="0" smtClean="0"/>
              <a:t>5. Newer “markers” </a:t>
            </a:r>
          </a:p>
          <a:p>
            <a:pPr marL="400050" lvl="1" indent="0">
              <a:buNone/>
            </a:pPr>
            <a:r>
              <a:rPr lang="en-AU" dirty="0" smtClean="0"/>
              <a:t>a. Microarray </a:t>
            </a:r>
          </a:p>
          <a:p>
            <a:pPr marL="400050" lvl="1" indent="0">
              <a:buNone/>
            </a:pPr>
            <a:r>
              <a:rPr lang="en-AU" dirty="0" smtClean="0"/>
              <a:t>b. Proteomics </a:t>
            </a:r>
          </a:p>
          <a:p>
            <a:pPr marL="400050" lvl="1" indent="0">
              <a:buNone/>
            </a:pPr>
            <a:r>
              <a:rPr lang="en-AU" dirty="0" smtClean="0"/>
              <a:t>c. Cell free RNA </a:t>
            </a:r>
          </a:p>
          <a:p>
            <a:endParaRPr lang="en-AU" dirty="0"/>
          </a:p>
        </p:txBody>
      </p:sp>
    </p:spTree>
    <p:extLst>
      <p:ext uri="{BB962C8B-B14F-4D97-AF65-F5344CB8AC3E}">
        <p14:creationId xmlns:p14="http://schemas.microsoft.com/office/powerpoint/2010/main" val="18911273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Title 1048592"/>
          <p:cNvSpPr>
            <a:spLocks noGrp="1"/>
          </p:cNvSpPr>
          <p:nvPr>
            <p:ph type="title"/>
          </p:nvPr>
        </p:nvSpPr>
        <p:spPr>
          <a:xfrm>
            <a:off x="611560" y="116632"/>
            <a:ext cx="7886700" cy="1325563"/>
          </a:xfrm>
        </p:spPr>
        <p:txBody>
          <a:bodyPr>
            <a:normAutofit fontScale="90000"/>
          </a:bodyPr>
          <a:lstStyle/>
          <a:p>
            <a:r>
              <a:rPr lang="en-US" altLang="zh-CN" dirty="0" smtClean="0"/>
              <a:t>ALKALINE PHOSPHATASE(ALP) 
AND
 PARAPROTEIN</a:t>
            </a:r>
            <a:endParaRPr lang="en-ZA" dirty="0"/>
          </a:p>
        </p:txBody>
      </p:sp>
      <p:sp>
        <p:nvSpPr>
          <p:cNvPr id="1048594" name="Content Placeholder 1048593"/>
          <p:cNvSpPr>
            <a:spLocks noGrp="1"/>
          </p:cNvSpPr>
          <p:nvPr>
            <p:ph idx="1"/>
          </p:nvPr>
        </p:nvSpPr>
        <p:spPr>
          <a:xfrm>
            <a:off x="261311" y="1500237"/>
            <a:ext cx="8621379" cy="6422024"/>
          </a:xfrm>
        </p:spPr>
        <p:txBody>
          <a:bodyPr>
            <a:normAutofit/>
          </a:bodyPr>
          <a:lstStyle/>
          <a:p>
            <a:pPr lvl="2"/>
            <a:r>
              <a:rPr lang="en-US" altLang="en-ZA" sz="2500" dirty="0" smtClean="0"/>
              <a:t>Outline </a:t>
            </a:r>
          </a:p>
          <a:p>
            <a:pPr lvl="2"/>
            <a:endParaRPr lang="en-US" altLang="en-ZA" sz="2500" dirty="0" smtClean="0"/>
          </a:p>
          <a:p>
            <a:pPr lvl="2"/>
            <a:r>
              <a:rPr lang="en-US" altLang="en-ZA" sz="2500" dirty="0" smtClean="0"/>
              <a:t>Alkaline </a:t>
            </a:r>
            <a:r>
              <a:rPr lang="en-US" altLang="en-ZA" sz="2500" dirty="0" err="1"/>
              <a:t>Phophatase</a:t>
            </a:r>
            <a:r>
              <a:rPr lang="en-US" altLang="en-ZA" sz="2500" dirty="0"/>
              <a:t>(ALP</a:t>
            </a:r>
            <a:r>
              <a:rPr lang="en-US" altLang="en-ZA" sz="2500" dirty="0" smtClean="0"/>
              <a:t>)</a:t>
            </a:r>
            <a:endParaRPr lang="en-US" altLang="en-ZA" sz="2500" dirty="0"/>
          </a:p>
          <a:p>
            <a:pPr lvl="2"/>
            <a:r>
              <a:rPr lang="en-US" altLang="en-ZA" sz="2500" dirty="0" smtClean="0"/>
              <a:t>	Introduction </a:t>
            </a:r>
            <a:r>
              <a:rPr lang="en-US" altLang="en-ZA" sz="2500" dirty="0"/>
              <a:t> </a:t>
            </a:r>
            <a:r>
              <a:rPr lang="en-US" altLang="en-ZA" sz="2500" dirty="0" smtClean="0"/>
              <a:t>(</a:t>
            </a:r>
            <a:r>
              <a:rPr lang="en-US" altLang="en-ZA" sz="2500" dirty="0"/>
              <a:t>definition, type of </a:t>
            </a:r>
            <a:r>
              <a:rPr lang="en-US" altLang="en-ZA" sz="2500" dirty="0" err="1"/>
              <a:t>tumour</a:t>
            </a:r>
            <a:r>
              <a:rPr lang="en-US" altLang="en-ZA" sz="2500" dirty="0"/>
              <a:t> marker, origin</a:t>
            </a:r>
            <a:r>
              <a:rPr lang="en-US" altLang="en-ZA" sz="2500" dirty="0" smtClean="0"/>
              <a:t>)</a:t>
            </a:r>
            <a:r>
              <a:rPr lang="en-US" altLang="en-ZA" sz="2500" dirty="0"/>
              <a:t>
</a:t>
            </a:r>
            <a:r>
              <a:rPr lang="en-US" altLang="en-ZA" sz="2500" dirty="0" smtClean="0"/>
              <a:t>	Causes </a:t>
            </a:r>
            <a:r>
              <a:rPr lang="en-US" altLang="en-ZA" sz="2500" dirty="0"/>
              <a:t>of elevated </a:t>
            </a:r>
            <a:r>
              <a:rPr lang="en-US" altLang="en-ZA" sz="2500" dirty="0" smtClean="0"/>
              <a:t>ALP</a:t>
            </a:r>
            <a:r>
              <a:rPr lang="en-US" altLang="en-ZA" sz="2500" dirty="0"/>
              <a:t>
</a:t>
            </a:r>
            <a:r>
              <a:rPr lang="en-US" altLang="en-ZA" sz="2500" dirty="0" smtClean="0"/>
              <a:t>	Laboratory </a:t>
            </a:r>
            <a:r>
              <a:rPr lang="en-US" altLang="en-ZA" sz="2500" dirty="0"/>
              <a:t>diagnosis using ALP </a:t>
            </a:r>
            <a:r>
              <a:rPr lang="en-US" altLang="en-ZA" sz="2500" dirty="0" smtClean="0"/>
              <a:t>(</a:t>
            </a:r>
            <a:r>
              <a:rPr lang="en-US" altLang="en-ZA" sz="2500" dirty="0"/>
              <a:t>type of sample to be collected, how it is </a:t>
            </a:r>
            <a:r>
              <a:rPr lang="en-US" altLang="en-ZA" sz="2500" dirty="0" smtClean="0"/>
              <a:t>	determined</a:t>
            </a:r>
            <a:r>
              <a:rPr lang="en-US" altLang="en-ZA" sz="2500" dirty="0"/>
              <a:t>, interpretation</a:t>
            </a:r>
            <a:r>
              <a:rPr lang="en-US" altLang="en-ZA" sz="2500" dirty="0" smtClean="0"/>
              <a:t>)</a:t>
            </a:r>
            <a:r>
              <a:rPr lang="en-US" altLang="en-ZA" sz="2500" dirty="0"/>
              <a:t>
</a:t>
            </a:r>
            <a:r>
              <a:rPr lang="en-US" altLang="en-ZA" sz="2500" dirty="0" err="1" smtClean="0"/>
              <a:t>Paraprotein</a:t>
            </a:r>
            <a:endParaRPr lang="en-ZA" sz="2500" dirty="0"/>
          </a:p>
        </p:txBody>
      </p:sp>
    </p:spTree>
    <p:extLst>
      <p:ext uri="{BB962C8B-B14F-4D97-AF65-F5344CB8AC3E}">
        <p14:creationId xmlns:p14="http://schemas.microsoft.com/office/powerpoint/2010/main" val="13491798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Title 1048594"/>
          <p:cNvSpPr>
            <a:spLocks noGrp="1"/>
          </p:cNvSpPr>
          <p:nvPr>
            <p:ph type="title"/>
          </p:nvPr>
        </p:nvSpPr>
        <p:spPr/>
        <p:txBody>
          <a:bodyPr/>
          <a:lstStyle/>
          <a:p>
            <a:r>
              <a:rPr lang="en-US" altLang="en-ZA"/>
              <a:t>INTRODUCTION</a:t>
            </a:r>
            <a:endParaRPr lang="en-ZA"/>
          </a:p>
        </p:txBody>
      </p:sp>
      <p:sp>
        <p:nvSpPr>
          <p:cNvPr id="1048596" name="Content Placeholder 1048595"/>
          <p:cNvSpPr>
            <a:spLocks noGrp="1"/>
          </p:cNvSpPr>
          <p:nvPr>
            <p:ph idx="1"/>
          </p:nvPr>
        </p:nvSpPr>
        <p:spPr>
          <a:xfrm>
            <a:off x="628650" y="1825625"/>
            <a:ext cx="7886700" cy="4820606"/>
          </a:xfrm>
        </p:spPr>
        <p:txBody>
          <a:bodyPr/>
          <a:lstStyle/>
          <a:p>
            <a:r>
              <a:rPr lang="en-US" altLang="en-ZA" sz="2500"/>
              <a:t>Alkaline Phosphatase (ALP) is a non-specific marker of diseases derived from a number of different tissues, including the liver, the intestine, the osteoblasts in bone and the placenta
-Normal Range of ALP: 40 - 125 U/L</a:t>
            </a:r>
            <a:endParaRPr lang="en-ZA" sz="2500"/>
          </a:p>
        </p:txBody>
      </p:sp>
    </p:spTree>
    <p:extLst>
      <p:ext uri="{BB962C8B-B14F-4D97-AF65-F5344CB8AC3E}">
        <p14:creationId xmlns:p14="http://schemas.microsoft.com/office/powerpoint/2010/main" val="7328186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048596"/>
          <p:cNvSpPr>
            <a:spLocks noGrp="1"/>
          </p:cNvSpPr>
          <p:nvPr>
            <p:ph type="title"/>
          </p:nvPr>
        </p:nvSpPr>
        <p:spPr>
          <a:xfrm>
            <a:off x="628649" y="0"/>
            <a:ext cx="7886700" cy="1325563"/>
          </a:xfrm>
        </p:spPr>
        <p:txBody>
          <a:bodyPr/>
          <a:lstStyle/>
          <a:p>
            <a:r>
              <a:rPr lang="en-US" altLang="en-ZA"/>
              <a:t>CAUSES OF ELEVATED ALP</a:t>
            </a:r>
            <a:endParaRPr lang="en-ZA"/>
          </a:p>
        </p:txBody>
      </p:sp>
      <p:sp>
        <p:nvSpPr>
          <p:cNvPr id="1048598" name="Content Placeholder 1048597"/>
          <p:cNvSpPr>
            <a:spLocks noGrp="1"/>
          </p:cNvSpPr>
          <p:nvPr>
            <p:ph idx="1"/>
          </p:nvPr>
        </p:nvSpPr>
        <p:spPr>
          <a:xfrm>
            <a:off x="238716" y="1470349"/>
            <a:ext cx="8666566" cy="6381663"/>
          </a:xfrm>
        </p:spPr>
        <p:txBody>
          <a:bodyPr/>
          <a:lstStyle/>
          <a:p>
            <a:r>
              <a:rPr lang="en-US" altLang="en-ZA" sz="1600" i="1"/>
              <a:t>Based on Origin
</a:t>
            </a:r>
            <a:r>
              <a:rPr lang="en-US" altLang="en-ZA" sz="1600"/>
              <a:t>
-Liver disease: Cholestasis, cirrhosis, liver tumour, drug intoxication, liver metastases
-Bone Disease: Paget's disease, osteosarcoma
-Renal Disease: CKD(secondary hyperparathyroidism)
-Cancer: Breast, leukemia, prostrate metastases
-Age: May be high in young with or without disease
-Obesity
</a:t>
            </a:r>
            <a:r>
              <a:rPr lang="en-US" altLang="en-ZA" sz="1600" i="1"/>
              <a:t>Based on level of elevation
</a:t>
            </a:r>
            <a:r>
              <a:rPr lang="en-US" altLang="en-ZA" sz="1600"/>
              <a:t>
-Moderate: Infective hepatitis, alcoholic hepatitis, hepatocellular carcinoma, Vit D Deficiency
-High: Extrahepatic obstruction (obstructive jaundice) and intrahepatic cholestasis
-Very high: Bone diseases, Young aged with obstructive jaundice</a:t>
            </a:r>
            <a:endParaRPr lang="en-ZA" sz="1600"/>
          </a:p>
        </p:txBody>
      </p:sp>
    </p:spTree>
    <p:extLst>
      <p:ext uri="{BB962C8B-B14F-4D97-AF65-F5344CB8AC3E}">
        <p14:creationId xmlns:p14="http://schemas.microsoft.com/office/powerpoint/2010/main" val="12406300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Title 1048598"/>
          <p:cNvSpPr>
            <a:spLocks noGrp="1"/>
          </p:cNvSpPr>
          <p:nvPr>
            <p:ph type="title"/>
          </p:nvPr>
        </p:nvSpPr>
        <p:spPr>
          <a:xfrm>
            <a:off x="722440" y="0"/>
            <a:ext cx="7886700" cy="1044284"/>
          </a:xfrm>
        </p:spPr>
        <p:txBody>
          <a:bodyPr/>
          <a:lstStyle/>
          <a:p>
            <a:r>
              <a:rPr lang="en-US" altLang="en-ZA" sz="3500"/>
              <a:t>LABORATORY DIAGNOSIS</a:t>
            </a:r>
            <a:endParaRPr lang="en-ZA" sz="3500"/>
          </a:p>
        </p:txBody>
      </p:sp>
      <p:sp>
        <p:nvSpPr>
          <p:cNvPr id="1048600" name="Content Placeholder 1048599"/>
          <p:cNvSpPr>
            <a:spLocks noGrp="1"/>
          </p:cNvSpPr>
          <p:nvPr>
            <p:ph idx="1"/>
          </p:nvPr>
        </p:nvSpPr>
        <p:spPr>
          <a:xfrm>
            <a:off x="722440" y="936579"/>
            <a:ext cx="7886700" cy="5421042"/>
          </a:xfrm>
        </p:spPr>
        <p:txBody>
          <a:bodyPr/>
          <a:lstStyle/>
          <a:p>
            <a:r>
              <a:rPr lang="en-US" altLang="en-ZA" sz="1600"/>
              <a:t>SAMPLE : Blood
Determined by the scoring method
INTERPRETATION</a:t>
            </a:r>
            <a:endParaRPr lang="en-ZA" sz="1600"/>
          </a:p>
          <a:p>
            <a:r>
              <a:rPr lang="en-ZA" sz="1600"/>
              <a:t>↑ ALP activity in liver disease are the result of increased synthesis of the enzymes by cells lining the bile canaliculli, usually in response to cholestasis (intra or extra-hepatic). </a:t>
            </a:r>
          </a:p>
          <a:p>
            <a:r>
              <a:rPr lang="en-ZA" sz="1600"/>
              <a:t>ALP ↑ 2x the reference interval in cholestasis.</a:t>
            </a:r>
          </a:p>
          <a:p>
            <a:r>
              <a:rPr lang="en-ZA" sz="1600"/>
              <a:t>Also ↑ in infiltrative diseases of liver, when space occupying lesions (e.g tumours) are present. </a:t>
            </a:r>
          </a:p>
          <a:p>
            <a:r>
              <a:rPr lang="en-ZA" sz="1600"/>
              <a:t>Growing bones need ALP.</a:t>
            </a:r>
          </a:p>
          <a:p>
            <a:r>
              <a:rPr lang="en-ZA" sz="1600"/>
              <a:t>↑ serum ALP by osteoblast-rapid growth of bone (growth, healing of fracture, bone cancer, Paget’s disease,rickets).</a:t>
            </a:r>
          </a:p>
          <a:p>
            <a:r>
              <a:rPr lang="en-ZA" sz="1600"/>
              <a:t>For pregnant women, ALP is produce by the placenta.</a:t>
            </a:r>
          </a:p>
          <a:p>
            <a:r>
              <a:rPr lang="en-ZA" sz="1600"/>
              <a:t>ALP from the intestine is increased in a person with inflammatory bowel disease such as ulcerative colitis. </a:t>
            </a:r>
          </a:p>
          <a:p>
            <a:r>
              <a:rPr lang="en-US" altLang="en-ZA" sz="1600"/>
              <a:t>Presence of raised gamma glutamate transferase alongside elevated ALP implies hepatic origin of disease</a:t>
            </a:r>
            <a:endParaRPr lang="en-ZA" sz="1600"/>
          </a:p>
        </p:txBody>
      </p:sp>
    </p:spTree>
    <p:extLst>
      <p:ext uri="{BB962C8B-B14F-4D97-AF65-F5344CB8AC3E}">
        <p14:creationId xmlns:p14="http://schemas.microsoft.com/office/powerpoint/2010/main" val="27144842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Title 1048600"/>
          <p:cNvSpPr>
            <a:spLocks noGrp="1"/>
          </p:cNvSpPr>
          <p:nvPr>
            <p:ph type="title"/>
          </p:nvPr>
        </p:nvSpPr>
        <p:spPr>
          <a:xfrm>
            <a:off x="628649" y="0"/>
            <a:ext cx="7886700" cy="875101"/>
          </a:xfrm>
        </p:spPr>
        <p:txBody>
          <a:bodyPr/>
          <a:lstStyle/>
          <a:p>
            <a:r>
              <a:rPr lang="en-US" altLang="en-ZA"/>
              <a:t>PARAPROTEIN</a:t>
            </a:r>
            <a:endParaRPr lang="en-ZA"/>
          </a:p>
        </p:txBody>
      </p:sp>
      <p:sp>
        <p:nvSpPr>
          <p:cNvPr id="1048602" name="Content Placeholder 1048601"/>
          <p:cNvSpPr>
            <a:spLocks noGrp="1"/>
          </p:cNvSpPr>
          <p:nvPr>
            <p:ph idx="1"/>
          </p:nvPr>
        </p:nvSpPr>
        <p:spPr>
          <a:xfrm>
            <a:off x="628649" y="753095"/>
            <a:ext cx="7886700" cy="5940120"/>
          </a:xfrm>
        </p:spPr>
        <p:txBody>
          <a:bodyPr>
            <a:noAutofit/>
          </a:bodyPr>
          <a:lstStyle/>
          <a:p>
            <a:r>
              <a:rPr lang="en-ZA" sz="1800"/>
              <a:t>A monoclonal immunoglobulin or  immunoglobulin light chain in the</a:t>
            </a:r>
            <a:r>
              <a:rPr lang="en-US" altLang="en-ZA" sz="1800"/>
              <a:t> </a:t>
            </a:r>
            <a:r>
              <a:rPr lang="en-ZA" sz="1800"/>
              <a:t>blood or urine resulting from a</a:t>
            </a:r>
            <a:r>
              <a:rPr lang="en-US" altLang="en-ZA" sz="1800"/>
              <a:t> </a:t>
            </a:r>
            <a:r>
              <a:rPr lang="en-ZA" sz="1800"/>
              <a:t>clonal proliferation of plasma cells</a:t>
            </a:r>
            <a:r>
              <a:rPr lang="en-US" altLang="en-ZA" sz="1800"/>
              <a:t> </a:t>
            </a:r>
            <a:r>
              <a:rPr lang="en-ZA" sz="1800"/>
              <a:t>or B- </a:t>
            </a:r>
            <a:r>
              <a:rPr lang="en-US" altLang="en-ZA" sz="1800"/>
              <a:t>lymphocytes</a:t>
            </a:r>
            <a:r>
              <a:rPr lang="en-ZA" sz="1800"/>
              <a:t> (</a:t>
            </a:r>
            <a:r>
              <a:rPr lang="en-US" altLang="en-ZA" sz="1800"/>
              <a:t>a.k.a</a:t>
            </a:r>
            <a:r>
              <a:rPr lang="en-ZA" sz="1800"/>
              <a:t>: M-band, monoclonal band, monoclonal spike, monoclonal protein)</a:t>
            </a:r>
            <a:r>
              <a:rPr lang="en-US" altLang="en-ZA" sz="1800"/>
              <a:t>
</a:t>
            </a:r>
            <a:endParaRPr lang="en-ZA" sz="1800"/>
          </a:p>
          <a:p>
            <a:r>
              <a:rPr lang="en-US" altLang="en-ZA" sz="1800"/>
              <a:t>Paraprotein may be found in the following malignant conditions: 
</a:t>
            </a:r>
            <a:r>
              <a:rPr lang="en-ZA" sz="1800"/>
              <a:t>myelomatosis, which accounts for most of the cases</a:t>
            </a:r>
            <a:r>
              <a:rPr lang="en-US" altLang="en-ZA" sz="1800"/>
              <a:t> </a:t>
            </a:r>
            <a:r>
              <a:rPr lang="en-ZA" sz="1800"/>
              <a:t>of malignant paraproteinaemia,</a:t>
            </a:r>
            <a:r>
              <a:rPr lang="en-US" altLang="en-ZA" sz="1800"/>
              <a:t> </a:t>
            </a:r>
            <a:r>
              <a:rPr lang="en-ZA" sz="1800"/>
              <a:t>macroglobulinaemia (Waldenström’s</a:t>
            </a:r>
            <a:r>
              <a:rPr lang="en-US" altLang="en-ZA" sz="1800"/>
              <a:t> </a:t>
            </a:r>
            <a:r>
              <a:rPr lang="en-ZA" sz="1800"/>
              <a:t>macroglobulinaemia),</a:t>
            </a:r>
            <a:r>
              <a:rPr lang="en-US" altLang="en-ZA" sz="1800"/>
              <a:t>
</a:t>
            </a:r>
            <a:r>
              <a:rPr lang="en-ZA" sz="1800"/>
              <a:t>B-cell lymphomas, including chronic lymphatic</a:t>
            </a:r>
            <a:r>
              <a:rPr lang="en-US" altLang="en-ZA" sz="1800"/>
              <a:t> </a:t>
            </a:r>
            <a:r>
              <a:rPr lang="en-ZA" sz="1800"/>
              <a:t>leukaemia,</a:t>
            </a:r>
            <a:r>
              <a:rPr lang="en-US" altLang="en-ZA" sz="1800"/>
              <a:t> </a:t>
            </a:r>
            <a:r>
              <a:rPr lang="en-ZA" sz="1800"/>
              <a:t>sometimes in SLE, </a:t>
            </a:r>
            <a:r>
              <a:rPr lang="en-US" altLang="en-ZA" sz="1800"/>
              <a:t>
</a:t>
            </a:r>
            <a:r>
              <a:rPr lang="en-ZA" sz="1800"/>
              <a:t>chronic inflammation </a:t>
            </a:r>
            <a:r>
              <a:rPr lang="en-US" altLang="en-ZA" sz="1800"/>
              <a:t>or infection</a:t>
            </a:r>
            <a:r>
              <a:rPr lang="en-ZA" sz="1800"/>
              <a:t> </a:t>
            </a:r>
            <a:r>
              <a:rPr lang="en-US" altLang="en-ZA" sz="1800"/>
              <a:t>
</a:t>
            </a:r>
            <a:r>
              <a:rPr lang="en-ZA" sz="1800"/>
              <a:t>cryoglobulinaemia.</a:t>
            </a:r>
            <a:r>
              <a:rPr lang="en-US" altLang="en-ZA" sz="1800"/>
              <a:t>
</a:t>
            </a:r>
            <a:endParaRPr lang="en-ZA" sz="1800"/>
          </a:p>
          <a:p>
            <a:r>
              <a:rPr lang="en-US" altLang="en-ZA" sz="1800"/>
              <a:t>Identification of paraprotein
Serum protein electrophoresis
</a:t>
            </a:r>
            <a:r>
              <a:rPr lang="en-ZA" sz="1800"/>
              <a:t>Immunofixation</a:t>
            </a:r>
            <a:r>
              <a:rPr lang="en-US" altLang="en-ZA" sz="1800"/>
              <a:t>
</a:t>
            </a:r>
            <a:r>
              <a:rPr lang="en-ZA" sz="1800"/>
              <a:t>Urine protein electrophoresis</a:t>
            </a:r>
          </a:p>
          <a:p>
            <a:endParaRPr lang="en-ZA" sz="1800"/>
          </a:p>
        </p:txBody>
      </p:sp>
    </p:spTree>
    <p:extLst>
      <p:ext uri="{BB962C8B-B14F-4D97-AF65-F5344CB8AC3E}">
        <p14:creationId xmlns:p14="http://schemas.microsoft.com/office/powerpoint/2010/main" val="7868621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Title 1"/>
          <p:cNvSpPr>
            <a:spLocks noGrp="1"/>
          </p:cNvSpPr>
          <p:nvPr>
            <p:ph type="title"/>
          </p:nvPr>
        </p:nvSpPr>
        <p:spPr/>
        <p:txBody>
          <a:bodyPr/>
          <a:lstStyle/>
          <a:p>
            <a:r>
              <a:rPr lang="en-GB" dirty="0" smtClean="0"/>
              <a:t>Lactate dehydrogenase</a:t>
            </a:r>
            <a:endParaRPr lang="en-GB" dirty="0"/>
          </a:p>
        </p:txBody>
      </p:sp>
      <p:sp>
        <p:nvSpPr>
          <p:cNvPr id="1048593" name="Content Placeholder 2"/>
          <p:cNvSpPr>
            <a:spLocks noGrp="1"/>
          </p:cNvSpPr>
          <p:nvPr>
            <p:ph idx="1"/>
          </p:nvPr>
        </p:nvSpPr>
        <p:spPr/>
        <p:txBody>
          <a:bodyPr>
            <a:normAutofit fontScale="80833" lnSpcReduction="10000"/>
          </a:bodyPr>
          <a:lstStyle/>
          <a:p>
            <a:pPr marL="228600" lvl="1">
              <a:spcBef>
                <a:spcPts val="1000"/>
              </a:spcBef>
            </a:pPr>
            <a:endParaRPr lang="en-US" sz="2600" dirty="0" smtClean="0">
              <a:latin typeface="Arial Rounded MT Bold" pitchFamily="34" charset="0"/>
              <a:cs typeface="Andalus" pitchFamily="18" charset="-78"/>
            </a:endParaRPr>
          </a:p>
          <a:p>
            <a:pPr marL="228600" lvl="1">
              <a:spcBef>
                <a:spcPts val="1000"/>
              </a:spcBef>
            </a:pPr>
            <a:r>
              <a:rPr lang="en-US" sz="2600" dirty="0" smtClean="0">
                <a:latin typeface="Arial Rounded MT Bold" pitchFamily="34" charset="0"/>
                <a:cs typeface="Andalus" pitchFamily="18" charset="-78"/>
              </a:rPr>
              <a:t>Lactate </a:t>
            </a:r>
            <a:r>
              <a:rPr lang="en-US" sz="2600" dirty="0">
                <a:latin typeface="Arial Rounded MT Bold" pitchFamily="34" charset="0"/>
                <a:cs typeface="Andalus" pitchFamily="18" charset="-78"/>
              </a:rPr>
              <a:t>dehydrogenase (LDH) is an enzyme present in a wide variety of organisms </a:t>
            </a:r>
          </a:p>
          <a:p>
            <a:pPr marL="252000" indent="-252000" fontAlgn="auto">
              <a:lnSpc>
                <a:spcPct val="150000"/>
              </a:lnSpc>
              <a:spcBef>
                <a:spcPts val="0"/>
              </a:spcBef>
            </a:pPr>
            <a:r>
              <a:rPr lang="en-US" altLang="en-US" sz="2600" dirty="0">
                <a:solidFill>
                  <a:schemeClr val="tx1">
                    <a:lumMod val="95000"/>
                    <a:lumOff val="5000"/>
                  </a:schemeClr>
                </a:solidFill>
                <a:latin typeface="Arial Rounded MT Bold" panose="020F0704030504030204" pitchFamily="34" charset="0"/>
              </a:rPr>
              <a:t>Lactate dehydrogenase, reversibly </a:t>
            </a:r>
            <a:r>
              <a:rPr lang="en-US" altLang="en-US" sz="2600" dirty="0">
                <a:solidFill>
                  <a:srgbClr val="0000FF"/>
                </a:solidFill>
                <a:latin typeface="Arial Rounded MT Bold" panose="020F0704030504030204" pitchFamily="34" charset="0"/>
              </a:rPr>
              <a:t>converts lactate to pyruvate, in different tissues.</a:t>
            </a:r>
          </a:p>
          <a:p>
            <a:pPr marL="252000" indent="-252000" fontAlgn="auto">
              <a:lnSpc>
                <a:spcPct val="150000"/>
              </a:lnSpc>
              <a:spcBef>
                <a:spcPts val="0"/>
              </a:spcBef>
            </a:pPr>
            <a:r>
              <a:rPr lang="en-US" altLang="en-US" sz="2600" dirty="0">
                <a:solidFill>
                  <a:schemeClr val="tx1">
                    <a:lumMod val="95000"/>
                    <a:lumOff val="5000"/>
                  </a:schemeClr>
                </a:solidFill>
                <a:latin typeface="Arial Rounded MT Bold" panose="020F0704030504030204" pitchFamily="34" charset="0"/>
              </a:rPr>
              <a:t>LDH </a:t>
            </a:r>
            <a:r>
              <a:rPr lang="en-US" altLang="en-US" sz="2600" dirty="0">
                <a:solidFill>
                  <a:srgbClr val="0000FF"/>
                </a:solidFill>
                <a:latin typeface="Arial Rounded MT Bold" panose="020F0704030504030204" pitchFamily="34" charset="0"/>
              </a:rPr>
              <a:t>consists of 5 </a:t>
            </a:r>
            <a:r>
              <a:rPr lang="en-US" altLang="en-US" sz="2600" dirty="0" err="1">
                <a:solidFill>
                  <a:srgbClr val="0000FF"/>
                </a:solidFill>
                <a:latin typeface="Arial Rounded MT Bold" panose="020F0704030504030204" pitchFamily="34" charset="0"/>
              </a:rPr>
              <a:t>iso</a:t>
            </a:r>
            <a:r>
              <a:rPr lang="en-US" altLang="en-US" sz="2600" dirty="0">
                <a:solidFill>
                  <a:srgbClr val="0000FF"/>
                </a:solidFill>
                <a:latin typeface="Arial Rounded MT Bold" panose="020F0704030504030204" pitchFamily="34" charset="0"/>
              </a:rPr>
              <a:t>-enzymes – LDH1,LDH2,LDH3,LDH4 &amp; </a:t>
            </a:r>
            <a:r>
              <a:rPr lang="en-US" altLang="en-US" sz="2600" dirty="0" smtClean="0">
                <a:solidFill>
                  <a:srgbClr val="0000FF"/>
                </a:solidFill>
                <a:latin typeface="Arial Rounded MT Bold" panose="020F0704030504030204" pitchFamily="34" charset="0"/>
              </a:rPr>
              <a:t>LDH5</a:t>
            </a:r>
          </a:p>
          <a:p>
            <a:pPr marL="252000" indent="-252000" fontAlgn="auto">
              <a:lnSpc>
                <a:spcPct val="150000"/>
              </a:lnSpc>
              <a:spcBef>
                <a:spcPts val="0"/>
              </a:spcBef>
            </a:pPr>
            <a:r>
              <a:rPr lang="en-US" sz="2400" dirty="0">
                <a:solidFill>
                  <a:srgbClr val="FF0000"/>
                </a:solidFill>
                <a:latin typeface="Arial Rounded MT Bold" panose="020F0704030504030204" pitchFamily="34" charset="0"/>
              </a:rPr>
              <a:t>Normal values:</a:t>
            </a:r>
          </a:p>
          <a:p>
            <a:pPr marL="252000" indent="-252000" fontAlgn="auto">
              <a:lnSpc>
                <a:spcPct val="150000"/>
              </a:lnSpc>
              <a:spcBef>
                <a:spcPts val="0"/>
              </a:spcBef>
            </a:pPr>
            <a:r>
              <a:rPr lang="en-US" sz="2400" dirty="0">
                <a:solidFill>
                  <a:schemeClr val="tx1">
                    <a:lumMod val="95000"/>
                    <a:lumOff val="5000"/>
                  </a:schemeClr>
                </a:solidFill>
                <a:latin typeface="Arial Rounded MT Bold" panose="020F0704030504030204" pitchFamily="34" charset="0"/>
              </a:rPr>
              <a:t>Serum -100 -200 U/L</a:t>
            </a:r>
          </a:p>
          <a:p>
            <a:pPr marL="252000" indent="-252000" fontAlgn="auto">
              <a:lnSpc>
                <a:spcPct val="150000"/>
              </a:lnSpc>
              <a:spcBef>
                <a:spcPts val="0"/>
              </a:spcBef>
            </a:pPr>
            <a:r>
              <a:rPr lang="en-US" sz="2400" dirty="0">
                <a:solidFill>
                  <a:schemeClr val="tx1">
                    <a:lumMod val="95000"/>
                    <a:lumOff val="5000"/>
                  </a:schemeClr>
                </a:solidFill>
                <a:latin typeface="Arial Rounded MT Bold" panose="020F0704030504030204" pitchFamily="34" charset="0"/>
              </a:rPr>
              <a:t>CSF    - 7 -30 U/L</a:t>
            </a:r>
          </a:p>
          <a:p>
            <a:pPr marL="252000" indent="-252000" fontAlgn="auto">
              <a:lnSpc>
                <a:spcPct val="150000"/>
              </a:lnSpc>
              <a:spcBef>
                <a:spcPts val="0"/>
              </a:spcBef>
            </a:pPr>
            <a:r>
              <a:rPr lang="en-US" sz="2400" dirty="0">
                <a:solidFill>
                  <a:schemeClr val="tx1">
                    <a:lumMod val="95000"/>
                    <a:lumOff val="5000"/>
                  </a:schemeClr>
                </a:solidFill>
                <a:latin typeface="Arial Rounded MT Bold" panose="020F0704030504030204" pitchFamily="34" charset="0"/>
              </a:rPr>
              <a:t>Urine  - 40 -100 U/L</a:t>
            </a:r>
          </a:p>
          <a:p>
            <a:pPr marL="252000" indent="-252000" fontAlgn="auto">
              <a:lnSpc>
                <a:spcPct val="150000"/>
              </a:lnSpc>
              <a:spcBef>
                <a:spcPts val="0"/>
              </a:spcBef>
            </a:pPr>
            <a:endParaRPr lang="en-US" altLang="en-US" sz="2600" dirty="0">
              <a:solidFill>
                <a:srgbClr val="0000FF"/>
              </a:solidFill>
              <a:latin typeface="Arial Rounded MT Bold" panose="020F0704030504030204" pitchFamily="34" charset="0"/>
            </a:endParaRPr>
          </a:p>
          <a:p>
            <a:endParaRPr lang="en-GB" dirty="0"/>
          </a:p>
        </p:txBody>
      </p:sp>
    </p:spTree>
    <p:extLst>
      <p:ext uri="{BB962C8B-B14F-4D97-AF65-F5344CB8AC3E}">
        <p14:creationId xmlns:p14="http://schemas.microsoft.com/office/powerpoint/2010/main" val="16300899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0" name="Title 1"/>
          <p:cNvSpPr>
            <a:spLocks noGrp="1"/>
          </p:cNvSpPr>
          <p:nvPr>
            <p:ph type="title"/>
          </p:nvPr>
        </p:nvSpPr>
        <p:spPr/>
        <p:txBody>
          <a:bodyPr/>
          <a:lstStyle/>
          <a:p>
            <a:r>
              <a:rPr lang="en-GB" dirty="0" smtClean="0"/>
              <a:t>ORIGIN</a:t>
            </a:r>
            <a:endParaRPr lang="en-GB" dirty="0"/>
          </a:p>
        </p:txBody>
      </p:sp>
      <p:sp>
        <p:nvSpPr>
          <p:cNvPr id="1048591" name="Content Placeholder 2"/>
          <p:cNvSpPr>
            <a:spLocks noGrp="1"/>
          </p:cNvSpPr>
          <p:nvPr>
            <p:ph idx="1"/>
          </p:nvPr>
        </p:nvSpPr>
        <p:spPr/>
        <p:txBody>
          <a:bodyPr/>
          <a:lstStyle/>
          <a:p>
            <a:pPr lvl="0"/>
            <a:r>
              <a:rPr lang="en-GB" dirty="0" smtClean="0"/>
              <a:t>LDH 1:</a:t>
            </a:r>
            <a:r>
              <a:rPr kumimoji="0" lang="en-US" u="none" strike="noStrike" cap="none" normalizeH="0" baseline="0" dirty="0" smtClean="0">
                <a:ln>
                  <a:noFill/>
                </a:ln>
                <a:solidFill>
                  <a:srgbClr val="FF0000"/>
                </a:solidFill>
                <a:effectLst/>
                <a:latin typeface="Arial Rounded MT Bold" panose="020F0704030504030204" pitchFamily="34" charset="0"/>
              </a:rPr>
              <a:t>Myocardium, RBC, kidney</a:t>
            </a:r>
            <a:endParaRPr kumimoji="0" lang="en-US" b="0" i="0" u="none" strike="noStrike" cap="none" normalizeH="0" baseline="0" dirty="0" smtClean="0">
              <a:ln>
                <a:noFill/>
              </a:ln>
              <a:solidFill>
                <a:srgbClr val="FF0000"/>
              </a:solidFill>
              <a:effectLst/>
              <a:latin typeface="Arial Rounded MT Bold" panose="020F0704030504030204" pitchFamily="34" charset="0"/>
            </a:endParaRPr>
          </a:p>
          <a:p>
            <a:pPr lvl="0"/>
            <a:r>
              <a:rPr lang="en-GB" dirty="0" smtClean="0"/>
              <a:t>LDH 2:</a:t>
            </a:r>
            <a:r>
              <a:rPr kumimoji="0" lang="en-US" u="none" strike="noStrike" cap="none" normalizeH="0" baseline="0" dirty="0" smtClean="0">
                <a:ln>
                  <a:noFill/>
                </a:ln>
                <a:solidFill>
                  <a:srgbClr val="FF0000"/>
                </a:solidFill>
                <a:effectLst/>
                <a:latin typeface="Arial Rounded MT Bold" panose="020F0704030504030204" pitchFamily="34" charset="0"/>
              </a:rPr>
              <a:t>Myocardium, RBC, kidney</a:t>
            </a:r>
            <a:endParaRPr kumimoji="0" lang="en-US" b="0" i="0" u="none" strike="noStrike" cap="none" normalizeH="0" baseline="0" dirty="0" smtClean="0">
              <a:ln>
                <a:noFill/>
              </a:ln>
              <a:solidFill>
                <a:srgbClr val="FF0000"/>
              </a:solidFill>
              <a:effectLst/>
              <a:latin typeface="Arial Rounded MT Bold" panose="020F0704030504030204" pitchFamily="34" charset="0"/>
            </a:endParaRPr>
          </a:p>
          <a:p>
            <a:pPr lvl="0"/>
            <a:r>
              <a:rPr lang="en-GB" dirty="0" smtClean="0"/>
              <a:t>LDH 3:</a:t>
            </a:r>
            <a:r>
              <a:rPr kumimoji="0" lang="en-US" u="none" strike="noStrike" cap="none" normalizeH="0" baseline="0" dirty="0" smtClean="0">
                <a:ln>
                  <a:noFill/>
                </a:ln>
                <a:solidFill>
                  <a:srgbClr val="0000FF"/>
                </a:solidFill>
                <a:effectLst/>
                <a:latin typeface="Arial Rounded MT Bold" panose="020F0704030504030204" pitchFamily="34" charset="0"/>
              </a:rPr>
              <a:t>brain</a:t>
            </a:r>
            <a:endParaRPr kumimoji="0" lang="en-US" b="0" i="0" u="none" strike="noStrike" cap="none" normalizeH="0" baseline="0" dirty="0" smtClean="0">
              <a:ln>
                <a:noFill/>
              </a:ln>
              <a:solidFill>
                <a:srgbClr val="0000FF"/>
              </a:solidFill>
              <a:effectLst/>
              <a:latin typeface="Arial Rounded MT Bold" panose="020F0704030504030204" pitchFamily="34" charset="0"/>
            </a:endParaRPr>
          </a:p>
          <a:p>
            <a:r>
              <a:rPr lang="en-GB" dirty="0" smtClean="0"/>
              <a:t>LDH 4:</a:t>
            </a:r>
            <a:r>
              <a:rPr kumimoji="0" lang="en-US" u="none" strike="noStrike" cap="none" normalizeH="0" baseline="0" dirty="0" smtClean="0">
                <a:ln>
                  <a:noFill/>
                </a:ln>
                <a:solidFill>
                  <a:srgbClr val="0000FF"/>
                </a:solidFill>
                <a:effectLst/>
                <a:latin typeface="Arial Rounded MT Bold" panose="020F0704030504030204" pitchFamily="34" charset="0"/>
              </a:rPr>
              <a:t>Lung, spleen</a:t>
            </a:r>
          </a:p>
          <a:p>
            <a:pPr lvl="0"/>
            <a:r>
              <a:rPr lang="en-GB" dirty="0" smtClean="0"/>
              <a:t>LDH 5:</a:t>
            </a:r>
            <a:r>
              <a:rPr kumimoji="0" lang="en-US" u="none" strike="noStrike" cap="none" normalizeH="0" baseline="0" dirty="0" smtClean="0">
                <a:ln>
                  <a:noFill/>
                </a:ln>
                <a:solidFill>
                  <a:srgbClr val="FF0000"/>
                </a:solidFill>
                <a:effectLst/>
                <a:latin typeface="Arial Rounded MT Bold" panose="020F0704030504030204" pitchFamily="34" charset="0"/>
              </a:rPr>
              <a:t>Skeletal muscle, Liver</a:t>
            </a:r>
          </a:p>
          <a:p>
            <a:endParaRPr lang="en-GB" dirty="0"/>
          </a:p>
        </p:txBody>
      </p:sp>
    </p:spTree>
    <p:extLst>
      <p:ext uri="{BB962C8B-B14F-4D97-AF65-F5344CB8AC3E}">
        <p14:creationId xmlns:p14="http://schemas.microsoft.com/office/powerpoint/2010/main" val="2167628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Title 1"/>
          <p:cNvSpPr>
            <a:spLocks noGrp="1"/>
          </p:cNvSpPr>
          <p:nvPr>
            <p:ph type="title"/>
          </p:nvPr>
        </p:nvSpPr>
        <p:spPr/>
        <p:txBody>
          <a:bodyPr/>
          <a:lstStyle/>
          <a:p>
            <a:r>
              <a:rPr lang="en-GB" dirty="0" smtClean="0"/>
              <a:t>Example of </a:t>
            </a:r>
            <a:r>
              <a:rPr lang="en-GB" dirty="0" err="1" smtClean="0"/>
              <a:t>tumors</a:t>
            </a:r>
            <a:r>
              <a:rPr lang="en-GB" dirty="0" smtClean="0"/>
              <a:t> elevated</a:t>
            </a:r>
            <a:endParaRPr lang="en-GB" dirty="0"/>
          </a:p>
        </p:txBody>
      </p:sp>
      <p:sp>
        <p:nvSpPr>
          <p:cNvPr id="1048589" name="Content Placeholder 2"/>
          <p:cNvSpPr>
            <a:spLocks noGrp="1"/>
          </p:cNvSpPr>
          <p:nvPr>
            <p:ph idx="1"/>
          </p:nvPr>
        </p:nvSpPr>
        <p:spPr/>
        <p:txBody>
          <a:bodyPr>
            <a:normAutofit lnSpcReduction="10000"/>
          </a:bodyPr>
          <a:lstStyle/>
          <a:p>
            <a:pPr marL="0" indent="0">
              <a:buNone/>
            </a:pPr>
            <a:r>
              <a:rPr lang="en-US" smtClean="0"/>
              <a:t>Lymphomas</a:t>
            </a:r>
            <a:endParaRPr lang="en-GB" dirty="0"/>
          </a:p>
          <a:p>
            <a:pPr marL="0" indent="0">
              <a:buNone/>
            </a:pPr>
            <a:r>
              <a:rPr lang="en-US" dirty="0" smtClean="0"/>
              <a:t>Germinal cell cancer</a:t>
            </a:r>
            <a:endParaRPr lang="en-GB" dirty="0"/>
          </a:p>
          <a:p>
            <a:pPr marL="0" indent="0">
              <a:buNone/>
            </a:pPr>
            <a:r>
              <a:rPr lang="en-US" dirty="0" smtClean="0"/>
              <a:t>Melanomas</a:t>
            </a:r>
            <a:endParaRPr lang="en-GB" dirty="0"/>
          </a:p>
          <a:p>
            <a:pPr marL="0" indent="0">
              <a:buNone/>
            </a:pPr>
            <a:r>
              <a:rPr lang="en-US" dirty="0" smtClean="0"/>
              <a:t>Breast cancer</a:t>
            </a:r>
            <a:endParaRPr lang="en-GB" dirty="0"/>
          </a:p>
          <a:p>
            <a:pPr marL="0" indent="0">
              <a:buNone/>
            </a:pPr>
            <a:r>
              <a:rPr lang="en-US" dirty="0"/>
              <a:t>Colorectal cancer</a:t>
            </a:r>
            <a:endParaRPr lang="en-GB" dirty="0"/>
          </a:p>
          <a:p>
            <a:pPr marL="0" indent="0">
              <a:buNone/>
            </a:pPr>
            <a:r>
              <a:rPr lang="en-US" dirty="0"/>
              <a:t>Nasopharyngeal carcinoma</a:t>
            </a:r>
            <a:endParaRPr lang="en-GB" dirty="0"/>
          </a:p>
          <a:p>
            <a:pPr marL="0" indent="0">
              <a:buNone/>
            </a:pPr>
            <a:r>
              <a:rPr lang="en-US" dirty="0"/>
              <a:t>Lung cancer</a:t>
            </a:r>
            <a:endParaRPr lang="en-GB" dirty="0"/>
          </a:p>
          <a:p>
            <a:pPr marL="0" indent="0">
              <a:buNone/>
            </a:pPr>
            <a:r>
              <a:rPr lang="en-US" dirty="0"/>
              <a:t>Prostate cancer</a:t>
            </a:r>
            <a:endParaRPr lang="en-GB" dirty="0"/>
          </a:p>
        </p:txBody>
      </p:sp>
    </p:spTree>
    <p:extLst>
      <p:ext uri="{BB962C8B-B14F-4D97-AF65-F5344CB8AC3E}">
        <p14:creationId xmlns:p14="http://schemas.microsoft.com/office/powerpoint/2010/main" val="24449997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Title 1"/>
          <p:cNvSpPr>
            <a:spLocks noGrp="1"/>
          </p:cNvSpPr>
          <p:nvPr>
            <p:ph type="title"/>
          </p:nvPr>
        </p:nvSpPr>
        <p:spPr/>
        <p:txBody>
          <a:bodyPr>
            <a:normAutofit fontScale="90000"/>
          </a:bodyPr>
          <a:lstStyle/>
          <a:p>
            <a:r>
              <a:rPr lang="en-GB" dirty="0" smtClean="0"/>
              <a:t>Type of sample to be collected and Interpretation</a:t>
            </a:r>
            <a:endParaRPr lang="en-GB" dirty="0"/>
          </a:p>
        </p:txBody>
      </p:sp>
      <p:sp>
        <p:nvSpPr>
          <p:cNvPr id="1048587" name="Content Placeholder 2"/>
          <p:cNvSpPr>
            <a:spLocks noGrp="1"/>
          </p:cNvSpPr>
          <p:nvPr>
            <p:ph idx="1"/>
          </p:nvPr>
        </p:nvSpPr>
        <p:spPr>
          <a:xfrm>
            <a:off x="628650" y="1825625"/>
            <a:ext cx="7886700" cy="4351338"/>
          </a:xfrm>
        </p:spPr>
        <p:txBody>
          <a:bodyPr/>
          <a:lstStyle/>
          <a:p>
            <a:pPr marL="0" indent="0">
              <a:buNone/>
            </a:pPr>
            <a:r>
              <a:rPr lang="en-US" dirty="0"/>
              <a:t>Sample : Blood, Cerebrospinal fluid,urine</a:t>
            </a:r>
            <a:endParaRPr lang="en-GB" dirty="0"/>
          </a:p>
          <a:p>
            <a:pPr marL="0" indent="0">
              <a:buNone/>
            </a:pPr>
            <a:r>
              <a:rPr lang="en-US" dirty="0"/>
              <a:t>Interpretation: High level of LDH over 200U/L in blood,30U/L inCSF,100U/L in urine indicates organ damage but it is not specific and further tests are needed to be carried out </a:t>
            </a:r>
            <a:endParaRPr lang="en-GB" dirty="0"/>
          </a:p>
        </p:txBody>
      </p:sp>
    </p:spTree>
    <p:extLst>
      <p:ext uri="{BB962C8B-B14F-4D97-AF65-F5344CB8AC3E}">
        <p14:creationId xmlns:p14="http://schemas.microsoft.com/office/powerpoint/2010/main" val="2799913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fontScale="92500" lnSpcReduction="10000"/>
          </a:bodyPr>
          <a:lstStyle/>
          <a:p>
            <a:r>
              <a:rPr lang="en-US" dirty="0"/>
              <a:t>To define </a:t>
            </a:r>
            <a:r>
              <a:rPr lang="en-US" dirty="0" err="1"/>
              <a:t>tumour</a:t>
            </a:r>
            <a:r>
              <a:rPr lang="en-US" dirty="0"/>
              <a:t> markers with examples.</a:t>
            </a:r>
          </a:p>
          <a:p>
            <a:r>
              <a:rPr lang="en-US" dirty="0"/>
              <a:t>To describe the characteristics of ideal </a:t>
            </a:r>
            <a:r>
              <a:rPr lang="en-US" dirty="0" err="1"/>
              <a:t>tumour</a:t>
            </a:r>
            <a:r>
              <a:rPr lang="en-US" dirty="0"/>
              <a:t> markers.</a:t>
            </a:r>
          </a:p>
          <a:p>
            <a:r>
              <a:rPr lang="en-US" dirty="0"/>
              <a:t>To classify </a:t>
            </a:r>
            <a:r>
              <a:rPr lang="en-US" dirty="0" err="1"/>
              <a:t>tumour</a:t>
            </a:r>
            <a:r>
              <a:rPr lang="en-US" dirty="0"/>
              <a:t> markers with examples.</a:t>
            </a:r>
          </a:p>
          <a:p>
            <a:r>
              <a:rPr lang="en-US" dirty="0"/>
              <a:t>To identify </a:t>
            </a:r>
            <a:r>
              <a:rPr lang="en-US" dirty="0" err="1"/>
              <a:t>tumour</a:t>
            </a:r>
            <a:r>
              <a:rPr lang="en-US" dirty="0"/>
              <a:t> markers and their corresponding </a:t>
            </a:r>
            <a:r>
              <a:rPr lang="en-US" dirty="0" err="1"/>
              <a:t>tumours</a:t>
            </a:r>
            <a:r>
              <a:rPr lang="en-US" dirty="0"/>
              <a:t>.</a:t>
            </a:r>
          </a:p>
          <a:p>
            <a:r>
              <a:rPr lang="en-US" dirty="0"/>
              <a:t>To describe methods for detecting/quantifying </a:t>
            </a:r>
            <a:r>
              <a:rPr lang="en-US" dirty="0" err="1"/>
              <a:t>tumour</a:t>
            </a:r>
            <a:r>
              <a:rPr lang="en-US" dirty="0"/>
              <a:t> markers</a:t>
            </a:r>
          </a:p>
          <a:p>
            <a:r>
              <a:rPr lang="en-US" dirty="0"/>
              <a:t>To describe pathophysiology of cancer cachexia.</a:t>
            </a:r>
          </a:p>
        </p:txBody>
      </p:sp>
    </p:spTree>
    <p:extLst>
      <p:ext uri="{BB962C8B-B14F-4D97-AF65-F5344CB8AC3E}">
        <p14:creationId xmlns:p14="http://schemas.microsoft.com/office/powerpoint/2010/main" val="3719834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Title 1"/>
          <p:cNvSpPr>
            <a:spLocks noGrp="1"/>
          </p:cNvSpPr>
          <p:nvPr>
            <p:ph type="title"/>
          </p:nvPr>
        </p:nvSpPr>
        <p:spPr/>
        <p:txBody>
          <a:bodyPr/>
          <a:lstStyle/>
          <a:p>
            <a:r>
              <a:rPr lang="en-US" dirty="0" smtClean="0"/>
              <a:t>S-100</a:t>
            </a:r>
            <a:endParaRPr lang="en-US" dirty="0"/>
          </a:p>
        </p:txBody>
      </p:sp>
      <p:sp>
        <p:nvSpPr>
          <p:cNvPr id="1048611" name="Content Placeholder 2"/>
          <p:cNvSpPr>
            <a:spLocks noGrp="1"/>
          </p:cNvSpPr>
          <p:nvPr>
            <p:ph idx="1"/>
          </p:nvPr>
        </p:nvSpPr>
        <p:spPr>
          <a:xfrm>
            <a:off x="304800" y="2011363"/>
            <a:ext cx="8305800" cy="4206875"/>
          </a:xfrm>
        </p:spPr>
        <p:txBody>
          <a:bodyPr>
            <a:normAutofit lnSpcReduction="10000"/>
          </a:bodyPr>
          <a:lstStyle/>
          <a:p>
            <a:pPr marL="0" indent="0">
              <a:buNone/>
            </a:pPr>
            <a:r>
              <a:rPr lang="en-US" b="1" dirty="0" smtClean="0"/>
              <a:t>DEFINITION</a:t>
            </a:r>
          </a:p>
          <a:p>
            <a:r>
              <a:rPr lang="en-US" dirty="0" smtClean="0"/>
              <a:t>S100 </a:t>
            </a:r>
            <a:r>
              <a:rPr lang="en-US" dirty="0"/>
              <a:t>is an acidic-calcium-binding </a:t>
            </a:r>
            <a:r>
              <a:rPr lang="en-US" dirty="0" smtClean="0"/>
              <a:t>protein </a:t>
            </a:r>
          </a:p>
          <a:p>
            <a:pPr marL="0" indent="0">
              <a:buNone/>
            </a:pPr>
            <a:r>
              <a:rPr lang="en-US" b="1" dirty="0" smtClean="0"/>
              <a:t>ORIGIN</a:t>
            </a:r>
          </a:p>
          <a:p>
            <a:r>
              <a:rPr lang="en-US" dirty="0" smtClean="0"/>
              <a:t>S100 </a:t>
            </a:r>
            <a:r>
              <a:rPr lang="en-US" dirty="0"/>
              <a:t>proteins are normally present in cells derived from the neural crest (Schwann cells, and melanocytes), chondrocytes, adipocytes, </a:t>
            </a:r>
            <a:r>
              <a:rPr lang="en-US" dirty="0" err="1"/>
              <a:t>myoepithelial</a:t>
            </a:r>
            <a:r>
              <a:rPr lang="en-US" dirty="0"/>
              <a:t> cells, macrophages, </a:t>
            </a:r>
            <a:r>
              <a:rPr lang="en-US" dirty="0" err="1" smtClean="0"/>
              <a:t>Langerhan</a:t>
            </a:r>
            <a:r>
              <a:rPr lang="en-US" dirty="0" smtClean="0"/>
              <a:t> </a:t>
            </a:r>
            <a:r>
              <a:rPr lang="en-US" dirty="0"/>
              <a:t>cells</a:t>
            </a:r>
            <a:r>
              <a:rPr lang="en-US" dirty="0" smtClean="0"/>
              <a:t>, dendritic </a:t>
            </a:r>
            <a:r>
              <a:rPr lang="en-US" dirty="0"/>
              <a:t>cells</a:t>
            </a:r>
            <a:r>
              <a:rPr lang="en-US" dirty="0" smtClean="0"/>
              <a:t>, </a:t>
            </a:r>
            <a:r>
              <a:rPr lang="en-US" dirty="0"/>
              <a:t>and keratinocytes</a:t>
            </a:r>
            <a:r>
              <a:rPr lang="en-US" dirty="0" smtClean="0"/>
              <a:t>.</a:t>
            </a:r>
            <a:endParaRPr lang="en-US" dirty="0"/>
          </a:p>
        </p:txBody>
      </p:sp>
    </p:spTree>
    <p:extLst>
      <p:ext uri="{BB962C8B-B14F-4D97-AF65-F5344CB8AC3E}">
        <p14:creationId xmlns:p14="http://schemas.microsoft.com/office/powerpoint/2010/main" val="1675808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0" name="Title 1"/>
          <p:cNvSpPr>
            <a:spLocks noGrp="1"/>
          </p:cNvSpPr>
          <p:nvPr>
            <p:ph type="title"/>
          </p:nvPr>
        </p:nvSpPr>
        <p:spPr/>
        <p:txBody>
          <a:bodyPr/>
          <a:lstStyle/>
          <a:p>
            <a:r>
              <a:rPr lang="en-US" dirty="0"/>
              <a:t>Type of tumor marker</a:t>
            </a:r>
          </a:p>
        </p:txBody>
      </p:sp>
      <p:sp>
        <p:nvSpPr>
          <p:cNvPr id="1048601" name="Content Placeholder 2"/>
          <p:cNvSpPr>
            <a:spLocks noGrp="1"/>
          </p:cNvSpPr>
          <p:nvPr>
            <p:ph idx="1"/>
          </p:nvPr>
        </p:nvSpPr>
        <p:spPr/>
        <p:txBody>
          <a:bodyPr/>
          <a:lstStyle/>
          <a:p>
            <a:r>
              <a:rPr lang="en-US" dirty="0"/>
              <a:t>S100 Gene for the formation of S100 protein in the cell but is mutated in some tumor </a:t>
            </a:r>
          </a:p>
          <a:p>
            <a:r>
              <a:rPr lang="en-US" dirty="0"/>
              <a:t>It is a </a:t>
            </a:r>
            <a:r>
              <a:rPr lang="en-US" dirty="0" err="1"/>
              <a:t>mensenchymal</a:t>
            </a:r>
            <a:r>
              <a:rPr lang="en-US" dirty="0"/>
              <a:t> tumor maker</a:t>
            </a:r>
          </a:p>
          <a:p>
            <a:r>
              <a:rPr lang="en-US" dirty="0"/>
              <a:t>S100 is a serum and tissue protein</a:t>
            </a:r>
          </a:p>
          <a:p>
            <a:endParaRPr lang="en-US" dirty="0"/>
          </a:p>
        </p:txBody>
      </p:sp>
    </p:spTree>
    <p:extLst>
      <p:ext uri="{BB962C8B-B14F-4D97-AF65-F5344CB8AC3E}">
        <p14:creationId xmlns:p14="http://schemas.microsoft.com/office/powerpoint/2010/main" val="42352084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rmAutofit fontScale="90000"/>
          </a:bodyPr>
          <a:lstStyle/>
          <a:p>
            <a:r>
              <a:rPr lang="en-US" dirty="0"/>
              <a:t>Examples of tumors where it is </a:t>
            </a:r>
            <a:r>
              <a:rPr lang="en-US" dirty="0" smtClean="0"/>
              <a:t>elevated</a:t>
            </a:r>
            <a:endParaRPr lang="en-US" dirty="0"/>
          </a:p>
        </p:txBody>
      </p:sp>
      <p:sp>
        <p:nvSpPr>
          <p:cNvPr id="1048598" name="Content Placeholder 2"/>
          <p:cNvSpPr>
            <a:spLocks noGrp="1"/>
          </p:cNvSpPr>
          <p:nvPr>
            <p:ph sz="half" idx="1"/>
          </p:nvPr>
        </p:nvSpPr>
        <p:spPr>
          <a:xfrm>
            <a:off x="381000" y="1981200"/>
            <a:ext cx="3810000" cy="4419600"/>
          </a:xfrm>
        </p:spPr>
        <p:txBody>
          <a:bodyPr numCol="1" spcCol="182880">
            <a:normAutofit fontScale="92500" lnSpcReduction="20000"/>
          </a:bodyPr>
          <a:lstStyle/>
          <a:p>
            <a:pPr marL="0" indent="0">
              <a:buNone/>
            </a:pPr>
            <a:r>
              <a:rPr lang="en-US" b="1" dirty="0"/>
              <a:t>EXAMPLES OF </a:t>
            </a:r>
            <a:r>
              <a:rPr lang="en-US" b="1" dirty="0" smtClean="0"/>
              <a:t>TUMORS WHERE </a:t>
            </a:r>
            <a:r>
              <a:rPr lang="en-US" b="1" dirty="0"/>
              <a:t>S100 PROTEIN </a:t>
            </a:r>
            <a:r>
              <a:rPr lang="en-US" b="1" dirty="0" smtClean="0"/>
              <a:t>IS ELEVATED </a:t>
            </a:r>
            <a:endParaRPr lang="en-US" b="1" dirty="0"/>
          </a:p>
          <a:p>
            <a:r>
              <a:rPr lang="en-US" dirty="0" smtClean="0"/>
              <a:t>melanomas</a:t>
            </a:r>
            <a:endParaRPr lang="en-US" dirty="0"/>
          </a:p>
          <a:p>
            <a:r>
              <a:rPr lang="en-US" dirty="0" smtClean="0"/>
              <a:t>Breast cancer</a:t>
            </a:r>
            <a:endParaRPr lang="en-US" dirty="0"/>
          </a:p>
          <a:p>
            <a:r>
              <a:rPr lang="en-US" dirty="0" smtClean="0"/>
              <a:t>Colorectal</a:t>
            </a:r>
            <a:r>
              <a:rPr lang="en-US" dirty="0"/>
              <a:t> cancer</a:t>
            </a:r>
          </a:p>
          <a:p>
            <a:r>
              <a:rPr lang="en-US" dirty="0" smtClean="0"/>
              <a:t>Gastric </a:t>
            </a:r>
            <a:r>
              <a:rPr lang="en-US" dirty="0"/>
              <a:t>cancer</a:t>
            </a:r>
          </a:p>
          <a:p>
            <a:r>
              <a:rPr lang="en-US" dirty="0" smtClean="0"/>
              <a:t>Prostate </a:t>
            </a:r>
            <a:r>
              <a:rPr lang="en-US" dirty="0"/>
              <a:t>cancer</a:t>
            </a:r>
          </a:p>
          <a:p>
            <a:r>
              <a:rPr lang="en-US" dirty="0" smtClean="0"/>
              <a:t>Lung non-small cell</a:t>
            </a:r>
            <a:endParaRPr lang="en-US" dirty="0"/>
          </a:p>
          <a:p>
            <a:r>
              <a:rPr lang="en-US" dirty="0" smtClean="0"/>
              <a:t>Ovarian </a:t>
            </a:r>
            <a:r>
              <a:rPr lang="en-US" dirty="0"/>
              <a:t>cancer</a:t>
            </a:r>
          </a:p>
          <a:p>
            <a:r>
              <a:rPr lang="en-US" dirty="0" smtClean="0"/>
              <a:t>Pancreatic</a:t>
            </a:r>
            <a:r>
              <a:rPr lang="en-US" dirty="0"/>
              <a:t> </a:t>
            </a:r>
            <a:r>
              <a:rPr lang="en-US" dirty="0" smtClean="0"/>
              <a:t>cancer</a:t>
            </a:r>
          </a:p>
        </p:txBody>
      </p:sp>
      <p:sp>
        <p:nvSpPr>
          <p:cNvPr id="1048599" name="Content Placeholder 3"/>
          <p:cNvSpPr>
            <a:spLocks noGrp="1"/>
          </p:cNvSpPr>
          <p:nvPr>
            <p:ph sz="half" idx="2"/>
          </p:nvPr>
        </p:nvSpPr>
        <p:spPr>
          <a:xfrm>
            <a:off x="4953000" y="2118360"/>
            <a:ext cx="3733800" cy="4206240"/>
          </a:xfrm>
        </p:spPr>
        <p:txBody>
          <a:bodyPr>
            <a:normAutofit fontScale="92500" lnSpcReduction="20000"/>
          </a:bodyPr>
          <a:lstStyle/>
          <a:p>
            <a:pPr marL="0" indent="0">
              <a:buNone/>
            </a:pPr>
            <a:r>
              <a:rPr lang="en-US" b="1" dirty="0" smtClean="0"/>
              <a:t>OTHER CONDITIONS WITH ELEVATED S100 PROTEIN</a:t>
            </a:r>
          </a:p>
          <a:p>
            <a:r>
              <a:rPr lang="en-US" dirty="0" smtClean="0"/>
              <a:t>chronic inflammation</a:t>
            </a:r>
          </a:p>
          <a:p>
            <a:r>
              <a:rPr lang="en-US" dirty="0" err="1" smtClean="0"/>
              <a:t>Neurodegeneration</a:t>
            </a:r>
            <a:endParaRPr lang="en-US" dirty="0" smtClean="0"/>
          </a:p>
          <a:p>
            <a:r>
              <a:rPr lang="en-US" dirty="0" smtClean="0"/>
              <a:t>Cardiomyopathies</a:t>
            </a:r>
          </a:p>
          <a:p>
            <a:r>
              <a:rPr lang="en-US" dirty="0" smtClean="0"/>
              <a:t>atherosclerosis </a:t>
            </a:r>
            <a:endParaRPr lang="en-US" dirty="0"/>
          </a:p>
        </p:txBody>
      </p:sp>
    </p:spTree>
    <p:extLst>
      <p:ext uri="{BB962C8B-B14F-4D97-AF65-F5344CB8AC3E}">
        <p14:creationId xmlns:p14="http://schemas.microsoft.com/office/powerpoint/2010/main" val="14287424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9" name="Title 1"/>
          <p:cNvSpPr>
            <a:spLocks noGrp="1"/>
          </p:cNvSpPr>
          <p:nvPr>
            <p:ph type="title"/>
          </p:nvPr>
        </p:nvSpPr>
        <p:spPr/>
        <p:txBody>
          <a:bodyPr/>
          <a:lstStyle/>
          <a:p>
            <a:pPr marL="4763" indent="0">
              <a:buNone/>
            </a:pPr>
            <a:r>
              <a:rPr lang="en-US" dirty="0"/>
              <a:t>samples used</a:t>
            </a:r>
          </a:p>
        </p:txBody>
      </p:sp>
      <p:sp>
        <p:nvSpPr>
          <p:cNvPr id="1048590" name="Content Placeholder 2"/>
          <p:cNvSpPr>
            <a:spLocks noGrp="1"/>
          </p:cNvSpPr>
          <p:nvPr>
            <p:ph idx="1"/>
          </p:nvPr>
        </p:nvSpPr>
        <p:spPr/>
        <p:txBody>
          <a:bodyPr/>
          <a:lstStyle/>
          <a:p>
            <a:r>
              <a:rPr lang="en-US" dirty="0" smtClean="0"/>
              <a:t>Blood samples</a:t>
            </a:r>
          </a:p>
          <a:p>
            <a:r>
              <a:rPr lang="en-US" dirty="0" smtClean="0"/>
              <a:t>Formalin fixed paraffin-embedded </a:t>
            </a:r>
            <a:r>
              <a:rPr lang="en-US" dirty="0"/>
              <a:t>tumor </a:t>
            </a:r>
            <a:r>
              <a:rPr lang="en-US" dirty="0" smtClean="0"/>
              <a:t>tissue</a:t>
            </a:r>
          </a:p>
        </p:txBody>
      </p:sp>
    </p:spTree>
    <p:extLst>
      <p:ext uri="{BB962C8B-B14F-4D97-AF65-F5344CB8AC3E}">
        <p14:creationId xmlns:p14="http://schemas.microsoft.com/office/powerpoint/2010/main" val="25520323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7" name="Title 1"/>
          <p:cNvSpPr>
            <a:spLocks noGrp="1"/>
          </p:cNvSpPr>
          <p:nvPr>
            <p:ph type="title"/>
          </p:nvPr>
        </p:nvSpPr>
        <p:spPr>
          <a:xfrm>
            <a:off x="0" y="284163"/>
            <a:ext cx="9144000" cy="1508125"/>
          </a:xfrm>
        </p:spPr>
        <p:txBody>
          <a:bodyPr>
            <a:normAutofit/>
          </a:bodyPr>
          <a:lstStyle/>
          <a:p>
            <a:r>
              <a:rPr lang="en-US" dirty="0" smtClean="0"/>
              <a:t>determination and interpretation</a:t>
            </a:r>
            <a:endParaRPr lang="en-US" dirty="0"/>
          </a:p>
        </p:txBody>
      </p:sp>
      <p:sp>
        <p:nvSpPr>
          <p:cNvPr id="1048588" name="Content Placeholder 2"/>
          <p:cNvSpPr>
            <a:spLocks noGrp="1"/>
          </p:cNvSpPr>
          <p:nvPr>
            <p:ph idx="1"/>
          </p:nvPr>
        </p:nvSpPr>
        <p:spPr/>
        <p:txBody>
          <a:bodyPr>
            <a:normAutofit fontScale="92500" lnSpcReduction="10000"/>
          </a:bodyPr>
          <a:lstStyle/>
          <a:p>
            <a:r>
              <a:rPr lang="en-US" dirty="0" smtClean="0"/>
              <a:t>Serum level of s100B is determined using </a:t>
            </a:r>
            <a:r>
              <a:rPr lang="en-US" dirty="0" err="1" smtClean="0"/>
              <a:t>electrochemiluminescence</a:t>
            </a:r>
            <a:r>
              <a:rPr lang="en-US" dirty="0" smtClean="0"/>
              <a:t> immunoassay (ECLIA)</a:t>
            </a:r>
          </a:p>
          <a:p>
            <a:r>
              <a:rPr lang="en-US" dirty="0" smtClean="0"/>
              <a:t>Immunoassay is then analyzed on the modular analytics E170 </a:t>
            </a:r>
            <a:r>
              <a:rPr lang="en-US" dirty="0"/>
              <a:t>immunoassay </a:t>
            </a:r>
            <a:r>
              <a:rPr lang="en-US" dirty="0" smtClean="0"/>
              <a:t>analyzer</a:t>
            </a:r>
          </a:p>
          <a:p>
            <a:r>
              <a:rPr lang="en-US" dirty="0" smtClean="0"/>
              <a:t>The normal value of S100 is 0.105ug/L</a:t>
            </a:r>
          </a:p>
          <a:p>
            <a:r>
              <a:rPr lang="en-US" dirty="0" smtClean="0"/>
              <a:t>Test is repeated if the </a:t>
            </a:r>
            <a:r>
              <a:rPr lang="en-US" dirty="0"/>
              <a:t>Serum level of s100B </a:t>
            </a:r>
            <a:r>
              <a:rPr lang="en-US" dirty="0" smtClean="0"/>
              <a:t>is increased after two weeks for confirmation</a:t>
            </a:r>
            <a:endParaRPr lang="zh-CN" altLang="en-US"/>
          </a:p>
          <a:p>
            <a:r>
              <a:rPr lang="en-US" dirty="0" smtClean="0"/>
              <a:t>PET-CT scan is used for further investigations which is used to confirm metastasis</a:t>
            </a:r>
            <a:endParaRPr lang="en-US" dirty="0"/>
          </a:p>
        </p:txBody>
      </p:sp>
    </p:spTree>
    <p:extLst>
      <p:ext uri="{BB962C8B-B14F-4D97-AF65-F5344CB8AC3E}">
        <p14:creationId xmlns:p14="http://schemas.microsoft.com/office/powerpoint/2010/main" val="42878000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Title 1"/>
          <p:cNvSpPr>
            <a:spLocks noGrp="1"/>
          </p:cNvSpPr>
          <p:nvPr>
            <p:ph type="ctrTitle"/>
          </p:nvPr>
        </p:nvSpPr>
        <p:spPr>
          <a:xfrm>
            <a:off x="-144063" y="0"/>
            <a:ext cx="9288063" cy="2496989"/>
          </a:xfrm>
        </p:spPr>
        <p:txBody>
          <a:bodyPr/>
          <a:lstStyle/>
          <a:p>
            <a:r>
              <a:rPr lang="en-US" altLang="zh-CN" b="1" dirty="0"/>
              <a:t>Neuron </a:t>
            </a:r>
            <a:r>
              <a:rPr lang="en-US" altLang="zh-CN" b="1" dirty="0" smtClean="0"/>
              <a:t>specific </a:t>
            </a:r>
            <a:r>
              <a:rPr lang="en-US" altLang="zh-CN" b="1" dirty="0" err="1" smtClean="0"/>
              <a:t>enolase</a:t>
            </a:r>
            <a:endParaRPr lang="en-US" altLang="zh-CN" b="1" dirty="0"/>
          </a:p>
        </p:txBody>
      </p:sp>
      <p:sp>
        <p:nvSpPr>
          <p:cNvPr id="1048587" name="Subtitle 2"/>
          <p:cNvSpPr>
            <a:spLocks noGrp="1"/>
          </p:cNvSpPr>
          <p:nvPr>
            <p:ph type="subTitle" idx="1"/>
          </p:nvPr>
        </p:nvSpPr>
        <p:spPr>
          <a:xfrm>
            <a:off x="235057" y="2797605"/>
            <a:ext cx="8673887" cy="4060395"/>
          </a:xfrm>
        </p:spPr>
        <p:txBody>
          <a:bodyPr>
            <a:noAutofit/>
          </a:bodyPr>
          <a:lstStyle/>
          <a:p>
            <a:pPr marL="457200" indent="-457200" algn="l">
              <a:buFont typeface="Arial"/>
              <a:buChar char="•"/>
            </a:pPr>
            <a:r>
              <a:rPr lang="en-US" altLang="zh-CN" sz="2700" dirty="0">
                <a:solidFill>
                  <a:schemeClr val="tx1"/>
                </a:solidFill>
              </a:rPr>
              <a:t>Neuron specific </a:t>
            </a:r>
            <a:r>
              <a:rPr lang="en-US" altLang="zh-CN" sz="2700" dirty="0" err="1">
                <a:solidFill>
                  <a:schemeClr val="tx1"/>
                </a:solidFill>
              </a:rPr>
              <a:t>enolase</a:t>
            </a:r>
            <a:r>
              <a:rPr lang="en-US" altLang="zh-CN" sz="2700" dirty="0">
                <a:solidFill>
                  <a:schemeClr val="tx1"/>
                </a:solidFill>
              </a:rPr>
              <a:t> (NSE) also known as Gamma-</a:t>
            </a:r>
            <a:r>
              <a:rPr lang="en-US" altLang="zh-CN" sz="2700" dirty="0" err="1">
                <a:solidFill>
                  <a:schemeClr val="tx1"/>
                </a:solidFill>
              </a:rPr>
              <a:t>enolase</a:t>
            </a:r>
            <a:r>
              <a:rPr lang="en-US" altLang="zh-CN" sz="2700" dirty="0">
                <a:solidFill>
                  <a:schemeClr val="tx1"/>
                </a:solidFill>
              </a:rPr>
              <a:t> (which is a </a:t>
            </a:r>
            <a:r>
              <a:rPr lang="en-US" altLang="zh-CN" sz="2700" dirty="0" err="1">
                <a:solidFill>
                  <a:schemeClr val="tx1"/>
                </a:solidFill>
              </a:rPr>
              <a:t>phosphopyruvate</a:t>
            </a:r>
            <a:r>
              <a:rPr lang="en-US" altLang="zh-CN" sz="2700" dirty="0">
                <a:solidFill>
                  <a:schemeClr val="tx1"/>
                </a:solidFill>
              </a:rPr>
              <a:t> </a:t>
            </a:r>
            <a:r>
              <a:rPr lang="en-US" altLang="zh-CN" sz="2700" dirty="0" err="1">
                <a:solidFill>
                  <a:schemeClr val="tx1"/>
                </a:solidFill>
              </a:rPr>
              <a:t>hydratase</a:t>
            </a:r>
            <a:r>
              <a:rPr lang="en-US" altLang="zh-CN" sz="2700" dirty="0">
                <a:solidFill>
                  <a:schemeClr val="tx1"/>
                </a:solidFill>
              </a:rPr>
              <a:t>) or </a:t>
            </a:r>
            <a:r>
              <a:rPr lang="en-US" altLang="zh-CN" sz="2700" dirty="0" err="1">
                <a:solidFill>
                  <a:schemeClr val="tx1"/>
                </a:solidFill>
              </a:rPr>
              <a:t>Enolase</a:t>
            </a:r>
            <a:r>
              <a:rPr lang="en-US" altLang="zh-CN" sz="2700" dirty="0">
                <a:solidFill>
                  <a:schemeClr val="tx1"/>
                </a:solidFill>
              </a:rPr>
              <a:t> 2 (ENO2), is an enzyme that in humans is encoded by the ENO2 gene. </a:t>
            </a:r>
          </a:p>
          <a:p>
            <a:pPr marL="457200" indent="-457200" algn="l">
              <a:buFont typeface="Arial"/>
              <a:buChar char="•"/>
            </a:pPr>
            <a:endParaRPr lang="en-US" altLang="zh-CN" sz="2700" dirty="0">
              <a:solidFill>
                <a:schemeClr val="tx1"/>
              </a:solidFill>
            </a:endParaRPr>
          </a:p>
          <a:p>
            <a:pPr marL="457200" indent="-457200" algn="l">
              <a:buFont typeface="Arial"/>
              <a:buChar char="•"/>
            </a:pPr>
            <a:r>
              <a:rPr lang="en-US" altLang="zh-CN" sz="2700" dirty="0">
                <a:solidFill>
                  <a:schemeClr val="tx1"/>
                </a:solidFill>
              </a:rPr>
              <a:t>NSE is found in mature neurons and cells of neuronal origin.</a:t>
            </a:r>
          </a:p>
        </p:txBody>
      </p:sp>
    </p:spTree>
    <p:extLst>
      <p:ext uri="{BB962C8B-B14F-4D97-AF65-F5344CB8AC3E}">
        <p14:creationId xmlns:p14="http://schemas.microsoft.com/office/powerpoint/2010/main" val="26392214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Title 1048592"/>
          <p:cNvSpPr>
            <a:spLocks noGrp="1"/>
          </p:cNvSpPr>
          <p:nvPr>
            <p:ph type="title"/>
          </p:nvPr>
        </p:nvSpPr>
        <p:spPr>
          <a:xfrm>
            <a:off x="842662" y="-252948"/>
            <a:ext cx="7886700" cy="1161446"/>
          </a:xfrm>
        </p:spPr>
        <p:txBody>
          <a:bodyPr>
            <a:normAutofit/>
          </a:bodyPr>
          <a:lstStyle/>
          <a:p>
            <a:r>
              <a:rPr lang="en-US" b="1"/>
              <a:t>Neuron specific enolase</a:t>
            </a:r>
          </a:p>
        </p:txBody>
      </p:sp>
      <p:sp>
        <p:nvSpPr>
          <p:cNvPr id="1048594" name="Text Placeholder 1048593"/>
          <p:cNvSpPr>
            <a:spLocks noGrp="1"/>
          </p:cNvSpPr>
          <p:nvPr>
            <p:ph type="body" idx="1"/>
          </p:nvPr>
        </p:nvSpPr>
        <p:spPr>
          <a:xfrm>
            <a:off x="395175" y="1606850"/>
            <a:ext cx="7886700" cy="3644298"/>
          </a:xfrm>
        </p:spPr>
        <p:txBody>
          <a:bodyPr/>
          <a:lstStyle/>
          <a:p>
            <a:pPr marL="342900" indent="-342900">
              <a:buFont typeface="Arial"/>
              <a:buChar char="•"/>
            </a:pPr>
            <a:r>
              <a:rPr lang="en-US" dirty="0">
                <a:solidFill>
                  <a:schemeClr val="tx1"/>
                </a:solidFill>
              </a:rPr>
              <a:t>Examples of </a:t>
            </a:r>
            <a:r>
              <a:rPr lang="en-US" dirty="0" err="1">
                <a:solidFill>
                  <a:schemeClr val="tx1"/>
                </a:solidFill>
              </a:rPr>
              <a:t>tumours</a:t>
            </a:r>
            <a:r>
              <a:rPr lang="en-US" dirty="0">
                <a:solidFill>
                  <a:schemeClr val="tx1"/>
                </a:solidFill>
              </a:rPr>
              <a:t> they can be found are:</a:t>
            </a:r>
          </a:p>
          <a:p>
            <a:pPr marL="342900" indent="-342900">
              <a:buFont typeface="Arial"/>
              <a:buChar char="•"/>
            </a:pPr>
            <a:r>
              <a:rPr lang="en-US" dirty="0">
                <a:solidFill>
                  <a:schemeClr val="tx1"/>
                </a:solidFill>
              </a:rPr>
              <a:t>Neuroendocrine tumors, such as</a:t>
            </a:r>
          </a:p>
          <a:p>
            <a:pPr marL="457200" indent="-457200">
              <a:buFont typeface="+mj-lt"/>
              <a:buAutoNum type="arabicPeriod"/>
            </a:pPr>
            <a:r>
              <a:rPr lang="en-US" dirty="0" err="1">
                <a:solidFill>
                  <a:schemeClr val="tx1"/>
                </a:solidFill>
              </a:rPr>
              <a:t>Neuroblastoma</a:t>
            </a:r>
            <a:endParaRPr lang="en-US" dirty="0">
              <a:solidFill>
                <a:schemeClr val="tx1"/>
              </a:solidFill>
            </a:endParaRPr>
          </a:p>
          <a:p>
            <a:pPr marL="457200" indent="-457200">
              <a:buFont typeface="+mj-lt"/>
              <a:buAutoNum type="arabicPeriod"/>
            </a:pPr>
            <a:r>
              <a:rPr lang="en-US" dirty="0">
                <a:solidFill>
                  <a:schemeClr val="tx1"/>
                </a:solidFill>
              </a:rPr>
              <a:t>Carcinoid tumors like small cell lung cancer</a:t>
            </a:r>
          </a:p>
          <a:p>
            <a:pPr marL="457200" indent="-457200">
              <a:buFont typeface="+mj-lt"/>
              <a:buAutoNum type="arabicPeriod"/>
            </a:pPr>
            <a:r>
              <a:rPr lang="en-US" dirty="0">
                <a:solidFill>
                  <a:schemeClr val="tx1"/>
                </a:solidFill>
              </a:rPr>
              <a:t>Melanoma</a:t>
            </a:r>
          </a:p>
          <a:p>
            <a:pPr marL="457200" indent="-457200">
              <a:buFont typeface="+mj-lt"/>
              <a:buAutoNum type="arabicPeriod"/>
            </a:pPr>
            <a:r>
              <a:rPr lang="en-US" dirty="0">
                <a:solidFill>
                  <a:schemeClr val="tx1"/>
                </a:solidFill>
              </a:rPr>
              <a:t>Pancreatic endocrine tumors</a:t>
            </a:r>
          </a:p>
          <a:p>
            <a:pPr marL="457200" indent="-457200">
              <a:buFont typeface="+mj-lt"/>
              <a:buAutoNum type="arabicPeriod"/>
            </a:pPr>
            <a:r>
              <a:rPr lang="en-US" dirty="0">
                <a:solidFill>
                  <a:schemeClr val="tx1"/>
                </a:solidFill>
              </a:rPr>
              <a:t>Medullary thyroid cancer.</a:t>
            </a:r>
          </a:p>
        </p:txBody>
      </p:sp>
    </p:spTree>
    <p:extLst>
      <p:ext uri="{BB962C8B-B14F-4D97-AF65-F5344CB8AC3E}">
        <p14:creationId xmlns:p14="http://schemas.microsoft.com/office/powerpoint/2010/main" val="35382613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Title 1048594"/>
          <p:cNvSpPr>
            <a:spLocks noGrp="1"/>
          </p:cNvSpPr>
          <p:nvPr>
            <p:ph type="ctrTitle"/>
          </p:nvPr>
        </p:nvSpPr>
        <p:spPr>
          <a:xfrm>
            <a:off x="685800" y="0"/>
            <a:ext cx="7772400" cy="1134464"/>
          </a:xfrm>
        </p:spPr>
        <p:txBody>
          <a:bodyPr>
            <a:normAutofit/>
          </a:bodyPr>
          <a:lstStyle/>
          <a:p>
            <a:r>
              <a:rPr lang="en-US" b="1"/>
              <a:t>Neuron specific enolase</a:t>
            </a:r>
          </a:p>
        </p:txBody>
      </p:sp>
      <p:sp>
        <p:nvSpPr>
          <p:cNvPr id="1048596" name="Subtitle 1048595"/>
          <p:cNvSpPr>
            <a:spLocks noGrp="1"/>
          </p:cNvSpPr>
          <p:nvPr>
            <p:ph type="subTitle" idx="1"/>
          </p:nvPr>
        </p:nvSpPr>
        <p:spPr>
          <a:xfrm>
            <a:off x="685800" y="1415119"/>
            <a:ext cx="6858000" cy="2994244"/>
          </a:xfrm>
        </p:spPr>
        <p:txBody>
          <a:bodyPr>
            <a:noAutofit/>
          </a:bodyPr>
          <a:lstStyle/>
          <a:p>
            <a:pPr marL="685800" indent="-685800" algn="l">
              <a:buFont typeface="Arial"/>
              <a:buChar char="•"/>
            </a:pPr>
            <a:r>
              <a:rPr lang="en-US" sz="4400" dirty="0">
                <a:solidFill>
                  <a:schemeClr val="tx1"/>
                </a:solidFill>
              </a:rPr>
              <a:t>It is majorly used for follow up and to check the progress of patient's response to therapy  </a:t>
            </a:r>
          </a:p>
        </p:txBody>
      </p:sp>
    </p:spTree>
    <p:extLst>
      <p:ext uri="{BB962C8B-B14F-4D97-AF65-F5344CB8AC3E}">
        <p14:creationId xmlns:p14="http://schemas.microsoft.com/office/powerpoint/2010/main" val="34187299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048596"/>
          <p:cNvSpPr>
            <a:spLocks noGrp="1"/>
          </p:cNvSpPr>
          <p:nvPr>
            <p:ph type="ctrTitle"/>
          </p:nvPr>
        </p:nvSpPr>
        <p:spPr>
          <a:xfrm>
            <a:off x="685800" y="0"/>
            <a:ext cx="7772400" cy="1044031"/>
          </a:xfrm>
        </p:spPr>
        <p:txBody>
          <a:bodyPr>
            <a:normAutofit/>
          </a:bodyPr>
          <a:lstStyle/>
          <a:p>
            <a:r>
              <a:rPr lang="en-US" b="1"/>
              <a:t>Neuron specific enolase</a:t>
            </a:r>
          </a:p>
        </p:txBody>
      </p:sp>
      <p:sp>
        <p:nvSpPr>
          <p:cNvPr id="1048598" name="Subtitle 1048597"/>
          <p:cNvSpPr>
            <a:spLocks noGrp="1"/>
          </p:cNvSpPr>
          <p:nvPr>
            <p:ph type="subTitle" idx="1"/>
          </p:nvPr>
        </p:nvSpPr>
        <p:spPr>
          <a:xfrm>
            <a:off x="154000" y="1044030"/>
            <a:ext cx="8547001" cy="5389333"/>
          </a:xfrm>
        </p:spPr>
        <p:txBody>
          <a:bodyPr/>
          <a:lstStyle/>
          <a:p>
            <a:pPr marL="342900" indent="-342900" algn="l">
              <a:buFont typeface="Arial"/>
              <a:buChar char="•"/>
            </a:pPr>
            <a:r>
              <a:rPr lang="en-US" sz="3800" dirty="0">
                <a:solidFill>
                  <a:schemeClr val="tx1"/>
                </a:solidFill>
              </a:rPr>
              <a:t>Type of samples to be collected to quantify this marker include;</a:t>
            </a:r>
          </a:p>
          <a:p>
            <a:pPr marL="342900" indent="-342900" algn="l">
              <a:buFont typeface="Arial"/>
              <a:buChar char="•"/>
            </a:pPr>
            <a:r>
              <a:rPr lang="en-US" sz="3800" dirty="0">
                <a:solidFill>
                  <a:schemeClr val="tx1"/>
                </a:solidFill>
              </a:rPr>
              <a:t> *Blood</a:t>
            </a:r>
          </a:p>
          <a:p>
            <a:pPr marL="342900" indent="-342900" algn="l">
              <a:buFont typeface="Arial"/>
              <a:buChar char="•"/>
            </a:pPr>
            <a:r>
              <a:rPr lang="en-US" sz="3800" dirty="0">
                <a:solidFill>
                  <a:schemeClr val="tx1"/>
                </a:solidFill>
              </a:rPr>
              <a:t> *Biopsy</a:t>
            </a:r>
          </a:p>
        </p:txBody>
      </p:sp>
    </p:spTree>
    <p:extLst>
      <p:ext uri="{BB962C8B-B14F-4D97-AF65-F5344CB8AC3E}">
        <p14:creationId xmlns:p14="http://schemas.microsoft.com/office/powerpoint/2010/main" val="41329675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Title 1048598"/>
          <p:cNvSpPr>
            <a:spLocks noGrp="1"/>
          </p:cNvSpPr>
          <p:nvPr>
            <p:ph type="ctrTitle"/>
          </p:nvPr>
        </p:nvSpPr>
        <p:spPr>
          <a:xfrm>
            <a:off x="452327" y="0"/>
            <a:ext cx="7772400" cy="772733"/>
          </a:xfrm>
        </p:spPr>
        <p:txBody>
          <a:bodyPr>
            <a:normAutofit/>
          </a:bodyPr>
          <a:lstStyle/>
          <a:p>
            <a:r>
              <a:rPr lang="en-US" b="1"/>
              <a:t>Neuron specific enolase </a:t>
            </a:r>
          </a:p>
        </p:txBody>
      </p:sp>
      <p:sp>
        <p:nvSpPr>
          <p:cNvPr id="1048600" name="Subtitle 1048599"/>
          <p:cNvSpPr>
            <a:spLocks noGrp="1"/>
          </p:cNvSpPr>
          <p:nvPr>
            <p:ph type="subTitle" idx="1"/>
          </p:nvPr>
        </p:nvSpPr>
        <p:spPr>
          <a:xfrm>
            <a:off x="201872" y="1005271"/>
            <a:ext cx="8273308" cy="3761547"/>
          </a:xfrm>
        </p:spPr>
        <p:txBody>
          <a:bodyPr/>
          <a:lstStyle/>
          <a:p>
            <a:pPr marL="457200" indent="-457200" algn="l">
              <a:buFont typeface="Arial"/>
              <a:buChar char="•"/>
            </a:pPr>
            <a:r>
              <a:rPr lang="en-US" sz="3100" dirty="0">
                <a:solidFill>
                  <a:schemeClr val="tx1"/>
                </a:solidFill>
              </a:rPr>
              <a:t>Detection of NSE with antibodies can be used to identify neuronal cells and cells with neuroendocrine differentiation. NSE is produced by small cell carcinomas which are neuroendocrine in origin. NSE is therefore a useful tumor marker for lung cancer patients.</a:t>
            </a:r>
          </a:p>
        </p:txBody>
      </p:sp>
    </p:spTree>
    <p:extLst>
      <p:ext uri="{BB962C8B-B14F-4D97-AF65-F5344CB8AC3E}">
        <p14:creationId xmlns:p14="http://schemas.microsoft.com/office/powerpoint/2010/main" val="1709701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dirty="0" smtClean="0"/>
              <a:t>Introduction</a:t>
            </a:r>
          </a:p>
        </p:txBody>
      </p:sp>
      <p:sp>
        <p:nvSpPr>
          <p:cNvPr id="3" name="Content Placeholder 2"/>
          <p:cNvSpPr>
            <a:spLocks noGrp="1"/>
          </p:cNvSpPr>
          <p:nvPr>
            <p:ph idx="1"/>
          </p:nvPr>
        </p:nvSpPr>
        <p:spPr/>
        <p:txBody>
          <a:bodyPr rtlCol="0">
            <a:normAutofit fontScale="92500" lnSpcReduction="10000"/>
          </a:bodyPr>
          <a:lstStyle/>
          <a:p>
            <a:pPr>
              <a:spcAft>
                <a:spcPts val="0"/>
              </a:spcAft>
              <a:defRPr/>
            </a:pPr>
            <a:r>
              <a:rPr lang="en-GB" sz="3700" dirty="0" smtClean="0"/>
              <a:t>Tumour </a:t>
            </a:r>
            <a:r>
              <a:rPr lang="en-GB" sz="3700" dirty="0"/>
              <a:t>markers are substances that are produced by cancer or by other cells of the body in response to cancer or certain benign (noncancerous) conditions and may be found in blood, urine, stool, tumour tissue or other body fluids of cancer patient</a:t>
            </a:r>
          </a:p>
          <a:p>
            <a:pPr>
              <a:spcAft>
                <a:spcPts val="0"/>
              </a:spcAft>
              <a:defRPr/>
            </a:pPr>
            <a:r>
              <a:rPr lang="en-GB" sz="3700" dirty="0"/>
              <a:t> Most </a:t>
            </a:r>
            <a:r>
              <a:rPr lang="en-GB" sz="3700" dirty="0" smtClean="0"/>
              <a:t>tumour </a:t>
            </a:r>
            <a:r>
              <a:rPr lang="en-GB" sz="3700" dirty="0"/>
              <a:t>markers are </a:t>
            </a:r>
            <a:r>
              <a:rPr lang="en-GB" sz="3700" dirty="0" smtClean="0"/>
              <a:t>however produced </a:t>
            </a:r>
            <a:r>
              <a:rPr lang="en-GB" sz="3700" dirty="0"/>
              <a:t>at much higher levels in cancerous conditions.</a:t>
            </a:r>
          </a:p>
          <a:p>
            <a:pPr fontAlgn="auto">
              <a:spcAft>
                <a:spcPts val="0"/>
              </a:spcAft>
              <a:defRPr/>
            </a:pPr>
            <a:endParaRPr lang="en-GB" dirty="0"/>
          </a:p>
        </p:txBody>
      </p:sp>
    </p:spTree>
    <p:extLst>
      <p:ext uri="{BB962C8B-B14F-4D97-AF65-F5344CB8AC3E}">
        <p14:creationId xmlns:p14="http://schemas.microsoft.com/office/powerpoint/2010/main" val="37881014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BTA</a:t>
            </a:r>
            <a:br>
              <a:rPr lang="en-US" dirty="0" smtClean="0"/>
            </a:b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The tumor maker to consider is BTA( bladder tumor-associated  Antigen) </a:t>
            </a:r>
          </a:p>
          <a:p>
            <a:pPr marL="0" indent="0">
              <a:buNone/>
            </a:pPr>
            <a:r>
              <a:rPr lang="en-US" dirty="0"/>
              <a:t> </a:t>
            </a:r>
            <a:endParaRPr lang="en-US" dirty="0" smtClean="0"/>
          </a:p>
          <a:p>
            <a:pPr marL="0" indent="0">
              <a:buNone/>
            </a:pPr>
            <a:endParaRPr lang="en-US" dirty="0"/>
          </a:p>
          <a:p>
            <a:pPr marL="0" indent="0">
              <a:buNone/>
            </a:pPr>
            <a:r>
              <a:rPr lang="en-US" dirty="0" smtClean="0"/>
              <a:t>they are high molecular weight polypeptides that serve as a maker of bladder tumor </a:t>
            </a:r>
          </a:p>
          <a:p>
            <a:pPr marL="0" indent="0">
              <a:buNone/>
            </a:pPr>
            <a:r>
              <a:rPr lang="en-US" dirty="0" smtClean="0"/>
              <a:t>it is an agglutination assay that measures the level of a membrane protein released in the urine when the tumor invade the bladder wall. </a:t>
            </a:r>
          </a:p>
          <a:p>
            <a:pPr marL="0" indent="0">
              <a:buNone/>
            </a:pPr>
            <a:endParaRPr lang="en-US" dirty="0"/>
          </a:p>
        </p:txBody>
      </p:sp>
    </p:spTree>
    <p:extLst>
      <p:ext uri="{BB962C8B-B14F-4D97-AF65-F5344CB8AC3E}">
        <p14:creationId xmlns:p14="http://schemas.microsoft.com/office/powerpoint/2010/main" val="24181508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 </a:t>
            </a:r>
            <a:endParaRPr lang="en-US" dirty="0" smtClean="0"/>
          </a:p>
          <a:p>
            <a:pPr marL="0" indent="0">
              <a:buNone/>
            </a:pPr>
            <a:r>
              <a:rPr lang="en-US" dirty="0" smtClean="0"/>
              <a:t>BTA is elevated in </a:t>
            </a:r>
          </a:p>
          <a:p>
            <a:pPr marL="0" indent="0">
              <a:buNone/>
            </a:pPr>
            <a:r>
              <a:rPr lang="en-US" dirty="0" smtClean="0"/>
              <a:t>(I) Bladder cancer</a:t>
            </a:r>
          </a:p>
          <a:p>
            <a:pPr marL="0" indent="0">
              <a:buNone/>
            </a:pPr>
            <a:r>
              <a:rPr lang="en-US" dirty="0" smtClean="0"/>
              <a:t> (II) Recent urologic surgery</a:t>
            </a:r>
          </a:p>
          <a:p>
            <a:pPr marL="0" indent="0">
              <a:buNone/>
            </a:pPr>
            <a:r>
              <a:rPr lang="en-US" dirty="0" smtClean="0"/>
              <a:t>  (III) calculi</a:t>
            </a:r>
          </a:p>
          <a:p>
            <a:pPr marL="0" indent="0">
              <a:buNone/>
            </a:pPr>
            <a:r>
              <a:rPr lang="en-US" dirty="0"/>
              <a:t> </a:t>
            </a:r>
            <a:r>
              <a:rPr lang="en-US" dirty="0" smtClean="0"/>
              <a:t> (Iv)</a:t>
            </a:r>
            <a:r>
              <a:rPr lang="en-US" dirty="0"/>
              <a:t> </a:t>
            </a:r>
            <a:r>
              <a:rPr lang="en-US" dirty="0" err="1" smtClean="0"/>
              <a:t>unrinary</a:t>
            </a:r>
            <a:r>
              <a:rPr lang="en-US" dirty="0" smtClean="0"/>
              <a:t> tract infections</a:t>
            </a:r>
          </a:p>
          <a:p>
            <a:pPr marL="0" indent="0">
              <a:buNone/>
            </a:pPr>
            <a:r>
              <a:rPr lang="en-US" dirty="0" smtClean="0"/>
              <a:t> </a:t>
            </a:r>
            <a:endParaRPr lang="en-US" dirty="0"/>
          </a:p>
        </p:txBody>
      </p:sp>
    </p:spTree>
    <p:extLst>
      <p:ext uri="{BB962C8B-B14F-4D97-AF65-F5344CB8AC3E}">
        <p14:creationId xmlns:p14="http://schemas.microsoft.com/office/powerpoint/2010/main" val="27555434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Sample to collect is urine, serum</a:t>
            </a:r>
          </a:p>
          <a:p>
            <a:r>
              <a:rPr lang="en-US" dirty="0"/>
              <a:t> </a:t>
            </a:r>
            <a:r>
              <a:rPr lang="en-US" dirty="0" smtClean="0"/>
              <a:t>urine sample is collected and the antigen is assayed.</a:t>
            </a:r>
          </a:p>
          <a:p>
            <a:r>
              <a:rPr lang="en-US" dirty="0" smtClean="0"/>
              <a:t>It can either be positive or negative.</a:t>
            </a:r>
          </a:p>
          <a:p>
            <a:r>
              <a:rPr lang="en-US" dirty="0" smtClean="0"/>
              <a:t>It cannot be used in patients with affected by other disorders such as </a:t>
            </a:r>
          </a:p>
          <a:p>
            <a:r>
              <a:rPr lang="en-US" dirty="0" smtClean="0"/>
              <a:t>Urinary infections, stones, benign prostatic hypertrophy because the presence of concomitant disease can lead to false positive result</a:t>
            </a:r>
          </a:p>
          <a:p>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41076744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Hence to overcome this lack of precision, two other BTA test were developed. Namely </a:t>
            </a:r>
          </a:p>
          <a:p>
            <a:r>
              <a:rPr lang="en-US" dirty="0" smtClean="0"/>
              <a:t>BTA STAT</a:t>
            </a:r>
          </a:p>
          <a:p>
            <a:r>
              <a:rPr lang="en-US" dirty="0" smtClean="0"/>
              <a:t>BTA TRAK</a:t>
            </a:r>
          </a:p>
          <a:p>
            <a:r>
              <a:rPr lang="en-US" dirty="0" smtClean="0"/>
              <a:t>BTA STAT is a qualitative dipstick test</a:t>
            </a:r>
          </a:p>
          <a:p>
            <a:r>
              <a:rPr lang="en-US" dirty="0" smtClean="0"/>
              <a:t>BTA TRAK is a quantitative assay</a:t>
            </a:r>
            <a:endParaRPr lang="en-US" dirty="0"/>
          </a:p>
        </p:txBody>
      </p:sp>
    </p:spTree>
    <p:extLst>
      <p:ext uri="{BB962C8B-B14F-4D97-AF65-F5344CB8AC3E}">
        <p14:creationId xmlns:p14="http://schemas.microsoft.com/office/powerpoint/2010/main" val="23395983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PROSTATE-SPECIFIC ANTIGEN</a:t>
            </a:r>
            <a:endParaRPr lang="en-US" dirty="0"/>
          </a:p>
        </p:txBody>
      </p:sp>
      <p:sp>
        <p:nvSpPr>
          <p:cNvPr id="3" name="Content Placeholder 2"/>
          <p:cNvSpPr>
            <a:spLocks noGrp="1"/>
          </p:cNvSpPr>
          <p:nvPr>
            <p:ph idx="1"/>
          </p:nvPr>
        </p:nvSpPr>
        <p:spPr/>
        <p:txBody>
          <a:bodyPr/>
          <a:lstStyle/>
          <a:p>
            <a:r>
              <a:rPr lang="en-US" dirty="0" smtClean="0"/>
              <a:t>Prostate-specific antigen is also known as gamma-</a:t>
            </a:r>
            <a:r>
              <a:rPr lang="en-US" dirty="0" err="1" smtClean="0"/>
              <a:t>seminoprotein</a:t>
            </a:r>
            <a:r>
              <a:rPr lang="en-US" dirty="0"/>
              <a:t>,</a:t>
            </a:r>
            <a:r>
              <a:rPr lang="en-US" dirty="0" smtClean="0"/>
              <a:t> kallikrein-3(KLK3), </a:t>
            </a:r>
            <a:r>
              <a:rPr lang="en-US" dirty="0" err="1" smtClean="0"/>
              <a:t>seminin</a:t>
            </a:r>
            <a:r>
              <a:rPr lang="en-US" dirty="0" smtClean="0"/>
              <a:t>, </a:t>
            </a:r>
            <a:r>
              <a:rPr lang="en-US" dirty="0" err="1" smtClean="0"/>
              <a:t>semenogelase</a:t>
            </a:r>
            <a:r>
              <a:rPr lang="en-US" dirty="0" smtClean="0"/>
              <a:t>, and P-30 antigen</a:t>
            </a:r>
          </a:p>
          <a:p>
            <a:endParaRPr lang="en-US" dirty="0"/>
          </a:p>
          <a:p>
            <a:r>
              <a:rPr lang="en-US" dirty="0" smtClean="0"/>
              <a:t>It is a 34kD glycoprotein enzyme encoded in humans by the KLK gene on chromosome 19 </a:t>
            </a:r>
            <a:endParaRPr lang="en-US" dirty="0"/>
          </a:p>
        </p:txBody>
      </p:sp>
    </p:spTree>
    <p:extLst>
      <p:ext uri="{BB962C8B-B14F-4D97-AF65-F5344CB8AC3E}">
        <p14:creationId xmlns:p14="http://schemas.microsoft.com/office/powerpoint/2010/main" val="17552395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Increased PSA levels may suggest the presence of prostate cancer. It can also be increased by prostatitis, benign prostatic hyperplasia, and recent ejaculation( false positive)</a:t>
            </a:r>
          </a:p>
          <a:p>
            <a:r>
              <a:rPr lang="en-US" dirty="0" smtClean="0"/>
              <a:t>Obesity has been reported to reduce serum PSA levels. </a:t>
            </a:r>
          </a:p>
        </p:txBody>
      </p:sp>
    </p:spTree>
    <p:extLst>
      <p:ext uri="{BB962C8B-B14F-4D97-AF65-F5344CB8AC3E}">
        <p14:creationId xmlns:p14="http://schemas.microsoft.com/office/powerpoint/2010/main" val="10726036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Although PSA is present in large amounts in prostatic tissue and semen, the term prostate-specific antigen is a misnomer as it’s been detected in other body fluids and tissues</a:t>
            </a:r>
          </a:p>
          <a:p>
            <a:r>
              <a:rPr lang="en-US" dirty="0" smtClean="0"/>
              <a:t>PSA has been found to interact with protein C inhibitor </a:t>
            </a:r>
          </a:p>
          <a:p>
            <a:r>
              <a:rPr lang="en-US" dirty="0" smtClean="0"/>
              <a:t>PSA is elevated in prostate cancer and is the only tumor marker recommended for clinical use in its diagnosis and management </a:t>
            </a:r>
            <a:endParaRPr lang="en-US" dirty="0"/>
          </a:p>
        </p:txBody>
      </p:sp>
    </p:spTree>
    <p:extLst>
      <p:ext uri="{BB962C8B-B14F-4D97-AF65-F5344CB8AC3E}">
        <p14:creationId xmlns:p14="http://schemas.microsoft.com/office/powerpoint/2010/main" val="41876148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Samples obtained for test are:</a:t>
            </a:r>
          </a:p>
          <a:p>
            <a:pPr>
              <a:buFontTx/>
              <a:buChar char="-"/>
            </a:pPr>
            <a:r>
              <a:rPr lang="en-US" dirty="0" smtClean="0"/>
              <a:t>Blood sample</a:t>
            </a:r>
          </a:p>
          <a:p>
            <a:pPr>
              <a:buFontTx/>
              <a:buChar char="-"/>
            </a:pPr>
            <a:endParaRPr lang="en-US" dirty="0" smtClean="0"/>
          </a:p>
          <a:p>
            <a:pPr>
              <a:buFontTx/>
              <a:buChar char="-"/>
            </a:pPr>
            <a:r>
              <a:rPr lang="en-US" dirty="0" smtClean="0"/>
              <a:t>Prostate biopsy</a:t>
            </a:r>
            <a:endParaRPr lang="en-US" dirty="0"/>
          </a:p>
        </p:txBody>
      </p:sp>
    </p:spTree>
    <p:extLst>
      <p:ext uri="{BB962C8B-B14F-4D97-AF65-F5344CB8AC3E}">
        <p14:creationId xmlns:p14="http://schemas.microsoft.com/office/powerpoint/2010/main" val="24310970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normal value of PSA is &lt;4ng/ml</a:t>
            </a:r>
          </a:p>
          <a:p>
            <a:r>
              <a:rPr lang="en-US" dirty="0" smtClean="0"/>
              <a:t>Benign prostatic hyperplasia and prostate cancer are both capable of increasing blood PSA levels. Measures including PSA density, free PSA and rectal examination may be helpful</a:t>
            </a:r>
          </a:p>
          <a:p>
            <a:endParaRPr lang="en-US" dirty="0"/>
          </a:p>
        </p:txBody>
      </p:sp>
    </p:spTree>
    <p:extLst>
      <p:ext uri="{BB962C8B-B14F-4D97-AF65-F5344CB8AC3E}">
        <p14:creationId xmlns:p14="http://schemas.microsoft.com/office/powerpoint/2010/main" val="33396948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0" name="Title 1048649"/>
          <p:cNvSpPr>
            <a:spLocks noGrp="1"/>
          </p:cNvSpPr>
          <p:nvPr>
            <p:ph type="title"/>
          </p:nvPr>
        </p:nvSpPr>
        <p:spPr/>
        <p:txBody>
          <a:bodyPr/>
          <a:lstStyle/>
          <a:p>
            <a:r>
              <a:rPr lang="en-US" altLang="en-GB" dirty="0" err="1" smtClean="0"/>
              <a:t>miRNA</a:t>
            </a:r>
            <a:r>
              <a:rPr lang="en-US" altLang="en-GB" dirty="0" smtClean="0"/>
              <a:t> </a:t>
            </a:r>
            <a:endParaRPr lang="en-GB" dirty="0"/>
          </a:p>
        </p:txBody>
      </p:sp>
      <p:sp>
        <p:nvSpPr>
          <p:cNvPr id="1048651" name="Content Placeholder 1048650"/>
          <p:cNvSpPr>
            <a:spLocks noGrp="1"/>
          </p:cNvSpPr>
          <p:nvPr>
            <p:ph idx="1"/>
          </p:nvPr>
        </p:nvSpPr>
        <p:spPr/>
        <p:txBody>
          <a:bodyPr/>
          <a:lstStyle/>
          <a:p>
            <a:r>
              <a:rPr lang="en-GB"/>
              <a:t>MicroRNAs are endogenous single-stranded non-coding small RNA molecules that can be secreted into the circulation and exist stably</a:t>
            </a:r>
          </a:p>
          <a:p>
            <a:r>
              <a:rPr lang="en-GB"/>
              <a:t>. They usually exhibit aberrant expression under different physiological and pathological conditions. Recently, differentially expressed circulating microRNAs were focused on as potential biomarkers for cancer screening.</a:t>
            </a:r>
          </a:p>
        </p:txBody>
      </p:sp>
    </p:spTree>
    <p:extLst>
      <p:ext uri="{BB962C8B-B14F-4D97-AF65-F5344CB8AC3E}">
        <p14:creationId xmlns:p14="http://schemas.microsoft.com/office/powerpoint/2010/main" val="2502758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a:xfrm>
            <a:off x="179512" y="1268760"/>
            <a:ext cx="8784976" cy="5400600"/>
          </a:xfrm>
        </p:spPr>
        <p:txBody>
          <a:bodyPr>
            <a:normAutofit/>
          </a:bodyPr>
          <a:lstStyle/>
          <a:p>
            <a:r>
              <a:rPr lang="en-US" dirty="0"/>
              <a:t>A </a:t>
            </a:r>
            <a:r>
              <a:rPr lang="en-US" b="1" dirty="0"/>
              <a:t>tumor marker</a:t>
            </a:r>
            <a:r>
              <a:rPr lang="en-US" dirty="0"/>
              <a:t> is a </a:t>
            </a:r>
            <a:r>
              <a:rPr lang="en-US" dirty="0">
                <a:hlinkClick r:id="rId2" tooltip="Biomarker (medicine)"/>
              </a:rPr>
              <a:t>biomarker</a:t>
            </a:r>
            <a:r>
              <a:rPr lang="en-US" dirty="0"/>
              <a:t> found in </a:t>
            </a:r>
            <a:r>
              <a:rPr lang="en-US" dirty="0">
                <a:hlinkClick r:id="rId3" tooltip="Blood"/>
              </a:rPr>
              <a:t>blood</a:t>
            </a:r>
            <a:r>
              <a:rPr lang="en-US" dirty="0"/>
              <a:t>, </a:t>
            </a:r>
            <a:r>
              <a:rPr lang="en-US" dirty="0">
                <a:hlinkClick r:id="rId4" tooltip="Urine"/>
              </a:rPr>
              <a:t>urine</a:t>
            </a:r>
            <a:r>
              <a:rPr lang="en-US" dirty="0"/>
              <a:t>, or </a:t>
            </a:r>
            <a:r>
              <a:rPr lang="en-US" dirty="0">
                <a:hlinkClick r:id="rId5" tooltip="Biological tissue"/>
              </a:rPr>
              <a:t>body tissues</a:t>
            </a:r>
            <a:r>
              <a:rPr lang="en-US" dirty="0"/>
              <a:t> that can be elevated by the presence of one or more types of </a:t>
            </a:r>
            <a:r>
              <a:rPr lang="en-US" dirty="0">
                <a:hlinkClick r:id="rId6" tooltip="Cancer"/>
              </a:rPr>
              <a:t>cancer</a:t>
            </a:r>
            <a:r>
              <a:rPr lang="en-US" dirty="0"/>
              <a:t>. </a:t>
            </a:r>
            <a:endParaRPr lang="en-US" dirty="0" smtClean="0"/>
          </a:p>
          <a:p>
            <a:r>
              <a:rPr lang="en-US" dirty="0" smtClean="0"/>
              <a:t>There </a:t>
            </a:r>
            <a:r>
              <a:rPr lang="en-US" dirty="0"/>
              <a:t>are many different tumor markers, each indicative of a particular disease process, and they are used in </a:t>
            </a:r>
            <a:r>
              <a:rPr lang="en-US" dirty="0">
                <a:hlinkClick r:id="rId7" tooltip="Oncology"/>
              </a:rPr>
              <a:t>oncology</a:t>
            </a:r>
            <a:r>
              <a:rPr lang="en-US" dirty="0"/>
              <a:t> to help detect the presence of cancer</a:t>
            </a:r>
            <a:r>
              <a:rPr lang="en-US" dirty="0" smtClean="0"/>
              <a:t>.</a:t>
            </a:r>
          </a:p>
          <a:p>
            <a:r>
              <a:rPr lang="en-US" dirty="0" smtClean="0"/>
              <a:t> </a:t>
            </a:r>
            <a:r>
              <a:rPr lang="en-US" dirty="0"/>
              <a:t>An elevated level of a tumor marker can indicate cancer; however, there can also be other causes of the elevation (</a:t>
            </a:r>
            <a:r>
              <a:rPr lang="en-US" dirty="0">
                <a:hlinkClick r:id="rId8" tooltip="False positives and false negatives"/>
              </a:rPr>
              <a:t>false positive</a:t>
            </a:r>
            <a:r>
              <a:rPr lang="en-US" dirty="0"/>
              <a:t> values). </a:t>
            </a:r>
          </a:p>
          <a:p>
            <a:endParaRPr lang="en-US" dirty="0"/>
          </a:p>
        </p:txBody>
      </p:sp>
    </p:spTree>
    <p:extLst>
      <p:ext uri="{BB962C8B-B14F-4D97-AF65-F5344CB8AC3E}">
        <p14:creationId xmlns:p14="http://schemas.microsoft.com/office/powerpoint/2010/main" val="22577100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2" name="Title 1048651"/>
          <p:cNvSpPr>
            <a:spLocks noGrp="1"/>
          </p:cNvSpPr>
          <p:nvPr>
            <p:ph type="title"/>
          </p:nvPr>
        </p:nvSpPr>
        <p:spPr/>
        <p:txBody>
          <a:bodyPr/>
          <a:lstStyle/>
          <a:p>
            <a:r>
              <a:rPr lang="en-US" altLang="en-GB"/>
              <a:t>Origin</a:t>
            </a:r>
            <a:endParaRPr lang="en-GB"/>
          </a:p>
        </p:txBody>
      </p:sp>
      <p:sp>
        <p:nvSpPr>
          <p:cNvPr id="1048653" name="Content Placeholder 1048652"/>
          <p:cNvSpPr>
            <a:spLocks noGrp="1"/>
          </p:cNvSpPr>
          <p:nvPr>
            <p:ph idx="1"/>
          </p:nvPr>
        </p:nvSpPr>
        <p:spPr/>
        <p:txBody>
          <a:bodyPr/>
          <a:lstStyle/>
          <a:p>
            <a:r>
              <a:rPr lang="en-GB"/>
              <a:t>miRNAs are abundant in many mammalian cell types</a:t>
            </a:r>
            <a:r>
              <a:rPr lang="en-US" altLang="en-GB"/>
              <a:t> </a:t>
            </a:r>
            <a:r>
              <a:rPr lang="en-GB"/>
              <a:t>and appear to target about 60% of the genes of humans and other mammals</a:t>
            </a:r>
          </a:p>
          <a:p>
            <a:r>
              <a:rPr lang="en-US" altLang="en-GB"/>
              <a:t>TYPE OF TUMOR MARKER</a:t>
            </a:r>
            <a:endParaRPr lang="en-GB"/>
          </a:p>
          <a:p>
            <a:r>
              <a:rPr lang="en-US" altLang="en-GB"/>
              <a:t>function as key regulators of gene expression by silencing target transcripts through base-pair complementation.</a:t>
            </a:r>
            <a:endParaRPr lang="en-GB"/>
          </a:p>
          <a:p>
            <a:endParaRPr lang="en-GB"/>
          </a:p>
        </p:txBody>
      </p:sp>
    </p:spTree>
    <p:extLst>
      <p:ext uri="{BB962C8B-B14F-4D97-AF65-F5344CB8AC3E}">
        <p14:creationId xmlns:p14="http://schemas.microsoft.com/office/powerpoint/2010/main" val="11496649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4" name="Title 1048653"/>
          <p:cNvSpPr>
            <a:spLocks noGrp="1"/>
          </p:cNvSpPr>
          <p:nvPr>
            <p:ph type="title"/>
          </p:nvPr>
        </p:nvSpPr>
        <p:spPr/>
        <p:txBody>
          <a:bodyPr/>
          <a:lstStyle/>
          <a:p>
            <a:r>
              <a:rPr lang="en-US" altLang="en-GB"/>
              <a:t>Where miRNA is elevated </a:t>
            </a:r>
            <a:endParaRPr lang="en-GB"/>
          </a:p>
        </p:txBody>
      </p:sp>
      <p:sp>
        <p:nvSpPr>
          <p:cNvPr id="1048655" name="Content Placeholder 1048654"/>
          <p:cNvSpPr>
            <a:spLocks noGrp="1"/>
          </p:cNvSpPr>
          <p:nvPr>
            <p:ph idx="1"/>
          </p:nvPr>
        </p:nvSpPr>
        <p:spPr/>
        <p:txBody>
          <a:bodyPr/>
          <a:lstStyle/>
          <a:p>
            <a:r>
              <a:rPr lang="en-US" altLang="en-GB"/>
              <a:t>Breast cancer</a:t>
            </a:r>
            <a:endParaRPr lang="en-GB"/>
          </a:p>
          <a:p>
            <a:r>
              <a:rPr lang="en-US" altLang="en-GB"/>
              <a:t>Prostate cancer</a:t>
            </a:r>
            <a:endParaRPr lang="en-GB"/>
          </a:p>
          <a:p>
            <a:r>
              <a:rPr lang="en-US" altLang="en-GB"/>
              <a:t>Lung cancer</a:t>
            </a:r>
            <a:endParaRPr lang="en-GB"/>
          </a:p>
          <a:p>
            <a:r>
              <a:rPr lang="en-US" altLang="en-GB"/>
              <a:t>Large B cell lymphoma</a:t>
            </a:r>
            <a:endParaRPr lang="en-GB"/>
          </a:p>
          <a:p>
            <a:r>
              <a:rPr lang="en-US" altLang="en-GB"/>
              <a:t>Colorectal cancer</a:t>
            </a:r>
            <a:endParaRPr lang="en-GB"/>
          </a:p>
          <a:p>
            <a:endParaRPr lang="en-GB"/>
          </a:p>
        </p:txBody>
      </p:sp>
    </p:spTree>
    <p:extLst>
      <p:ext uri="{BB962C8B-B14F-4D97-AF65-F5344CB8AC3E}">
        <p14:creationId xmlns:p14="http://schemas.microsoft.com/office/powerpoint/2010/main" val="28971870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6" name="Title 1048655"/>
          <p:cNvSpPr>
            <a:spLocks noGrp="1"/>
          </p:cNvSpPr>
          <p:nvPr>
            <p:ph type="title"/>
          </p:nvPr>
        </p:nvSpPr>
        <p:spPr/>
        <p:txBody>
          <a:bodyPr/>
          <a:lstStyle/>
          <a:p>
            <a:r>
              <a:rPr lang="en-US" altLang="en-GB"/>
              <a:t>Type of sample collected </a:t>
            </a:r>
            <a:endParaRPr lang="en-GB"/>
          </a:p>
        </p:txBody>
      </p:sp>
      <p:sp>
        <p:nvSpPr>
          <p:cNvPr id="1048657" name="Content Placeholder 1048656"/>
          <p:cNvSpPr>
            <a:spLocks noGrp="1"/>
          </p:cNvSpPr>
          <p:nvPr>
            <p:ph idx="1"/>
          </p:nvPr>
        </p:nvSpPr>
        <p:spPr/>
        <p:txBody>
          <a:bodyPr/>
          <a:lstStyle/>
          <a:p>
            <a:r>
              <a:rPr lang="en-US" altLang="en-GB"/>
              <a:t>Blood</a:t>
            </a:r>
            <a:endParaRPr lang="en-GB"/>
          </a:p>
          <a:p>
            <a:r>
              <a:rPr lang="en-US" altLang="en-GB"/>
              <a:t>Urine</a:t>
            </a:r>
            <a:endParaRPr lang="en-GB"/>
          </a:p>
          <a:p>
            <a:r>
              <a:rPr lang="en-US" altLang="en-GB"/>
              <a:t>Saliva</a:t>
            </a:r>
            <a:endParaRPr lang="en-GB"/>
          </a:p>
        </p:txBody>
      </p:sp>
    </p:spTree>
    <p:extLst>
      <p:ext uri="{BB962C8B-B14F-4D97-AF65-F5344CB8AC3E}">
        <p14:creationId xmlns:p14="http://schemas.microsoft.com/office/powerpoint/2010/main" val="10215869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8" name="Title 1048657"/>
          <p:cNvSpPr>
            <a:spLocks noGrp="1"/>
          </p:cNvSpPr>
          <p:nvPr>
            <p:ph type="title"/>
          </p:nvPr>
        </p:nvSpPr>
        <p:spPr/>
        <p:txBody>
          <a:bodyPr/>
          <a:lstStyle/>
          <a:p>
            <a:r>
              <a:rPr lang="en-US" altLang="en-GB"/>
              <a:t>Determination and interpretation </a:t>
            </a:r>
            <a:endParaRPr lang="en-GB"/>
          </a:p>
        </p:txBody>
      </p:sp>
      <p:sp>
        <p:nvSpPr>
          <p:cNvPr id="1048659" name="Content Placeholder 1048658"/>
          <p:cNvSpPr>
            <a:spLocks noGrp="1"/>
          </p:cNvSpPr>
          <p:nvPr>
            <p:ph idx="1"/>
          </p:nvPr>
        </p:nvSpPr>
        <p:spPr/>
        <p:txBody>
          <a:bodyPr/>
          <a:lstStyle/>
          <a:p>
            <a:r>
              <a:rPr lang="en-GB"/>
              <a:t>microRNA expression can be quantified in a two-step polymerase chain reaction process of modified RT-PCR followed by quantitative PCR.</a:t>
            </a:r>
          </a:p>
        </p:txBody>
      </p:sp>
    </p:spTree>
    <p:extLst>
      <p:ext uri="{BB962C8B-B14F-4D97-AF65-F5344CB8AC3E}">
        <p14:creationId xmlns:p14="http://schemas.microsoft.com/office/powerpoint/2010/main" val="22897725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effectLst>
                  <a:outerShdw blurRad="38100" dist="38100" dir="2700000" algn="tl">
                    <a:srgbClr val="000000">
                      <a:alpha val="43137"/>
                    </a:srgbClr>
                  </a:outerShdw>
                </a:effectLst>
                <a:latin typeface="Arial Black" panose="020B0A04020102020204" pitchFamily="34" charset="0"/>
              </a:rPr>
              <a:t>Calcitonin</a:t>
            </a:r>
            <a:r>
              <a:rPr lang="en-US" dirty="0" smtClean="0"/>
              <a:t> </a:t>
            </a: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t>Calcitonin is a 32 </a:t>
            </a:r>
            <a:r>
              <a:rPr lang="en-US" dirty="0" err="1" smtClean="0"/>
              <a:t>a.a</a:t>
            </a:r>
            <a:r>
              <a:rPr lang="en-US" dirty="0" smtClean="0"/>
              <a:t> peptide hormone (mw of about 3kDa) secreted by </a:t>
            </a:r>
            <a:r>
              <a:rPr lang="en-US" dirty="0" err="1" smtClean="0"/>
              <a:t>parafollicular</a:t>
            </a:r>
            <a:r>
              <a:rPr lang="en-US" dirty="0" smtClean="0"/>
              <a:t> cells(C cells) of the thyroid gland in humans and in the </a:t>
            </a:r>
            <a:r>
              <a:rPr lang="en-US" dirty="0" err="1" smtClean="0"/>
              <a:t>ultimopharyngeal</a:t>
            </a:r>
            <a:r>
              <a:rPr lang="en-US" dirty="0" smtClean="0"/>
              <a:t> body in many other animals</a:t>
            </a:r>
          </a:p>
          <a:p>
            <a:endParaRPr lang="en-US" dirty="0" smtClean="0"/>
          </a:p>
          <a:p>
            <a:r>
              <a:rPr lang="en-US" dirty="0" smtClean="0"/>
              <a:t>It belongs to the calcitonin like family protein and it is a hormone type of tumor marker</a:t>
            </a:r>
          </a:p>
          <a:p>
            <a:endParaRPr lang="en-US" dirty="0" smtClean="0"/>
          </a:p>
          <a:p>
            <a:r>
              <a:rPr lang="en-US" dirty="0" smtClean="0"/>
              <a:t>It is a sensitive biomarker used for diagnosis and follow-up in Medullary thyroid cancer(MTC)</a:t>
            </a:r>
          </a:p>
          <a:p>
            <a:endParaRPr lang="en-US" dirty="0" smtClean="0"/>
          </a:p>
          <a:p>
            <a:endParaRPr lang="en-US" dirty="0" smtClean="0"/>
          </a:p>
          <a:p>
            <a:endParaRPr lang="en-US" dirty="0"/>
          </a:p>
        </p:txBody>
      </p:sp>
    </p:spTree>
    <p:extLst>
      <p:ext uri="{BB962C8B-B14F-4D97-AF65-F5344CB8AC3E}">
        <p14:creationId xmlns:p14="http://schemas.microsoft.com/office/powerpoint/2010/main" val="12523920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tumors where it can be elevated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Medullary thyroid cancer( 3</a:t>
            </a:r>
            <a:r>
              <a:rPr lang="en-US" baseline="30000" dirty="0" smtClean="0"/>
              <a:t>rd</a:t>
            </a:r>
            <a:r>
              <a:rPr lang="en-US" dirty="0" smtClean="0"/>
              <a:t> most common thyroid cancer)Majorly)</a:t>
            </a:r>
          </a:p>
          <a:p>
            <a:r>
              <a:rPr lang="en-US" dirty="0" smtClean="0"/>
              <a:t>C-cell hyperplasia</a:t>
            </a:r>
          </a:p>
          <a:p>
            <a:r>
              <a:rPr lang="en-US" dirty="0" smtClean="0"/>
              <a:t>Non-thyroidal oat cell carcinoma</a:t>
            </a:r>
          </a:p>
          <a:p>
            <a:r>
              <a:rPr lang="en-US" dirty="0" smtClean="0"/>
              <a:t>Non-thyroidal carcinoma and other non thyroidal malignancies</a:t>
            </a:r>
          </a:p>
          <a:p>
            <a:endParaRPr lang="en-US" dirty="0" smtClean="0"/>
          </a:p>
          <a:p>
            <a:pPr>
              <a:buFont typeface="Wingdings" panose="05000000000000000000" pitchFamily="2" charset="2"/>
              <a:buChar char="Ø"/>
            </a:pPr>
            <a:r>
              <a:rPr lang="en-US" dirty="0" smtClean="0"/>
              <a:t>It can be used on biopsy samples from suspicious lesions to establish whether they are metastases of the original cancer</a:t>
            </a:r>
          </a:p>
          <a:p>
            <a:endParaRPr lang="en-US" dirty="0"/>
          </a:p>
        </p:txBody>
      </p:sp>
    </p:spTree>
    <p:extLst>
      <p:ext uri="{BB962C8B-B14F-4D97-AF65-F5344CB8AC3E}">
        <p14:creationId xmlns:p14="http://schemas.microsoft.com/office/powerpoint/2010/main" val="42190811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Samples collected</a:t>
            </a:r>
            <a:endParaRPr lang="en-US" dirty="0"/>
          </a:p>
        </p:txBody>
      </p:sp>
      <p:sp>
        <p:nvSpPr>
          <p:cNvPr id="3" name="Content Placeholder 2"/>
          <p:cNvSpPr>
            <a:spLocks noGrp="1"/>
          </p:cNvSpPr>
          <p:nvPr>
            <p:ph idx="1"/>
          </p:nvPr>
        </p:nvSpPr>
        <p:spPr/>
        <p:txBody>
          <a:bodyPr/>
          <a:lstStyle/>
          <a:p>
            <a:r>
              <a:rPr lang="en-US" dirty="0" smtClean="0"/>
              <a:t>Blood(serum or plasma)</a:t>
            </a:r>
          </a:p>
          <a:p>
            <a:r>
              <a:rPr lang="en-US" dirty="0" smtClean="0"/>
              <a:t>Tissue samples from biopsy</a:t>
            </a:r>
          </a:p>
          <a:p>
            <a:endParaRPr lang="en-US" dirty="0" smtClean="0"/>
          </a:p>
          <a:p>
            <a:endParaRPr lang="en-US" dirty="0"/>
          </a:p>
        </p:txBody>
      </p:sp>
    </p:spTree>
    <p:extLst>
      <p:ext uri="{BB962C8B-B14F-4D97-AF65-F5344CB8AC3E}">
        <p14:creationId xmlns:p14="http://schemas.microsoft.com/office/powerpoint/2010/main" val="26668256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Cutoffs for calcitonin to distinguish cases with  medullary thyroid cancer have been suggested as follows with higher value increasing suspicion of MTC</a:t>
            </a:r>
          </a:p>
          <a:p>
            <a:endParaRPr lang="en-US" dirty="0" smtClean="0"/>
          </a:p>
          <a:p>
            <a:r>
              <a:rPr lang="en-US" dirty="0" smtClean="0"/>
              <a:t>Females: 5ng/L</a:t>
            </a:r>
          </a:p>
          <a:p>
            <a:r>
              <a:rPr lang="en-US" dirty="0" smtClean="0"/>
              <a:t>Males:12ng/L</a:t>
            </a:r>
          </a:p>
          <a:p>
            <a:r>
              <a:rPr lang="en-US" dirty="0" smtClean="0"/>
              <a:t>Children under 6 months of age:40ng/L</a:t>
            </a:r>
          </a:p>
          <a:p>
            <a:r>
              <a:rPr lang="en-US" dirty="0" smtClean="0"/>
              <a:t>Children between 6 months and 3 years of age:15ng/L</a:t>
            </a:r>
          </a:p>
          <a:p>
            <a:endParaRPr lang="en-US" dirty="0"/>
          </a:p>
        </p:txBody>
      </p:sp>
    </p:spTree>
    <p:extLst>
      <p:ext uri="{BB962C8B-B14F-4D97-AF65-F5344CB8AC3E}">
        <p14:creationId xmlns:p14="http://schemas.microsoft.com/office/powerpoint/2010/main" val="11746933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calcitonin level does not distinguish benign from malignant tumors</a:t>
            </a:r>
          </a:p>
          <a:p>
            <a:endParaRPr lang="en-US" dirty="0" smtClean="0"/>
          </a:p>
          <a:p>
            <a:r>
              <a:rPr lang="en-US" dirty="0" smtClean="0"/>
              <a:t>Basal calcitonin may not be detectable in </a:t>
            </a:r>
            <a:r>
              <a:rPr lang="en-US" dirty="0" err="1" smtClean="0"/>
              <a:t>MTC,it</a:t>
            </a:r>
            <a:r>
              <a:rPr lang="en-US" dirty="0" smtClean="0"/>
              <a:t> should be measured after stimulation with intravenous calcium</a:t>
            </a:r>
          </a:p>
          <a:p>
            <a:endParaRPr lang="en-US" dirty="0"/>
          </a:p>
        </p:txBody>
      </p:sp>
    </p:spTree>
    <p:extLst>
      <p:ext uri="{BB962C8B-B14F-4D97-AF65-F5344CB8AC3E}">
        <p14:creationId xmlns:p14="http://schemas.microsoft.com/office/powerpoint/2010/main" val="417476008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hCG</a:t>
            </a:r>
            <a:r>
              <a:rPr lang="en-US" dirty="0" smtClean="0"/>
              <a:t> </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hCG</a:t>
            </a:r>
            <a:r>
              <a:rPr lang="en-US" dirty="0" smtClean="0"/>
              <a:t> is a hormone produced by the placenta after implantation.</a:t>
            </a:r>
          </a:p>
          <a:p>
            <a:r>
              <a:rPr lang="en-US" dirty="0" err="1" smtClean="0"/>
              <a:t>hCG</a:t>
            </a:r>
            <a:r>
              <a:rPr lang="en-US" dirty="0" smtClean="0"/>
              <a:t> is a glycoprotein composed of 237 amino acids with a molecular weight mass of 36.7kDa,14.5ahCG and 22.2kDa </a:t>
            </a:r>
            <a:r>
              <a:rPr lang="en-US" dirty="0" err="1" smtClean="0"/>
              <a:t>BhCG</a:t>
            </a:r>
            <a:r>
              <a:rPr lang="en-US" dirty="0" smtClean="0"/>
              <a:t>.</a:t>
            </a:r>
          </a:p>
          <a:p>
            <a:endParaRPr lang="en-US" dirty="0" smtClean="0"/>
          </a:p>
          <a:p>
            <a:r>
              <a:rPr lang="en-US" dirty="0" smtClean="0"/>
              <a:t>Some cancerous tumors produce this hormone; therefore, elevated levels measured when the patient is not pregnant may lead to a cancer diagnosis.</a:t>
            </a:r>
          </a:p>
          <a:p>
            <a:pPr marL="0" indent="0">
              <a:buNone/>
            </a:pPr>
            <a:endParaRPr lang="en-US" dirty="0"/>
          </a:p>
        </p:txBody>
      </p:sp>
    </p:spTree>
    <p:extLst>
      <p:ext uri="{BB962C8B-B14F-4D97-AF65-F5344CB8AC3E}">
        <p14:creationId xmlns:p14="http://schemas.microsoft.com/office/powerpoint/2010/main" val="1875725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idx="1"/>
          </p:nvPr>
        </p:nvSpPr>
        <p:spPr>
          <a:xfrm>
            <a:off x="179512" y="332656"/>
            <a:ext cx="8784976" cy="6336704"/>
          </a:xfrm>
        </p:spPr>
        <p:txBody>
          <a:bodyPr>
            <a:normAutofit/>
          </a:bodyPr>
          <a:lstStyle/>
          <a:p>
            <a:r>
              <a:rPr lang="en-US" dirty="0"/>
              <a:t>Tumor markers can be produced directly by the tumor or by non-tumor cells as a response to the presence of a tumor. </a:t>
            </a:r>
          </a:p>
          <a:p>
            <a:r>
              <a:rPr lang="en-US" dirty="0"/>
              <a:t>Although </a:t>
            </a:r>
            <a:r>
              <a:rPr lang="en-US" dirty="0">
                <a:hlinkClick r:id="rId2" tooltip="Mammography"/>
              </a:rPr>
              <a:t>mammography</a:t>
            </a:r>
            <a:r>
              <a:rPr lang="en-US" dirty="0"/>
              <a:t>, </a:t>
            </a:r>
            <a:r>
              <a:rPr lang="en-US" dirty="0">
                <a:hlinkClick r:id="rId3" tooltip="Ultrasonography"/>
              </a:rPr>
              <a:t>ultrasonography</a:t>
            </a:r>
            <a:r>
              <a:rPr lang="en-US" dirty="0"/>
              <a:t>, </a:t>
            </a:r>
            <a:r>
              <a:rPr lang="en-US" dirty="0">
                <a:hlinkClick r:id="rId4" tooltip="Computed tomography"/>
              </a:rPr>
              <a:t>computed tomography</a:t>
            </a:r>
            <a:r>
              <a:rPr lang="en-US" dirty="0"/>
              <a:t>, </a:t>
            </a:r>
            <a:r>
              <a:rPr lang="en-US" dirty="0">
                <a:hlinkClick r:id="rId5" tooltip="Magnetic resonance imaging"/>
              </a:rPr>
              <a:t>magnetic resonance imaging</a:t>
            </a:r>
            <a:r>
              <a:rPr lang="en-US" dirty="0"/>
              <a:t> scans, and tumor marker assays help in the </a:t>
            </a:r>
            <a:r>
              <a:rPr lang="en-US" dirty="0">
                <a:hlinkClick r:id="rId6" tooltip="Cancer staging"/>
              </a:rPr>
              <a:t>staging</a:t>
            </a:r>
            <a:r>
              <a:rPr lang="en-US" dirty="0"/>
              <a:t> and treatment of the cancer, they are usually not definitive </a:t>
            </a:r>
            <a:r>
              <a:rPr lang="en-US" dirty="0">
                <a:hlinkClick r:id="rId7" tooltip="Diagnostic test"/>
              </a:rPr>
              <a:t>diagnostic tests</a:t>
            </a:r>
            <a:r>
              <a:rPr lang="en-US" dirty="0"/>
              <a:t>. The diagnosis is mostly confirmed by </a:t>
            </a:r>
            <a:r>
              <a:rPr lang="en-US" dirty="0" smtClean="0">
                <a:hlinkClick r:id="rId8" tooltip="Biopsy"/>
              </a:rPr>
              <a:t>biopsy</a:t>
            </a:r>
            <a:r>
              <a:rPr lang="en-US" dirty="0" smtClean="0"/>
              <a:t>.</a:t>
            </a:r>
          </a:p>
          <a:p>
            <a:r>
              <a:rPr lang="en-US" dirty="0"/>
              <a:t>Some </a:t>
            </a:r>
            <a:r>
              <a:rPr lang="en-US" dirty="0" err="1"/>
              <a:t>tumour</a:t>
            </a:r>
            <a:r>
              <a:rPr lang="en-US"/>
              <a:t> markers are specific to one type of cancer, while others may be present in many different types of cancer.</a:t>
            </a:r>
            <a:endParaRPr lang="en-US" dirty="0"/>
          </a:p>
          <a:p>
            <a:endParaRPr lang="en-US" dirty="0"/>
          </a:p>
        </p:txBody>
      </p:sp>
    </p:spTree>
    <p:extLst>
      <p:ext uri="{BB962C8B-B14F-4D97-AF65-F5344CB8AC3E}">
        <p14:creationId xmlns:p14="http://schemas.microsoft.com/office/powerpoint/2010/main" val="28557832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Examples of tumors where </a:t>
            </a:r>
            <a:r>
              <a:rPr lang="en-US" dirty="0" err="1" smtClean="0"/>
              <a:t>hCG</a:t>
            </a:r>
            <a:r>
              <a:rPr lang="en-US" dirty="0" smtClean="0"/>
              <a:t> is elevated include;</a:t>
            </a:r>
          </a:p>
          <a:p>
            <a:pPr marL="0" indent="0">
              <a:buNone/>
            </a:pPr>
            <a:r>
              <a:rPr lang="en-US" dirty="0"/>
              <a:t> </a:t>
            </a:r>
            <a:r>
              <a:rPr lang="en-US" dirty="0" smtClean="0"/>
              <a:t>-seminoma</a:t>
            </a:r>
          </a:p>
          <a:p>
            <a:pPr marL="0" indent="0">
              <a:buNone/>
            </a:pPr>
            <a:r>
              <a:rPr lang="en-US" dirty="0" smtClean="0"/>
              <a:t>-</a:t>
            </a:r>
            <a:r>
              <a:rPr lang="en-US" dirty="0" err="1" smtClean="0"/>
              <a:t>choriocarcinomas</a:t>
            </a:r>
            <a:endParaRPr lang="en-US" dirty="0" smtClean="0"/>
          </a:p>
          <a:p>
            <a:pPr marL="0" indent="0">
              <a:buNone/>
            </a:pPr>
            <a:r>
              <a:rPr lang="en-US" dirty="0" smtClean="0"/>
              <a:t>-germ cell tumors</a:t>
            </a:r>
          </a:p>
          <a:p>
            <a:pPr marL="0" indent="0">
              <a:buNone/>
            </a:pPr>
            <a:r>
              <a:rPr lang="en-US" dirty="0" smtClean="0"/>
              <a:t>-</a:t>
            </a:r>
            <a:r>
              <a:rPr lang="en-US" dirty="0" err="1" smtClean="0"/>
              <a:t>hydatidiform</a:t>
            </a:r>
            <a:r>
              <a:rPr lang="en-US" dirty="0" smtClean="0"/>
              <a:t> mole</a:t>
            </a:r>
          </a:p>
          <a:p>
            <a:pPr marL="0" indent="0">
              <a:buNone/>
            </a:pPr>
            <a:r>
              <a:rPr lang="en-US" dirty="0" smtClean="0"/>
              <a:t>-</a:t>
            </a:r>
            <a:r>
              <a:rPr lang="en-US" dirty="0" err="1" smtClean="0"/>
              <a:t>teratoma</a:t>
            </a:r>
            <a:endParaRPr lang="en-US" dirty="0" smtClean="0"/>
          </a:p>
          <a:p>
            <a:pPr marL="0" indent="0">
              <a:buNone/>
            </a:pPr>
            <a:r>
              <a:rPr lang="en-US" dirty="0" smtClean="0"/>
              <a:t>-islet cell tumor</a:t>
            </a:r>
          </a:p>
          <a:p>
            <a:pPr marL="0" indent="0">
              <a:buNone/>
            </a:pPr>
            <a:r>
              <a:rPr lang="en-US" dirty="0" smtClean="0"/>
              <a:t>* It could also be elevated in testicular cancer.</a:t>
            </a:r>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162461946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Samples obtained for test include;</a:t>
            </a:r>
            <a:endParaRPr lang="en-US" dirty="0"/>
          </a:p>
          <a:p>
            <a:pPr>
              <a:buFontTx/>
              <a:buChar char="-"/>
            </a:pPr>
            <a:r>
              <a:rPr lang="en-US" dirty="0" smtClean="0"/>
              <a:t>Serum</a:t>
            </a:r>
          </a:p>
          <a:p>
            <a:pPr>
              <a:buFontTx/>
              <a:buChar char="-"/>
            </a:pPr>
            <a:r>
              <a:rPr lang="en-US" dirty="0" smtClean="0"/>
              <a:t>urine</a:t>
            </a:r>
          </a:p>
        </p:txBody>
      </p:sp>
    </p:spTree>
    <p:extLst>
      <p:ext uri="{BB962C8B-B14F-4D97-AF65-F5344CB8AC3E}">
        <p14:creationId xmlns:p14="http://schemas.microsoft.com/office/powerpoint/2010/main" val="245313654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Normal range for </a:t>
            </a:r>
            <a:r>
              <a:rPr lang="en-US" dirty="0" err="1" smtClean="0"/>
              <a:t>hCG</a:t>
            </a:r>
            <a:r>
              <a:rPr lang="en-US" dirty="0" smtClean="0"/>
              <a:t> is </a:t>
            </a:r>
          </a:p>
          <a:p>
            <a:pPr>
              <a:buFontTx/>
              <a:buChar char="-"/>
            </a:pPr>
            <a:r>
              <a:rPr lang="en-US" dirty="0" smtClean="0"/>
              <a:t>&lt;5.0 </a:t>
            </a:r>
            <a:r>
              <a:rPr lang="en-US" dirty="0" err="1" smtClean="0"/>
              <a:t>mIU</a:t>
            </a:r>
            <a:r>
              <a:rPr lang="en-US" dirty="0" smtClean="0"/>
              <a:t>/ml for non-pregnant females</a:t>
            </a:r>
          </a:p>
          <a:p>
            <a:pPr>
              <a:buFontTx/>
              <a:buChar char="-"/>
            </a:pPr>
            <a:r>
              <a:rPr lang="en-US" dirty="0" smtClean="0"/>
              <a:t>&lt;9.5 </a:t>
            </a:r>
            <a:r>
              <a:rPr lang="en-US" dirty="0" err="1" smtClean="0"/>
              <a:t>mIU</a:t>
            </a:r>
            <a:r>
              <a:rPr lang="en-US" dirty="0" smtClean="0"/>
              <a:t>/ml for post menopausal females</a:t>
            </a:r>
          </a:p>
          <a:p>
            <a:pPr>
              <a:buFontTx/>
              <a:buChar char="-"/>
            </a:pPr>
            <a:r>
              <a:rPr lang="en-US" dirty="0" smtClean="0"/>
              <a:t>5-117,000mIU/ml during pregnancy </a:t>
            </a:r>
          </a:p>
          <a:p>
            <a:pPr>
              <a:buFontTx/>
              <a:buChar char="-"/>
            </a:pPr>
            <a:r>
              <a:rPr lang="en-US" dirty="0" smtClean="0"/>
              <a:t>0-5 </a:t>
            </a:r>
            <a:r>
              <a:rPr lang="en-US" dirty="0" err="1" smtClean="0"/>
              <a:t>mIU</a:t>
            </a:r>
            <a:r>
              <a:rPr lang="en-US" dirty="0" smtClean="0"/>
              <a:t>/ml for males.</a:t>
            </a:r>
          </a:p>
          <a:p>
            <a:pPr marL="0" indent="0">
              <a:buNone/>
            </a:pPr>
            <a:r>
              <a:rPr lang="en-US" dirty="0" smtClean="0"/>
              <a:t>	</a:t>
            </a:r>
            <a:endParaRPr lang="en-US" dirty="0"/>
          </a:p>
        </p:txBody>
      </p:sp>
    </p:spTree>
    <p:extLst>
      <p:ext uri="{BB962C8B-B14F-4D97-AF65-F5344CB8AC3E}">
        <p14:creationId xmlns:p14="http://schemas.microsoft.com/office/powerpoint/2010/main" val="11984776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Title 3"/>
          <p:cNvSpPr>
            <a:spLocks noGrp="1" noChangeArrowheads="1"/>
          </p:cNvSpPr>
          <p:nvPr>
            <p:ph type="title"/>
          </p:nvPr>
        </p:nvSpPr>
        <p:spPr/>
        <p:txBody>
          <a:bodyPr/>
          <a:lstStyle/>
          <a:p>
            <a:r>
              <a:rPr lang="en-US" altLang="zh-CN" smtClean="0"/>
              <a:t>BETA-2 MICROGLOBULIN</a:t>
            </a:r>
          </a:p>
        </p:txBody>
      </p:sp>
      <p:sp>
        <p:nvSpPr>
          <p:cNvPr id="2050" name="Content Placeholder 4"/>
          <p:cNvSpPr>
            <a:spLocks noGrp="1" noChangeArrowheads="1"/>
          </p:cNvSpPr>
          <p:nvPr>
            <p:ph idx="1"/>
          </p:nvPr>
        </p:nvSpPr>
        <p:spPr/>
        <p:txBody>
          <a:bodyPr/>
          <a:lstStyle/>
          <a:p>
            <a:r>
              <a:rPr lang="en-US" altLang="zh-CN" smtClean="0"/>
              <a:t>Beta-2 Microglobulin (B2M) is a component of MHC Class I molecules which are present on all nucleated cells and is shed by cells into the blood, particularly by B-lymphocytes and tumor cells.</a:t>
            </a:r>
          </a:p>
          <a:p>
            <a:endParaRPr lang="en-US" altLang="zh-CN" smtClean="0"/>
          </a:p>
          <a:p>
            <a:r>
              <a:rPr lang="en-US" altLang="zh-CN" smtClean="0"/>
              <a:t>In humans, the Beta-2 microglobulin protein is encoded by the B2M gene</a:t>
            </a:r>
          </a:p>
        </p:txBody>
      </p:sp>
    </p:spTree>
    <p:extLst>
      <p:ext uri="{BB962C8B-B14F-4D97-AF65-F5344CB8AC3E}">
        <p14:creationId xmlns:p14="http://schemas.microsoft.com/office/powerpoint/2010/main" val="186960457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itle 1"/>
          <p:cNvSpPr>
            <a:spLocks noGrp="1" noChangeArrowheads="1"/>
          </p:cNvSpPr>
          <p:nvPr>
            <p:ph type="title"/>
          </p:nvPr>
        </p:nvSpPr>
        <p:spPr/>
        <p:txBody>
          <a:bodyPr/>
          <a:lstStyle/>
          <a:p>
            <a:endParaRPr lang="en-US" altLang="zh-CN" smtClean="0"/>
          </a:p>
        </p:txBody>
      </p:sp>
      <p:sp>
        <p:nvSpPr>
          <p:cNvPr id="3" name="Content Placeholder 2"/>
          <p:cNvSpPr>
            <a:spLocks noGrp="1"/>
          </p:cNvSpPr>
          <p:nvPr>
            <p:ph idx="1"/>
          </p:nvPr>
        </p:nvSpPr>
        <p:spPr/>
        <p:txBody>
          <a:bodyPr>
            <a:normAutofit fontScale="92500"/>
          </a:bodyPr>
          <a:lstStyle/>
          <a:p>
            <a:r>
              <a:rPr lang="en-US" altLang="zh-CN" smtClean="0"/>
              <a:t>Examples of tumors where B2M is elevated include:</a:t>
            </a:r>
          </a:p>
          <a:p>
            <a:pPr>
              <a:buFont typeface="Arial" pitchFamily="34" charset="0"/>
              <a:buNone/>
            </a:pPr>
            <a:r>
              <a:rPr lang="en-US" altLang="zh-CN" smtClean="0"/>
              <a:t> - Chronic Lymphocytic Leukemia (CLL)</a:t>
            </a:r>
          </a:p>
          <a:p>
            <a:pPr>
              <a:buFont typeface="Arial" pitchFamily="34" charset="0"/>
              <a:buNone/>
            </a:pPr>
            <a:r>
              <a:rPr lang="en-US" altLang="zh-CN" smtClean="0"/>
              <a:t> - Multiple Myeloma</a:t>
            </a:r>
          </a:p>
          <a:p>
            <a:pPr>
              <a:buFont typeface="Arial" pitchFamily="34" charset="0"/>
              <a:buNone/>
            </a:pPr>
            <a:r>
              <a:rPr lang="en-US" altLang="zh-CN" smtClean="0"/>
              <a:t> - Lymphomas e.g Waldenstrom Macroglobulinemia</a:t>
            </a:r>
          </a:p>
          <a:p>
            <a:pPr>
              <a:buFont typeface="Arial" pitchFamily="34" charset="0"/>
              <a:buNone/>
            </a:pPr>
            <a:r>
              <a:rPr lang="en-US" altLang="zh-CN" smtClean="0"/>
              <a:t> - Inflammatory disorders and infections e.g HIV, CMV</a:t>
            </a:r>
          </a:p>
          <a:p>
            <a:pPr>
              <a:buFont typeface="Arial" pitchFamily="34" charset="0"/>
              <a:buNone/>
            </a:pPr>
            <a:r>
              <a:rPr lang="en-US" altLang="zh-CN" smtClean="0"/>
              <a:t> - Multiple Sclerosis</a:t>
            </a:r>
          </a:p>
          <a:p>
            <a:pPr>
              <a:buFont typeface="Arial" pitchFamily="34" charset="0"/>
              <a:buNone/>
            </a:pPr>
            <a:endParaRPr lang="en-US" altLang="zh-CN" smtClean="0"/>
          </a:p>
          <a:p>
            <a:pPr>
              <a:buFont typeface="Arial" pitchFamily="34" charset="0"/>
              <a:buNone/>
            </a:pPr>
            <a:endParaRPr lang="en-US" altLang="zh-CN" smtClean="0"/>
          </a:p>
        </p:txBody>
      </p:sp>
    </p:spTree>
    <p:extLst>
      <p:ext uri="{BB962C8B-B14F-4D97-AF65-F5344CB8AC3E}">
        <p14:creationId xmlns:p14="http://schemas.microsoft.com/office/powerpoint/2010/main" val="126603565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noChangeArrowheads="1"/>
          </p:cNvSpPr>
          <p:nvPr>
            <p:ph type="title"/>
          </p:nvPr>
        </p:nvSpPr>
        <p:spPr/>
        <p:txBody>
          <a:bodyPr/>
          <a:lstStyle/>
          <a:p>
            <a:endParaRPr lang="en-US" altLang="zh-CN" smtClean="0"/>
          </a:p>
        </p:txBody>
      </p:sp>
      <p:sp>
        <p:nvSpPr>
          <p:cNvPr id="4098" name="Content Placeholder 2"/>
          <p:cNvSpPr>
            <a:spLocks noGrp="1" noChangeArrowheads="1"/>
          </p:cNvSpPr>
          <p:nvPr>
            <p:ph idx="1"/>
          </p:nvPr>
        </p:nvSpPr>
        <p:spPr/>
        <p:txBody>
          <a:bodyPr>
            <a:normAutofit fontScale="85000" lnSpcReduction="10000"/>
          </a:bodyPr>
          <a:lstStyle/>
          <a:p>
            <a:r>
              <a:rPr lang="en-US" altLang="zh-CN" smtClean="0"/>
              <a:t>B2M is present in most body fluids and its level rises with conditions that increase cell production and/or destruction, or that activate the immune system.</a:t>
            </a:r>
          </a:p>
          <a:p>
            <a:endParaRPr lang="en-US" altLang="zh-CN" smtClean="0"/>
          </a:p>
          <a:p>
            <a:r>
              <a:rPr lang="en-US" altLang="zh-CN" smtClean="0"/>
              <a:t>Because B2M is increased with blood cell cancers, it may be useful as a tumor marker. It is useful for the prognosis and to monitor the response to therapy for the treatment of CLL</a:t>
            </a:r>
          </a:p>
          <a:p>
            <a:endParaRPr lang="en-US" altLang="zh-CN" smtClean="0"/>
          </a:p>
          <a:p>
            <a:r>
              <a:rPr lang="en-US" altLang="zh-CN" smtClean="0"/>
              <a:t>  B2M level is also elevated in hepatitis and can also be used to assess renal functions</a:t>
            </a:r>
          </a:p>
        </p:txBody>
      </p:sp>
    </p:spTree>
    <p:extLst>
      <p:ext uri="{BB962C8B-B14F-4D97-AF65-F5344CB8AC3E}">
        <p14:creationId xmlns:p14="http://schemas.microsoft.com/office/powerpoint/2010/main" val="7684659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noChangeArrowheads="1"/>
          </p:cNvSpPr>
          <p:nvPr>
            <p:ph type="title"/>
          </p:nvPr>
        </p:nvSpPr>
        <p:spPr/>
        <p:txBody>
          <a:bodyPr/>
          <a:lstStyle/>
          <a:p>
            <a:endParaRPr lang="en-US" altLang="zh-CN" smtClean="0"/>
          </a:p>
        </p:txBody>
      </p:sp>
      <p:sp>
        <p:nvSpPr>
          <p:cNvPr id="3" name="Content Placeholder 2"/>
          <p:cNvSpPr>
            <a:spLocks noGrp="1"/>
          </p:cNvSpPr>
          <p:nvPr>
            <p:ph idx="1"/>
          </p:nvPr>
        </p:nvSpPr>
        <p:spPr/>
        <p:txBody>
          <a:bodyPr/>
          <a:lstStyle/>
          <a:p>
            <a:r>
              <a:rPr lang="en-US" altLang="zh-CN" smtClean="0"/>
              <a:t>Samples collected for the test are: </a:t>
            </a:r>
          </a:p>
          <a:p>
            <a:pPr>
              <a:buFont typeface="Arial" pitchFamily="34" charset="0"/>
              <a:buNone/>
            </a:pPr>
            <a:r>
              <a:rPr lang="en-US" altLang="zh-CN" smtClean="0"/>
              <a:t> - Blood</a:t>
            </a:r>
          </a:p>
          <a:p>
            <a:pPr>
              <a:buFont typeface="Arial" pitchFamily="34" charset="0"/>
              <a:buNone/>
            </a:pPr>
            <a:r>
              <a:rPr lang="en-US" altLang="zh-CN" smtClean="0"/>
              <a:t> - Urine</a:t>
            </a:r>
          </a:p>
          <a:p>
            <a:pPr>
              <a:buFont typeface="Arial" pitchFamily="34" charset="0"/>
              <a:buNone/>
            </a:pPr>
            <a:r>
              <a:rPr lang="en-US" altLang="zh-CN" smtClean="0"/>
              <a:t> - Cerebrospinal fluid</a:t>
            </a:r>
          </a:p>
          <a:p>
            <a:pPr>
              <a:buFont typeface="Arial" pitchFamily="34" charset="0"/>
              <a:buNone/>
            </a:pPr>
            <a:endParaRPr lang="en-US" altLang="zh-CN" smtClean="0"/>
          </a:p>
          <a:p>
            <a:pPr>
              <a:buFont typeface="Arial" pitchFamily="34" charset="0"/>
              <a:buNone/>
            </a:pPr>
            <a:r>
              <a:rPr lang="en-US" altLang="zh-CN" smtClean="0"/>
              <a:t>B2M expression levels in clinical samples can be assessed with a solid phase ELISA kit</a:t>
            </a:r>
          </a:p>
          <a:p>
            <a:pPr>
              <a:buFont typeface="Arial" pitchFamily="34" charset="0"/>
              <a:buNone/>
            </a:pPr>
            <a:endParaRPr lang="en-US" altLang="zh-CN" smtClean="0"/>
          </a:p>
        </p:txBody>
      </p:sp>
    </p:spTree>
    <p:extLst>
      <p:ext uri="{BB962C8B-B14F-4D97-AF65-F5344CB8AC3E}">
        <p14:creationId xmlns:p14="http://schemas.microsoft.com/office/powerpoint/2010/main" val="133304658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noChangeArrowheads="1"/>
          </p:cNvSpPr>
          <p:nvPr>
            <p:ph type="title"/>
          </p:nvPr>
        </p:nvSpPr>
        <p:spPr/>
        <p:txBody>
          <a:bodyPr/>
          <a:lstStyle/>
          <a:p>
            <a:endParaRPr lang="en-US" altLang="zh-CN" smtClean="0"/>
          </a:p>
        </p:txBody>
      </p:sp>
      <p:sp>
        <p:nvSpPr>
          <p:cNvPr id="3" name="Content Placeholder 2"/>
          <p:cNvSpPr>
            <a:spLocks noGrp="1"/>
          </p:cNvSpPr>
          <p:nvPr>
            <p:ph idx="1"/>
          </p:nvPr>
        </p:nvSpPr>
        <p:spPr/>
        <p:txBody>
          <a:bodyPr/>
          <a:lstStyle/>
          <a:p>
            <a:r>
              <a:rPr lang="en-US" altLang="zh-CN" smtClean="0"/>
              <a:t>The normal value of B2M is &lt;2mg/L.</a:t>
            </a:r>
          </a:p>
          <a:p>
            <a:pPr>
              <a:buFont typeface="Arial" pitchFamily="34" charset="0"/>
              <a:buNone/>
            </a:pPr>
            <a:r>
              <a:rPr lang="en-US" altLang="zh-CN" smtClean="0"/>
              <a:t>  - In disease conditions, this value is elevated above 2mg/L</a:t>
            </a:r>
          </a:p>
          <a:p>
            <a:pPr>
              <a:buFont typeface="Arial" pitchFamily="34" charset="0"/>
              <a:buNone/>
            </a:pPr>
            <a:endParaRPr lang="en-US" altLang="zh-CN" smtClean="0"/>
          </a:p>
        </p:txBody>
      </p:sp>
    </p:spTree>
    <p:extLst>
      <p:ext uri="{BB962C8B-B14F-4D97-AF65-F5344CB8AC3E}">
        <p14:creationId xmlns:p14="http://schemas.microsoft.com/office/powerpoint/2010/main" val="47841286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Title 1048585"/>
          <p:cNvSpPr>
            <a:spLocks noGrp="1"/>
          </p:cNvSpPr>
          <p:nvPr>
            <p:ph type="title"/>
          </p:nvPr>
        </p:nvSpPr>
        <p:spPr/>
        <p:txBody>
          <a:bodyPr/>
          <a:lstStyle/>
          <a:p>
            <a:r>
              <a:rPr lang="en-US" altLang="en"/>
              <a:t>C-peptide</a:t>
            </a:r>
            <a:endParaRPr lang="en-US"/>
          </a:p>
        </p:txBody>
      </p:sp>
      <p:sp>
        <p:nvSpPr>
          <p:cNvPr id="1048587" name="Content Placeholder 1048586"/>
          <p:cNvSpPr>
            <a:spLocks noGrp="1"/>
          </p:cNvSpPr>
          <p:nvPr>
            <p:ph idx="1"/>
          </p:nvPr>
        </p:nvSpPr>
        <p:spPr/>
        <p:txBody>
          <a:bodyPr/>
          <a:lstStyle/>
          <a:p>
            <a:r>
              <a:rPr lang="en-US"/>
              <a:t>The connecting peptide, or C-peptide, is a short 31-amino-acid polypeptide that connects insulin's A-chain to its B-chain in the proinsulin molecule.</a:t>
            </a:r>
          </a:p>
          <a:p>
            <a:r>
              <a:rPr lang="en-US"/>
              <a:t> In diabetes and other diseases a measurement of C-peptide blood serum levels can be used to distinguish between certain diseases with similar clinical features.</a:t>
            </a:r>
          </a:p>
        </p:txBody>
      </p:sp>
    </p:spTree>
    <p:extLst>
      <p:ext uri="{BB962C8B-B14F-4D97-AF65-F5344CB8AC3E}">
        <p14:creationId xmlns:p14="http://schemas.microsoft.com/office/powerpoint/2010/main" val="168788215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Picture 2097151"/>
          <p:cNvPicPr>
            <a:picLocks/>
          </p:cNvPicPr>
          <p:nvPr/>
        </p:nvPicPr>
        <p:blipFill>
          <a:blip r:embed="rId2"/>
          <a:stretch>
            <a:fillRect/>
          </a:stretch>
        </p:blipFill>
        <p:spPr>
          <a:xfrm>
            <a:off x="443232" y="458918"/>
            <a:ext cx="8257535" cy="4779166"/>
          </a:xfrm>
          <a:prstGeom prst="rect">
            <a:avLst/>
          </a:prstGeom>
        </p:spPr>
      </p:pic>
      <p:sp>
        <p:nvSpPr>
          <p:cNvPr id="1048591" name="TextBox 1048590"/>
          <p:cNvSpPr txBox="1"/>
          <p:nvPr/>
        </p:nvSpPr>
        <p:spPr>
          <a:xfrm>
            <a:off x="2572000" y="5547534"/>
            <a:ext cx="4821852" cy="510540"/>
          </a:xfrm>
          <a:prstGeom prst="rect">
            <a:avLst/>
          </a:prstGeom>
        </p:spPr>
        <p:txBody>
          <a:bodyPr wrap="square" rtlCol="0">
            <a:spAutoFit/>
          </a:bodyPr>
          <a:lstStyle/>
          <a:p>
            <a:r>
              <a:rPr lang="en-US" altLang="en" sz="2800">
                <a:solidFill>
                  <a:srgbClr val="000000"/>
                </a:solidFill>
              </a:rPr>
              <a:t>C-peptide molecule (Fig A) </a:t>
            </a:r>
            <a:endParaRPr lang="en-US" sz="2800">
              <a:solidFill>
                <a:srgbClr val="000000"/>
              </a:solidFill>
            </a:endParaRPr>
          </a:p>
        </p:txBody>
      </p:sp>
    </p:spTree>
    <p:extLst>
      <p:ext uri="{BB962C8B-B14F-4D97-AF65-F5344CB8AC3E}">
        <p14:creationId xmlns:p14="http://schemas.microsoft.com/office/powerpoint/2010/main" val="1073991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Characteristics of an ideal tumour marker</a:t>
            </a:r>
            <a:br>
              <a:rPr lang="en-AU" dirty="0" smtClean="0"/>
            </a:br>
            <a:endParaRPr lang="en-AU" dirty="0"/>
          </a:p>
        </p:txBody>
      </p:sp>
      <p:sp>
        <p:nvSpPr>
          <p:cNvPr id="3" name="Content Placeholder 2"/>
          <p:cNvSpPr>
            <a:spLocks noGrp="1"/>
          </p:cNvSpPr>
          <p:nvPr>
            <p:ph idx="1"/>
          </p:nvPr>
        </p:nvSpPr>
        <p:spPr/>
        <p:txBody>
          <a:bodyPr>
            <a:normAutofit fontScale="70000" lnSpcReduction="20000"/>
          </a:bodyPr>
          <a:lstStyle/>
          <a:p>
            <a:endParaRPr lang="en-AU" dirty="0"/>
          </a:p>
          <a:p>
            <a:pPr marL="0" indent="0">
              <a:buNone/>
            </a:pPr>
            <a:r>
              <a:rPr lang="en-AU" dirty="0"/>
              <a:t>• Is normally absent, or present only at low levels in non-diseased individuals. </a:t>
            </a:r>
          </a:p>
          <a:p>
            <a:pPr marL="0" indent="0">
              <a:buNone/>
            </a:pPr>
            <a:r>
              <a:rPr lang="en-AU" dirty="0"/>
              <a:t>• Provides no false positives or false negatives (i.e. it is sensitive and specific), clearly separating normal and diseased levels. </a:t>
            </a:r>
          </a:p>
          <a:p>
            <a:pPr marL="0" indent="0">
              <a:buNone/>
            </a:pPr>
            <a:r>
              <a:rPr lang="en-AU" dirty="0"/>
              <a:t>• Provides a useful “lead time” compared to the usual clinical presentation. </a:t>
            </a:r>
          </a:p>
          <a:p>
            <a:pPr marL="0" indent="0">
              <a:buNone/>
            </a:pPr>
            <a:r>
              <a:rPr lang="en-AU" dirty="0"/>
              <a:t>• Is specific for a particular tumour. </a:t>
            </a:r>
          </a:p>
          <a:p>
            <a:pPr marL="0" indent="0">
              <a:buNone/>
            </a:pPr>
            <a:r>
              <a:rPr lang="en-AU" dirty="0"/>
              <a:t>• Correlates with tumour mass and stage. </a:t>
            </a:r>
          </a:p>
          <a:p>
            <a:pPr marL="0" indent="0">
              <a:buNone/>
            </a:pPr>
            <a:r>
              <a:rPr lang="en-AU" dirty="0"/>
              <a:t>• Is </a:t>
            </a:r>
            <a:r>
              <a:rPr lang="en-AU" dirty="0" err="1"/>
              <a:t>prognostically</a:t>
            </a:r>
            <a:r>
              <a:rPr lang="en-AU" dirty="0"/>
              <a:t> useful i.e. a rise in level predicts recurrence / relapse. </a:t>
            </a:r>
          </a:p>
          <a:p>
            <a:pPr marL="0" indent="0">
              <a:buNone/>
            </a:pPr>
            <a:r>
              <a:rPr lang="en-AU" dirty="0"/>
              <a:t>• Is easily and inexpensively measured in readily available bodily fluids. </a:t>
            </a:r>
          </a:p>
          <a:p>
            <a:endParaRPr lang="en-AU" dirty="0"/>
          </a:p>
        </p:txBody>
      </p:sp>
    </p:spTree>
    <p:extLst>
      <p:ext uri="{BB962C8B-B14F-4D97-AF65-F5344CB8AC3E}">
        <p14:creationId xmlns:p14="http://schemas.microsoft.com/office/powerpoint/2010/main" val="360706997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3" name="Picture 2097152"/>
          <p:cNvPicPr>
            <a:picLocks/>
          </p:cNvPicPr>
          <p:nvPr/>
        </p:nvPicPr>
        <p:blipFill>
          <a:blip r:embed="rId2"/>
          <a:stretch>
            <a:fillRect/>
          </a:stretch>
        </p:blipFill>
        <p:spPr>
          <a:xfrm>
            <a:off x="1680027" y="373164"/>
            <a:ext cx="6120126" cy="5471229"/>
          </a:xfrm>
          <a:prstGeom prst="rect">
            <a:avLst/>
          </a:prstGeom>
        </p:spPr>
      </p:pic>
    </p:spTree>
    <p:extLst>
      <p:ext uri="{BB962C8B-B14F-4D97-AF65-F5344CB8AC3E}">
        <p14:creationId xmlns:p14="http://schemas.microsoft.com/office/powerpoint/2010/main" val="150956450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Content Placeholder 1048591"/>
          <p:cNvSpPr>
            <a:spLocks noGrp="1"/>
          </p:cNvSpPr>
          <p:nvPr>
            <p:ph idx="1"/>
          </p:nvPr>
        </p:nvSpPr>
        <p:spPr>
          <a:xfrm>
            <a:off x="628650" y="293763"/>
            <a:ext cx="7886700" cy="5883200"/>
          </a:xfrm>
        </p:spPr>
        <p:txBody>
          <a:bodyPr>
            <a:normAutofit fontScale="92500" lnSpcReduction="20000"/>
          </a:bodyPr>
          <a:lstStyle/>
          <a:p>
            <a:r>
              <a:rPr lang="en-US"/>
              <a:t>Equimolar amounts of C-peptide and insulin are</a:t>
            </a:r>
            <a:r>
              <a:rPr lang="en-US" altLang="en"/>
              <a:t> </a:t>
            </a:r>
            <a:r>
              <a:rPr lang="en-US"/>
              <a:t>stored in secretory granules of the pancreatic beta cells and both are eventually released to the portal circulation.</a:t>
            </a:r>
          </a:p>
          <a:p>
            <a:r>
              <a:rPr lang="en-US"/>
              <a:t> Initially, the sole interest in C-peptide was as a marker of insulin secretion and has, as such, been of great value in furthering the understanding of the pathophysiology of type 1 and type 2 diabetes.</a:t>
            </a:r>
          </a:p>
          <a:p>
            <a:r>
              <a:rPr lang="en-US"/>
              <a:t>The first documented use of the C-peptide test was in 1972. During the past decade, however, C-peptide has been found to be a bioactive peptide in its own right, with effects on microvascular blood flow and tissue health.</a:t>
            </a:r>
          </a:p>
        </p:txBody>
      </p:sp>
    </p:spTree>
    <p:extLst>
      <p:ext uri="{BB962C8B-B14F-4D97-AF65-F5344CB8AC3E}">
        <p14:creationId xmlns:p14="http://schemas.microsoft.com/office/powerpoint/2010/main" val="20655898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0" name="Title 1048649"/>
          <p:cNvSpPr>
            <a:spLocks noGrp="1"/>
          </p:cNvSpPr>
          <p:nvPr>
            <p:ph type="title"/>
          </p:nvPr>
        </p:nvSpPr>
        <p:spPr/>
        <p:txBody>
          <a:bodyPr>
            <a:normAutofit fontScale="90000"/>
          </a:bodyPr>
          <a:lstStyle/>
          <a:p>
            <a:r>
              <a:rPr lang="en-US" altLang="en"/>
              <a:t>Conditions involved in C-peptide assay</a:t>
            </a:r>
            <a:endParaRPr lang="en-US"/>
          </a:p>
        </p:txBody>
      </p:sp>
      <p:sp>
        <p:nvSpPr>
          <p:cNvPr id="1048651" name="Content Placeholder 1048650"/>
          <p:cNvSpPr>
            <a:spLocks noGrp="1"/>
          </p:cNvSpPr>
          <p:nvPr>
            <p:ph idx="1"/>
          </p:nvPr>
        </p:nvSpPr>
        <p:spPr/>
        <p:txBody>
          <a:bodyPr/>
          <a:lstStyle/>
          <a:p>
            <a:r>
              <a:rPr lang="en-US" altLang="en"/>
              <a:t>Gastrinomas</a:t>
            </a:r>
            <a:endParaRPr lang="en-US"/>
          </a:p>
          <a:p>
            <a:r>
              <a:rPr lang="en-US" altLang="en"/>
              <a:t>Insulinomas</a:t>
            </a:r>
            <a:endParaRPr lang="en-US"/>
          </a:p>
          <a:p>
            <a:r>
              <a:rPr lang="en-US" altLang="en"/>
              <a:t>Polycystic Ovarian Syndrome</a:t>
            </a:r>
            <a:endParaRPr lang="en-US"/>
          </a:p>
          <a:p>
            <a:r>
              <a:rPr lang="en-US" altLang="en"/>
              <a:t>Diabetes Mellitus</a:t>
            </a:r>
            <a:endParaRPr lang="en-US"/>
          </a:p>
          <a:p>
            <a:r>
              <a:rPr lang="en-US" altLang="en"/>
              <a:t> Cushing Syndrome </a:t>
            </a:r>
            <a:endParaRPr lang="en-US"/>
          </a:p>
          <a:p>
            <a:r>
              <a:rPr lang="en-US" altLang="en"/>
              <a:t>Addison's dx</a:t>
            </a:r>
            <a:endParaRPr lang="en-US"/>
          </a:p>
          <a:p>
            <a:r>
              <a:rPr lang="en-US" altLang="en"/>
              <a:t>Liver failure</a:t>
            </a:r>
            <a:endParaRPr lang="en-US"/>
          </a:p>
        </p:txBody>
      </p:sp>
    </p:spTree>
    <p:extLst>
      <p:ext uri="{BB962C8B-B14F-4D97-AF65-F5344CB8AC3E}">
        <p14:creationId xmlns:p14="http://schemas.microsoft.com/office/powerpoint/2010/main" val="271199488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4" name="Title 1048653"/>
          <p:cNvSpPr>
            <a:spLocks noGrp="1"/>
          </p:cNvSpPr>
          <p:nvPr>
            <p:ph type="title"/>
          </p:nvPr>
        </p:nvSpPr>
        <p:spPr/>
        <p:txBody>
          <a:bodyPr>
            <a:normAutofit fontScale="90000"/>
          </a:bodyPr>
          <a:lstStyle/>
          <a:p>
            <a:r>
              <a:rPr lang="en-US" altLang="en"/>
              <a:t>Specimens </a:t>
            </a:r>
            <a:br>
              <a:rPr lang="en-US" altLang="en"/>
            </a:br>
            <a:endParaRPr lang="en-US"/>
          </a:p>
        </p:txBody>
      </p:sp>
      <p:sp>
        <p:nvSpPr>
          <p:cNvPr id="1048655" name="Content Placeholder 1048654"/>
          <p:cNvSpPr>
            <a:spLocks noGrp="1"/>
          </p:cNvSpPr>
          <p:nvPr>
            <p:ph idx="1"/>
          </p:nvPr>
        </p:nvSpPr>
        <p:spPr/>
        <p:txBody>
          <a:bodyPr/>
          <a:lstStyle/>
          <a:p>
            <a:r>
              <a:rPr lang="en-US" altLang="en"/>
              <a:t>Blood sample </a:t>
            </a:r>
            <a:endParaRPr lang="en-US"/>
          </a:p>
          <a:p>
            <a:r>
              <a:rPr lang="en-US" altLang="en"/>
              <a:t>Urine sample </a:t>
            </a:r>
            <a:endParaRPr lang="en-US"/>
          </a:p>
        </p:txBody>
      </p:sp>
    </p:spTree>
    <p:extLst>
      <p:ext uri="{BB962C8B-B14F-4D97-AF65-F5344CB8AC3E}">
        <p14:creationId xmlns:p14="http://schemas.microsoft.com/office/powerpoint/2010/main" val="250881828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2" name="Rectangle 86"/>
          <p:cNvSpPr>
            <a:spLocks noGrp="1" noChangeArrowheads="1"/>
          </p:cNvSpPr>
          <p:nvPr>
            <p:ph type="title"/>
          </p:nvPr>
        </p:nvSpPr>
        <p:spPr>
          <a:ln/>
        </p:spPr>
        <p:txBody>
          <a:bodyPr/>
          <a:lstStyle/>
          <a:p>
            <a:r>
              <a:rPr lang="en-US" altLang="en-US"/>
              <a:t>Alpha Fetoprotein(AFP)</a:t>
            </a:r>
          </a:p>
        </p:txBody>
      </p:sp>
      <p:sp>
        <p:nvSpPr>
          <p:cNvPr id="1048664" name="Rectangle 88"/>
          <p:cNvSpPr>
            <a:spLocks noGrp="1" noChangeArrowheads="1"/>
          </p:cNvSpPr>
          <p:nvPr>
            <p:ph idx="1"/>
          </p:nvPr>
        </p:nvSpPr>
        <p:spPr>
          <a:ln/>
        </p:spPr>
        <p:txBody>
          <a:bodyPr>
            <a:normAutofit fontScale="92500" lnSpcReduction="10000"/>
          </a:bodyPr>
          <a:lstStyle/>
          <a:p>
            <a:r>
              <a:rPr lang="en-US" altLang="en-US"/>
              <a:t>AFP is a major plasma protein produced by the yolk sac and the fetal liver during fetal development. 
It is thought to be the fetal analog of serum 
albumin.
AFP is a glycoprotein of 591 amino acids and a carbohydrate moiety. </a:t>
            </a:r>
          </a:p>
        </p:txBody>
      </p:sp>
    </p:spTree>
    <p:extLst>
      <p:ext uri="{BB962C8B-B14F-4D97-AF65-F5344CB8AC3E}">
        <p14:creationId xmlns:p14="http://schemas.microsoft.com/office/powerpoint/2010/main" val="257191749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6" name="Rectangle 90"/>
          <p:cNvSpPr>
            <a:spLocks noGrp="1" noChangeArrowheads="1"/>
          </p:cNvSpPr>
          <p:nvPr>
            <p:ph type="title"/>
          </p:nvPr>
        </p:nvSpPr>
        <p:spPr>
          <a:ln/>
        </p:spPr>
        <p:txBody>
          <a:bodyPr/>
          <a:lstStyle/>
          <a:p>
            <a:r>
              <a:rPr lang="en-US" altLang="en-US"/>
              <a:t>Conditions in which AFP is elevated</a:t>
            </a:r>
          </a:p>
        </p:txBody>
      </p:sp>
      <p:sp>
        <p:nvSpPr>
          <p:cNvPr id="1048668" name="Rectangle 92"/>
          <p:cNvSpPr>
            <a:spLocks noGrp="1" noChangeArrowheads="1"/>
          </p:cNvSpPr>
          <p:nvPr>
            <p:ph idx="1"/>
          </p:nvPr>
        </p:nvSpPr>
        <p:spPr>
          <a:ln/>
        </p:spPr>
        <p:txBody>
          <a:bodyPr>
            <a:normAutofit fontScale="85000" lnSpcReduction="20000"/>
          </a:bodyPr>
          <a:lstStyle/>
          <a:p>
            <a:r>
              <a:rPr lang="en-US" altLang="en-US"/>
              <a:t>Hepatocellular Carcinoma
Ovarian Cancer
Testicular Cancer
It can also be elevated in cancers like stomach, lungs, colon, and Lymphoma, Hodgkin's lymphoma.    
An AFP level &lt; 2ng/mL is normal for an adult but a level &gt;500ng/mL is indicative of Cancer. </a:t>
            </a:r>
          </a:p>
        </p:txBody>
      </p:sp>
    </p:spTree>
    <p:extLst>
      <p:ext uri="{BB962C8B-B14F-4D97-AF65-F5344CB8AC3E}">
        <p14:creationId xmlns:p14="http://schemas.microsoft.com/office/powerpoint/2010/main" val="79902499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0" name="Rectangle 94"/>
          <p:cNvSpPr>
            <a:spLocks noGrp="1" noChangeArrowheads="1"/>
          </p:cNvSpPr>
          <p:nvPr>
            <p:ph type="title"/>
          </p:nvPr>
        </p:nvSpPr>
        <p:spPr>
          <a:ln/>
        </p:spPr>
        <p:txBody>
          <a:bodyPr/>
          <a:lstStyle/>
          <a:p>
            <a:r>
              <a:rPr lang="en-US" altLang="en-US"/>
              <a:t>AFP as a tumour marker</a:t>
            </a:r>
          </a:p>
        </p:txBody>
      </p:sp>
      <p:sp>
        <p:nvSpPr>
          <p:cNvPr id="1048672" name="Rectangle 96"/>
          <p:cNvSpPr>
            <a:spLocks noGrp="1" noChangeArrowheads="1"/>
          </p:cNvSpPr>
          <p:nvPr>
            <p:ph idx="1"/>
          </p:nvPr>
        </p:nvSpPr>
        <p:spPr>
          <a:ln/>
        </p:spPr>
        <p:txBody>
          <a:bodyPr>
            <a:normAutofit fontScale="85000" lnSpcReduction="10000"/>
          </a:bodyPr>
          <a:lstStyle/>
          <a:p>
            <a:pPr marL="800100" lvl="1" indent="-342900">
              <a:buFont typeface="Wingdings" charset="2"/>
              <a:buChar char="ü"/>
            </a:pPr>
            <a:r>
              <a:rPr lang="en-US" altLang="en-US"/>
              <a:t>An AFP tumor marker test may be used to:
Help confirm or rule out a diagnosis of liver cancer or cancer of the ovaries or testicles.
Monitor cancer treatment. AFP levels often go up if cancer is spreading and go down when treatment is working.
See if cancer has returned after treatment.
Monitor the health of people with cirrhosis or hepatitis.</a:t>
            </a:r>
          </a:p>
        </p:txBody>
      </p:sp>
    </p:spTree>
    <p:extLst>
      <p:ext uri="{BB962C8B-B14F-4D97-AF65-F5344CB8AC3E}">
        <p14:creationId xmlns:p14="http://schemas.microsoft.com/office/powerpoint/2010/main" val="325594915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4" name="Rectangle 98"/>
          <p:cNvSpPr>
            <a:spLocks noGrp="1" noChangeArrowheads="1"/>
          </p:cNvSpPr>
          <p:nvPr>
            <p:ph type="title"/>
          </p:nvPr>
        </p:nvSpPr>
        <p:spPr>
          <a:ln/>
        </p:spPr>
        <p:txBody>
          <a:bodyPr/>
          <a:lstStyle/>
          <a:p>
            <a:r>
              <a:rPr lang="en-US" altLang="en-US"/>
              <a:t>Interpretation of elevated AFP</a:t>
            </a:r>
          </a:p>
        </p:txBody>
      </p:sp>
      <p:sp>
        <p:nvSpPr>
          <p:cNvPr id="1048676" name="Rectangle 100"/>
          <p:cNvSpPr>
            <a:spLocks noGrp="1" noChangeArrowheads="1"/>
          </p:cNvSpPr>
          <p:nvPr>
            <p:ph idx="1"/>
          </p:nvPr>
        </p:nvSpPr>
        <p:spPr>
          <a:ln/>
        </p:spPr>
        <p:txBody>
          <a:bodyPr/>
          <a:lstStyle/>
          <a:p>
            <a:r>
              <a:rPr lang="en-US" altLang="en-US"/>
              <a:t>For diagnosis of Cancers
For monitoring of Cancer treatment
In patient with Chronic hepatitis and liver cirrhosis </a:t>
            </a:r>
          </a:p>
        </p:txBody>
      </p:sp>
    </p:spTree>
    <p:extLst>
      <p:ext uri="{BB962C8B-B14F-4D97-AF65-F5344CB8AC3E}">
        <p14:creationId xmlns:p14="http://schemas.microsoft.com/office/powerpoint/2010/main" val="93920532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8" name="Rectangle 102"/>
          <p:cNvSpPr>
            <a:spLocks noGrp="1" noChangeArrowheads="1"/>
          </p:cNvSpPr>
          <p:nvPr>
            <p:ph type="title"/>
          </p:nvPr>
        </p:nvSpPr>
        <p:spPr>
          <a:ln/>
        </p:spPr>
        <p:txBody>
          <a:bodyPr/>
          <a:lstStyle/>
          <a:p>
            <a:endParaRPr lang="en-US" altLang="en-US"/>
          </a:p>
        </p:txBody>
      </p:sp>
      <p:sp>
        <p:nvSpPr>
          <p:cNvPr id="1048680" name="Rectangle 104"/>
          <p:cNvSpPr>
            <a:spLocks noGrp="1" noChangeArrowheads="1"/>
          </p:cNvSpPr>
          <p:nvPr>
            <p:ph idx="1"/>
          </p:nvPr>
        </p:nvSpPr>
        <p:spPr>
          <a:ln/>
        </p:spPr>
        <p:txBody>
          <a:bodyPr>
            <a:normAutofit fontScale="92500" lnSpcReduction="20000"/>
          </a:bodyPr>
          <a:lstStyle/>
          <a:p>
            <a:r>
              <a:rPr lang="en-US" altLang="en-US"/>
              <a:t>Blood Samples to be used is drawn from the vein in the arm.
Amniotic fluid can also be drawn from the mother. 
 Note -AFP is elevated in maternal blood and amniotic fluid and can be indicative of developmental anomalies e.g Omphalocoele, Gastrochistis, Neural tube defects.   </a:t>
            </a:r>
          </a:p>
        </p:txBody>
      </p:sp>
    </p:spTree>
    <p:extLst>
      <p:ext uri="{BB962C8B-B14F-4D97-AF65-F5344CB8AC3E}">
        <p14:creationId xmlns:p14="http://schemas.microsoft.com/office/powerpoint/2010/main" val="134668100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CEA</a:t>
            </a:r>
          </a:p>
        </p:txBody>
      </p:sp>
      <p:sp>
        <p:nvSpPr>
          <p:cNvPr id="4" name="Content Placeholder 3"/>
          <p:cNvSpPr>
            <a:spLocks noGrp="1"/>
          </p:cNvSpPr>
          <p:nvPr>
            <p:ph idx="1"/>
          </p:nvPr>
        </p:nvSpPr>
        <p:spPr/>
        <p:txBody>
          <a:bodyPr>
            <a:normAutofit fontScale="85000" lnSpcReduction="10000"/>
          </a:bodyPr>
          <a:lstStyle/>
          <a:p>
            <a:pPr marL="0" indent="0">
              <a:buNone/>
            </a:pPr>
            <a:r>
              <a:rPr lang="en-US"/>
              <a:t>Carcinoembryonic antigen is a set of highly related glycoproteins (glycosyl phosphatidyl inositol) involved in cell adhesion.</a:t>
            </a:r>
          </a:p>
          <a:p>
            <a:pPr marL="0" indent="0">
              <a:buNone/>
            </a:pPr>
            <a:endParaRPr lang="en-US"/>
          </a:p>
          <a:p>
            <a:pPr marL="0" indent="0">
              <a:buNone/>
            </a:pPr>
            <a:r>
              <a:rPr lang="en-US"/>
              <a:t>CEA is normally produced in gastrointestinal tissue during embryonic development but the production is reduced after birth. Consequently, CEA is usually present at very low levels in the blood of healthy adults (&lt; 2.5ng/ml).</a:t>
            </a:r>
          </a:p>
          <a:p>
            <a:pPr marL="0" indent="0">
              <a:buNone/>
            </a:pPr>
            <a:r>
              <a:rPr lang="en-US"/>
              <a:t>In some types of cancer( gastrointestinal mostly), serum levels of CEA are raised therefore making it useful as a tumor marker. </a:t>
            </a:r>
          </a:p>
        </p:txBody>
      </p:sp>
    </p:spTree>
    <p:extLst>
      <p:ext uri="{BB962C8B-B14F-4D97-AF65-F5344CB8AC3E}">
        <p14:creationId xmlns:p14="http://schemas.microsoft.com/office/powerpoint/2010/main" val="452790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IDEAL TUMOR MARKERS XTICS</a:t>
            </a:r>
            <a:endParaRPr lang="en-US"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777" t="20555" r="30178" b="7558"/>
          <a:stretch/>
        </p:blipFill>
        <p:spPr bwMode="auto">
          <a:xfrm>
            <a:off x="207031" y="1196752"/>
            <a:ext cx="8757457"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80172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043940"/>
          </a:xfrm>
        </p:spPr>
        <p:txBody>
          <a:bodyPr/>
          <a:lstStyle/>
          <a:p>
            <a:r>
              <a:rPr lang="en-US" sz="4700" b="1"/>
              <a:t>Conditions </a:t>
            </a:r>
          </a:p>
        </p:txBody>
      </p:sp>
      <p:sp>
        <p:nvSpPr>
          <p:cNvPr id="3" name="Content Placeholder 2"/>
          <p:cNvSpPr>
            <a:spLocks noGrp="1"/>
          </p:cNvSpPr>
          <p:nvPr>
            <p:ph idx="1"/>
          </p:nvPr>
        </p:nvSpPr>
        <p:spPr>
          <a:xfrm>
            <a:off x="628650" y="1216660"/>
            <a:ext cx="7886700" cy="5355590"/>
          </a:xfrm>
        </p:spPr>
        <p:txBody>
          <a:bodyPr>
            <a:normAutofit fontScale="85000" lnSpcReduction="20000"/>
          </a:bodyPr>
          <a:lstStyle/>
          <a:p>
            <a:r>
              <a:rPr lang="en-US"/>
              <a:t>Colonic Cancer</a:t>
            </a:r>
          </a:p>
          <a:p>
            <a:r>
              <a:rPr lang="en-US"/>
              <a:t>Cancer of the rectum</a:t>
            </a:r>
          </a:p>
          <a:p>
            <a:r>
              <a:rPr lang="en-US"/>
              <a:t>cancer of the stomach, pancreas.</a:t>
            </a:r>
          </a:p>
          <a:p>
            <a:r>
              <a:rPr lang="en-US"/>
              <a:t>Medullary carcinoma of thyroid</a:t>
            </a:r>
          </a:p>
          <a:p>
            <a:r>
              <a:rPr lang="en-US"/>
              <a:t>Ovarian cancer</a:t>
            </a:r>
          </a:p>
          <a:p>
            <a:r>
              <a:rPr lang="en-US"/>
              <a:t>Lung cancer</a:t>
            </a:r>
          </a:p>
          <a:p>
            <a:r>
              <a:rPr lang="en-US"/>
              <a:t>Breast cancer</a:t>
            </a:r>
          </a:p>
          <a:p>
            <a:pPr marL="0" indent="0">
              <a:buNone/>
            </a:pPr>
            <a:r>
              <a:rPr lang="en-US" b="1" u="sng"/>
              <a:t>Others</a:t>
            </a:r>
          </a:p>
          <a:p>
            <a:r>
              <a:rPr lang="en-US"/>
              <a:t>Smoking </a:t>
            </a:r>
          </a:p>
          <a:p>
            <a:r>
              <a:rPr lang="en-US"/>
              <a:t>Inflammatory bowel disease </a:t>
            </a:r>
          </a:p>
          <a:p>
            <a:r>
              <a:rPr lang="en-US"/>
              <a:t>liver cirrhosis</a:t>
            </a:r>
          </a:p>
          <a:p>
            <a:r>
              <a:rPr lang="en-US"/>
              <a:t>Pancreatitis</a:t>
            </a:r>
          </a:p>
          <a:p>
            <a:endParaRPr lang="en-US"/>
          </a:p>
          <a:p>
            <a:endParaRPr lang="en-US"/>
          </a:p>
        </p:txBody>
      </p:sp>
    </p:spTree>
    <p:extLst>
      <p:ext uri="{BB962C8B-B14F-4D97-AF65-F5344CB8AC3E}">
        <p14:creationId xmlns:p14="http://schemas.microsoft.com/office/powerpoint/2010/main" val="97871402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Samples to Collect</a:t>
            </a:r>
          </a:p>
        </p:txBody>
      </p:sp>
      <p:sp>
        <p:nvSpPr>
          <p:cNvPr id="3" name="Content Placeholder 2"/>
          <p:cNvSpPr>
            <a:spLocks noGrp="1"/>
          </p:cNvSpPr>
          <p:nvPr>
            <p:ph idx="1"/>
          </p:nvPr>
        </p:nvSpPr>
        <p:spPr/>
        <p:txBody>
          <a:bodyPr/>
          <a:lstStyle/>
          <a:p>
            <a:r>
              <a:rPr lang="en-US"/>
              <a:t>Blood</a:t>
            </a:r>
          </a:p>
          <a:p>
            <a:r>
              <a:rPr lang="en-US"/>
              <a:t>Cerebrospinal fluid</a:t>
            </a:r>
          </a:p>
          <a:p>
            <a:r>
              <a:rPr lang="en-US"/>
              <a:t>pleural fluid</a:t>
            </a:r>
          </a:p>
          <a:p>
            <a:r>
              <a:rPr lang="en-US"/>
              <a:t>peritoneal fluid</a:t>
            </a:r>
          </a:p>
        </p:txBody>
      </p:sp>
    </p:spTree>
    <p:extLst>
      <p:ext uri="{BB962C8B-B14F-4D97-AF65-F5344CB8AC3E}">
        <p14:creationId xmlns:p14="http://schemas.microsoft.com/office/powerpoint/2010/main" val="380035421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How its Determined/ Interpretation</a:t>
            </a:r>
          </a:p>
        </p:txBody>
      </p:sp>
      <p:sp>
        <p:nvSpPr>
          <p:cNvPr id="3" name="Content Placeholder 2"/>
          <p:cNvSpPr>
            <a:spLocks noGrp="1"/>
          </p:cNvSpPr>
          <p:nvPr>
            <p:ph idx="1"/>
          </p:nvPr>
        </p:nvSpPr>
        <p:spPr/>
        <p:txBody>
          <a:bodyPr>
            <a:normAutofit fontScale="85000" lnSpcReduction="10000"/>
          </a:bodyPr>
          <a:lstStyle/>
          <a:p>
            <a:r>
              <a:rPr lang="en-US"/>
              <a:t>CEA level is measured through tests of body fluids </a:t>
            </a:r>
          </a:p>
          <a:p>
            <a:r>
              <a:rPr lang="en-US"/>
              <a:t>Normal range of CEA in an adult non-smoker is  &lt;2.5ng/ml and for a smoker  &lt;5.0ng/ml</a:t>
            </a:r>
          </a:p>
          <a:p>
            <a:r>
              <a:rPr lang="en-US"/>
              <a:t>When the CEA level is abnormally high before surgery or other treatment, it is expected to fall to normal following successful surgery to remove all of the cancer.</a:t>
            </a:r>
          </a:p>
          <a:p>
            <a:r>
              <a:rPr lang="en-US"/>
              <a:t>A rising CEA level indicates progression or recurrence of the cancer </a:t>
            </a:r>
          </a:p>
          <a:p>
            <a:r>
              <a:rPr lang="en-US"/>
              <a:t>This must be confirmed, as the CEA test by itself is not specific  enough to  substantiate a cancer recurrence. </a:t>
            </a:r>
          </a:p>
        </p:txBody>
      </p:sp>
    </p:spTree>
    <p:extLst>
      <p:ext uri="{BB962C8B-B14F-4D97-AF65-F5344CB8AC3E}">
        <p14:creationId xmlns:p14="http://schemas.microsoft.com/office/powerpoint/2010/main" val="277410988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Title 1048603"/>
          <p:cNvSpPr>
            <a:spLocks noGrp="1"/>
          </p:cNvSpPr>
          <p:nvPr>
            <p:ph type="title"/>
          </p:nvPr>
        </p:nvSpPr>
        <p:spPr/>
        <p:txBody>
          <a:bodyPr/>
          <a:lstStyle/>
          <a:p>
            <a:pPr algn="ctr"/>
            <a:r>
              <a:rPr lang="en-US"/>
              <a:t>CA 15-3</a:t>
            </a:r>
            <a:endParaRPr lang="en-GB"/>
          </a:p>
        </p:txBody>
      </p:sp>
      <p:sp>
        <p:nvSpPr>
          <p:cNvPr id="1048605" name="Content Placeholder 1048604"/>
          <p:cNvSpPr>
            <a:spLocks noGrp="1"/>
          </p:cNvSpPr>
          <p:nvPr>
            <p:ph idx="1"/>
          </p:nvPr>
        </p:nvSpPr>
        <p:spPr/>
        <p:txBody>
          <a:bodyPr>
            <a:normAutofit lnSpcReduction="10000"/>
          </a:bodyPr>
          <a:lstStyle/>
          <a:p>
            <a:r>
              <a:rPr lang="en-US" b="1"/>
              <a:t>Known as: </a:t>
            </a:r>
            <a:r>
              <a:rPr lang="en-US" b="0"/>
              <a:t>CA-Breast</a:t>
            </a:r>
            <a:r>
              <a:rPr lang="en-GB" b="0"/>
              <a:t> </a:t>
            </a:r>
            <a:r>
              <a:rPr lang="en-US"/>
              <a:t>or Cancer</a:t>
            </a:r>
            <a:r>
              <a:rPr lang="en-GB"/>
              <a:t> Antigen-Breast</a:t>
            </a:r>
          </a:p>
          <a:p>
            <a:r>
              <a:rPr lang="en-GB" b="1"/>
              <a:t>Formal Name</a:t>
            </a:r>
            <a:r>
              <a:rPr lang="en-US"/>
              <a:t>:</a:t>
            </a:r>
            <a:r>
              <a:rPr lang="en-GB"/>
              <a:t> Cancer Antigen 15-3</a:t>
            </a:r>
          </a:p>
          <a:p>
            <a:pPr>
              <a:lnSpc>
                <a:spcPct val="170000"/>
              </a:lnSpc>
            </a:pPr>
            <a:r>
              <a:rPr lang="en-GB"/>
              <a:t>Cancer antigen 15-3 (CA 15-3) is a protein that is produced by normal breast cells.</a:t>
            </a:r>
          </a:p>
          <a:p>
            <a:pPr>
              <a:lnSpc>
                <a:spcPct val="170000"/>
              </a:lnSpc>
            </a:pPr>
            <a:r>
              <a:rPr lang="en-GB"/>
              <a:t>CA 15-3 does not cause cancer; rather, it is shed by the tumor cells and enters the blood</a:t>
            </a:r>
          </a:p>
        </p:txBody>
      </p:sp>
    </p:spTree>
    <p:extLst>
      <p:ext uri="{BB962C8B-B14F-4D97-AF65-F5344CB8AC3E}">
        <p14:creationId xmlns:p14="http://schemas.microsoft.com/office/powerpoint/2010/main" val="264816951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Text Placeholder 1048597"/>
          <p:cNvSpPr>
            <a:spLocks noGrp="1"/>
          </p:cNvSpPr>
          <p:nvPr>
            <p:ph type="body" idx="1"/>
          </p:nvPr>
        </p:nvSpPr>
        <p:spPr>
          <a:xfrm>
            <a:off x="390588" y="876324"/>
            <a:ext cx="7868922" cy="752985"/>
          </a:xfrm>
        </p:spPr>
        <p:txBody>
          <a:bodyPr>
            <a:normAutofit/>
          </a:bodyPr>
          <a:lstStyle/>
          <a:p>
            <a:r>
              <a:rPr lang="en-GB" sz="2700"/>
              <a:t>Elevated levels of CA 15-3</a:t>
            </a:r>
            <a:r>
              <a:rPr lang="en-US" sz="2700"/>
              <a:t> </a:t>
            </a:r>
            <a:r>
              <a:rPr lang="en-GB" sz="2700"/>
              <a:t>may be associated with </a:t>
            </a:r>
          </a:p>
        </p:txBody>
      </p:sp>
      <p:sp>
        <p:nvSpPr>
          <p:cNvPr id="1048599" name="Content Placeholder 1048598"/>
          <p:cNvSpPr>
            <a:spLocks noGrp="1"/>
          </p:cNvSpPr>
          <p:nvPr>
            <p:ph sz="quarter" idx="4"/>
          </p:nvPr>
        </p:nvSpPr>
        <p:spPr>
          <a:xfrm>
            <a:off x="4724568" y="1700237"/>
            <a:ext cx="4419432" cy="5294264"/>
          </a:xfrm>
        </p:spPr>
        <p:txBody>
          <a:bodyPr>
            <a:noAutofit/>
          </a:bodyPr>
          <a:lstStyle/>
          <a:p>
            <a:pPr lvl="0"/>
            <a:r>
              <a:rPr lang="en-US" sz="2300" b="0"/>
              <a:t>Non</a:t>
            </a:r>
            <a:r>
              <a:rPr lang="en-GB" sz="2300" b="0"/>
              <a:t>cancerous conditions, such as</a:t>
            </a:r>
            <a:r>
              <a:rPr lang="en-US" sz="2300" b="0"/>
              <a:t>;</a:t>
            </a:r>
            <a:endParaRPr lang="en-GB" sz="2300" b="0"/>
          </a:p>
          <a:p>
            <a:pPr lvl="1"/>
            <a:r>
              <a:rPr lang="en-US" sz="2300" b="0"/>
              <a:t>Chronic hepatitis</a:t>
            </a:r>
            <a:endParaRPr lang="en-GB" sz="2300" b="0"/>
          </a:p>
          <a:p>
            <a:pPr lvl="1"/>
            <a:r>
              <a:rPr lang="en-US" sz="2300" b="0"/>
              <a:t>Liver cirrhosis</a:t>
            </a:r>
            <a:endParaRPr lang="en-GB" sz="2300" b="0"/>
          </a:p>
          <a:p>
            <a:pPr lvl="1"/>
            <a:r>
              <a:rPr lang="en-US" sz="2300" b="0"/>
              <a:t>Tuberculosis</a:t>
            </a:r>
            <a:endParaRPr lang="en-GB" sz="2300" b="0"/>
          </a:p>
          <a:p>
            <a:pPr lvl="1"/>
            <a:r>
              <a:rPr lang="en-US" sz="2300" b="0"/>
              <a:t>Sarcoidosis</a:t>
            </a:r>
            <a:endParaRPr lang="en-GB" sz="2300" b="0"/>
          </a:p>
          <a:p>
            <a:pPr lvl="1"/>
            <a:r>
              <a:rPr lang="en-US" sz="2300" b="0"/>
              <a:t>Benign breast disease</a:t>
            </a:r>
            <a:endParaRPr lang="en-GB" sz="2300" b="0"/>
          </a:p>
          <a:p>
            <a:pPr lvl="1"/>
            <a:r>
              <a:rPr lang="en-US" sz="2300" b="0"/>
              <a:t>Pelvic inflammatory disease</a:t>
            </a:r>
            <a:endParaRPr lang="en-GB" sz="2300" b="0"/>
          </a:p>
          <a:p>
            <a:pPr lvl="1"/>
            <a:r>
              <a:rPr lang="en-US" sz="2300" b="0"/>
              <a:t>Endometriosis</a:t>
            </a:r>
            <a:endParaRPr lang="en-GB" sz="2300" b="0"/>
          </a:p>
          <a:p>
            <a:pPr lvl="1"/>
            <a:r>
              <a:rPr lang="en-US" sz="2300" b="0"/>
              <a:t>Systemic lupus erythematosus</a:t>
            </a:r>
            <a:endParaRPr lang="en-GB" sz="2300" b="0"/>
          </a:p>
          <a:p>
            <a:pPr lvl="1"/>
            <a:r>
              <a:rPr lang="en-US" sz="2300" b="0"/>
              <a:t>Lactation and pregnancy</a:t>
            </a:r>
            <a:endParaRPr lang="en-GB" sz="2300" b="0"/>
          </a:p>
        </p:txBody>
      </p:sp>
      <p:sp>
        <p:nvSpPr>
          <p:cNvPr id="1048600" name="Title 1048599"/>
          <p:cNvSpPr>
            <a:spLocks noGrp="1"/>
          </p:cNvSpPr>
          <p:nvPr>
            <p:ph type="title"/>
          </p:nvPr>
        </p:nvSpPr>
        <p:spPr>
          <a:xfrm>
            <a:off x="685799" y="0"/>
            <a:ext cx="7886700" cy="686929"/>
          </a:xfrm>
          <a:prstGeom prst="rect">
            <a:avLst/>
          </a:prstGeom>
        </p:spPr>
        <p:txBody>
          <a:bodyPr>
            <a:normAutofit fontScale="90000"/>
          </a:bodyPr>
          <a:lstStyle/>
          <a:p>
            <a:pPr algn="ctr"/>
            <a:r>
              <a:rPr lang="en-US"/>
              <a:t>CA 15-3</a:t>
            </a:r>
            <a:endParaRPr lang="en-GB"/>
          </a:p>
        </p:txBody>
      </p:sp>
      <p:sp>
        <p:nvSpPr>
          <p:cNvPr id="1048601" name="Content Placeholder 1048600"/>
          <p:cNvSpPr>
            <a:spLocks noGrp="1"/>
          </p:cNvSpPr>
          <p:nvPr>
            <p:ph sz="half" idx="2"/>
          </p:nvPr>
        </p:nvSpPr>
        <p:spPr>
          <a:xfrm>
            <a:off x="195740" y="1700237"/>
            <a:ext cx="4129309" cy="5285307"/>
          </a:xfrm>
        </p:spPr>
        <p:txBody>
          <a:bodyPr>
            <a:normAutofit/>
          </a:bodyPr>
          <a:lstStyle/>
          <a:p>
            <a:pPr lvl="0"/>
            <a:r>
              <a:rPr lang="en-US" sz="3100"/>
              <a:t>Cancerous conditions;</a:t>
            </a:r>
            <a:endParaRPr lang="en-GB" sz="3100"/>
          </a:p>
          <a:p>
            <a:pPr lvl="1"/>
            <a:r>
              <a:rPr lang="en-US" sz="2700"/>
              <a:t>Breast</a:t>
            </a:r>
            <a:r>
              <a:rPr lang="en-GB" sz="2700"/>
              <a:t> </a:t>
            </a:r>
            <a:r>
              <a:rPr lang="en-US" sz="2700"/>
              <a:t>Ca</a:t>
            </a:r>
            <a:r>
              <a:rPr lang="en-GB" sz="2700"/>
              <a:t>ncer.</a:t>
            </a:r>
          </a:p>
          <a:p>
            <a:pPr lvl="1"/>
            <a:r>
              <a:rPr lang="en-US" sz="2700"/>
              <a:t>Cancer of the ovaries</a:t>
            </a:r>
            <a:endParaRPr lang="en-GB" sz="2700"/>
          </a:p>
          <a:p>
            <a:pPr lvl="1"/>
            <a:r>
              <a:rPr lang="en-US" sz="2700"/>
              <a:t>Prostate cancer</a:t>
            </a:r>
            <a:endParaRPr lang="en-GB" sz="2700"/>
          </a:p>
        </p:txBody>
      </p:sp>
    </p:spTree>
    <p:extLst>
      <p:ext uri="{BB962C8B-B14F-4D97-AF65-F5344CB8AC3E}">
        <p14:creationId xmlns:p14="http://schemas.microsoft.com/office/powerpoint/2010/main" val="352684197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Title 1048585"/>
          <p:cNvSpPr>
            <a:spLocks noGrp="1"/>
          </p:cNvSpPr>
          <p:nvPr>
            <p:ph type="title"/>
          </p:nvPr>
        </p:nvSpPr>
        <p:spPr>
          <a:prstGeom prst="rect">
            <a:avLst/>
          </a:prstGeom>
        </p:spPr>
        <p:txBody>
          <a:bodyPr/>
          <a:lstStyle/>
          <a:p>
            <a:pPr algn="ctr"/>
            <a:r>
              <a:rPr lang="en-US"/>
              <a:t>CA 15-3</a:t>
            </a:r>
            <a:endParaRPr lang="en-GB"/>
          </a:p>
        </p:txBody>
      </p:sp>
      <p:sp>
        <p:nvSpPr>
          <p:cNvPr id="1048587" name="Content Placeholder 1048586"/>
          <p:cNvSpPr>
            <a:spLocks noGrp="1"/>
          </p:cNvSpPr>
          <p:nvPr>
            <p:ph idx="1"/>
          </p:nvPr>
        </p:nvSpPr>
        <p:spPr/>
        <p:txBody>
          <a:bodyPr>
            <a:normAutofit/>
          </a:bodyPr>
          <a:lstStyle/>
          <a:p>
            <a:r>
              <a:rPr lang="en-US" sz="2900"/>
              <a:t>Types of samples to be collected </a:t>
            </a:r>
            <a:endParaRPr lang="en-GB" sz="2900"/>
          </a:p>
          <a:p>
            <a:pPr lvl="1"/>
            <a:r>
              <a:rPr lang="en-GB" sz="2900"/>
              <a:t>A blood sample drawn from a vein</a:t>
            </a:r>
          </a:p>
          <a:p>
            <a:pPr lvl="1"/>
            <a:r>
              <a:rPr lang="en-US" sz="2900"/>
              <a:t>Tissue Biopsy</a:t>
            </a:r>
            <a:endParaRPr lang="en-GB" sz="2900"/>
          </a:p>
          <a:p>
            <a:endParaRPr lang="en-GB" sz="2900"/>
          </a:p>
        </p:txBody>
      </p:sp>
    </p:spTree>
    <p:extLst>
      <p:ext uri="{BB962C8B-B14F-4D97-AF65-F5344CB8AC3E}">
        <p14:creationId xmlns:p14="http://schemas.microsoft.com/office/powerpoint/2010/main" val="25005737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Title 1048587"/>
          <p:cNvSpPr>
            <a:spLocks noGrp="1"/>
          </p:cNvSpPr>
          <p:nvPr>
            <p:ph type="title"/>
          </p:nvPr>
        </p:nvSpPr>
        <p:spPr>
          <a:prstGeom prst="rect">
            <a:avLst/>
          </a:prstGeom>
        </p:spPr>
        <p:txBody>
          <a:bodyPr/>
          <a:lstStyle/>
          <a:p>
            <a:pPr algn="ctr"/>
            <a:r>
              <a:rPr lang="en-US"/>
              <a:t>CA 15-3</a:t>
            </a:r>
            <a:endParaRPr lang="en-GB"/>
          </a:p>
        </p:txBody>
      </p:sp>
      <p:sp>
        <p:nvSpPr>
          <p:cNvPr id="1048589" name="Content Placeholder 1048588"/>
          <p:cNvSpPr>
            <a:spLocks noGrp="1"/>
          </p:cNvSpPr>
          <p:nvPr>
            <p:ph idx="1"/>
          </p:nvPr>
        </p:nvSpPr>
        <p:spPr>
          <a:xfrm>
            <a:off x="161650" y="1368501"/>
            <a:ext cx="9159619" cy="5489499"/>
          </a:xfrm>
        </p:spPr>
        <p:txBody>
          <a:bodyPr/>
          <a:lstStyle/>
          <a:p>
            <a:pPr>
              <a:lnSpc>
                <a:spcPct val="100000"/>
              </a:lnSpc>
            </a:pPr>
            <a:r>
              <a:rPr lang="en-GB" sz="3200"/>
              <a:t>In many people with cancerous breast tumors, there is an increased production of CA 15-3</a:t>
            </a:r>
          </a:p>
          <a:p>
            <a:pPr>
              <a:lnSpc>
                <a:spcPct val="100000"/>
              </a:lnSpc>
            </a:pPr>
            <a:r>
              <a:rPr lang="en-GB" sz="3200"/>
              <a:t>CA 15-3 is elevated in fewer than 50% of women with early localized, breast cancer or with a small tumor, but is elevated in about 80% of those with breast cancer that has spread (metastatic).</a:t>
            </a:r>
          </a:p>
          <a:p>
            <a:pPr>
              <a:lnSpc>
                <a:spcPct val="100000"/>
              </a:lnSpc>
            </a:pPr>
            <a:endParaRPr lang="en-GB" sz="3200"/>
          </a:p>
        </p:txBody>
      </p:sp>
    </p:spTree>
    <p:extLst>
      <p:ext uri="{BB962C8B-B14F-4D97-AF65-F5344CB8AC3E}">
        <p14:creationId xmlns:p14="http://schemas.microsoft.com/office/powerpoint/2010/main" val="408022018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Title 1048601"/>
          <p:cNvSpPr>
            <a:spLocks noGrp="1"/>
          </p:cNvSpPr>
          <p:nvPr>
            <p:ph type="title"/>
          </p:nvPr>
        </p:nvSpPr>
        <p:spPr/>
        <p:txBody>
          <a:bodyPr/>
          <a:lstStyle/>
          <a:p>
            <a:endParaRPr lang="en-GB"/>
          </a:p>
        </p:txBody>
      </p:sp>
      <p:sp>
        <p:nvSpPr>
          <p:cNvPr id="1048603" name="Content Placeholder 1048602"/>
          <p:cNvSpPr>
            <a:spLocks noGrp="1"/>
          </p:cNvSpPr>
          <p:nvPr>
            <p:ph idx="1"/>
          </p:nvPr>
        </p:nvSpPr>
        <p:spPr/>
        <p:txBody>
          <a:bodyPr>
            <a:normAutofit lnSpcReduction="10000"/>
          </a:bodyPr>
          <a:lstStyle/>
          <a:p>
            <a:r>
              <a:rPr lang="en-GB"/>
              <a:t>Since CA 15-3 can be measured in the blood, it is useful as a tumor marker to follow the course of the cancer.  Because not all women with invasive breast cancer will have elevated CA 15-3, the test is not useful in all cases</a:t>
            </a:r>
          </a:p>
          <a:p>
            <a:r>
              <a:rPr lang="en-GB"/>
              <a:t>Cancer antigen 15-3 (CA 15-3) is used to monitor response to breast cancer treatment and disease recurrence. The reference range of serum CA 15-3 is less than 30 U/mL.</a:t>
            </a:r>
          </a:p>
        </p:txBody>
      </p:sp>
    </p:spTree>
    <p:extLst>
      <p:ext uri="{BB962C8B-B14F-4D97-AF65-F5344CB8AC3E}">
        <p14:creationId xmlns:p14="http://schemas.microsoft.com/office/powerpoint/2010/main" val="35235096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CA 125</a:t>
            </a:r>
            <a:endParaRPr lang="en-AU" dirty="0"/>
          </a:p>
        </p:txBody>
      </p:sp>
      <p:sp>
        <p:nvSpPr>
          <p:cNvPr id="3" name="Content Placeholder 2"/>
          <p:cNvSpPr>
            <a:spLocks noGrp="1"/>
          </p:cNvSpPr>
          <p:nvPr>
            <p:ph idx="1"/>
          </p:nvPr>
        </p:nvSpPr>
        <p:spPr/>
        <p:txBody>
          <a:bodyPr>
            <a:normAutofit lnSpcReduction="10000"/>
          </a:bodyPr>
          <a:lstStyle/>
          <a:p>
            <a:r>
              <a:rPr lang="en-AU" dirty="0" smtClean="0"/>
              <a:t>CA-125 (cancer/carcinoma/carbohydrate antigen 125) is also known as </a:t>
            </a:r>
            <a:r>
              <a:rPr lang="en-AU" dirty="0" err="1" smtClean="0"/>
              <a:t>mucin</a:t>
            </a:r>
            <a:r>
              <a:rPr lang="en-AU" dirty="0" smtClean="0"/>
              <a:t> 16 or MUC16</a:t>
            </a:r>
          </a:p>
          <a:p>
            <a:endParaRPr lang="en-AU" dirty="0" smtClean="0"/>
          </a:p>
          <a:p>
            <a:r>
              <a:rPr lang="en-AU" dirty="0" smtClean="0"/>
              <a:t>It is a glycoprotein (mw&gt;200kDa) that is encoded by MUC16 gene in humans</a:t>
            </a:r>
          </a:p>
          <a:p>
            <a:endParaRPr lang="en-AU" dirty="0" smtClean="0"/>
          </a:p>
          <a:p>
            <a:r>
              <a:rPr lang="en-AU" dirty="0" smtClean="0"/>
              <a:t>CA 125 is a carbohydrate antigen tumour marker</a:t>
            </a:r>
          </a:p>
          <a:p>
            <a:endParaRPr lang="en-AU" dirty="0"/>
          </a:p>
        </p:txBody>
      </p:sp>
    </p:spTree>
    <p:extLst>
      <p:ext uri="{BB962C8B-B14F-4D97-AF65-F5344CB8AC3E}">
        <p14:creationId xmlns:p14="http://schemas.microsoft.com/office/powerpoint/2010/main" val="179075186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normAutofit fontScale="85000" lnSpcReduction="10000"/>
          </a:bodyPr>
          <a:lstStyle/>
          <a:p>
            <a:r>
              <a:rPr lang="en-AU" dirty="0" smtClean="0"/>
              <a:t>Examples of tumours where CA-125 is elevated include</a:t>
            </a:r>
          </a:p>
          <a:p>
            <a:pPr lvl="1"/>
            <a:r>
              <a:rPr lang="en-AU" dirty="0" smtClean="0"/>
              <a:t>Cancerous tumours</a:t>
            </a:r>
          </a:p>
          <a:p>
            <a:pPr lvl="2"/>
            <a:r>
              <a:rPr lang="en-AU" b="1" dirty="0" smtClean="0"/>
              <a:t>Ovarian cancer</a:t>
            </a:r>
          </a:p>
          <a:p>
            <a:pPr lvl="2"/>
            <a:r>
              <a:rPr lang="en-AU" dirty="0" smtClean="0"/>
              <a:t>Endometrial cancer</a:t>
            </a:r>
          </a:p>
          <a:p>
            <a:pPr lvl="2"/>
            <a:r>
              <a:rPr lang="en-AU" dirty="0" smtClean="0"/>
              <a:t>Peritoneal cancer</a:t>
            </a:r>
          </a:p>
          <a:p>
            <a:pPr lvl="2"/>
            <a:r>
              <a:rPr lang="en-AU" dirty="0" smtClean="0"/>
              <a:t>Fallopian tube cancer</a:t>
            </a:r>
          </a:p>
          <a:p>
            <a:pPr lvl="1"/>
            <a:r>
              <a:rPr lang="en-AU" dirty="0" smtClean="0"/>
              <a:t>Non-cancerous tumours</a:t>
            </a:r>
          </a:p>
          <a:p>
            <a:pPr lvl="2"/>
            <a:r>
              <a:rPr lang="en-AU" dirty="0" smtClean="0"/>
              <a:t>Endometriosis</a:t>
            </a:r>
          </a:p>
          <a:p>
            <a:pPr lvl="2"/>
            <a:r>
              <a:rPr lang="en-AU" dirty="0" smtClean="0"/>
              <a:t>Uterine fibroids</a:t>
            </a:r>
          </a:p>
          <a:p>
            <a:r>
              <a:rPr lang="en-AU" dirty="0" smtClean="0"/>
              <a:t>Other conditions include: liver disease, menstruation, pelvic inflammatory disease and pregnancy </a:t>
            </a:r>
          </a:p>
        </p:txBody>
      </p:sp>
    </p:spTree>
    <p:extLst>
      <p:ext uri="{BB962C8B-B14F-4D97-AF65-F5344CB8AC3E}">
        <p14:creationId xmlns:p14="http://schemas.microsoft.com/office/powerpoint/2010/main" val="3497346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normAutofit fontScale="77500" lnSpcReduction="20000"/>
          </a:bodyPr>
          <a:lstStyle/>
          <a:p>
            <a:r>
              <a:rPr lang="en-AU" dirty="0"/>
              <a:t>There are no tumour markers that meet all of these criteria. In addition, if a tumour marker is used to detect early stages of cancer, a treatment must exist. </a:t>
            </a:r>
            <a:r>
              <a:rPr lang="en-AU" dirty="0" smtClean="0"/>
              <a:t> </a:t>
            </a:r>
          </a:p>
          <a:p>
            <a:endParaRPr lang="en-AU" dirty="0"/>
          </a:p>
          <a:p>
            <a:r>
              <a:rPr lang="en-AU" dirty="0"/>
              <a:t>An ideal tumour marker would be useful for screening, diagnosis, prognosis and staging, monitoring response to therapy, monitoring for recurrence or remission and tumour localisation. However, of all the tumour markers in use currently, only PSA has been proven useful for screening. The other markers are useful as diagnostic aids (e.g. CA 125); for treatment guidance (e.g. </a:t>
            </a:r>
            <a:r>
              <a:rPr lang="en-AU" dirty="0" err="1"/>
              <a:t>estrogen</a:t>
            </a:r>
            <a:r>
              <a:rPr lang="en-AU" dirty="0"/>
              <a:t> receptor) and monitoring (e.g. CEA), as well as for staging and prognosticating </a:t>
            </a:r>
          </a:p>
        </p:txBody>
      </p:sp>
    </p:spTree>
    <p:extLst>
      <p:ext uri="{BB962C8B-B14F-4D97-AF65-F5344CB8AC3E}">
        <p14:creationId xmlns:p14="http://schemas.microsoft.com/office/powerpoint/2010/main" val="240958198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normAutofit fontScale="92500" lnSpcReduction="20000"/>
          </a:bodyPr>
          <a:lstStyle/>
          <a:p>
            <a:r>
              <a:rPr lang="en-AU" dirty="0" smtClean="0"/>
              <a:t>CA 125 is the only tumour marker recommended for clinical use in the diagnosis and management of ovarian cancer</a:t>
            </a:r>
          </a:p>
          <a:p>
            <a:endParaRPr lang="en-AU" dirty="0" smtClean="0"/>
          </a:p>
          <a:p>
            <a:r>
              <a:rPr lang="en-AU" dirty="0" smtClean="0"/>
              <a:t>A CA-125 test is not accurate enough to be used for ovarian cancer screening in general as some non-cancerous conditions can increase its level as well</a:t>
            </a:r>
          </a:p>
          <a:p>
            <a:endParaRPr lang="en-AU" dirty="0"/>
          </a:p>
          <a:p>
            <a:r>
              <a:rPr lang="en-AU" dirty="0" smtClean="0"/>
              <a:t>However, it is </a:t>
            </a:r>
            <a:r>
              <a:rPr lang="en-AU" dirty="0"/>
              <a:t>u</a:t>
            </a:r>
            <a:r>
              <a:rPr lang="en-AU" dirty="0" smtClean="0"/>
              <a:t>seful in screening family members where ovarian </a:t>
            </a:r>
            <a:r>
              <a:rPr lang="en-AU" dirty="0" err="1" smtClean="0"/>
              <a:t>Ca</a:t>
            </a:r>
            <a:r>
              <a:rPr lang="en-AU" dirty="0" smtClean="0"/>
              <a:t> is strongly familial</a:t>
            </a:r>
          </a:p>
          <a:p>
            <a:endParaRPr lang="en-AU" dirty="0"/>
          </a:p>
        </p:txBody>
      </p:sp>
    </p:spTree>
    <p:extLst>
      <p:ext uri="{BB962C8B-B14F-4D97-AF65-F5344CB8AC3E}">
        <p14:creationId xmlns:p14="http://schemas.microsoft.com/office/powerpoint/2010/main" val="167327083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AU" dirty="0" smtClean="0"/>
              <a:t>Samples obtained for test include</a:t>
            </a:r>
          </a:p>
          <a:p>
            <a:pPr lvl="1"/>
            <a:r>
              <a:rPr lang="en-AU" dirty="0" smtClean="0"/>
              <a:t>Blood sample</a:t>
            </a:r>
          </a:p>
          <a:p>
            <a:pPr lvl="1"/>
            <a:r>
              <a:rPr lang="en-AU" dirty="0" smtClean="0"/>
              <a:t>Tissue sample via tissue biopsy</a:t>
            </a:r>
          </a:p>
          <a:p>
            <a:pPr lvl="1"/>
            <a:r>
              <a:rPr lang="en-AU" dirty="0" smtClean="0"/>
              <a:t>Fluid from chest and abdominal cavity</a:t>
            </a:r>
          </a:p>
          <a:p>
            <a:pPr lvl="1"/>
            <a:endParaRPr lang="en-AU" dirty="0" smtClean="0"/>
          </a:p>
          <a:p>
            <a:endParaRPr lang="en-AU" dirty="0"/>
          </a:p>
        </p:txBody>
      </p:sp>
    </p:spTree>
    <p:extLst>
      <p:ext uri="{BB962C8B-B14F-4D97-AF65-F5344CB8AC3E}">
        <p14:creationId xmlns:p14="http://schemas.microsoft.com/office/powerpoint/2010/main" val="343534650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AU" dirty="0" smtClean="0"/>
              <a:t>Normal range for CA-125 is 0-35units/ml</a:t>
            </a:r>
          </a:p>
          <a:p>
            <a:r>
              <a:rPr lang="en-AU" dirty="0" smtClean="0"/>
              <a:t>Elevated levels: &gt; 35U/ml</a:t>
            </a:r>
          </a:p>
          <a:p>
            <a:pPr lvl="1"/>
            <a:r>
              <a:rPr lang="en-AU" dirty="0" smtClean="0"/>
              <a:t>Which may indicate any of the conditions previously highlighted</a:t>
            </a:r>
            <a:endParaRPr lang="en-AU" dirty="0"/>
          </a:p>
        </p:txBody>
      </p:sp>
    </p:spTree>
    <p:extLst>
      <p:ext uri="{BB962C8B-B14F-4D97-AF65-F5344CB8AC3E}">
        <p14:creationId xmlns:p14="http://schemas.microsoft.com/office/powerpoint/2010/main" val="290536380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7" name="Title 1048646"/>
          <p:cNvSpPr>
            <a:spLocks noGrp="1"/>
          </p:cNvSpPr>
          <p:nvPr>
            <p:ph type="title"/>
          </p:nvPr>
        </p:nvSpPr>
        <p:spPr/>
        <p:txBody>
          <a:bodyPr/>
          <a:lstStyle/>
          <a:p>
            <a:r>
              <a:rPr lang="en-US" b="1" dirty="0" smtClean="0"/>
              <a:t>CA 19-9</a:t>
            </a:r>
            <a:endParaRPr lang="en-US" b="1" dirty="0"/>
          </a:p>
        </p:txBody>
      </p:sp>
      <p:sp>
        <p:nvSpPr>
          <p:cNvPr id="1048648" name="Content Placeholder 1048647"/>
          <p:cNvSpPr>
            <a:spLocks noGrp="1"/>
          </p:cNvSpPr>
          <p:nvPr>
            <p:ph idx="1"/>
          </p:nvPr>
        </p:nvSpPr>
        <p:spPr/>
        <p:txBody>
          <a:bodyPr>
            <a:normAutofit fontScale="92500"/>
          </a:bodyPr>
          <a:lstStyle/>
          <a:p>
            <a:pPr algn="just"/>
            <a:r>
              <a:rPr lang="en-US"/>
              <a:t>Carbohydrate antigen 19-9 (CA19-9), also known as sialyl-Lewis A, is a tetrasaccharide which is usually attached to O-glycans on the surface of cells. It is known to play a vital role in cell-to-cell recognition processes. It is also a tumor marker used primarily in the management of pancreatic cancer. </a:t>
            </a:r>
          </a:p>
          <a:p>
            <a:pPr algn="just"/>
            <a:r>
              <a:rPr lang="en-US"/>
              <a:t>The reference range of serum CA 19-9 is less than 37 U/mL. It is detected by radioimmunoassay.</a:t>
            </a:r>
          </a:p>
        </p:txBody>
      </p:sp>
    </p:spTree>
    <p:extLst>
      <p:ext uri="{BB962C8B-B14F-4D97-AF65-F5344CB8AC3E}">
        <p14:creationId xmlns:p14="http://schemas.microsoft.com/office/powerpoint/2010/main" val="199681847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9" name="Title 1048648"/>
          <p:cNvSpPr>
            <a:spLocks noGrp="1"/>
          </p:cNvSpPr>
          <p:nvPr>
            <p:ph type="title"/>
          </p:nvPr>
        </p:nvSpPr>
        <p:spPr/>
        <p:txBody>
          <a:bodyPr/>
          <a:lstStyle/>
          <a:p>
            <a:endParaRPr lang="en-US"/>
          </a:p>
        </p:txBody>
      </p:sp>
      <p:sp>
        <p:nvSpPr>
          <p:cNvPr id="1048650" name="Content Placeholder 1048649"/>
          <p:cNvSpPr>
            <a:spLocks noGrp="1"/>
          </p:cNvSpPr>
          <p:nvPr>
            <p:ph idx="1"/>
          </p:nvPr>
        </p:nvSpPr>
        <p:spPr/>
        <p:txBody>
          <a:bodyPr/>
          <a:lstStyle/>
          <a:p>
            <a:pPr algn="just"/>
            <a:r>
              <a:rPr lang="en-US"/>
              <a:t>Elevated levels of CA 19-9 can be seen in healthy individuals. Elevated levels can also be seen in benign and malignant conditions.</a:t>
            </a:r>
          </a:p>
          <a:p>
            <a:pPr algn="just"/>
            <a:endParaRPr lang="en-US"/>
          </a:p>
        </p:txBody>
      </p:sp>
      <p:graphicFrame>
        <p:nvGraphicFramePr>
          <p:cNvPr id="4194306" name="Table 4194305"/>
          <p:cNvGraphicFramePr>
            <a:graphicFrameLocks/>
          </p:cNvGraphicFramePr>
          <p:nvPr/>
        </p:nvGraphicFramePr>
        <p:xfrm>
          <a:off x="993897" y="3110676"/>
          <a:ext cx="7458128" cy="3210214"/>
        </p:xfrm>
        <a:graphic>
          <a:graphicData uri="http://schemas.openxmlformats.org/drawingml/2006/table">
            <a:tbl>
              <a:tblPr firstRow="1" bandRow="1">
                <a:tableStyleId>{5940675A-B579-460E-94D1-54222C63F5DA}</a:tableStyleId>
              </a:tblPr>
              <a:tblGrid>
                <a:gridCol w="3729064">
                  <a:extLst>
                    <a:ext uri="{9D8B030D-6E8A-4147-A177-3AD203B41FA5}">
                      <a16:colId xmlns="" xmlns:a16="http://schemas.microsoft.com/office/drawing/2014/main" val="20000"/>
                    </a:ext>
                  </a:extLst>
                </a:gridCol>
                <a:gridCol w="3729064">
                  <a:extLst>
                    <a:ext uri="{9D8B030D-6E8A-4147-A177-3AD203B41FA5}">
                      <a16:colId xmlns="" xmlns:a16="http://schemas.microsoft.com/office/drawing/2014/main" val="20001"/>
                    </a:ext>
                  </a:extLst>
                </a:gridCol>
              </a:tblGrid>
              <a:tr h="422246">
                <a:tc>
                  <a:txBody>
                    <a:bodyPr/>
                    <a:lstStyle/>
                    <a:p>
                      <a:r>
                        <a:rPr lang="en-US" altLang="en-US" b="1"/>
                        <a:t>Malignant Causes</a:t>
                      </a:r>
                      <a:endParaRPr lang="en-US" altLang="en-US"/>
                    </a:p>
                    <a:p>
                      <a:endParaRPr lang="en-US" altLang="en-US"/>
                    </a:p>
                  </a:txBody>
                  <a:tcPr/>
                </a:tc>
                <a:tc>
                  <a:txBody>
                    <a:bodyPr/>
                    <a:lstStyle/>
                    <a:p>
                      <a:r>
                        <a:rPr lang="en-US" altLang="en-US" b="1"/>
                        <a:t>Benign Causes</a:t>
                      </a:r>
                      <a:endParaRPr lang="en-US" altLang="en-US"/>
                    </a:p>
                  </a:txBody>
                  <a:tcPr/>
                </a:tc>
                <a:extLst>
                  <a:ext uri="{0D108BD9-81ED-4DB2-BD59-A6C34878D82A}">
                    <a16:rowId xmlns="" xmlns:a16="http://schemas.microsoft.com/office/drawing/2014/main" val="10000"/>
                  </a:ext>
                </a:extLst>
              </a:tr>
              <a:tr h="273330">
                <a:tc>
                  <a:txBody>
                    <a:bodyPr/>
                    <a:lstStyle/>
                    <a:p>
                      <a:r>
                        <a:rPr lang="en-US" altLang="en-US"/>
                        <a:t>Ovarian Ca</a:t>
                      </a:r>
                    </a:p>
                  </a:txBody>
                  <a:tcPr/>
                </a:tc>
                <a:tc>
                  <a:txBody>
                    <a:bodyPr/>
                    <a:lstStyle/>
                    <a:p>
                      <a:r>
                        <a:rPr lang="en-US" altLang="en-US"/>
                        <a:t>Biliary Duct Obstruction</a:t>
                      </a:r>
                    </a:p>
                  </a:txBody>
                  <a:tcPr/>
                </a:tc>
                <a:extLst>
                  <a:ext uri="{0D108BD9-81ED-4DB2-BD59-A6C34878D82A}">
                    <a16:rowId xmlns="" xmlns:a16="http://schemas.microsoft.com/office/drawing/2014/main" val="10001"/>
                  </a:ext>
                </a:extLst>
              </a:tr>
              <a:tr h="242019">
                <a:tc>
                  <a:txBody>
                    <a:bodyPr/>
                    <a:lstStyle/>
                    <a:p>
                      <a:r>
                        <a:rPr lang="en-US" altLang="en-US"/>
                        <a:t>Gastric Ca</a:t>
                      </a:r>
                    </a:p>
                  </a:txBody>
                  <a:tcPr/>
                </a:tc>
                <a:tc>
                  <a:txBody>
                    <a:bodyPr/>
                    <a:lstStyle/>
                    <a:p>
                      <a:r>
                        <a:rPr lang="en-US" altLang="en-US"/>
                        <a:t>Cholangitis</a:t>
                      </a:r>
                    </a:p>
                  </a:txBody>
                  <a:tcPr/>
                </a:tc>
                <a:extLst>
                  <a:ext uri="{0D108BD9-81ED-4DB2-BD59-A6C34878D82A}">
                    <a16:rowId xmlns="" xmlns:a16="http://schemas.microsoft.com/office/drawing/2014/main" val="10002"/>
                  </a:ext>
                </a:extLst>
              </a:tr>
              <a:tr h="375574">
                <a:tc>
                  <a:txBody>
                    <a:bodyPr/>
                    <a:lstStyle/>
                    <a:p>
                      <a:r>
                        <a:rPr lang="en-US" altLang="en-US"/>
                        <a:t>Colorectal Ca</a:t>
                      </a:r>
                    </a:p>
                  </a:txBody>
                  <a:tcPr/>
                </a:tc>
                <a:tc>
                  <a:txBody>
                    <a:bodyPr/>
                    <a:lstStyle/>
                    <a:p>
                      <a:r>
                        <a:rPr lang="en-US" altLang="en-US"/>
                        <a:t>Inflammatory Bowel Disease</a:t>
                      </a:r>
                    </a:p>
                  </a:txBody>
                  <a:tcPr/>
                </a:tc>
                <a:extLst>
                  <a:ext uri="{0D108BD9-81ED-4DB2-BD59-A6C34878D82A}">
                    <a16:rowId xmlns="" xmlns:a16="http://schemas.microsoft.com/office/drawing/2014/main" val="10003"/>
                  </a:ext>
                </a:extLst>
              </a:tr>
              <a:tr h="242019">
                <a:tc>
                  <a:txBody>
                    <a:bodyPr/>
                    <a:lstStyle/>
                    <a:p>
                      <a:r>
                        <a:rPr lang="en-US" altLang="en-US"/>
                        <a:t>Hepatocellular Ca</a:t>
                      </a:r>
                    </a:p>
                  </a:txBody>
                  <a:tcPr/>
                </a:tc>
                <a:tc>
                  <a:txBody>
                    <a:bodyPr/>
                    <a:lstStyle/>
                    <a:p>
                      <a:r>
                        <a:rPr lang="en-US" altLang="en-US"/>
                        <a:t>Pancreatitis</a:t>
                      </a:r>
                    </a:p>
                  </a:txBody>
                  <a:tcPr/>
                </a:tc>
                <a:extLst>
                  <a:ext uri="{0D108BD9-81ED-4DB2-BD59-A6C34878D82A}">
                    <a16:rowId xmlns="" xmlns:a16="http://schemas.microsoft.com/office/drawing/2014/main" val="10004"/>
                  </a:ext>
                </a:extLst>
              </a:tr>
              <a:tr h="242019">
                <a:tc>
                  <a:txBody>
                    <a:bodyPr/>
                    <a:lstStyle/>
                    <a:p>
                      <a:r>
                        <a:rPr lang="en-US" altLang="en-US"/>
                        <a:t>Eseophageal  Ca</a:t>
                      </a:r>
                    </a:p>
                  </a:txBody>
                  <a:tcPr/>
                </a:tc>
                <a:tc>
                  <a:txBody>
                    <a:bodyPr/>
                    <a:lstStyle/>
                    <a:p>
                      <a:r>
                        <a:rPr lang="en-US" altLang="en-US"/>
                        <a:t>Liver Cirrhosis</a:t>
                      </a:r>
                    </a:p>
                  </a:txBody>
                  <a:tcPr/>
                </a:tc>
                <a:extLst>
                  <a:ext uri="{0D108BD9-81ED-4DB2-BD59-A6C34878D82A}">
                    <a16:rowId xmlns="" xmlns:a16="http://schemas.microsoft.com/office/drawing/2014/main" val="10005"/>
                  </a:ext>
                </a:extLst>
              </a:tr>
              <a:tr h="242019">
                <a:tc>
                  <a:txBody>
                    <a:bodyPr/>
                    <a:lstStyle/>
                    <a:p>
                      <a:r>
                        <a:rPr lang="en-US" altLang="en-US"/>
                        <a:t>Pancreatic Ca</a:t>
                      </a:r>
                    </a:p>
                  </a:txBody>
                  <a:tcPr/>
                </a:tc>
                <a:tc>
                  <a:txBody>
                    <a:bodyPr/>
                    <a:lstStyle/>
                    <a:p>
                      <a:r>
                        <a:rPr lang="en-US" altLang="en-US"/>
                        <a:t>Cystic Fibrosis</a:t>
                      </a:r>
                    </a:p>
                  </a:txBody>
                  <a:tcPr/>
                </a:tc>
                <a:extLst>
                  <a:ext uri="{0D108BD9-81ED-4DB2-BD59-A6C34878D82A}">
                    <a16:rowId xmlns="" xmlns:a16="http://schemas.microsoft.com/office/drawing/2014/main" val="10006"/>
                  </a:ext>
                </a:extLst>
              </a:tr>
              <a:tr h="242019">
                <a:tc>
                  <a:txBody>
                    <a:bodyPr/>
                    <a:lstStyle/>
                    <a:p>
                      <a:r>
                        <a:rPr lang="en-US" altLang="en-US"/>
                        <a:t>Bile Duct Ca</a:t>
                      </a:r>
                    </a:p>
                  </a:txBody>
                  <a:tcPr/>
                </a:tc>
                <a:tc>
                  <a:txBody>
                    <a:bodyPr/>
                    <a:lstStyle/>
                    <a:p>
                      <a:r>
                        <a:rPr lang="en-US" altLang="en-US"/>
                        <a:t>Thyroid Disease</a:t>
                      </a:r>
                    </a:p>
                  </a:txBody>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363013215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1" name="Title 1048650"/>
          <p:cNvSpPr>
            <a:spLocks noGrp="1"/>
          </p:cNvSpPr>
          <p:nvPr>
            <p:ph type="title"/>
          </p:nvPr>
        </p:nvSpPr>
        <p:spPr/>
        <p:txBody>
          <a:bodyPr/>
          <a:lstStyle/>
          <a:p>
            <a:r>
              <a:rPr lang="en-US" b="1"/>
              <a:t>Origin</a:t>
            </a:r>
          </a:p>
        </p:txBody>
      </p:sp>
      <p:sp>
        <p:nvSpPr>
          <p:cNvPr id="1048652" name="Content Placeholder 1048651"/>
          <p:cNvSpPr>
            <a:spLocks noGrp="1"/>
          </p:cNvSpPr>
          <p:nvPr>
            <p:ph idx="1"/>
          </p:nvPr>
        </p:nvSpPr>
        <p:spPr/>
        <p:txBody>
          <a:bodyPr/>
          <a:lstStyle/>
          <a:p>
            <a:pPr algn="just"/>
            <a:r>
              <a:rPr lang="en-US"/>
              <a:t>CA19-9 was discovered in the serum of patients with colon cancer and pancreatic cancer in 1981. It was characterized shortly after, and it was found to be carried primarily by mucins.</a:t>
            </a:r>
          </a:p>
        </p:txBody>
      </p:sp>
    </p:spTree>
    <p:extLst>
      <p:ext uri="{BB962C8B-B14F-4D97-AF65-F5344CB8AC3E}">
        <p14:creationId xmlns:p14="http://schemas.microsoft.com/office/powerpoint/2010/main" val="388541117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9" name="Title 1048658"/>
          <p:cNvSpPr>
            <a:spLocks noGrp="1"/>
          </p:cNvSpPr>
          <p:nvPr>
            <p:ph type="title"/>
          </p:nvPr>
        </p:nvSpPr>
        <p:spPr/>
        <p:txBody>
          <a:bodyPr>
            <a:normAutofit fontScale="90000"/>
          </a:bodyPr>
          <a:lstStyle/>
          <a:p>
            <a:r>
              <a:rPr lang="en-US" b="1"/>
              <a:t>Cutoff levels of CA 19-9 for the Diagnosis of Pancreatic Cancer</a:t>
            </a:r>
          </a:p>
        </p:txBody>
      </p:sp>
      <p:pic>
        <p:nvPicPr>
          <p:cNvPr id="2" name="Picture 2">
            <a:extLst>
              <a:ext uri="{FF2B5EF4-FFF2-40B4-BE49-F238E27FC236}">
                <a16:creationId xmlns="" xmlns:a16="http://schemas.microsoft.com/office/drawing/2014/main" id="{9EB4DD92-FB27-0245-B603-952246CC30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114535"/>
            <a:ext cx="7886700" cy="3773518"/>
          </a:xfrm>
          <a:prstGeom prst="rect">
            <a:avLst/>
          </a:prstGeom>
        </p:spPr>
      </p:pic>
    </p:spTree>
    <p:extLst>
      <p:ext uri="{BB962C8B-B14F-4D97-AF65-F5344CB8AC3E}">
        <p14:creationId xmlns:p14="http://schemas.microsoft.com/office/powerpoint/2010/main" val="129216769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Title 1048592"/>
          <p:cNvSpPr>
            <a:spLocks noGrp="1"/>
          </p:cNvSpPr>
          <p:nvPr>
            <p:ph type="title"/>
          </p:nvPr>
        </p:nvSpPr>
        <p:spPr/>
        <p:txBody>
          <a:bodyPr/>
          <a:lstStyle/>
          <a:p>
            <a:r>
              <a:rPr lang="en-US" dirty="0" smtClean="0"/>
              <a:t>BRCA2 and BRCA1</a:t>
            </a:r>
            <a:endParaRPr lang="en-US" dirty="0"/>
          </a:p>
        </p:txBody>
      </p:sp>
      <p:sp>
        <p:nvSpPr>
          <p:cNvPr id="1048594" name="Content Placeholder 1048593"/>
          <p:cNvSpPr>
            <a:spLocks noGrp="1"/>
          </p:cNvSpPr>
          <p:nvPr>
            <p:ph idx="1"/>
          </p:nvPr>
        </p:nvSpPr>
        <p:spPr/>
        <p:txBody>
          <a:bodyPr>
            <a:normAutofit fontScale="89286" lnSpcReduction="20000"/>
          </a:bodyPr>
          <a:lstStyle/>
          <a:p>
            <a:r>
              <a:rPr lang="en-US" dirty="0"/>
              <a:t>Breast Cancer Type 1&amp;2 Susceptibility Proteins are proteins that in humans are encoded by the BRCA(</a:t>
            </a:r>
            <a:r>
              <a:rPr lang="en-US" dirty="0" err="1"/>
              <a:t>BReast</a:t>
            </a:r>
            <a:r>
              <a:rPr lang="en-US" dirty="0"/>
              <a:t> </a:t>
            </a:r>
            <a:r>
              <a:rPr lang="en-US" dirty="0" err="1"/>
              <a:t>CAncer</a:t>
            </a:r>
            <a:r>
              <a:rPr lang="en-US" dirty="0"/>
              <a:t> Susceptibility Gene) 1 and 2 respectively.</a:t>
            </a:r>
          </a:p>
          <a:p>
            <a:r>
              <a:rPr lang="en-US" dirty="0"/>
              <a:t>BRCA2 and BRCA1 are normally expressed in the cells of breast and other tissue, where they help repair damaged DNA or destroy cells if DNA cannot be repaired.</a:t>
            </a:r>
          </a:p>
          <a:p>
            <a:r>
              <a:rPr lang="en-US" dirty="0"/>
              <a:t>Although the structures of the BRCA1 and BRCA2 genes are very different, they both belong to a class of genes known as the human </a:t>
            </a:r>
            <a:r>
              <a:rPr lang="en-US" dirty="0" err="1"/>
              <a:t>tumour</a:t>
            </a:r>
            <a:r>
              <a:rPr lang="en-US" dirty="0"/>
              <a:t> suppressor genes (caretaker genes).</a:t>
            </a:r>
          </a:p>
        </p:txBody>
      </p:sp>
    </p:spTree>
    <p:extLst>
      <p:ext uri="{BB962C8B-B14F-4D97-AF65-F5344CB8AC3E}">
        <p14:creationId xmlns:p14="http://schemas.microsoft.com/office/powerpoint/2010/main" val="43715226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Title 1048594"/>
          <p:cNvSpPr>
            <a:spLocks noGrp="1"/>
          </p:cNvSpPr>
          <p:nvPr>
            <p:ph type="title"/>
          </p:nvPr>
        </p:nvSpPr>
        <p:spPr/>
        <p:txBody>
          <a:bodyPr/>
          <a:lstStyle/>
          <a:p>
            <a:r>
              <a:rPr lang="en-US"/>
              <a:t>FUNCTIONS &amp; ORIGIN </a:t>
            </a:r>
          </a:p>
        </p:txBody>
      </p:sp>
      <p:sp>
        <p:nvSpPr>
          <p:cNvPr id="1048596" name="Content Placeholder 1048595"/>
          <p:cNvSpPr>
            <a:spLocks noGrp="1"/>
          </p:cNvSpPr>
          <p:nvPr>
            <p:ph idx="1"/>
          </p:nvPr>
        </p:nvSpPr>
        <p:spPr/>
        <p:txBody>
          <a:bodyPr>
            <a:normAutofit fontScale="85714" lnSpcReduction="20000"/>
          </a:bodyPr>
          <a:lstStyle/>
          <a:p>
            <a:r>
              <a:rPr lang="en-US"/>
              <a:t>BRCA1 functions in DNA repair by homologous recombination, checkpoint control in cell cycle where it inhibits the growth of cells that line the milk ducts in the breast, ubiquitylation.</a:t>
            </a:r>
          </a:p>
          <a:p>
            <a:r>
              <a:rPr lang="en-US"/>
              <a:t>BRCA2 functions in DNA repair, regulation of the activity of other genes and plays a critical role in embryogenesis.</a:t>
            </a:r>
          </a:p>
          <a:p>
            <a:r>
              <a:rPr lang="en-US"/>
              <a:t>The BRCA1 and BRCA2 genes are located on Chromosomes 17q21.31 and 13q13.1 respectively .</a:t>
            </a:r>
          </a:p>
          <a:p>
            <a:r>
              <a:rPr lang="en-US"/>
              <a:t>Mutation in the BRCA2 gene: 8765delAG </a:t>
            </a:r>
          </a:p>
          <a:p>
            <a:r>
              <a:rPr lang="en-US"/>
              <a:t>Two most frequently reported mutations in BRCA1 are BRCA1: C68_69delAG and C.5266dupC.</a:t>
            </a:r>
          </a:p>
        </p:txBody>
      </p:sp>
    </p:spTree>
    <p:extLst>
      <p:ext uri="{BB962C8B-B14F-4D97-AF65-F5344CB8AC3E}">
        <p14:creationId xmlns:p14="http://schemas.microsoft.com/office/powerpoint/2010/main" val="348528574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048596"/>
          <p:cNvSpPr>
            <a:spLocks noGrp="1"/>
          </p:cNvSpPr>
          <p:nvPr>
            <p:ph type="title"/>
          </p:nvPr>
        </p:nvSpPr>
        <p:spPr/>
        <p:txBody>
          <a:bodyPr/>
          <a:lstStyle/>
          <a:p>
            <a:r>
              <a:rPr lang="en-US"/>
              <a:t>BRCA IMPLICATED TUMOURS </a:t>
            </a:r>
          </a:p>
        </p:txBody>
      </p:sp>
      <p:sp>
        <p:nvSpPr>
          <p:cNvPr id="1048598" name="Content Placeholder 1048597"/>
          <p:cNvSpPr>
            <a:spLocks noGrp="1"/>
          </p:cNvSpPr>
          <p:nvPr>
            <p:ph idx="1"/>
          </p:nvPr>
        </p:nvSpPr>
        <p:spPr/>
        <p:txBody>
          <a:bodyPr>
            <a:normAutofit fontScale="85357" lnSpcReduction="10000"/>
          </a:bodyPr>
          <a:lstStyle/>
          <a:p>
            <a:r>
              <a:rPr lang="en-US"/>
              <a:t>About 20% of hereditary breast cancers are caused by mutations in the BRCA genes. Inheritance is in an autosomal dominant pattern.</a:t>
            </a:r>
          </a:p>
          <a:p>
            <a:r>
              <a:rPr lang="en-US"/>
              <a:t>Other tumours where BRCA1 and BRCA2 are elevated include ovarian, Fallopian tube, peritoneal, prostate cancers. Men and women with the harmful mutation of the BRCA genes are at increased risks of pancreatic cancer.</a:t>
            </a:r>
          </a:p>
          <a:p>
            <a:r>
              <a:rPr lang="en-US"/>
              <a:t>Genetic testing is done to detect mutated BRCA genes using blood or saliva samples. Tumour tissues can also be used. </a:t>
            </a:r>
          </a:p>
        </p:txBody>
      </p:sp>
    </p:spTree>
    <p:extLst>
      <p:ext uri="{BB962C8B-B14F-4D97-AF65-F5344CB8AC3E}">
        <p14:creationId xmlns:p14="http://schemas.microsoft.com/office/powerpoint/2010/main" val="133649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1842</TotalTime>
  <Words>4113</Words>
  <Application>Microsoft Office PowerPoint</Application>
  <PresentationFormat>On-screen Show (4:3)</PresentationFormat>
  <Paragraphs>525</Paragraphs>
  <Slides>103</Slides>
  <Notes>0</Notes>
  <HiddenSlides>0</HiddenSlides>
  <MMClips>0</MMClips>
  <ScaleCrop>false</ScaleCrop>
  <HeadingPairs>
    <vt:vector size="4" baseType="variant">
      <vt:variant>
        <vt:lpstr>Theme</vt:lpstr>
      </vt:variant>
      <vt:variant>
        <vt:i4>1</vt:i4>
      </vt:variant>
      <vt:variant>
        <vt:lpstr>Slide Titles</vt:lpstr>
      </vt:variant>
      <vt:variant>
        <vt:i4>103</vt:i4>
      </vt:variant>
    </vt:vector>
  </HeadingPairs>
  <TitlesOfParts>
    <vt:vector size="104" baseType="lpstr">
      <vt:lpstr>Office Theme</vt:lpstr>
      <vt:lpstr>TUMOUR MARKERS 1</vt:lpstr>
      <vt:lpstr>Outline</vt:lpstr>
      <vt:lpstr>OBJECTIVES</vt:lpstr>
      <vt:lpstr>Introduction</vt:lpstr>
      <vt:lpstr>DEFINITION</vt:lpstr>
      <vt:lpstr>.</vt:lpstr>
      <vt:lpstr>Characteristics of an ideal tumour marker </vt:lpstr>
      <vt:lpstr>IDEAL TUMOR MARKERS XTICS</vt:lpstr>
      <vt:lpstr>PowerPoint Presentation</vt:lpstr>
      <vt:lpstr>ROLES OF TUMOUR MARKERS</vt:lpstr>
      <vt:lpstr>PowerPoint Presentation</vt:lpstr>
      <vt:lpstr>PowerPoint Presentation</vt:lpstr>
      <vt:lpstr>DETECTION METHODS </vt:lpstr>
      <vt:lpstr>.</vt:lpstr>
      <vt:lpstr>.</vt:lpstr>
      <vt:lpstr>.</vt:lpstr>
      <vt:lpstr>Selected examples of malignant diseases with associated tumor markers.</vt:lpstr>
      <vt:lpstr>.</vt:lpstr>
      <vt:lpstr>Classification of tumour markers </vt:lpstr>
      <vt:lpstr>PowerPoint Presentation</vt:lpstr>
      <vt:lpstr>ALKALINE PHOSPHATASE(ALP) 
AND
 PARAPROTEIN</vt:lpstr>
      <vt:lpstr>INTRODUCTION</vt:lpstr>
      <vt:lpstr>CAUSES OF ELEVATED ALP</vt:lpstr>
      <vt:lpstr>LABORATORY DIAGNOSIS</vt:lpstr>
      <vt:lpstr>PARAPROTEIN</vt:lpstr>
      <vt:lpstr>Lactate dehydrogenase</vt:lpstr>
      <vt:lpstr>ORIGIN</vt:lpstr>
      <vt:lpstr>Example of tumors elevated</vt:lpstr>
      <vt:lpstr>Type of sample to be collected and Interpretation</vt:lpstr>
      <vt:lpstr>S-100</vt:lpstr>
      <vt:lpstr>Type of tumor marker</vt:lpstr>
      <vt:lpstr>Examples of tumors where it is elevated</vt:lpstr>
      <vt:lpstr>samples used</vt:lpstr>
      <vt:lpstr>determination and interpretation</vt:lpstr>
      <vt:lpstr>Neuron specific enolase</vt:lpstr>
      <vt:lpstr>Neuron specific enolase</vt:lpstr>
      <vt:lpstr>Neuron specific enolase</vt:lpstr>
      <vt:lpstr>Neuron specific enolase</vt:lpstr>
      <vt:lpstr>Neuron specific enolase </vt:lpstr>
      <vt:lpstr>BTA </vt:lpstr>
      <vt:lpstr>PowerPoint Presentation</vt:lpstr>
      <vt:lpstr>PowerPoint Presentation</vt:lpstr>
      <vt:lpstr>PowerPoint Presentation</vt:lpstr>
      <vt:lpstr>PROSTATE-SPECIFIC ANTIGEN</vt:lpstr>
      <vt:lpstr>PowerPoint Presentation</vt:lpstr>
      <vt:lpstr>PowerPoint Presentation</vt:lpstr>
      <vt:lpstr>PowerPoint Presentation</vt:lpstr>
      <vt:lpstr>PowerPoint Presentation</vt:lpstr>
      <vt:lpstr>miRNA </vt:lpstr>
      <vt:lpstr>Origin</vt:lpstr>
      <vt:lpstr>Where miRNA is elevated </vt:lpstr>
      <vt:lpstr>Type of sample collected </vt:lpstr>
      <vt:lpstr>Determination and interpretation </vt:lpstr>
      <vt:lpstr>Calcitonin </vt:lpstr>
      <vt:lpstr>Examples of tumors where it can be elevated</vt:lpstr>
      <vt:lpstr>Samples collected</vt:lpstr>
      <vt:lpstr>PowerPoint Presentation</vt:lpstr>
      <vt:lpstr>PowerPoint Presentation</vt:lpstr>
      <vt:lpstr>hCG </vt:lpstr>
      <vt:lpstr>PowerPoint Presentation</vt:lpstr>
      <vt:lpstr>PowerPoint Presentation</vt:lpstr>
      <vt:lpstr>PowerPoint Presentation</vt:lpstr>
      <vt:lpstr>BETA-2 MICROGLOBULIN</vt:lpstr>
      <vt:lpstr>PowerPoint Presentation</vt:lpstr>
      <vt:lpstr>PowerPoint Presentation</vt:lpstr>
      <vt:lpstr>PowerPoint Presentation</vt:lpstr>
      <vt:lpstr>PowerPoint Presentation</vt:lpstr>
      <vt:lpstr>C-peptide</vt:lpstr>
      <vt:lpstr>PowerPoint Presentation</vt:lpstr>
      <vt:lpstr>PowerPoint Presentation</vt:lpstr>
      <vt:lpstr>PowerPoint Presentation</vt:lpstr>
      <vt:lpstr>Conditions involved in C-peptide assay</vt:lpstr>
      <vt:lpstr>Specimens  </vt:lpstr>
      <vt:lpstr>Alpha Fetoprotein(AFP)</vt:lpstr>
      <vt:lpstr>Conditions in which AFP is elevated</vt:lpstr>
      <vt:lpstr>AFP as a tumour marker</vt:lpstr>
      <vt:lpstr>Interpretation of elevated AFP</vt:lpstr>
      <vt:lpstr>PowerPoint Presentation</vt:lpstr>
      <vt:lpstr>CEA</vt:lpstr>
      <vt:lpstr>Conditions </vt:lpstr>
      <vt:lpstr>Samples to Collect</vt:lpstr>
      <vt:lpstr>How its Determined/ Interpretation</vt:lpstr>
      <vt:lpstr>CA 15-3</vt:lpstr>
      <vt:lpstr>CA 15-3</vt:lpstr>
      <vt:lpstr>CA 15-3</vt:lpstr>
      <vt:lpstr>CA 15-3</vt:lpstr>
      <vt:lpstr>PowerPoint Presentation</vt:lpstr>
      <vt:lpstr>CA 125</vt:lpstr>
      <vt:lpstr>PowerPoint Presentation</vt:lpstr>
      <vt:lpstr>PowerPoint Presentation</vt:lpstr>
      <vt:lpstr>PowerPoint Presentation</vt:lpstr>
      <vt:lpstr>PowerPoint Presentation</vt:lpstr>
      <vt:lpstr>CA 19-9</vt:lpstr>
      <vt:lpstr>PowerPoint Presentation</vt:lpstr>
      <vt:lpstr>Origin</vt:lpstr>
      <vt:lpstr>Cutoff levels of CA 19-9 for the Diagnosis of Pancreatic Cancer</vt:lpstr>
      <vt:lpstr>BRCA2 and BRCA1</vt:lpstr>
      <vt:lpstr>FUNCTIONS &amp; ORIGIN </vt:lpstr>
      <vt:lpstr>BRCA IMPLICATED TUMOURS </vt:lpstr>
      <vt:lpstr>DETECTION &amp; INTERPRETATION </vt:lpstr>
      <vt:lpstr>Conclusion </vt:lpstr>
      <vt:lpstr>PowerPoint Presentation</vt:lpstr>
      <vt:lpstr>ALL THE TUMOUR MARKERS CURRENTLY USED IN CLINICAL PRACTICE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TUMOUR MARKERS</dc:title>
  <dc:creator>MyPCAccount</dc:creator>
  <cp:lastModifiedBy>USER</cp:lastModifiedBy>
  <cp:revision>23</cp:revision>
  <dcterms:created xsi:type="dcterms:W3CDTF">2019-04-14T09:18:07Z</dcterms:created>
  <dcterms:modified xsi:type="dcterms:W3CDTF">2022-04-16T05:26:33Z</dcterms:modified>
</cp:coreProperties>
</file>