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9" r:id="rId3"/>
    <p:sldId id="280" r:id="rId4"/>
    <p:sldId id="281" r:id="rId5"/>
    <p:sldId id="257" r:id="rId6"/>
    <p:sldId id="258" r:id="rId7"/>
    <p:sldId id="261" r:id="rId8"/>
    <p:sldId id="263" r:id="rId9"/>
    <p:sldId id="272" r:id="rId10"/>
    <p:sldId id="274" r:id="rId11"/>
    <p:sldId id="268" r:id="rId12"/>
    <p:sldId id="276" r:id="rId13"/>
    <p:sldId id="271" r:id="rId14"/>
    <p:sldId id="282" r:id="rId15"/>
    <p:sldId id="283" r:id="rId16"/>
    <p:sldId id="264" r:id="rId17"/>
    <p:sldId id="262" r:id="rId18"/>
    <p:sldId id="284" r:id="rId19"/>
    <p:sldId id="266" r:id="rId20"/>
    <p:sldId id="265" r:id="rId21"/>
    <p:sldId id="285" r:id="rId22"/>
    <p:sldId id="286" r:id="rId23"/>
    <p:sldId id="259" r:id="rId24"/>
    <p:sldId id="287" r:id="rId25"/>
    <p:sldId id="275" r:id="rId26"/>
    <p:sldId id="288" r:id="rId27"/>
    <p:sldId id="273" r:id="rId28"/>
    <p:sldId id="270" r:id="rId29"/>
    <p:sldId id="289" r:id="rId30"/>
    <p:sldId id="290" r:id="rId31"/>
    <p:sldId id="269" r:id="rId32"/>
    <p:sldId id="291" r:id="rId33"/>
    <p:sldId id="292"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99"/>
    <a:srgbClr val="FFEBEB"/>
    <a:srgbClr val="B5077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7" d="100"/>
          <a:sy n="47" d="100"/>
        </p:scale>
        <p:origin x="-178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14/06/38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14/06/38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14/06/38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14/06/38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13203" r="13892"/>
          <a:stretch/>
        </p:blipFill>
        <p:spPr>
          <a:xfrm>
            <a:off x="0" y="1916832"/>
            <a:ext cx="9180512" cy="2952328"/>
          </a:xfrm>
          <a:prstGeom prst="rect">
            <a:avLst/>
          </a:prstGeom>
        </p:spPr>
      </p:pic>
      <p:sp>
        <p:nvSpPr>
          <p:cNvPr id="2" name="مربع نص 1"/>
          <p:cNvSpPr txBox="1"/>
          <p:nvPr/>
        </p:nvSpPr>
        <p:spPr>
          <a:xfrm>
            <a:off x="3275856" y="2924944"/>
            <a:ext cx="2520280" cy="769441"/>
          </a:xfrm>
          <a:prstGeom prst="rect">
            <a:avLst/>
          </a:prstGeom>
          <a:noFill/>
        </p:spPr>
        <p:txBody>
          <a:bodyPr wrap="square" rtlCol="1">
            <a:spAutoFit/>
          </a:bodyPr>
          <a:lstStyle/>
          <a:p>
            <a:r>
              <a:rPr lang="ar-SA" sz="4400" dirty="0" smtClean="0">
                <a:cs typeface="Farsi Simple Bold" panose="02010400000000000000" pitchFamily="2" charset="-78"/>
              </a:rPr>
              <a:t>الجزء الكمي</a:t>
            </a:r>
            <a:endParaRPr lang="ar-SA" sz="4400" dirty="0">
              <a:cs typeface="Farsi Simple Bold" panose="02010400000000000000" pitchFamily="2" charset="-78"/>
            </a:endParaRPr>
          </a:p>
        </p:txBody>
      </p:sp>
    </p:spTree>
    <p:extLst>
      <p:ext uri="{BB962C8B-B14F-4D97-AF65-F5344CB8AC3E}">
        <p14:creationId xmlns:p14="http://schemas.microsoft.com/office/powerpoint/2010/main" val="1685392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مستطيل مستدير الزوايا 7"/>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899592" y="1530658"/>
            <a:ext cx="6984776" cy="1200329"/>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7/ 32 قطعة حلوى وزعت على 12 طفل بالتساوي فكم المتبقي  ؟</a:t>
            </a:r>
            <a:endParaRPr lang="ar-SA" sz="36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5436096" y="3286725"/>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5</a:t>
            </a:r>
            <a:endParaRPr lang="ar-SA" sz="3600" b="1" dirty="0"/>
          </a:p>
        </p:txBody>
      </p:sp>
      <p:sp>
        <p:nvSpPr>
          <p:cNvPr id="6" name="مربع نص 5"/>
          <p:cNvSpPr txBox="1"/>
          <p:nvPr/>
        </p:nvSpPr>
        <p:spPr>
          <a:xfrm>
            <a:off x="1763688" y="3286725"/>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8</a:t>
            </a:r>
            <a:endParaRPr lang="ar-SA" sz="3600" b="1" dirty="0"/>
          </a:p>
        </p:txBody>
      </p:sp>
      <p:sp>
        <p:nvSpPr>
          <p:cNvPr id="9" name="مربع نص 8"/>
          <p:cNvSpPr txBox="1"/>
          <p:nvPr/>
        </p:nvSpPr>
        <p:spPr>
          <a:xfrm>
            <a:off x="5364088" y="4870901"/>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 9</a:t>
            </a:r>
            <a:endParaRPr lang="ar-SA" sz="3600" b="1" dirty="0"/>
          </a:p>
        </p:txBody>
      </p:sp>
      <p:sp>
        <p:nvSpPr>
          <p:cNvPr id="10" name="مربع نص 9"/>
          <p:cNvSpPr txBox="1"/>
          <p:nvPr/>
        </p:nvSpPr>
        <p:spPr>
          <a:xfrm>
            <a:off x="1619672" y="4870901"/>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 12</a:t>
            </a:r>
            <a:endParaRPr lang="ar-SA" sz="3600" b="1" dirty="0"/>
          </a:p>
        </p:txBody>
      </p:sp>
    </p:spTree>
    <p:extLst>
      <p:ext uri="{BB962C8B-B14F-4D97-AF65-F5344CB8AC3E}">
        <p14:creationId xmlns:p14="http://schemas.microsoft.com/office/powerpoint/2010/main" val="39439494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مستطيل مستدير الزوايا 4"/>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ربع نص 17"/>
          <p:cNvSpPr txBox="1"/>
          <p:nvPr/>
        </p:nvSpPr>
        <p:spPr>
          <a:xfrm>
            <a:off x="1835696" y="1556793"/>
            <a:ext cx="5400600" cy="646331"/>
          </a:xfrm>
          <a:prstGeom prst="rect">
            <a:avLst/>
          </a:prstGeom>
          <a:noFill/>
        </p:spPr>
        <p:txBody>
          <a:bodyPr wrap="square" rtlCol="1">
            <a:spAutoFit/>
          </a:bodyPr>
          <a:lstStyle/>
          <a:p>
            <a:pPr algn="ctr"/>
            <a:r>
              <a:rPr lang="ar-SA" sz="3600" b="1" dirty="0" smtClean="0">
                <a:latin typeface="Traditional Arabic" panose="02020603050405020304" pitchFamily="18" charset="-78"/>
                <a:cs typeface="Traditional Arabic" panose="02020603050405020304" pitchFamily="18" charset="-78"/>
              </a:rPr>
              <a:t>8/ ( 88 + 88 + 88 ) ÷ 88 = ؟</a:t>
            </a:r>
            <a:endParaRPr lang="ar-SA" sz="3600" b="1" dirty="0">
              <a:latin typeface="Traditional Arabic" panose="02020603050405020304" pitchFamily="18" charset="-78"/>
              <a:cs typeface="Traditional Arabic" panose="02020603050405020304" pitchFamily="18" charset="-78"/>
            </a:endParaRPr>
          </a:p>
        </p:txBody>
      </p:sp>
      <p:sp>
        <p:nvSpPr>
          <p:cNvPr id="19" name="مربع نص 18"/>
          <p:cNvSpPr txBox="1"/>
          <p:nvPr/>
        </p:nvSpPr>
        <p:spPr>
          <a:xfrm>
            <a:off x="5292080" y="3429000"/>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3</a:t>
            </a:r>
            <a:endParaRPr lang="ar-SA" sz="3600" b="1" dirty="0"/>
          </a:p>
        </p:txBody>
      </p:sp>
      <p:sp>
        <p:nvSpPr>
          <p:cNvPr id="20" name="مربع نص 19"/>
          <p:cNvSpPr txBox="1"/>
          <p:nvPr/>
        </p:nvSpPr>
        <p:spPr>
          <a:xfrm>
            <a:off x="1331640" y="3429000"/>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4</a:t>
            </a:r>
            <a:endParaRPr lang="ar-SA" sz="3600" b="1" dirty="0"/>
          </a:p>
        </p:txBody>
      </p:sp>
      <p:sp>
        <p:nvSpPr>
          <p:cNvPr id="21" name="مربع نص 20"/>
          <p:cNvSpPr txBox="1"/>
          <p:nvPr/>
        </p:nvSpPr>
        <p:spPr>
          <a:xfrm>
            <a:off x="5220072" y="5013176"/>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 5</a:t>
            </a:r>
            <a:endParaRPr lang="ar-SA" sz="3600" b="1" dirty="0"/>
          </a:p>
        </p:txBody>
      </p:sp>
      <p:sp>
        <p:nvSpPr>
          <p:cNvPr id="22" name="مربع نص 21"/>
          <p:cNvSpPr txBox="1"/>
          <p:nvPr/>
        </p:nvSpPr>
        <p:spPr>
          <a:xfrm>
            <a:off x="1187624" y="5013176"/>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/7</a:t>
            </a:r>
            <a:endParaRPr lang="ar-SA" sz="3600" b="1" dirty="0"/>
          </a:p>
        </p:txBody>
      </p:sp>
    </p:spTree>
    <p:extLst>
      <p:ext uri="{BB962C8B-B14F-4D97-AF65-F5344CB8AC3E}">
        <p14:creationId xmlns:p14="http://schemas.microsoft.com/office/powerpoint/2010/main" val="16240230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مربع نص 2"/>
          <p:cNvSpPr txBox="1"/>
          <p:nvPr/>
        </p:nvSpPr>
        <p:spPr>
          <a:xfrm>
            <a:off x="899592" y="1556793"/>
            <a:ext cx="7848872" cy="2308324"/>
          </a:xfrm>
          <a:prstGeom prst="rect">
            <a:avLst/>
          </a:prstGeom>
          <a:noFill/>
        </p:spPr>
        <p:txBody>
          <a:bodyPr wrap="square" rtlCol="1">
            <a:spAutoFit/>
          </a:bodyPr>
          <a:lstStyle/>
          <a:p>
            <a:pPr algn="ctr"/>
            <a:r>
              <a:rPr lang="ar-SA" sz="3600" b="1" dirty="0" smtClean="0">
                <a:latin typeface="Traditional Arabic" panose="02020603050405020304" pitchFamily="18" charset="-78"/>
                <a:cs typeface="Traditional Arabic" panose="02020603050405020304" pitchFamily="18" charset="-78"/>
              </a:rPr>
              <a:t>9/ صنعت سارة فطيرتان ,</a:t>
            </a:r>
          </a:p>
          <a:p>
            <a:pPr algn="ctr"/>
            <a:r>
              <a:rPr lang="ar-SA" sz="3600" b="1" dirty="0" smtClean="0">
                <a:latin typeface="Traditional Arabic" panose="02020603050405020304" pitchFamily="18" charset="-78"/>
                <a:cs typeface="Traditional Arabic" panose="02020603050405020304" pitchFamily="18" charset="-78"/>
              </a:rPr>
              <a:t> وقسمت كل فطيرة إلى ثلاث أجزاء</a:t>
            </a:r>
          </a:p>
          <a:p>
            <a:pPr algn="ctr"/>
            <a:r>
              <a:rPr lang="ar-SA" sz="3600" b="1" dirty="0" smtClean="0">
                <a:latin typeface="Traditional Arabic" panose="02020603050405020304" pitchFamily="18" charset="-78"/>
                <a:cs typeface="Traditional Arabic" panose="02020603050405020304" pitchFamily="18" charset="-78"/>
              </a:rPr>
              <a:t> ووزعت الباقي على صديقاتها . </a:t>
            </a:r>
          </a:p>
          <a:p>
            <a:pPr algn="ctr"/>
            <a:r>
              <a:rPr lang="ar-SA" sz="3600" b="1" dirty="0" smtClean="0">
                <a:latin typeface="Traditional Arabic" panose="02020603050405020304" pitchFamily="18" charset="-78"/>
                <a:cs typeface="Traditional Arabic" panose="02020603050405020304" pitchFamily="18" charset="-78"/>
              </a:rPr>
              <a:t>فكم عدد صديقاتها ؟</a:t>
            </a:r>
            <a:endParaRPr lang="ar-SA" sz="3600" b="1" dirty="0">
              <a:latin typeface="Traditional Arabic" panose="02020603050405020304" pitchFamily="18" charset="-78"/>
              <a:cs typeface="Traditional Arabic" panose="02020603050405020304" pitchFamily="18" charset="-78"/>
            </a:endParaRPr>
          </a:p>
        </p:txBody>
      </p:sp>
      <p:sp>
        <p:nvSpPr>
          <p:cNvPr id="4" name="مربع نص 3"/>
          <p:cNvSpPr txBox="1"/>
          <p:nvPr/>
        </p:nvSpPr>
        <p:spPr>
          <a:xfrm>
            <a:off x="4716016" y="3646765"/>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5</a:t>
            </a:r>
            <a:endParaRPr lang="ar-SA" sz="3600" b="1" dirty="0"/>
          </a:p>
        </p:txBody>
      </p:sp>
      <p:sp>
        <p:nvSpPr>
          <p:cNvPr id="5" name="مربع نص 4"/>
          <p:cNvSpPr txBox="1"/>
          <p:nvPr/>
        </p:nvSpPr>
        <p:spPr>
          <a:xfrm>
            <a:off x="1763688" y="3646765"/>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6</a:t>
            </a:r>
            <a:endParaRPr lang="ar-SA" sz="3600" b="1" dirty="0"/>
          </a:p>
        </p:txBody>
      </p:sp>
      <p:sp>
        <p:nvSpPr>
          <p:cNvPr id="6" name="مربع نص 5"/>
          <p:cNvSpPr txBox="1"/>
          <p:nvPr/>
        </p:nvSpPr>
        <p:spPr>
          <a:xfrm>
            <a:off x="5400092" y="4581128"/>
            <a:ext cx="126014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7</a:t>
            </a:r>
            <a:endParaRPr lang="ar-SA" sz="3600" b="1" dirty="0"/>
          </a:p>
        </p:txBody>
      </p:sp>
      <p:sp>
        <p:nvSpPr>
          <p:cNvPr id="7" name="مربع نص 6"/>
          <p:cNvSpPr txBox="1"/>
          <p:nvPr/>
        </p:nvSpPr>
        <p:spPr>
          <a:xfrm>
            <a:off x="2699792" y="4634965"/>
            <a:ext cx="1575858"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8</a:t>
            </a:r>
            <a:endParaRPr lang="ar-SA" sz="3600" b="1" dirty="0"/>
          </a:p>
        </p:txBody>
      </p:sp>
    </p:spTree>
    <p:extLst>
      <p:ext uri="{BB962C8B-B14F-4D97-AF65-F5344CB8AC3E}">
        <p14:creationId xmlns:p14="http://schemas.microsoft.com/office/powerpoint/2010/main" val="245952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rot="20507583">
            <a:off x="2069816" y="53079"/>
            <a:ext cx="4989164"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بيضاوي 3"/>
          <p:cNvSpPr/>
          <p:nvPr/>
        </p:nvSpPr>
        <p:spPr>
          <a:xfrm>
            <a:off x="845840" y="260648"/>
            <a:ext cx="2160240"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48"/>
            <a:ext cx="3635896" cy="6884348"/>
          </a:xfrm>
          <a:prstGeom prst="rect">
            <a:avLst/>
          </a:prstGeom>
        </p:spPr>
      </p:pic>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8501644" y="-26348"/>
            <a:ext cx="648072" cy="6884348"/>
          </a:xfrm>
          <a:prstGeom prst="rect">
            <a:avLst/>
          </a:prstGeom>
        </p:spPr>
      </p:pic>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7853572" y="1036"/>
            <a:ext cx="648072" cy="6884348"/>
          </a:xfrm>
          <a:prstGeom prst="rect">
            <a:avLst/>
          </a:prstGeom>
        </p:spPr>
      </p:pic>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7205500" y="1036"/>
            <a:ext cx="648072" cy="6884348"/>
          </a:xfrm>
          <a:prstGeom prst="rect">
            <a:avLst/>
          </a:prstGeom>
        </p:spPr>
      </p:pic>
      <p:pic>
        <p:nvPicPr>
          <p:cNvPr id="9" name="صورة 8"/>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6567949" y="554"/>
            <a:ext cx="648072" cy="6884348"/>
          </a:xfrm>
          <a:prstGeom prst="rect">
            <a:avLst/>
          </a:prstGeom>
        </p:spPr>
      </p:pic>
      <p:pic>
        <p:nvPicPr>
          <p:cNvPr id="10" name="صورة 9"/>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919877" y="-26348"/>
            <a:ext cx="648072" cy="6884348"/>
          </a:xfrm>
          <a:prstGeom prst="rect">
            <a:avLst/>
          </a:prstGeom>
        </p:spPr>
      </p:pic>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271805" y="1036"/>
            <a:ext cx="648072" cy="6884348"/>
          </a:xfrm>
          <a:prstGeom prst="rect">
            <a:avLst/>
          </a:prstGeom>
        </p:spPr>
      </p:pic>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4623733" y="1036"/>
            <a:ext cx="648072" cy="6884348"/>
          </a:xfrm>
          <a:prstGeom prst="rect">
            <a:avLst/>
          </a:prstGeom>
        </p:spPr>
      </p:pic>
      <p:pic>
        <p:nvPicPr>
          <p:cNvPr id="13" name="صورة 12"/>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3986182" y="554"/>
            <a:ext cx="648072" cy="6884348"/>
          </a:xfrm>
          <a:prstGeom prst="rect">
            <a:avLst/>
          </a:prstGeom>
        </p:spPr>
      </p:pic>
      <p:sp>
        <p:nvSpPr>
          <p:cNvPr id="14" name="شكل بيضاوي 13"/>
          <p:cNvSpPr/>
          <p:nvPr/>
        </p:nvSpPr>
        <p:spPr>
          <a:xfrm>
            <a:off x="3341545" y="121557"/>
            <a:ext cx="4989164"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a:off x="611560" y="1124744"/>
            <a:ext cx="8064896" cy="1754326"/>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10/ طلب أستاذ من تلاميذه قراءة الصفحات من 21 إلى نهاية 63 من كتاب الكيمياء فإن مجموع الصفحات التي يجب على التلاميذ قراءتها هي  ؟</a:t>
            </a:r>
            <a:endParaRPr lang="ar-SA" sz="3600" b="1" dirty="0">
              <a:latin typeface="Traditional Arabic" panose="02020603050405020304" pitchFamily="18" charset="-78"/>
              <a:cs typeface="Traditional Arabic" panose="02020603050405020304" pitchFamily="18" charset="-78"/>
            </a:endParaRPr>
          </a:p>
        </p:txBody>
      </p:sp>
      <p:sp>
        <p:nvSpPr>
          <p:cNvPr id="16" name="مربع نص 15"/>
          <p:cNvSpPr txBox="1"/>
          <p:nvPr/>
        </p:nvSpPr>
        <p:spPr>
          <a:xfrm>
            <a:off x="6084168" y="3429000"/>
            <a:ext cx="1728192"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63</a:t>
            </a:r>
            <a:endParaRPr lang="ar-SA" sz="3600" b="1" dirty="0"/>
          </a:p>
        </p:txBody>
      </p:sp>
      <p:sp>
        <p:nvSpPr>
          <p:cNvPr id="17" name="مربع نص 16"/>
          <p:cNvSpPr txBox="1"/>
          <p:nvPr/>
        </p:nvSpPr>
        <p:spPr>
          <a:xfrm>
            <a:off x="3275856" y="3429000"/>
            <a:ext cx="180020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43</a:t>
            </a:r>
            <a:endParaRPr lang="ar-SA" sz="3600" b="1" dirty="0"/>
          </a:p>
        </p:txBody>
      </p:sp>
      <p:sp>
        <p:nvSpPr>
          <p:cNvPr id="18" name="مربع نص 17"/>
          <p:cNvSpPr txBox="1"/>
          <p:nvPr/>
        </p:nvSpPr>
        <p:spPr>
          <a:xfrm>
            <a:off x="6084168" y="4581128"/>
            <a:ext cx="1656184"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42</a:t>
            </a:r>
            <a:endParaRPr lang="ar-SA" sz="3600" b="1" dirty="0"/>
          </a:p>
        </p:txBody>
      </p:sp>
      <p:sp>
        <p:nvSpPr>
          <p:cNvPr id="19" name="مربع نص 18"/>
          <p:cNvSpPr txBox="1"/>
          <p:nvPr/>
        </p:nvSpPr>
        <p:spPr>
          <a:xfrm>
            <a:off x="3588198" y="4581127"/>
            <a:ext cx="1728192"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21</a:t>
            </a:r>
            <a:endParaRPr lang="ar-SA" sz="3600" b="1" dirty="0"/>
          </a:p>
        </p:txBody>
      </p:sp>
    </p:spTree>
    <p:extLst>
      <p:ext uri="{BB962C8B-B14F-4D97-AF65-F5344CB8AC3E}">
        <p14:creationId xmlns:p14="http://schemas.microsoft.com/office/powerpoint/2010/main" val="17155989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828583" cy="6895446"/>
          </a:xfrm>
          <a:prstGeom prst="rect">
            <a:avLst/>
          </a:prstGeom>
        </p:spPr>
      </p:pic>
      <p:sp>
        <p:nvSpPr>
          <p:cNvPr id="3" name="مربع نص 2"/>
          <p:cNvSpPr txBox="1"/>
          <p:nvPr/>
        </p:nvSpPr>
        <p:spPr>
          <a:xfrm>
            <a:off x="539552" y="1412776"/>
            <a:ext cx="8064896" cy="1569660"/>
          </a:xfrm>
          <a:prstGeom prst="rect">
            <a:avLst/>
          </a:prstGeom>
          <a:noFill/>
        </p:spPr>
        <p:txBody>
          <a:bodyPr wrap="square" rtlCol="1">
            <a:spAutoFit/>
          </a:bodyPr>
          <a:lstStyle/>
          <a:p>
            <a:pPr algn="ctr"/>
            <a:r>
              <a:rPr lang="ar-SA" sz="3200" b="1" dirty="0" smtClean="0">
                <a:latin typeface="Traditional Arabic" panose="02020603050405020304" pitchFamily="18" charset="-78"/>
                <a:cs typeface="Traditional Arabic" panose="02020603050405020304" pitchFamily="18" charset="-78"/>
              </a:rPr>
              <a:t>11/ احسبي قيمة </a:t>
            </a:r>
          </a:p>
          <a:p>
            <a:pPr algn="ctr"/>
            <a:r>
              <a:rPr lang="ar-SA" sz="3200" b="1" dirty="0" smtClean="0">
                <a:latin typeface="Traditional Arabic" panose="02020603050405020304" pitchFamily="18" charset="-78"/>
                <a:cs typeface="Traditional Arabic" panose="02020603050405020304" pitchFamily="18" charset="-78"/>
              </a:rPr>
              <a:t>( 2 × 2 × 2 ) + ( 2</a:t>
            </a:r>
            <a:r>
              <a:rPr lang="ar-SA" sz="3200" b="1" dirty="0">
                <a:cs typeface="Traditional Arabic" panose="02020603050405020304" pitchFamily="18" charset="-78"/>
              </a:rPr>
              <a:t>‚</a:t>
            </a:r>
            <a:r>
              <a:rPr lang="ar-SA" sz="3200" b="1" dirty="0" smtClean="0">
                <a:latin typeface="Traditional Arabic" panose="02020603050405020304" pitchFamily="18" charset="-78"/>
                <a:cs typeface="Traditional Arabic" panose="02020603050405020304" pitchFamily="18" charset="-78"/>
              </a:rPr>
              <a:t> × 2</a:t>
            </a:r>
            <a:r>
              <a:rPr lang="ar-SA" sz="3200" b="1" dirty="0" smtClean="0">
                <a:latin typeface="Calibri"/>
                <a:cs typeface="Traditional Arabic" panose="02020603050405020304" pitchFamily="18" charset="-78"/>
              </a:rPr>
              <a:t>‚ × </a:t>
            </a:r>
            <a:r>
              <a:rPr lang="ar-SA" sz="3200" b="1" dirty="0">
                <a:latin typeface="Traditional Arabic" panose="02020603050405020304" pitchFamily="18" charset="-78"/>
                <a:cs typeface="Traditional Arabic" panose="02020603050405020304" pitchFamily="18" charset="-78"/>
              </a:rPr>
              <a:t>2</a:t>
            </a:r>
            <a:r>
              <a:rPr lang="ar-SA" sz="3200" b="1" dirty="0" smtClean="0">
                <a:cs typeface="Traditional Arabic" panose="02020603050405020304" pitchFamily="18" charset="-78"/>
              </a:rPr>
              <a:t>‚</a:t>
            </a:r>
            <a:r>
              <a:rPr lang="ar-SA" sz="3200" b="1" dirty="0" smtClean="0">
                <a:latin typeface="Traditional Arabic" panose="02020603050405020304" pitchFamily="18" charset="-78"/>
                <a:cs typeface="Traditional Arabic" panose="02020603050405020304" pitchFamily="18" charset="-78"/>
              </a:rPr>
              <a:t>)</a:t>
            </a:r>
          </a:p>
          <a:p>
            <a:pPr algn="ctr"/>
            <a:r>
              <a:rPr lang="ar-SA" sz="3200" b="1" dirty="0" smtClean="0">
                <a:latin typeface="Traditional Arabic" panose="02020603050405020304" pitchFamily="18" charset="-78"/>
                <a:cs typeface="Traditional Arabic" panose="02020603050405020304" pitchFamily="18" charset="-78"/>
              </a:rPr>
              <a:t> + (02</a:t>
            </a:r>
            <a:r>
              <a:rPr lang="ar-SA" sz="3200" b="1" dirty="0" smtClean="0">
                <a:cs typeface="Traditional Arabic" panose="02020603050405020304" pitchFamily="18" charset="-78"/>
              </a:rPr>
              <a:t>‚ × </a:t>
            </a:r>
            <a:r>
              <a:rPr lang="ar-SA" sz="3200" b="1" dirty="0">
                <a:latin typeface="Traditional Arabic" panose="02020603050405020304" pitchFamily="18" charset="-78"/>
                <a:cs typeface="Traditional Arabic" panose="02020603050405020304" pitchFamily="18" charset="-78"/>
              </a:rPr>
              <a:t>02</a:t>
            </a:r>
            <a:r>
              <a:rPr lang="ar-SA" sz="3200" b="1" dirty="0" smtClean="0">
                <a:cs typeface="Traditional Arabic" panose="02020603050405020304" pitchFamily="18" charset="-78"/>
              </a:rPr>
              <a:t>‚ )  </a:t>
            </a:r>
            <a:r>
              <a:rPr lang="ar-SA" sz="3200" b="1" dirty="0" smtClean="0">
                <a:latin typeface="Traditional Arabic" panose="02020603050405020304" pitchFamily="18" charset="-78"/>
                <a:cs typeface="Traditional Arabic" panose="02020603050405020304" pitchFamily="18" charset="-78"/>
              </a:rPr>
              <a:t>= </a:t>
            </a:r>
            <a:endParaRPr lang="ar-SA" sz="3200" b="1" dirty="0">
              <a:latin typeface="Traditional Arabic" panose="02020603050405020304" pitchFamily="18" charset="-78"/>
              <a:cs typeface="Traditional Arabic" panose="02020603050405020304" pitchFamily="18" charset="-78"/>
            </a:endParaRPr>
          </a:p>
        </p:txBody>
      </p:sp>
      <p:sp>
        <p:nvSpPr>
          <p:cNvPr id="4" name="مربع نص 3"/>
          <p:cNvSpPr txBox="1"/>
          <p:nvPr/>
        </p:nvSpPr>
        <p:spPr>
          <a:xfrm>
            <a:off x="5004048" y="3286725"/>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0084</a:t>
            </a:r>
            <a:r>
              <a:rPr lang="ar-SA" sz="3600" b="1" dirty="0" smtClean="0">
                <a:latin typeface="Calibri"/>
              </a:rPr>
              <a:t>‚8</a:t>
            </a:r>
            <a:endParaRPr lang="ar-SA" sz="3600" b="1" dirty="0"/>
          </a:p>
        </p:txBody>
      </p:sp>
      <p:sp>
        <p:nvSpPr>
          <p:cNvPr id="5" name="مربع نص 4"/>
          <p:cNvSpPr txBox="1"/>
          <p:nvPr/>
        </p:nvSpPr>
        <p:spPr>
          <a:xfrm>
            <a:off x="2195736" y="3286725"/>
            <a:ext cx="216024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084‚8</a:t>
            </a:r>
            <a:endParaRPr lang="ar-SA" sz="3600" b="1" dirty="0"/>
          </a:p>
        </p:txBody>
      </p:sp>
      <p:sp>
        <p:nvSpPr>
          <p:cNvPr id="6" name="مربع نص 5"/>
          <p:cNvSpPr txBox="1"/>
          <p:nvPr/>
        </p:nvSpPr>
        <p:spPr>
          <a:xfrm>
            <a:off x="5220072" y="4293096"/>
            <a:ext cx="2664296"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00084‚8</a:t>
            </a:r>
            <a:endParaRPr lang="ar-SA" sz="3600" b="1" dirty="0"/>
          </a:p>
        </p:txBody>
      </p:sp>
      <p:sp>
        <p:nvSpPr>
          <p:cNvPr id="7" name="مربع نص 6"/>
          <p:cNvSpPr txBox="1"/>
          <p:nvPr/>
        </p:nvSpPr>
        <p:spPr>
          <a:xfrm>
            <a:off x="827584" y="4293096"/>
            <a:ext cx="360040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00804‚8</a:t>
            </a:r>
            <a:endParaRPr lang="ar-SA" sz="3600" b="1" dirty="0"/>
          </a:p>
        </p:txBody>
      </p:sp>
    </p:spTree>
    <p:extLst>
      <p:ext uri="{BB962C8B-B14F-4D97-AF65-F5344CB8AC3E}">
        <p14:creationId xmlns:p14="http://schemas.microsoft.com/office/powerpoint/2010/main" val="125966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p:cNvGrpSpPr/>
          <p:nvPr/>
        </p:nvGrpSpPr>
        <p:grpSpPr>
          <a:xfrm>
            <a:off x="0" y="0"/>
            <a:ext cx="9252520" cy="6858000"/>
            <a:chOff x="0" y="0"/>
            <a:chExt cx="12357100" cy="685800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r="17038"/>
            <a:stretch/>
          </p:blipFill>
          <p:spPr>
            <a:xfrm>
              <a:off x="6667500" y="0"/>
              <a:ext cx="5689600" cy="6858000"/>
            </a:xfrm>
            <a:prstGeom prst="rect">
              <a:avLst/>
            </a:prstGeom>
          </p:spPr>
        </p:pic>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r="17038"/>
            <a:stretch/>
          </p:blipFill>
          <p:spPr>
            <a:xfrm>
              <a:off x="0" y="0"/>
              <a:ext cx="6667500" cy="6858000"/>
            </a:xfrm>
            <a:prstGeom prst="rect">
              <a:avLst/>
            </a:prstGeom>
          </p:spPr>
        </p:pic>
      </p:grpSp>
      <p:sp>
        <p:nvSpPr>
          <p:cNvPr id="6" name="مربع نص 5"/>
          <p:cNvSpPr txBox="1"/>
          <p:nvPr/>
        </p:nvSpPr>
        <p:spPr>
          <a:xfrm>
            <a:off x="611560" y="716503"/>
            <a:ext cx="8208912" cy="1200329"/>
          </a:xfrm>
          <a:prstGeom prst="rect">
            <a:avLst/>
          </a:prstGeom>
          <a:noFill/>
        </p:spPr>
        <p:txBody>
          <a:bodyPr wrap="square" rtlCol="1">
            <a:spAutoFit/>
          </a:bodyPr>
          <a:lstStyle/>
          <a:p>
            <a:pPr algn="ctr"/>
            <a:r>
              <a:rPr lang="ar-SA" sz="3600" b="1" dirty="0" smtClean="0">
                <a:latin typeface="Traditional Arabic" panose="02020603050405020304" pitchFamily="18" charset="-78"/>
                <a:cs typeface="Traditional Arabic" panose="02020603050405020304" pitchFamily="18" charset="-78"/>
              </a:rPr>
              <a:t>12/ إذا كان في مدرسة ثلث الطلاب يحبون الرياضيات و 400 طالب لا يحبونها فكم عدد الطلاب جميعاً ؟</a:t>
            </a:r>
            <a:endParaRPr lang="ar-SA" sz="3600" b="1" dirty="0">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5993579" y="2060848"/>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500</a:t>
            </a:r>
            <a:endParaRPr lang="ar-SA" sz="3600" b="1" dirty="0"/>
          </a:p>
        </p:txBody>
      </p:sp>
      <p:sp>
        <p:nvSpPr>
          <p:cNvPr id="8" name="مربع نص 7"/>
          <p:cNvSpPr txBox="1"/>
          <p:nvPr/>
        </p:nvSpPr>
        <p:spPr>
          <a:xfrm>
            <a:off x="6147940" y="3284984"/>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550</a:t>
            </a:r>
            <a:endParaRPr lang="ar-SA" sz="3600" b="1" dirty="0"/>
          </a:p>
        </p:txBody>
      </p:sp>
      <p:sp>
        <p:nvSpPr>
          <p:cNvPr id="9" name="مربع نص 8"/>
          <p:cNvSpPr txBox="1"/>
          <p:nvPr/>
        </p:nvSpPr>
        <p:spPr>
          <a:xfrm>
            <a:off x="495312" y="2413830"/>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 600</a:t>
            </a:r>
            <a:endParaRPr lang="ar-SA" sz="3600" b="1" dirty="0"/>
          </a:p>
        </p:txBody>
      </p:sp>
      <p:sp>
        <p:nvSpPr>
          <p:cNvPr id="10" name="مربع نص 9"/>
          <p:cNvSpPr txBox="1"/>
          <p:nvPr/>
        </p:nvSpPr>
        <p:spPr>
          <a:xfrm>
            <a:off x="595211" y="3644863"/>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/900</a:t>
            </a:r>
            <a:endParaRPr lang="ar-SA" sz="3600" b="1" dirty="0"/>
          </a:p>
        </p:txBody>
      </p:sp>
    </p:spTree>
    <p:extLst>
      <p:ext uri="{BB962C8B-B14F-4D97-AF65-F5344CB8AC3E}">
        <p14:creationId xmlns:p14="http://schemas.microsoft.com/office/powerpoint/2010/main" val="117372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rot="20507583">
            <a:off x="2069816" y="53079"/>
            <a:ext cx="4989164"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1796"/>
            <a:ext cx="9144000" cy="2689412"/>
          </a:xfrm>
          <a:prstGeom prst="rect">
            <a:avLst/>
          </a:prstGeom>
        </p:spPr>
      </p:pic>
      <p:sp>
        <p:nvSpPr>
          <p:cNvPr id="5" name="مربع نص 4"/>
          <p:cNvSpPr txBox="1"/>
          <p:nvPr/>
        </p:nvSpPr>
        <p:spPr>
          <a:xfrm>
            <a:off x="-468560" y="764704"/>
            <a:ext cx="8064896" cy="2308324"/>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13/ احسبي قيمة </a:t>
            </a:r>
          </a:p>
          <a:p>
            <a:r>
              <a:rPr lang="ar-SA" sz="3600" b="1" u="sng" dirty="0" smtClean="0">
                <a:latin typeface="Traditional Arabic" panose="02020603050405020304" pitchFamily="18" charset="-78"/>
                <a:cs typeface="Traditional Arabic" panose="02020603050405020304" pitchFamily="18" charset="-78"/>
              </a:rPr>
              <a:t>600</a:t>
            </a:r>
            <a:r>
              <a:rPr lang="ar-SA" sz="3600" b="1" dirty="0" smtClean="0">
                <a:latin typeface="Traditional Arabic" panose="02020603050405020304" pitchFamily="18" charset="-78"/>
                <a:cs typeface="Traditional Arabic" panose="02020603050405020304" pitchFamily="18" charset="-78"/>
              </a:rPr>
              <a:t>   +  </a:t>
            </a:r>
            <a:r>
              <a:rPr lang="ar-SA" sz="3600" b="1" u="sng" dirty="0" smtClean="0">
                <a:latin typeface="Traditional Arabic" panose="02020603050405020304" pitchFamily="18" charset="-78"/>
                <a:cs typeface="Traditional Arabic" panose="02020603050405020304" pitchFamily="18" charset="-78"/>
              </a:rPr>
              <a:t>60 </a:t>
            </a:r>
            <a:r>
              <a:rPr lang="ar-SA" sz="3600" b="1" dirty="0" smtClean="0">
                <a:latin typeface="Traditional Arabic" panose="02020603050405020304" pitchFamily="18" charset="-78"/>
                <a:cs typeface="Traditional Arabic" panose="02020603050405020304" pitchFamily="18" charset="-78"/>
              </a:rPr>
              <a:t>   + </a:t>
            </a:r>
            <a:r>
              <a:rPr lang="ar-SA" sz="3600" b="1" u="sng" dirty="0" smtClean="0">
                <a:latin typeface="Traditional Arabic" panose="02020603050405020304" pitchFamily="18" charset="-78"/>
                <a:cs typeface="Traditional Arabic" panose="02020603050405020304" pitchFamily="18" charset="-78"/>
              </a:rPr>
              <a:t> 6 </a:t>
            </a:r>
            <a:r>
              <a:rPr lang="ar-SA" sz="3600" b="1" dirty="0" smtClean="0">
                <a:latin typeface="Traditional Arabic" panose="02020603050405020304" pitchFamily="18" charset="-78"/>
                <a:cs typeface="Traditional Arabic" panose="02020603050405020304" pitchFamily="18" charset="-78"/>
              </a:rPr>
              <a:t>     = </a:t>
            </a:r>
          </a:p>
          <a:p>
            <a:r>
              <a:rPr lang="ar-SA" sz="3600" b="1" dirty="0" smtClean="0">
                <a:latin typeface="Traditional Arabic" panose="02020603050405020304" pitchFamily="18" charset="-78"/>
                <a:cs typeface="Traditional Arabic" panose="02020603050405020304" pitchFamily="18" charset="-78"/>
              </a:rPr>
              <a:t> 100     10     1000</a:t>
            </a:r>
          </a:p>
          <a:p>
            <a:endParaRPr lang="ar-SA" sz="3600" b="1" dirty="0">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5652120" y="2924944"/>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066‚12</a:t>
            </a:r>
            <a:endParaRPr lang="ar-SA" sz="3600" b="1" dirty="0"/>
          </a:p>
        </p:txBody>
      </p:sp>
      <p:sp>
        <p:nvSpPr>
          <p:cNvPr id="7" name="مربع نص 6"/>
          <p:cNvSpPr txBox="1"/>
          <p:nvPr/>
        </p:nvSpPr>
        <p:spPr>
          <a:xfrm>
            <a:off x="-36512" y="2924944"/>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606‚12</a:t>
            </a:r>
            <a:endParaRPr lang="ar-SA" sz="3600" b="1" dirty="0"/>
          </a:p>
        </p:txBody>
      </p:sp>
      <p:sp>
        <p:nvSpPr>
          <p:cNvPr id="8" name="مربع نص 7"/>
          <p:cNvSpPr txBox="1"/>
          <p:nvPr/>
        </p:nvSpPr>
        <p:spPr>
          <a:xfrm>
            <a:off x="5796136" y="4509120"/>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006‚12</a:t>
            </a:r>
            <a:endParaRPr lang="ar-SA" sz="3600" b="1" dirty="0"/>
          </a:p>
        </p:txBody>
      </p:sp>
      <p:sp>
        <p:nvSpPr>
          <p:cNvPr id="9" name="مربع نص 8"/>
          <p:cNvSpPr txBox="1"/>
          <p:nvPr/>
        </p:nvSpPr>
        <p:spPr>
          <a:xfrm>
            <a:off x="-108520" y="4509120"/>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006‚11</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3819291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p:nvSpPr>
        <p:spPr>
          <a:xfrm>
            <a:off x="4067944" y="116632"/>
            <a:ext cx="4824536" cy="1200329"/>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14/ [  56 , 25 , 81 , 98 ] </a:t>
            </a:r>
          </a:p>
          <a:p>
            <a:r>
              <a:rPr lang="ar-SA" sz="3600" b="1" dirty="0" smtClean="0">
                <a:latin typeface="Traditional Arabic" panose="02020603050405020304" pitchFamily="18" charset="-78"/>
                <a:cs typeface="Traditional Arabic" panose="02020603050405020304" pitchFamily="18" charset="-78"/>
              </a:rPr>
              <a:t>ما العدد الشاذ بين هذه الأعداد ؟</a:t>
            </a:r>
          </a:p>
        </p:txBody>
      </p:sp>
      <p:sp>
        <p:nvSpPr>
          <p:cNvPr id="5" name="مربع نص 4"/>
          <p:cNvSpPr txBox="1"/>
          <p:nvPr/>
        </p:nvSpPr>
        <p:spPr>
          <a:xfrm>
            <a:off x="6012160" y="1556792"/>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25</a:t>
            </a:r>
            <a:endParaRPr lang="ar-SA" sz="3600" b="1" dirty="0"/>
          </a:p>
        </p:txBody>
      </p:sp>
      <p:sp>
        <p:nvSpPr>
          <p:cNvPr id="6" name="مربع نص 5"/>
          <p:cNvSpPr txBox="1"/>
          <p:nvPr/>
        </p:nvSpPr>
        <p:spPr>
          <a:xfrm>
            <a:off x="5940152" y="3420684"/>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81</a:t>
            </a:r>
            <a:endParaRPr lang="ar-SA" sz="3600" b="1" dirty="0"/>
          </a:p>
        </p:txBody>
      </p:sp>
      <p:sp>
        <p:nvSpPr>
          <p:cNvPr id="7" name="مربع نص 6"/>
          <p:cNvSpPr txBox="1"/>
          <p:nvPr/>
        </p:nvSpPr>
        <p:spPr>
          <a:xfrm>
            <a:off x="5801815" y="2492896"/>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56</a:t>
            </a:r>
            <a:endParaRPr lang="ar-SA" sz="3600" b="1" dirty="0"/>
          </a:p>
        </p:txBody>
      </p:sp>
      <p:sp>
        <p:nvSpPr>
          <p:cNvPr id="8" name="مربع نص 7"/>
          <p:cNvSpPr txBox="1"/>
          <p:nvPr/>
        </p:nvSpPr>
        <p:spPr>
          <a:xfrm>
            <a:off x="5652120" y="4365104"/>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98  </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17518772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6512" y="1199654"/>
            <a:ext cx="9073008" cy="1077218"/>
          </a:xfrm>
          <a:prstGeom prst="rect">
            <a:avLst/>
          </a:prstGeom>
          <a:noFill/>
        </p:spPr>
        <p:txBody>
          <a:bodyPr wrap="square" rtlCol="1">
            <a:spAutoFit/>
          </a:bodyPr>
          <a:lstStyle/>
          <a:p>
            <a:pPr algn="ctr"/>
            <a:r>
              <a:rPr lang="ar-SA" sz="3200" b="1" dirty="0" smtClean="0">
                <a:latin typeface="Traditional Arabic" panose="02020603050405020304" pitchFamily="18" charset="-78"/>
                <a:cs typeface="Traditional Arabic" panose="02020603050405020304" pitchFamily="18" charset="-78"/>
              </a:rPr>
              <a:t>15/ إذا كان </a:t>
            </a:r>
            <a:r>
              <a:rPr lang="ar-SA" sz="3200" b="1" dirty="0" smtClean="0">
                <a:latin typeface="Traditional Arabic" panose="02020603050405020304" pitchFamily="18" charset="-78"/>
                <a:cs typeface="Traditional Arabic" panose="02020603050405020304" pitchFamily="18" charset="-78"/>
              </a:rPr>
              <a:t>8% </a:t>
            </a:r>
            <a:r>
              <a:rPr lang="ar-SA" sz="3200" b="1" dirty="0" smtClean="0">
                <a:latin typeface="Traditional Arabic" panose="02020603050405020304" pitchFamily="18" charset="-78"/>
                <a:cs typeface="Traditional Arabic" panose="02020603050405020304" pitchFamily="18" charset="-78"/>
              </a:rPr>
              <a:t>من مصروف محمد تعادل 10 فكم مصروف محمد ؟</a:t>
            </a:r>
          </a:p>
          <a:p>
            <a:endParaRPr lang="ar-SA" sz="32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4788024" y="3068960"/>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100</a:t>
            </a:r>
            <a:endParaRPr lang="ar-SA" sz="3600" b="1" dirty="0"/>
          </a:p>
        </p:txBody>
      </p:sp>
      <p:sp>
        <p:nvSpPr>
          <p:cNvPr id="6" name="مربع نص 5"/>
          <p:cNvSpPr txBox="1"/>
          <p:nvPr/>
        </p:nvSpPr>
        <p:spPr>
          <a:xfrm>
            <a:off x="4716016" y="4653136"/>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125</a:t>
            </a:r>
            <a:endParaRPr lang="ar-SA" sz="3600" b="1" dirty="0"/>
          </a:p>
        </p:txBody>
      </p:sp>
      <p:sp>
        <p:nvSpPr>
          <p:cNvPr id="7" name="مربع نص 6"/>
          <p:cNvSpPr txBox="1"/>
          <p:nvPr/>
        </p:nvSpPr>
        <p:spPr>
          <a:xfrm>
            <a:off x="539552" y="2948751"/>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120</a:t>
            </a:r>
            <a:endParaRPr lang="ar-SA" sz="3600" b="1" dirty="0"/>
          </a:p>
        </p:txBody>
      </p:sp>
      <p:sp>
        <p:nvSpPr>
          <p:cNvPr id="8" name="مربع نص 7"/>
          <p:cNvSpPr txBox="1"/>
          <p:nvPr/>
        </p:nvSpPr>
        <p:spPr>
          <a:xfrm>
            <a:off x="251520" y="4532927"/>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130</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226487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317"/>
            <a:ext cx="9144000" cy="6870317"/>
          </a:xfrm>
          <a:prstGeom prst="rect">
            <a:avLst/>
          </a:prstGeom>
        </p:spPr>
      </p:pic>
      <p:sp>
        <p:nvSpPr>
          <p:cNvPr id="8" name="مستطيل مستدير الزوايا 7"/>
          <p:cNvSpPr/>
          <p:nvPr/>
        </p:nvSpPr>
        <p:spPr>
          <a:xfrm>
            <a:off x="1331640" y="332656"/>
            <a:ext cx="6807624" cy="1008112"/>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6" name="مجموعة 5"/>
          <p:cNvGrpSpPr/>
          <p:nvPr/>
        </p:nvGrpSpPr>
        <p:grpSpPr>
          <a:xfrm>
            <a:off x="611560" y="695598"/>
            <a:ext cx="9073008" cy="1077218"/>
            <a:chOff x="611560" y="695598"/>
            <a:chExt cx="9073008" cy="1077218"/>
          </a:xfrm>
        </p:grpSpPr>
        <p:sp>
          <p:nvSpPr>
            <p:cNvPr id="11" name="مربع نص 10"/>
            <p:cNvSpPr txBox="1"/>
            <p:nvPr/>
          </p:nvSpPr>
          <p:spPr>
            <a:xfrm>
              <a:off x="611560" y="695598"/>
              <a:ext cx="9073008" cy="1077218"/>
            </a:xfrm>
            <a:prstGeom prst="rect">
              <a:avLst/>
            </a:prstGeom>
            <a:noFill/>
          </p:spPr>
          <p:txBody>
            <a:bodyPr wrap="square" rtlCol="1">
              <a:spAutoFit/>
            </a:bodyPr>
            <a:lstStyle/>
            <a:p>
              <a:pPr algn="ctr"/>
              <a:r>
                <a:rPr lang="ar-SA" sz="3200" b="1" dirty="0" smtClean="0">
                  <a:latin typeface="Traditional Arabic" panose="02020603050405020304" pitchFamily="18" charset="-78"/>
                  <a:cs typeface="Traditional Arabic" panose="02020603050405020304" pitchFamily="18" charset="-78"/>
                </a:rPr>
                <a:t>16/ كم النسبة المئوية لـ   </a:t>
              </a:r>
              <a:r>
                <a:rPr lang="ar-SA" sz="3200" b="1" dirty="0" smtClean="0">
                  <a:latin typeface="Traditional Arabic" panose="02020603050405020304" pitchFamily="18" charset="-78"/>
                  <a:cs typeface="Traditional Arabic" panose="02020603050405020304" pitchFamily="18" charset="-78"/>
                  <a:sym typeface="خطوط الكيلاني للرياضيات_2"/>
                </a:rPr>
                <a:t>إلى 2</a:t>
              </a:r>
              <a:r>
                <a:rPr lang="ar-SA" sz="3200" b="1" dirty="0" smtClean="0">
                  <a:latin typeface="Traditional Arabic" panose="02020603050405020304" pitchFamily="18" charset="-78"/>
                  <a:cs typeface="Traditional Arabic" panose="02020603050405020304" pitchFamily="18" charset="-78"/>
                </a:rPr>
                <a:t>؟  </a:t>
              </a:r>
            </a:p>
            <a:p>
              <a:endParaRPr lang="ar-SA" sz="3200" b="1" dirty="0">
                <a:latin typeface="Traditional Arabic" panose="02020603050405020304" pitchFamily="18" charset="-78"/>
                <a:cs typeface="Traditional Arabic" panose="02020603050405020304" pitchFamily="18" charset="-78"/>
              </a:endParaRPr>
            </a:p>
          </p:txBody>
        </p:sp>
        <p:sp>
          <p:nvSpPr>
            <p:cNvPr id="12" name="مربع نص 11"/>
            <p:cNvSpPr txBox="1"/>
            <p:nvPr/>
          </p:nvSpPr>
          <p:spPr>
            <a:xfrm>
              <a:off x="4031940" y="745540"/>
              <a:ext cx="396044" cy="523220"/>
            </a:xfrm>
            <a:prstGeom prst="rect">
              <a:avLst/>
            </a:prstGeom>
            <a:noFill/>
          </p:spPr>
          <p:txBody>
            <a:bodyPr wrap="square" rtlCol="1">
              <a:spAutoFit/>
            </a:bodyPr>
            <a:lstStyle/>
            <a:p>
              <a:r>
                <a:rPr lang="ar-SA" sz="2800" b="1" dirty="0" smtClean="0"/>
                <a:t>5</a:t>
              </a:r>
              <a:endParaRPr lang="ar-SA" sz="2800" b="1" dirty="0"/>
            </a:p>
          </p:txBody>
        </p:sp>
        <p:sp>
          <p:nvSpPr>
            <p:cNvPr id="13" name="مربع نص 12"/>
            <p:cNvSpPr txBox="1"/>
            <p:nvPr/>
          </p:nvSpPr>
          <p:spPr>
            <a:xfrm>
              <a:off x="2879812" y="745540"/>
              <a:ext cx="396044" cy="523220"/>
            </a:xfrm>
            <a:prstGeom prst="rect">
              <a:avLst/>
            </a:prstGeom>
            <a:noFill/>
          </p:spPr>
          <p:txBody>
            <a:bodyPr wrap="square" rtlCol="1">
              <a:spAutoFit/>
            </a:bodyPr>
            <a:lstStyle/>
            <a:p>
              <a:r>
                <a:rPr lang="ar-SA" sz="2800" b="1" dirty="0" smtClean="0"/>
                <a:t>5</a:t>
              </a:r>
              <a:endParaRPr lang="ar-SA" sz="2800" b="1" dirty="0"/>
            </a:p>
          </p:txBody>
        </p:sp>
      </p:grpSp>
      <p:sp>
        <p:nvSpPr>
          <p:cNvPr id="14" name="مستطيل مستدير الزوايا 13"/>
          <p:cNvSpPr/>
          <p:nvPr/>
        </p:nvSpPr>
        <p:spPr>
          <a:xfrm>
            <a:off x="4932040" y="1772816"/>
            <a:ext cx="2808312" cy="2592288"/>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مستدير الزوايا 14"/>
          <p:cNvSpPr/>
          <p:nvPr/>
        </p:nvSpPr>
        <p:spPr>
          <a:xfrm>
            <a:off x="1259632" y="1772816"/>
            <a:ext cx="2808312" cy="2592288"/>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p:cNvSpPr txBox="1"/>
          <p:nvPr/>
        </p:nvSpPr>
        <p:spPr>
          <a:xfrm>
            <a:off x="4716016" y="2204864"/>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20 %</a:t>
            </a:r>
            <a:endParaRPr lang="ar-SA" sz="3600" b="1" dirty="0"/>
          </a:p>
        </p:txBody>
      </p:sp>
      <p:sp>
        <p:nvSpPr>
          <p:cNvPr id="17" name="مربع نص 16"/>
          <p:cNvSpPr txBox="1"/>
          <p:nvPr/>
        </p:nvSpPr>
        <p:spPr>
          <a:xfrm>
            <a:off x="4572000" y="3429000"/>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50 %</a:t>
            </a:r>
            <a:endParaRPr lang="ar-SA" sz="3600" b="1" dirty="0"/>
          </a:p>
        </p:txBody>
      </p:sp>
      <p:sp>
        <p:nvSpPr>
          <p:cNvPr id="18" name="مربع نص 17"/>
          <p:cNvSpPr txBox="1"/>
          <p:nvPr/>
        </p:nvSpPr>
        <p:spPr>
          <a:xfrm>
            <a:off x="467544" y="2060848"/>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25 %</a:t>
            </a:r>
            <a:endParaRPr lang="ar-SA" sz="3600" b="1" dirty="0"/>
          </a:p>
        </p:txBody>
      </p:sp>
      <p:sp>
        <p:nvSpPr>
          <p:cNvPr id="19" name="مربع نص 18"/>
          <p:cNvSpPr txBox="1"/>
          <p:nvPr/>
        </p:nvSpPr>
        <p:spPr>
          <a:xfrm>
            <a:off x="683568" y="3524815"/>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75 %</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17525305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صورة 8"/>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123727" y="1957223"/>
            <a:ext cx="4896544" cy="3449423"/>
          </a:xfrm>
          <a:prstGeom prst="rect">
            <a:avLst/>
          </a:prstGeom>
          <a:noFill/>
          <a:ln>
            <a:noFill/>
          </a:ln>
        </p:spPr>
      </p:pic>
      <p:sp>
        <p:nvSpPr>
          <p:cNvPr id="10" name="مستطيل 9"/>
          <p:cNvSpPr/>
          <p:nvPr/>
        </p:nvSpPr>
        <p:spPr>
          <a:xfrm>
            <a:off x="1691680" y="354051"/>
            <a:ext cx="6027612" cy="1569660"/>
          </a:xfrm>
          <a:prstGeom prst="rect">
            <a:avLst/>
          </a:prstGeom>
        </p:spPr>
        <p:txBody>
          <a:bodyPr wrap="none">
            <a:spAutoFit/>
          </a:bodyPr>
          <a:lstStyle/>
          <a:p>
            <a:r>
              <a:rPr lang="ar-SA" sz="9600" dirty="0">
                <a:solidFill>
                  <a:srgbClr val="FF3399"/>
                </a:solidFill>
                <a:latin typeface="Arabic Typesetting" pitchFamily="66" charset="-78"/>
                <a:cs typeface="Arabic Typesetting" pitchFamily="66" charset="-78"/>
              </a:rPr>
              <a:t>بسم الله الرحمن الرحيم</a:t>
            </a:r>
            <a:endParaRPr lang="ar-SA" dirty="0"/>
          </a:p>
        </p:txBody>
      </p:sp>
    </p:spTree>
    <p:extLst>
      <p:ext uri="{BB962C8B-B14F-4D97-AF65-F5344CB8AC3E}">
        <p14:creationId xmlns:p14="http://schemas.microsoft.com/office/powerpoint/2010/main" val="27570341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1" cy="6858000"/>
          </a:xfrm>
          <a:prstGeom prst="rect">
            <a:avLst/>
          </a:prstGeom>
        </p:spPr>
      </p:pic>
      <p:sp>
        <p:nvSpPr>
          <p:cNvPr id="3" name="مربع نص 2"/>
          <p:cNvSpPr txBox="1"/>
          <p:nvPr/>
        </p:nvSpPr>
        <p:spPr>
          <a:xfrm>
            <a:off x="3491880" y="2854677"/>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500</a:t>
            </a:r>
            <a:endParaRPr lang="ar-SA" sz="3600" b="1" dirty="0"/>
          </a:p>
        </p:txBody>
      </p:sp>
      <p:sp>
        <p:nvSpPr>
          <p:cNvPr id="4" name="مربع نص 3"/>
          <p:cNvSpPr txBox="1"/>
          <p:nvPr/>
        </p:nvSpPr>
        <p:spPr>
          <a:xfrm>
            <a:off x="3275856" y="4306163"/>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12000</a:t>
            </a:r>
            <a:endParaRPr lang="ar-SA" sz="3600" b="1" dirty="0"/>
          </a:p>
        </p:txBody>
      </p:sp>
      <p:sp>
        <p:nvSpPr>
          <p:cNvPr id="5" name="مربع نص 4"/>
          <p:cNvSpPr txBox="1"/>
          <p:nvPr/>
        </p:nvSpPr>
        <p:spPr>
          <a:xfrm>
            <a:off x="3203848" y="3574757"/>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1000</a:t>
            </a:r>
            <a:endParaRPr lang="ar-SA" sz="3600" b="1" dirty="0"/>
          </a:p>
        </p:txBody>
      </p:sp>
      <p:sp>
        <p:nvSpPr>
          <p:cNvPr id="6" name="مربع نص 5"/>
          <p:cNvSpPr txBox="1"/>
          <p:nvPr/>
        </p:nvSpPr>
        <p:spPr>
          <a:xfrm>
            <a:off x="2843808" y="5085184"/>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12500</a:t>
            </a:r>
            <a:endParaRPr lang="ar-SA" sz="3600" b="1" dirty="0"/>
          </a:p>
          <a:p>
            <a:pPr marL="571500" indent="-571500">
              <a:buFont typeface="Calibri" panose="020F0502020204030204" pitchFamily="34" charset="0"/>
              <a:buChar char="④"/>
            </a:pPr>
            <a:endParaRPr lang="ar-SA" sz="3600" b="1" dirty="0"/>
          </a:p>
        </p:txBody>
      </p:sp>
      <p:sp>
        <p:nvSpPr>
          <p:cNvPr id="7" name="مربع نص 6"/>
          <p:cNvSpPr txBox="1"/>
          <p:nvPr/>
        </p:nvSpPr>
        <p:spPr>
          <a:xfrm>
            <a:off x="2843808" y="1268760"/>
            <a:ext cx="3528392" cy="2062103"/>
          </a:xfrm>
          <a:prstGeom prst="rect">
            <a:avLst/>
          </a:prstGeom>
          <a:noFill/>
        </p:spPr>
        <p:txBody>
          <a:bodyPr wrap="square" rtlCol="1">
            <a:spAutoFit/>
          </a:bodyPr>
          <a:lstStyle/>
          <a:p>
            <a:r>
              <a:rPr lang="ar-SA" sz="3200" b="1" dirty="0" smtClean="0">
                <a:latin typeface="Traditional Arabic" panose="02020603050405020304" pitchFamily="18" charset="-78"/>
                <a:cs typeface="Traditional Arabic" panose="02020603050405020304" pitchFamily="18" charset="-78"/>
              </a:rPr>
              <a:t>17/ إذا صرف رجل 60% </a:t>
            </a:r>
          </a:p>
          <a:p>
            <a:r>
              <a:rPr lang="ar-SA" sz="3200" b="1" dirty="0" smtClean="0">
                <a:latin typeface="Traditional Arabic" panose="02020603050405020304" pitchFamily="18" charset="-78"/>
                <a:cs typeface="Traditional Arabic" panose="02020603050405020304" pitchFamily="18" charset="-78"/>
              </a:rPr>
              <a:t>من راتبه فتبقى معه 4000</a:t>
            </a:r>
          </a:p>
          <a:p>
            <a:r>
              <a:rPr lang="ar-SA" sz="3200" b="1" dirty="0" smtClean="0">
                <a:latin typeface="Traditional Arabic" panose="02020603050405020304" pitchFamily="18" charset="-78"/>
                <a:cs typeface="Traditional Arabic" panose="02020603050405020304" pitchFamily="18" charset="-78"/>
              </a:rPr>
              <a:t>فكم كان راتبه ؟</a:t>
            </a:r>
          </a:p>
          <a:p>
            <a:endParaRPr lang="ar-SA"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292086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6512" y="1199654"/>
            <a:ext cx="9073008" cy="1754326"/>
          </a:xfrm>
          <a:prstGeom prst="rect">
            <a:avLst/>
          </a:prstGeom>
          <a:noFill/>
        </p:spPr>
        <p:txBody>
          <a:bodyPr wrap="square" rtlCol="1">
            <a:spAutoFit/>
          </a:bodyPr>
          <a:lstStyle/>
          <a:p>
            <a:pPr algn="ctr"/>
            <a:r>
              <a:rPr lang="ar-SA" sz="3600" b="1" dirty="0" smtClean="0">
                <a:latin typeface="Traditional Arabic" panose="02020603050405020304" pitchFamily="18" charset="-78"/>
                <a:cs typeface="Traditional Arabic" panose="02020603050405020304" pitchFamily="18" charset="-78"/>
              </a:rPr>
              <a:t>18/ يأخذ أحمد 9000 ريال ويخصم منه 9 % ثم يضاف إليه </a:t>
            </a:r>
          </a:p>
          <a:p>
            <a:pPr algn="ctr"/>
            <a:r>
              <a:rPr lang="ar-SA" sz="3600" b="1" dirty="0" smtClean="0">
                <a:latin typeface="Traditional Arabic" panose="02020603050405020304" pitchFamily="18" charset="-78"/>
                <a:cs typeface="Traditional Arabic" panose="02020603050405020304" pitchFamily="18" charset="-78"/>
              </a:rPr>
              <a:t>600 ريال , فكم راتب أحمد في الشهر </a:t>
            </a:r>
          </a:p>
          <a:p>
            <a:endParaRPr lang="ar-SA" sz="36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4788024" y="3068960"/>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7790 </a:t>
            </a:r>
            <a:endParaRPr lang="ar-SA" sz="3600" b="1" dirty="0"/>
          </a:p>
        </p:txBody>
      </p:sp>
      <p:sp>
        <p:nvSpPr>
          <p:cNvPr id="6" name="مربع نص 5"/>
          <p:cNvSpPr txBox="1"/>
          <p:nvPr/>
        </p:nvSpPr>
        <p:spPr>
          <a:xfrm>
            <a:off x="4716016" y="4653136"/>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8790</a:t>
            </a:r>
            <a:endParaRPr lang="ar-SA" sz="3600" b="1" dirty="0"/>
          </a:p>
        </p:txBody>
      </p:sp>
      <p:sp>
        <p:nvSpPr>
          <p:cNvPr id="7" name="مربع نص 6"/>
          <p:cNvSpPr txBox="1"/>
          <p:nvPr/>
        </p:nvSpPr>
        <p:spPr>
          <a:xfrm>
            <a:off x="539552" y="2948751"/>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8780</a:t>
            </a:r>
            <a:endParaRPr lang="ar-SA" sz="3600" b="1" dirty="0"/>
          </a:p>
        </p:txBody>
      </p:sp>
      <p:sp>
        <p:nvSpPr>
          <p:cNvPr id="8" name="مربع نص 7"/>
          <p:cNvSpPr txBox="1"/>
          <p:nvPr/>
        </p:nvSpPr>
        <p:spPr>
          <a:xfrm>
            <a:off x="251520" y="4532927"/>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smtClean="0"/>
              <a:t>8890 </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3482179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3200" b="1" dirty="0">
              <a:solidFill>
                <a:schemeClr val="tx1"/>
              </a:solidFill>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4716016" y="4653136"/>
            <a:ext cx="2952328" cy="646331"/>
          </a:xfrm>
          <a:prstGeom prst="rect">
            <a:avLst/>
          </a:prstGeom>
          <a:noFill/>
        </p:spPr>
        <p:txBody>
          <a:bodyPr wrap="square" rtlCol="1">
            <a:spAutoFit/>
          </a:bodyPr>
          <a:lstStyle/>
          <a:p>
            <a:pPr marL="571500" indent="-571500">
              <a:buFont typeface="Calibri" panose="020F0502020204030204" pitchFamily="34" charset="0"/>
              <a:buChar char="③"/>
            </a:pPr>
            <a:endParaRPr lang="ar-SA" sz="3600" b="1" dirty="0"/>
          </a:p>
        </p:txBody>
      </p:sp>
      <p:sp>
        <p:nvSpPr>
          <p:cNvPr id="7" name="مربع نص 6"/>
          <p:cNvSpPr txBox="1"/>
          <p:nvPr/>
        </p:nvSpPr>
        <p:spPr>
          <a:xfrm>
            <a:off x="539552" y="2948751"/>
            <a:ext cx="3096344" cy="646331"/>
          </a:xfrm>
          <a:prstGeom prst="rect">
            <a:avLst/>
          </a:prstGeom>
          <a:noFill/>
        </p:spPr>
        <p:txBody>
          <a:bodyPr wrap="square" rtlCol="1">
            <a:spAutoFit/>
          </a:bodyPr>
          <a:lstStyle/>
          <a:p>
            <a:pPr marL="571500" indent="-571500">
              <a:buFont typeface="Calibri" panose="020F0502020204030204" pitchFamily="34" charset="0"/>
              <a:buChar char="②"/>
            </a:pPr>
            <a:endParaRPr lang="ar-SA" sz="3600" b="1" dirty="0"/>
          </a:p>
        </p:txBody>
      </p:sp>
      <p:sp>
        <p:nvSpPr>
          <p:cNvPr id="8" name="مربع نص 7"/>
          <p:cNvSpPr txBox="1"/>
          <p:nvPr/>
        </p:nvSpPr>
        <p:spPr>
          <a:xfrm>
            <a:off x="251520" y="4532927"/>
            <a:ext cx="3240360" cy="646331"/>
          </a:xfrm>
          <a:prstGeom prst="rect">
            <a:avLst/>
          </a:prstGeom>
          <a:noFill/>
        </p:spPr>
        <p:txBody>
          <a:bodyPr wrap="square" rtlCol="1">
            <a:spAutoFit/>
          </a:bodyPr>
          <a:lstStyle/>
          <a:p>
            <a:pPr marL="571500" indent="-571500">
              <a:buFont typeface="Calibri" panose="020F0502020204030204" pitchFamily="34" charset="0"/>
              <a:buChar char="④"/>
            </a:pPr>
            <a:endParaRPr lang="ar-SA" sz="3600" b="1" dirty="0"/>
          </a:p>
        </p:txBody>
      </p:sp>
      <mc:AlternateContent xmlns:mc="http://schemas.openxmlformats.org/markup-compatibility/2006">
        <mc:Choice xmlns:a14="http://schemas.microsoft.com/office/drawing/2010/main" Requires="a14">
          <p:sp>
            <p:nvSpPr>
              <p:cNvPr id="10" name="مربع نص 9"/>
              <p:cNvSpPr txBox="1"/>
              <p:nvPr/>
            </p:nvSpPr>
            <p:spPr>
              <a:xfrm>
                <a:off x="251520" y="1278052"/>
                <a:ext cx="8352928" cy="1715983"/>
              </a:xfrm>
              <a:prstGeom prst="rect">
                <a:avLst/>
              </a:prstGeom>
              <a:noFill/>
            </p:spPr>
            <p:txBody>
              <a:bodyPr wrap="square" rtlCol="1">
                <a:spAutoFit/>
              </a:bodyPr>
              <a:lstStyle/>
              <a:p>
                <a:r>
                  <a:rPr lang="ar-SA" sz="4000" b="1" dirty="0" smtClean="0">
                    <a:latin typeface="Traditional Arabic" panose="02020603050405020304" pitchFamily="18" charset="-78"/>
                    <a:cs typeface="Traditional Arabic" panose="02020603050405020304" pitchFamily="18" charset="-78"/>
                  </a:rPr>
                  <a:t>19/  </a:t>
                </a:r>
                <a14:m>
                  <m:oMath xmlns:m="http://schemas.openxmlformats.org/officeDocument/2006/math">
                    <m:f>
                      <m:fPr>
                        <m:ctrlPr>
                          <a:rPr lang="ar-SA" sz="4000" b="1" i="1" smtClean="0">
                            <a:latin typeface="Cambria Math"/>
                            <a:cs typeface="Traditional Arabic" panose="02020603050405020304" pitchFamily="18" charset="-78"/>
                          </a:rPr>
                        </m:ctrlPr>
                      </m:fPr>
                      <m:num>
                        <m:rad>
                          <m:radPr>
                            <m:degHide m:val="on"/>
                            <m:ctrlPr>
                              <a:rPr lang="ar-SA" sz="4000" b="1" i="1" smtClean="0">
                                <a:latin typeface="Cambria Math"/>
                                <a:cs typeface="Traditional Arabic" panose="02020603050405020304" pitchFamily="18" charset="-78"/>
                              </a:rPr>
                            </m:ctrlPr>
                          </m:radPr>
                          <m:deg/>
                          <m:e>
                            <m:r>
                              <a:rPr lang="ar-SA" sz="4000" b="1" i="1" smtClean="0">
                                <a:latin typeface="Cambria Math"/>
                                <a:cs typeface="Traditional Arabic" panose="02020603050405020304" pitchFamily="18" charset="-78"/>
                              </a:rPr>
                              <m:t>𝟓𝟎</m:t>
                            </m:r>
                          </m:e>
                        </m:rad>
                        <m:r>
                          <a:rPr lang="ar-SA" sz="4000" b="1" i="1" smtClean="0">
                            <a:latin typeface="Cambria Math"/>
                            <a:cs typeface="Traditional Arabic" panose="02020603050405020304" pitchFamily="18" charset="-78"/>
                          </a:rPr>
                          <m:t>+ </m:t>
                        </m:r>
                        <m:rad>
                          <m:radPr>
                            <m:degHide m:val="on"/>
                            <m:ctrlPr>
                              <a:rPr lang="ar-SA" sz="4000" b="1" i="1" smtClean="0">
                                <a:latin typeface="Cambria Math"/>
                                <a:cs typeface="Traditional Arabic" panose="02020603050405020304" pitchFamily="18" charset="-78"/>
                              </a:rPr>
                            </m:ctrlPr>
                          </m:radPr>
                          <m:deg/>
                          <m:e>
                            <m:r>
                              <a:rPr lang="ar-SA" sz="4000" b="1" i="1" smtClean="0">
                                <a:latin typeface="Cambria Math"/>
                                <a:cs typeface="Traditional Arabic" panose="02020603050405020304" pitchFamily="18" charset="-78"/>
                              </a:rPr>
                              <m:t>𝟑𝟐</m:t>
                            </m:r>
                          </m:e>
                        </m:rad>
                      </m:num>
                      <m:den>
                        <m:rad>
                          <m:radPr>
                            <m:degHide m:val="on"/>
                            <m:ctrlPr>
                              <a:rPr lang="ar-SA" sz="4000" b="1" i="1" smtClean="0">
                                <a:latin typeface="Cambria Math"/>
                                <a:cs typeface="Traditional Arabic" panose="02020603050405020304" pitchFamily="18" charset="-78"/>
                              </a:rPr>
                            </m:ctrlPr>
                          </m:radPr>
                          <m:deg/>
                          <m:e>
                            <m:r>
                              <a:rPr lang="ar-SA" sz="4000" b="1" i="1" smtClean="0">
                                <a:latin typeface="Cambria Math"/>
                                <a:cs typeface="Traditional Arabic" panose="02020603050405020304" pitchFamily="18" charset="-78"/>
                              </a:rPr>
                              <m:t>𝟐</m:t>
                            </m:r>
                          </m:e>
                        </m:rad>
                      </m:den>
                    </m:f>
                  </m:oMath>
                </a14:m>
                <a:endParaRPr lang="en-US" sz="4000" b="1" dirty="0">
                  <a:latin typeface="Traditional Arabic" panose="02020603050405020304" pitchFamily="18" charset="-78"/>
                  <a:cs typeface="Traditional Arabic" panose="02020603050405020304" pitchFamily="18" charset="-78"/>
                </a:endParaRPr>
              </a:p>
              <a:p>
                <a:endParaRPr lang="ar-SA" sz="4000" dirty="0"/>
              </a:p>
            </p:txBody>
          </p:sp>
        </mc:Choice>
        <mc:Fallback>
          <p:sp>
            <p:nvSpPr>
              <p:cNvPr id="10" name="مربع نص 9"/>
              <p:cNvSpPr txBox="1">
                <a:spLocks noRot="1" noChangeAspect="1" noMove="1" noResize="1" noEditPoints="1" noAdjustHandles="1" noChangeArrowheads="1" noChangeShapeType="1" noTextEdit="1"/>
              </p:cNvSpPr>
              <p:nvPr/>
            </p:nvSpPr>
            <p:spPr>
              <a:xfrm>
                <a:off x="251520" y="1278052"/>
                <a:ext cx="8352928" cy="1715983"/>
              </a:xfrm>
              <a:prstGeom prst="rect">
                <a:avLst/>
              </a:prstGeom>
              <a:blipFill rotWithShape="1">
                <a:blip r:embed="rId3"/>
                <a:stretch>
                  <a:fillRect r="-2701"/>
                </a:stretch>
              </a:blipFill>
            </p:spPr>
            <p:txBody>
              <a:bodyPr/>
              <a:lstStyle/>
              <a:p>
                <a:r>
                  <a:rPr lang="ar-SA">
                    <a:noFill/>
                  </a:rPr>
                  <a:t> </a:t>
                </a:r>
              </a:p>
            </p:txBody>
          </p:sp>
        </mc:Fallback>
      </mc:AlternateContent>
      <p:sp>
        <p:nvSpPr>
          <p:cNvPr id="9" name="مربع نص 8"/>
          <p:cNvSpPr txBox="1"/>
          <p:nvPr/>
        </p:nvSpPr>
        <p:spPr>
          <a:xfrm>
            <a:off x="5004048" y="2829129"/>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41</a:t>
            </a:r>
            <a:endParaRPr lang="ar-SA" sz="3600" b="1" dirty="0"/>
          </a:p>
        </p:txBody>
      </p:sp>
      <p:sp>
        <p:nvSpPr>
          <p:cNvPr id="11" name="مربع نص 10"/>
          <p:cNvSpPr txBox="1"/>
          <p:nvPr/>
        </p:nvSpPr>
        <p:spPr>
          <a:xfrm>
            <a:off x="4716016" y="4413305"/>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4 +5 </a:t>
            </a:r>
            <a:r>
              <a:rPr lang="ar-SA" sz="3600" b="1" dirty="0" smtClean="0">
                <a:sym typeface="خطوط الكيلاني للرياضيات_2"/>
              </a:rPr>
              <a:t></a:t>
            </a:r>
            <a:r>
              <a:rPr lang="ar-SA" sz="3600" b="1" dirty="0" smtClean="0"/>
              <a:t>2 </a:t>
            </a:r>
            <a:endParaRPr lang="ar-SA" sz="3600" b="1" dirty="0"/>
          </a:p>
        </p:txBody>
      </p:sp>
      <p:sp>
        <p:nvSpPr>
          <p:cNvPr id="12" name="مربع نص 11"/>
          <p:cNvSpPr txBox="1"/>
          <p:nvPr/>
        </p:nvSpPr>
        <p:spPr>
          <a:xfrm>
            <a:off x="539552" y="2708920"/>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5 + 4  </a:t>
            </a:r>
            <a:r>
              <a:rPr lang="ar-SA" sz="3600" b="1" dirty="0" smtClean="0">
                <a:sym typeface="خطوط الكيلاني للرياضيات_2"/>
              </a:rPr>
              <a:t>2</a:t>
            </a:r>
            <a:endParaRPr lang="ar-SA" sz="3600" b="1" dirty="0"/>
          </a:p>
        </p:txBody>
      </p:sp>
      <p:sp>
        <p:nvSpPr>
          <p:cNvPr id="13" name="مربع نص 12"/>
          <p:cNvSpPr txBox="1"/>
          <p:nvPr/>
        </p:nvSpPr>
        <p:spPr>
          <a:xfrm>
            <a:off x="251520" y="4293096"/>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9</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348217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607"/>
            <a:ext cx="9252073" cy="687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8" t="22056" r="6754" b="53626"/>
          <a:stretch/>
        </p:blipFill>
        <p:spPr bwMode="auto">
          <a:xfrm>
            <a:off x="425025" y="476672"/>
            <a:ext cx="7567355" cy="162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5940152" y="476672"/>
            <a:ext cx="205222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dirty="0" smtClean="0">
                <a:solidFill>
                  <a:schemeClr val="tx1"/>
                </a:solidFill>
              </a:rPr>
              <a:t>20</a:t>
            </a:r>
            <a:endParaRPr lang="ar-SA" sz="5400" dirty="0">
              <a:solidFill>
                <a:schemeClr val="tx1"/>
              </a:solidFill>
            </a:endParaRPr>
          </a:p>
        </p:txBody>
      </p:sp>
      <p:sp>
        <p:nvSpPr>
          <p:cNvPr id="8" name="مربع نص 7"/>
          <p:cNvSpPr txBox="1"/>
          <p:nvPr/>
        </p:nvSpPr>
        <p:spPr>
          <a:xfrm>
            <a:off x="5004048" y="2829129"/>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20 %</a:t>
            </a:r>
            <a:endParaRPr lang="ar-SA" sz="3600" b="1" dirty="0"/>
          </a:p>
        </p:txBody>
      </p:sp>
      <p:sp>
        <p:nvSpPr>
          <p:cNvPr id="9" name="مربع نص 8"/>
          <p:cNvSpPr txBox="1"/>
          <p:nvPr/>
        </p:nvSpPr>
        <p:spPr>
          <a:xfrm>
            <a:off x="4716016" y="4413305"/>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15 %</a:t>
            </a:r>
            <a:endParaRPr lang="ar-SA" sz="3600" b="1" dirty="0"/>
          </a:p>
        </p:txBody>
      </p:sp>
      <p:sp>
        <p:nvSpPr>
          <p:cNvPr id="10" name="مربع نص 9"/>
          <p:cNvSpPr txBox="1"/>
          <p:nvPr/>
        </p:nvSpPr>
        <p:spPr>
          <a:xfrm>
            <a:off x="539552" y="2708920"/>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25 %</a:t>
            </a:r>
            <a:endParaRPr lang="ar-SA" sz="3600" b="1" dirty="0"/>
          </a:p>
        </p:txBody>
      </p:sp>
      <p:sp>
        <p:nvSpPr>
          <p:cNvPr id="11" name="مربع نص 10"/>
          <p:cNvSpPr txBox="1"/>
          <p:nvPr/>
        </p:nvSpPr>
        <p:spPr>
          <a:xfrm>
            <a:off x="251520" y="4293096"/>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10 %</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3685618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rot="20507583">
            <a:off x="2069816" y="53079"/>
            <a:ext cx="4989164"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بيضاوي 3"/>
          <p:cNvSpPr/>
          <p:nvPr/>
        </p:nvSpPr>
        <p:spPr>
          <a:xfrm>
            <a:off x="845840" y="260648"/>
            <a:ext cx="2160240"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68" y="-26348"/>
            <a:ext cx="3635896" cy="6884348"/>
          </a:xfrm>
          <a:prstGeom prst="rect">
            <a:avLst/>
          </a:prstGeom>
        </p:spPr>
      </p:pic>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8501644" y="-26348"/>
            <a:ext cx="648072" cy="6884348"/>
          </a:xfrm>
          <a:prstGeom prst="rect">
            <a:avLst/>
          </a:prstGeom>
        </p:spPr>
      </p:pic>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7853572" y="1036"/>
            <a:ext cx="648072" cy="6884348"/>
          </a:xfrm>
          <a:prstGeom prst="rect">
            <a:avLst/>
          </a:prstGeom>
        </p:spPr>
      </p:pic>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7205500" y="1036"/>
            <a:ext cx="648072" cy="6884348"/>
          </a:xfrm>
          <a:prstGeom prst="rect">
            <a:avLst/>
          </a:prstGeom>
        </p:spPr>
      </p:pic>
      <p:pic>
        <p:nvPicPr>
          <p:cNvPr id="9" name="صورة 8"/>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6567949" y="554"/>
            <a:ext cx="648072" cy="6884348"/>
          </a:xfrm>
          <a:prstGeom prst="rect">
            <a:avLst/>
          </a:prstGeom>
        </p:spPr>
      </p:pic>
      <p:pic>
        <p:nvPicPr>
          <p:cNvPr id="10" name="صورة 9"/>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919877" y="-26348"/>
            <a:ext cx="648072" cy="6884348"/>
          </a:xfrm>
          <a:prstGeom prst="rect">
            <a:avLst/>
          </a:prstGeom>
        </p:spPr>
      </p:pic>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271805" y="1036"/>
            <a:ext cx="648072" cy="6884348"/>
          </a:xfrm>
          <a:prstGeom prst="rect">
            <a:avLst/>
          </a:prstGeom>
        </p:spPr>
      </p:pic>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4623733" y="1036"/>
            <a:ext cx="648072" cy="6884348"/>
          </a:xfrm>
          <a:prstGeom prst="rect">
            <a:avLst/>
          </a:prstGeom>
        </p:spPr>
      </p:pic>
      <p:pic>
        <p:nvPicPr>
          <p:cNvPr id="13" name="صورة 12"/>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3986182" y="554"/>
            <a:ext cx="648072" cy="6884348"/>
          </a:xfrm>
          <a:prstGeom prst="rect">
            <a:avLst/>
          </a:prstGeom>
        </p:spPr>
      </p:pic>
      <p:sp>
        <p:nvSpPr>
          <p:cNvPr id="14" name="شكل بيضاوي 13"/>
          <p:cNvSpPr/>
          <p:nvPr/>
        </p:nvSpPr>
        <p:spPr>
          <a:xfrm>
            <a:off x="2339752" y="121557"/>
            <a:ext cx="5990957"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a:off x="-1188640" y="1124744"/>
            <a:ext cx="9073008" cy="2123658"/>
          </a:xfrm>
          <a:prstGeom prst="rect">
            <a:avLst/>
          </a:prstGeom>
          <a:noFill/>
        </p:spPr>
        <p:txBody>
          <a:bodyPr wrap="square" rtlCol="1">
            <a:spAutoFit/>
          </a:bodyPr>
          <a:lstStyle/>
          <a:p>
            <a:r>
              <a:rPr lang="ar-SA" sz="4400" b="1" dirty="0" smtClean="0">
                <a:latin typeface="Traditional Arabic" panose="02020603050405020304" pitchFamily="18" charset="-78"/>
                <a:cs typeface="Traditional Arabic" panose="02020603050405020304" pitchFamily="18" charset="-78"/>
              </a:rPr>
              <a:t>21/ </a:t>
            </a:r>
            <a:r>
              <a:rPr lang="ar-SA" sz="4400" b="1" dirty="0">
                <a:latin typeface="Traditional Arabic" panose="02020603050405020304" pitchFamily="18" charset="-78"/>
                <a:cs typeface="Traditional Arabic" panose="02020603050405020304" pitchFamily="18" charset="-78"/>
              </a:rPr>
              <a:t>أوجدي ناتج  </a:t>
            </a:r>
            <a:endParaRPr lang="ar-SA" sz="4400" b="1" dirty="0" smtClean="0">
              <a:latin typeface="Traditional Arabic" panose="02020603050405020304" pitchFamily="18" charset="-78"/>
              <a:cs typeface="Traditional Arabic" panose="02020603050405020304" pitchFamily="18" charset="-78"/>
            </a:endParaRPr>
          </a:p>
          <a:p>
            <a:r>
              <a:rPr lang="ar-SA" sz="4400" b="1" dirty="0" smtClean="0">
                <a:latin typeface="Traditional Arabic" panose="02020603050405020304" pitchFamily="18" charset="-78"/>
                <a:cs typeface="Traditional Arabic" panose="02020603050405020304" pitchFamily="18" charset="-78"/>
              </a:rPr>
              <a:t>  </a:t>
            </a:r>
            <a:r>
              <a:rPr lang="ar-SA" sz="4400" b="1" dirty="0">
                <a:latin typeface="Traditional Arabic" panose="02020603050405020304" pitchFamily="18" charset="-78"/>
                <a:cs typeface="Traditional Arabic" panose="02020603050405020304" pitchFamily="18" charset="-78"/>
              </a:rPr>
              <a:t>(س + ص)</a:t>
            </a:r>
            <a:r>
              <a:rPr lang="ar-SA" sz="4400" b="1" baseline="30000" dirty="0">
                <a:latin typeface="Traditional Arabic" panose="02020603050405020304" pitchFamily="18" charset="-78"/>
                <a:cs typeface="Traditional Arabic" panose="02020603050405020304" pitchFamily="18" charset="-78"/>
              </a:rPr>
              <a:t>2</a:t>
            </a:r>
            <a:r>
              <a:rPr lang="ar-SA" sz="4400" b="1" dirty="0">
                <a:latin typeface="Traditional Arabic" panose="02020603050405020304" pitchFamily="18" charset="-78"/>
                <a:cs typeface="Traditional Arabic" panose="02020603050405020304" pitchFamily="18" charset="-78"/>
              </a:rPr>
              <a:t>  -  (س –  ص) </a:t>
            </a:r>
            <a:r>
              <a:rPr lang="ar-SA" sz="4400" b="1" baseline="30000" dirty="0">
                <a:latin typeface="Traditional Arabic" panose="02020603050405020304" pitchFamily="18" charset="-78"/>
                <a:cs typeface="Traditional Arabic" panose="02020603050405020304" pitchFamily="18" charset="-78"/>
              </a:rPr>
              <a:t>2</a:t>
            </a:r>
            <a:endParaRPr lang="en-US" sz="4400" b="1" dirty="0">
              <a:latin typeface="Traditional Arabic" panose="02020603050405020304" pitchFamily="18" charset="-78"/>
              <a:cs typeface="Traditional Arabic" panose="02020603050405020304" pitchFamily="18" charset="-78"/>
            </a:endParaRPr>
          </a:p>
          <a:p>
            <a:r>
              <a:rPr lang="ar-SA" sz="4400" b="1" dirty="0" smtClean="0">
                <a:latin typeface="Traditional Arabic" panose="02020603050405020304" pitchFamily="18" charset="-78"/>
                <a:cs typeface="Traditional Arabic" panose="02020603050405020304" pitchFamily="18" charset="-78"/>
              </a:rPr>
              <a:t>  </a:t>
            </a:r>
            <a:endParaRPr lang="ar-SA" sz="4400" b="1" dirty="0">
              <a:latin typeface="Traditional Arabic" panose="02020603050405020304" pitchFamily="18" charset="-78"/>
              <a:cs typeface="Traditional Arabic" panose="02020603050405020304" pitchFamily="18" charset="-78"/>
            </a:endParaRPr>
          </a:p>
        </p:txBody>
      </p:sp>
      <p:sp>
        <p:nvSpPr>
          <p:cNvPr id="16" name="مربع نص 15"/>
          <p:cNvSpPr txBox="1"/>
          <p:nvPr/>
        </p:nvSpPr>
        <p:spPr>
          <a:xfrm>
            <a:off x="5724128" y="3429000"/>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س ص</a:t>
            </a:r>
            <a:endParaRPr lang="ar-SA" sz="3600" b="1" dirty="0"/>
          </a:p>
        </p:txBody>
      </p:sp>
      <p:sp>
        <p:nvSpPr>
          <p:cNvPr id="17" name="مربع نص 16"/>
          <p:cNvSpPr txBox="1"/>
          <p:nvPr/>
        </p:nvSpPr>
        <p:spPr>
          <a:xfrm>
            <a:off x="2627784" y="3429000"/>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2 س ص </a:t>
            </a:r>
            <a:endParaRPr lang="ar-SA" sz="3600" b="1" dirty="0"/>
          </a:p>
        </p:txBody>
      </p:sp>
      <p:sp>
        <p:nvSpPr>
          <p:cNvPr id="18" name="مربع نص 17"/>
          <p:cNvSpPr txBox="1"/>
          <p:nvPr/>
        </p:nvSpPr>
        <p:spPr>
          <a:xfrm>
            <a:off x="5580112" y="4581128"/>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4 س ص </a:t>
            </a:r>
            <a:endParaRPr lang="ar-SA" sz="3600" b="1" dirty="0"/>
          </a:p>
        </p:txBody>
      </p:sp>
      <p:sp>
        <p:nvSpPr>
          <p:cNvPr id="19" name="مربع نص 18"/>
          <p:cNvSpPr txBox="1"/>
          <p:nvPr/>
        </p:nvSpPr>
        <p:spPr>
          <a:xfrm>
            <a:off x="2627784" y="4581127"/>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6 س ص</a:t>
            </a:r>
            <a:endParaRPr lang="ar-SA" sz="3600" b="1" dirty="0"/>
          </a:p>
        </p:txBody>
      </p:sp>
    </p:spTree>
    <p:extLst>
      <p:ext uri="{BB962C8B-B14F-4D97-AF65-F5344CB8AC3E}">
        <p14:creationId xmlns:p14="http://schemas.microsoft.com/office/powerpoint/2010/main" val="20479487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3456004" y="1365882"/>
                <a:ext cx="2150204" cy="119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3200" b="1" i="1">
                              <a:latin typeface="Cambria Math"/>
                            </a:rPr>
                          </m:ctrlPr>
                        </m:dPr>
                        <m:e>
                          <m:rad>
                            <m:radPr>
                              <m:ctrlPr>
                                <a:rPr lang="en-US" sz="3200" b="1" i="1">
                                  <a:latin typeface="Cambria Math"/>
                                </a:rPr>
                              </m:ctrlPr>
                            </m:radPr>
                            <m:deg>
                              <m:r>
                                <a:rPr lang="en-US" sz="3200" b="1" i="1">
                                  <a:latin typeface="Cambria Math"/>
                                </a:rPr>
                                <m:t>𝟔</m:t>
                              </m:r>
                            </m:deg>
                            <m:e>
                              <m:sSup>
                                <m:sSupPr>
                                  <m:ctrlPr>
                                    <a:rPr lang="en-US" sz="3200" b="1" i="1">
                                      <a:latin typeface="Cambria Math"/>
                                    </a:rPr>
                                  </m:ctrlPr>
                                </m:sSupPr>
                                <m:e>
                                  <m:r>
                                    <a:rPr lang="en-US" sz="3200" b="1" i="1">
                                      <a:latin typeface="Cambria Math"/>
                                    </a:rPr>
                                    <m:t>(</m:t>
                                  </m:r>
                                  <m:r>
                                    <a:rPr lang="en-US" sz="3200" b="1" i="1">
                                      <a:latin typeface="Cambria Math"/>
                                    </a:rPr>
                                    <m:t>𝟔𝟒</m:t>
                                  </m:r>
                                  <m:r>
                                    <a:rPr lang="en-US" sz="3200" b="1" i="1">
                                      <a:latin typeface="Cambria Math"/>
                                    </a:rPr>
                                    <m:t>)</m:t>
                                  </m:r>
                                </m:e>
                                <m:sup>
                                  <m:f>
                                    <m:fPr>
                                      <m:ctrlPr>
                                        <a:rPr lang="en-US" sz="3200" b="1" i="1">
                                          <a:latin typeface="Cambria Math"/>
                                        </a:rPr>
                                      </m:ctrlPr>
                                    </m:fPr>
                                    <m:num>
                                      <m:r>
                                        <a:rPr lang="en-US" sz="3200" b="1" i="1">
                                          <a:latin typeface="Cambria Math"/>
                                        </a:rPr>
                                        <m:t>𝟏</m:t>
                                      </m:r>
                                    </m:num>
                                    <m:den>
                                      <m:r>
                                        <a:rPr lang="en-US" sz="3200" b="1" i="1">
                                          <a:latin typeface="Cambria Math"/>
                                        </a:rPr>
                                        <m:t>𝟐</m:t>
                                      </m:r>
                                    </m:den>
                                  </m:f>
                                </m:sup>
                              </m:sSup>
                            </m:e>
                          </m:rad>
                        </m:e>
                      </m:d>
                    </m:oMath>
                  </m:oMathPara>
                </a14:m>
                <a:endParaRPr lang="ar-SA" sz="3200" b="1" dirty="0"/>
              </a:p>
            </p:txBody>
          </p:sp>
        </mc:Choice>
        <mc:Fallback xmlns="">
          <p:sp>
            <p:nvSpPr>
              <p:cNvPr id="2" name="مستطيل 1"/>
              <p:cNvSpPr>
                <a:spLocks noRot="1" noChangeAspect="1" noMove="1" noResize="1" noEditPoints="1" noAdjustHandles="1" noChangeArrowheads="1" noChangeShapeType="1" noTextEdit="1"/>
              </p:cNvSpPr>
              <p:nvPr/>
            </p:nvSpPr>
            <p:spPr>
              <a:xfrm>
                <a:off x="3456004" y="1365882"/>
                <a:ext cx="2150204" cy="1198854"/>
              </a:xfrm>
              <a:prstGeom prst="rect">
                <a:avLst/>
              </a:prstGeom>
              <a:blipFill rotWithShape="1">
                <a:blip r:embed="rId2"/>
                <a:stretch>
                  <a:fillRect/>
                </a:stretch>
              </a:blipFill>
            </p:spPr>
            <p:txBody>
              <a:bodyPr/>
              <a:lstStyle/>
              <a:p>
                <a:r>
                  <a:rPr lang="ar-SA">
                    <a:noFill/>
                  </a:rPr>
                  <a:t> </a:t>
                </a:r>
              </a:p>
            </p:txBody>
          </p:sp>
        </mc:Fallback>
      </mc:AlternateContent>
      <p:sp>
        <p:nvSpPr>
          <p:cNvPr id="4" name="مربع نص 3"/>
          <p:cNvSpPr txBox="1"/>
          <p:nvPr/>
        </p:nvSpPr>
        <p:spPr>
          <a:xfrm>
            <a:off x="5606208" y="1623571"/>
            <a:ext cx="3384376" cy="1877437"/>
          </a:xfrm>
          <a:prstGeom prst="rect">
            <a:avLst/>
          </a:prstGeom>
          <a:noFill/>
        </p:spPr>
        <p:txBody>
          <a:bodyPr wrap="square" rtlCol="1">
            <a:spAutoFit/>
          </a:bodyPr>
          <a:lstStyle/>
          <a:p>
            <a:r>
              <a:rPr lang="ar-SA" sz="4400" b="1" dirty="0" smtClean="0">
                <a:latin typeface="Traditional Arabic" panose="02020603050405020304" pitchFamily="18" charset="-78"/>
                <a:cs typeface="Traditional Arabic" panose="02020603050405020304" pitchFamily="18" charset="-78"/>
              </a:rPr>
              <a:t>22/ </a:t>
            </a:r>
            <a:r>
              <a:rPr lang="ar-SA" sz="4400" b="1" dirty="0">
                <a:latin typeface="Traditional Arabic" panose="02020603050405020304" pitchFamily="18" charset="-78"/>
                <a:cs typeface="Traditional Arabic" panose="02020603050405020304" pitchFamily="18" charset="-78"/>
              </a:rPr>
              <a:t>أوجدي ناتج  </a:t>
            </a:r>
            <a:endParaRPr lang="ar-SA" sz="4400" b="1" dirty="0" smtClean="0">
              <a:latin typeface="Traditional Arabic" panose="02020603050405020304" pitchFamily="18" charset="-78"/>
              <a:cs typeface="Traditional Arabic" panose="02020603050405020304" pitchFamily="18" charset="-78"/>
            </a:endParaRPr>
          </a:p>
          <a:p>
            <a:endParaRPr lang="en-US" sz="3600" dirty="0">
              <a:latin typeface="Traditional Arabic" panose="02020603050405020304" pitchFamily="18" charset="-78"/>
              <a:cs typeface="Traditional Arabic" panose="02020603050405020304" pitchFamily="18" charset="-78"/>
            </a:endParaRPr>
          </a:p>
          <a:p>
            <a:r>
              <a:rPr lang="ar-SA" sz="3600" dirty="0" smtClean="0">
                <a:latin typeface="Traditional Arabic" panose="02020603050405020304" pitchFamily="18" charset="-78"/>
                <a:cs typeface="Traditional Arabic" panose="02020603050405020304" pitchFamily="18" charset="-78"/>
              </a:rPr>
              <a:t>  </a:t>
            </a:r>
            <a:endParaRPr lang="ar-SA" sz="3600" dirty="0">
              <a:latin typeface="Traditional Arabic" panose="02020603050405020304" pitchFamily="18" charset="-78"/>
              <a:cs typeface="Traditional Arabic" panose="02020603050405020304" pitchFamily="18" charset="-78"/>
            </a:endParaRPr>
          </a:p>
        </p:txBody>
      </p:sp>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l="13203" r="13892"/>
          <a:stretch/>
        </p:blipFill>
        <p:spPr>
          <a:xfrm>
            <a:off x="0" y="-141057"/>
            <a:ext cx="9180512" cy="1481825"/>
          </a:xfrm>
          <a:prstGeom prst="rect">
            <a:avLst/>
          </a:prstGeom>
        </p:spPr>
      </p:pic>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13203" r="13892"/>
          <a:stretch/>
        </p:blipFill>
        <p:spPr>
          <a:xfrm>
            <a:off x="-36512" y="5376175"/>
            <a:ext cx="9180512" cy="1481825"/>
          </a:xfrm>
          <a:prstGeom prst="rect">
            <a:avLst/>
          </a:prstGeom>
        </p:spPr>
      </p:pic>
      <p:sp>
        <p:nvSpPr>
          <p:cNvPr id="7" name="مربع نص 6"/>
          <p:cNvSpPr txBox="1"/>
          <p:nvPr/>
        </p:nvSpPr>
        <p:spPr>
          <a:xfrm>
            <a:off x="5724128" y="2854677"/>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2</a:t>
            </a:r>
            <a:endParaRPr lang="ar-SA" sz="3600" b="1" dirty="0"/>
          </a:p>
        </p:txBody>
      </p:sp>
      <p:sp>
        <p:nvSpPr>
          <p:cNvPr id="8" name="مربع نص 7"/>
          <p:cNvSpPr txBox="1"/>
          <p:nvPr/>
        </p:nvSpPr>
        <p:spPr>
          <a:xfrm>
            <a:off x="1691680" y="2854677"/>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baseline="30000" dirty="0" smtClean="0"/>
              <a:t>2</a:t>
            </a:r>
            <a:r>
              <a:rPr lang="ar-SA" sz="3600" b="1" dirty="0" smtClean="0"/>
              <a:t>2 </a:t>
            </a:r>
            <a:endParaRPr lang="ar-SA" sz="3600" b="1" dirty="0"/>
          </a:p>
        </p:txBody>
      </p:sp>
      <p:sp>
        <p:nvSpPr>
          <p:cNvPr id="9" name="مربع نص 8"/>
          <p:cNvSpPr txBox="1"/>
          <p:nvPr/>
        </p:nvSpPr>
        <p:spPr>
          <a:xfrm>
            <a:off x="5580112" y="4006805"/>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2 </a:t>
            </a:r>
            <a:r>
              <a:rPr lang="ar-SA" sz="3600" b="1" baseline="30000" dirty="0" smtClean="0"/>
              <a:t>3</a:t>
            </a:r>
            <a:endParaRPr lang="ar-SA" sz="3600" b="1" dirty="0"/>
          </a:p>
        </p:txBody>
      </p:sp>
      <p:sp>
        <p:nvSpPr>
          <p:cNvPr id="10" name="مربع نص 9"/>
          <p:cNvSpPr txBox="1"/>
          <p:nvPr/>
        </p:nvSpPr>
        <p:spPr>
          <a:xfrm>
            <a:off x="1691680" y="4006804"/>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2 </a:t>
            </a:r>
            <a:r>
              <a:rPr lang="ar-SA" sz="3600" b="1" baseline="30000" dirty="0" smtClean="0"/>
              <a:t>4</a:t>
            </a:r>
            <a:endParaRPr lang="ar-SA" sz="3600" b="1" dirty="0"/>
          </a:p>
        </p:txBody>
      </p:sp>
    </p:spTree>
    <p:extLst>
      <p:ext uri="{BB962C8B-B14F-4D97-AF65-F5344CB8AC3E}">
        <p14:creationId xmlns:p14="http://schemas.microsoft.com/office/powerpoint/2010/main" val="21606902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6512" y="1199654"/>
            <a:ext cx="9073008" cy="1446550"/>
          </a:xfrm>
          <a:prstGeom prst="rect">
            <a:avLst/>
          </a:prstGeom>
          <a:noFill/>
        </p:spPr>
        <p:txBody>
          <a:bodyPr wrap="square" rtlCol="1">
            <a:spAutoFit/>
          </a:bodyPr>
          <a:lstStyle/>
          <a:p>
            <a:pPr algn="ctr"/>
            <a:r>
              <a:rPr lang="ar-SA" sz="4400" b="1" dirty="0" smtClean="0">
                <a:latin typeface="Traditional Arabic" panose="02020603050405020304" pitchFamily="18" charset="-78"/>
                <a:cs typeface="Traditional Arabic" panose="02020603050405020304" pitchFamily="18" charset="-78"/>
              </a:rPr>
              <a:t>23/ </a:t>
            </a:r>
            <a:r>
              <a:rPr lang="ar-SA" sz="4400" b="1" dirty="0">
                <a:latin typeface="Traditional Arabic" panose="02020603050405020304" pitchFamily="18" charset="-78"/>
                <a:cs typeface="Traditional Arabic" panose="02020603050405020304" pitchFamily="18" charset="-78"/>
              </a:rPr>
              <a:t>إذا كان س</a:t>
            </a:r>
            <a:r>
              <a:rPr lang="ar-SA" sz="4400" b="1" baseline="30000" dirty="0">
                <a:latin typeface="Traditional Arabic" panose="02020603050405020304" pitchFamily="18" charset="-78"/>
                <a:cs typeface="Traditional Arabic" panose="02020603050405020304" pitchFamily="18" charset="-78"/>
              </a:rPr>
              <a:t>2</a:t>
            </a:r>
            <a:r>
              <a:rPr lang="ar-SA" sz="4400" b="1" dirty="0">
                <a:latin typeface="Traditional Arabic" panose="02020603050405020304" pitchFamily="18" charset="-78"/>
                <a:cs typeface="Traditional Arabic" panose="02020603050405020304" pitchFamily="18" charset="-78"/>
              </a:rPr>
              <a:t> + 3 = 3 –  س ، فإن أحد القيم الممكنة لــ س  هي</a:t>
            </a:r>
          </a:p>
        </p:txBody>
      </p:sp>
      <p:sp>
        <p:nvSpPr>
          <p:cNvPr id="5" name="مربع نص 4"/>
          <p:cNvSpPr txBox="1"/>
          <p:nvPr/>
        </p:nvSpPr>
        <p:spPr>
          <a:xfrm>
            <a:off x="4788024" y="3068960"/>
            <a:ext cx="288032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2</a:t>
            </a:r>
            <a:endParaRPr lang="ar-SA" sz="3600" b="1" dirty="0"/>
          </a:p>
        </p:txBody>
      </p:sp>
      <p:sp>
        <p:nvSpPr>
          <p:cNvPr id="6" name="مربع نص 5"/>
          <p:cNvSpPr txBox="1"/>
          <p:nvPr/>
        </p:nvSpPr>
        <p:spPr>
          <a:xfrm>
            <a:off x="4716016" y="4653136"/>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-1</a:t>
            </a:r>
            <a:endParaRPr lang="ar-SA" sz="3600" b="1" dirty="0"/>
          </a:p>
        </p:txBody>
      </p:sp>
      <p:sp>
        <p:nvSpPr>
          <p:cNvPr id="7" name="مربع نص 6"/>
          <p:cNvSpPr txBox="1"/>
          <p:nvPr/>
        </p:nvSpPr>
        <p:spPr>
          <a:xfrm>
            <a:off x="539552" y="2948751"/>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-2</a:t>
            </a:r>
            <a:endParaRPr lang="ar-SA" sz="3600" b="1" dirty="0"/>
          </a:p>
        </p:txBody>
      </p:sp>
      <p:sp>
        <p:nvSpPr>
          <p:cNvPr id="8" name="مربع نص 7"/>
          <p:cNvSpPr txBox="1"/>
          <p:nvPr/>
        </p:nvSpPr>
        <p:spPr>
          <a:xfrm>
            <a:off x="251520" y="4532927"/>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sym typeface="خطوط الكيلاني للرياضيات_3"/>
              </a:rPr>
              <a:t></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1342036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7384"/>
            <a:ext cx="9144001" cy="6858000"/>
          </a:xfrm>
          <a:prstGeom prst="rect">
            <a:avLst/>
          </a:prstGeom>
        </p:spPr>
      </p:pic>
      <p:sp>
        <p:nvSpPr>
          <p:cNvPr id="3" name="مستطيل 2"/>
          <p:cNvSpPr/>
          <p:nvPr/>
        </p:nvSpPr>
        <p:spPr>
          <a:xfrm>
            <a:off x="2639260" y="1052736"/>
            <a:ext cx="4190570" cy="1938992"/>
          </a:xfrm>
          <a:prstGeom prst="rect">
            <a:avLst/>
          </a:prstGeom>
        </p:spPr>
        <p:txBody>
          <a:bodyPr wrap="none">
            <a:spAutoFit/>
          </a:bodyPr>
          <a:lstStyle/>
          <a:p>
            <a:r>
              <a:rPr lang="ar-SA" sz="4000" b="1" dirty="0" smtClean="0">
                <a:latin typeface="Traditional Arabic" panose="02020603050405020304" pitchFamily="18" charset="-78"/>
                <a:cs typeface="Traditional Arabic" panose="02020603050405020304" pitchFamily="18" charset="-78"/>
              </a:rPr>
              <a:t>24/ </a:t>
            </a:r>
            <a:r>
              <a:rPr lang="ar-SA" sz="4000" b="1" dirty="0" smtClean="0">
                <a:latin typeface="Traditional Arabic" panose="02020603050405020304" pitchFamily="18" charset="-78"/>
                <a:cs typeface="Traditional Arabic" panose="02020603050405020304" pitchFamily="18" charset="-78"/>
              </a:rPr>
              <a:t>الوسط الحسابي للأعداد</a:t>
            </a:r>
          </a:p>
          <a:p>
            <a:r>
              <a:rPr lang="ar-SA" sz="4000" b="1" dirty="0" smtClean="0">
                <a:latin typeface="Traditional Arabic" panose="02020603050405020304" pitchFamily="18" charset="-78"/>
                <a:cs typeface="Traditional Arabic" panose="02020603050405020304" pitchFamily="18" charset="-78"/>
              </a:rPr>
              <a:t> الصحيحة الزوجية المحصورة </a:t>
            </a:r>
          </a:p>
          <a:p>
            <a:r>
              <a:rPr lang="ar-SA" sz="4000" b="1" dirty="0" smtClean="0">
                <a:latin typeface="Traditional Arabic" panose="02020603050405020304" pitchFamily="18" charset="-78"/>
                <a:cs typeface="Traditional Arabic" panose="02020603050405020304" pitchFamily="18" charset="-78"/>
              </a:rPr>
              <a:t>بين 3 , 13 هو  ؟ </a:t>
            </a:r>
            <a:endParaRPr lang="en-US" sz="4000" b="1" dirty="0">
              <a:latin typeface="Traditional Arabic" panose="02020603050405020304" pitchFamily="18" charset="-78"/>
              <a:cs typeface="Traditional Arabic" panose="02020603050405020304" pitchFamily="18" charset="-78"/>
            </a:endParaRPr>
          </a:p>
        </p:txBody>
      </p:sp>
      <p:sp>
        <p:nvSpPr>
          <p:cNvPr id="4" name="مستطيل 3"/>
          <p:cNvSpPr/>
          <p:nvPr/>
        </p:nvSpPr>
        <p:spPr>
          <a:xfrm>
            <a:off x="4067944" y="2924944"/>
            <a:ext cx="2974637" cy="584775"/>
          </a:xfrm>
          <a:prstGeom prst="rect">
            <a:avLst/>
          </a:prstGeom>
        </p:spPr>
        <p:txBody>
          <a:bodyPr wrap="square">
            <a:spAutoFit/>
          </a:bodyPr>
          <a:lstStyle/>
          <a:p>
            <a:pPr marL="285750" indent="-285750">
              <a:buFont typeface="Calibri" panose="020F0502020204030204" pitchFamily="34" charset="0"/>
              <a:buChar char="①"/>
            </a:pPr>
            <a:r>
              <a:rPr lang="ar-SA" sz="3200" b="1" dirty="0" smtClean="0"/>
              <a:t> 4</a:t>
            </a:r>
            <a:endParaRPr lang="ar-SA" sz="3200" b="1" dirty="0"/>
          </a:p>
        </p:txBody>
      </p:sp>
      <p:sp>
        <p:nvSpPr>
          <p:cNvPr id="6" name="مربع نص 5"/>
          <p:cNvSpPr txBox="1"/>
          <p:nvPr/>
        </p:nvSpPr>
        <p:spPr>
          <a:xfrm>
            <a:off x="3491880" y="4365104"/>
            <a:ext cx="295232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8</a:t>
            </a:r>
            <a:endParaRPr lang="ar-SA" sz="3600" b="1" dirty="0"/>
          </a:p>
        </p:txBody>
      </p:sp>
      <p:sp>
        <p:nvSpPr>
          <p:cNvPr id="7" name="مربع نص 6"/>
          <p:cNvSpPr txBox="1"/>
          <p:nvPr/>
        </p:nvSpPr>
        <p:spPr>
          <a:xfrm>
            <a:off x="3851920" y="3646765"/>
            <a:ext cx="3096344"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6</a:t>
            </a:r>
            <a:endParaRPr lang="ar-SA" sz="3600" b="1" dirty="0"/>
          </a:p>
        </p:txBody>
      </p:sp>
      <p:sp>
        <p:nvSpPr>
          <p:cNvPr id="8" name="مربع نص 7"/>
          <p:cNvSpPr txBox="1"/>
          <p:nvPr/>
        </p:nvSpPr>
        <p:spPr>
          <a:xfrm>
            <a:off x="2641479" y="5133091"/>
            <a:ext cx="3240360" cy="1200329"/>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sym typeface="خطوط الكيلاني للرياضيات_3"/>
              </a:rPr>
              <a:t> 10</a:t>
            </a:r>
            <a:endParaRPr lang="ar-SA" sz="3600" b="1" dirty="0"/>
          </a:p>
          <a:p>
            <a:pPr marL="571500" indent="-571500">
              <a:buFont typeface="Calibri" panose="020F0502020204030204" pitchFamily="34" charset="0"/>
              <a:buChar char="④"/>
            </a:pPr>
            <a:endParaRPr lang="ar-SA" sz="3600" b="1" dirty="0"/>
          </a:p>
        </p:txBody>
      </p:sp>
    </p:spTree>
    <p:extLst>
      <p:ext uri="{BB962C8B-B14F-4D97-AF65-F5344CB8AC3E}">
        <p14:creationId xmlns:p14="http://schemas.microsoft.com/office/powerpoint/2010/main" val="30037940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مستطيل 1"/>
          <p:cNvSpPr/>
          <p:nvPr/>
        </p:nvSpPr>
        <p:spPr>
          <a:xfrm>
            <a:off x="-366599" y="332656"/>
            <a:ext cx="9369873" cy="707886"/>
          </a:xfrm>
          <a:prstGeom prst="rect">
            <a:avLst/>
          </a:prstGeom>
        </p:spPr>
        <p:txBody>
          <a:bodyPr wrap="none">
            <a:spAutoFit/>
          </a:bodyPr>
          <a:lstStyle/>
          <a:p>
            <a:r>
              <a:rPr lang="ar-SA" sz="4000" b="1" dirty="0" smtClean="0">
                <a:latin typeface="Traditional Arabic" panose="02020603050405020304" pitchFamily="18" charset="-78"/>
                <a:cs typeface="Traditional Arabic" panose="02020603050405020304" pitchFamily="18" charset="-78"/>
              </a:rPr>
              <a:t>25/سبيكة </a:t>
            </a:r>
            <a:r>
              <a:rPr lang="ar-SA" sz="4000" b="1" dirty="0">
                <a:latin typeface="Traditional Arabic" panose="02020603050405020304" pitchFamily="18" charset="-78"/>
                <a:cs typeface="Traditional Arabic" panose="02020603050405020304" pitchFamily="18" charset="-78"/>
              </a:rPr>
              <a:t>وزنها 800 غرام 2%دهب ، فما وزن الذهب؟        </a:t>
            </a:r>
            <a:endParaRPr lang="en-US" sz="40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5724128" y="1484784"/>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15 جرام </a:t>
            </a:r>
            <a:endParaRPr lang="ar-SA" sz="3600" b="1" dirty="0">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5868144" y="2422629"/>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latin typeface="Traditional Arabic" panose="02020603050405020304" pitchFamily="18" charset="-78"/>
                <a:cs typeface="Traditional Arabic" panose="02020603050405020304" pitchFamily="18" charset="-78"/>
              </a:rPr>
              <a:t>16 جرام </a:t>
            </a:r>
            <a:endParaRPr lang="ar-SA" sz="3600" b="1" dirty="0">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5580112" y="3646765"/>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   17 جرام</a:t>
            </a:r>
            <a:endParaRPr lang="ar-SA" sz="3600" b="1" dirty="0">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5483794" y="5158933"/>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18 جرام</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891604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44000" cy="6858000"/>
          </a:xfrm>
          <a:prstGeom prst="rect">
            <a:avLst/>
          </a:prstGeom>
        </p:spPr>
      </p:pic>
      <p:sp>
        <p:nvSpPr>
          <p:cNvPr id="3" name="مستطيل 2"/>
          <p:cNvSpPr/>
          <p:nvPr/>
        </p:nvSpPr>
        <p:spPr>
          <a:xfrm>
            <a:off x="2051720" y="332656"/>
            <a:ext cx="6951554" cy="1323439"/>
          </a:xfrm>
          <a:prstGeom prst="rect">
            <a:avLst/>
          </a:prstGeom>
        </p:spPr>
        <p:txBody>
          <a:bodyPr wrap="square">
            <a:spAutoFit/>
          </a:bodyPr>
          <a:lstStyle/>
          <a:p>
            <a:r>
              <a:rPr lang="ar-SA" sz="4000" b="1" dirty="0" smtClean="0">
                <a:latin typeface="Traditional Arabic" panose="02020603050405020304" pitchFamily="18" charset="-78"/>
                <a:cs typeface="Traditional Arabic" panose="02020603050405020304" pitchFamily="18" charset="-78"/>
              </a:rPr>
              <a:t>26/</a:t>
            </a:r>
            <a:r>
              <a:rPr lang="ar-SA" sz="4000" dirty="0" smtClean="0"/>
              <a:t>  </a:t>
            </a:r>
            <a:r>
              <a:rPr lang="ar-SA" sz="4000" dirty="0"/>
              <a:t>386.621</a:t>
            </a:r>
            <a:r>
              <a:rPr lang="ar-SA" sz="4000" dirty="0" smtClean="0"/>
              <a:t>  </a:t>
            </a:r>
            <a:r>
              <a:rPr lang="ar-SA" sz="4000" dirty="0"/>
              <a:t>÷ </a:t>
            </a:r>
            <a:r>
              <a:rPr lang="ar-SA" sz="4000" dirty="0" smtClean="0"/>
              <a:t> 1453 = </a:t>
            </a:r>
            <a:endParaRPr lang="en-US" sz="4000" dirty="0"/>
          </a:p>
          <a:p>
            <a:endParaRPr lang="en-US" sz="4000" b="1" dirty="0">
              <a:latin typeface="Traditional Arabic" panose="02020603050405020304" pitchFamily="18" charset="-78"/>
              <a:cs typeface="Traditional Arabic" panose="02020603050405020304" pitchFamily="18" charset="-78"/>
            </a:endParaRPr>
          </a:p>
        </p:txBody>
      </p:sp>
      <p:sp>
        <p:nvSpPr>
          <p:cNvPr id="4" name="مربع نص 3"/>
          <p:cNvSpPr txBox="1"/>
          <p:nvPr/>
        </p:nvSpPr>
        <p:spPr>
          <a:xfrm>
            <a:off x="5724128" y="1484784"/>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a:t>
            </a:r>
            <a:r>
              <a:rPr lang="ar-SA" sz="3600" dirty="0"/>
              <a:t>2657</a:t>
            </a:r>
            <a:endParaRPr lang="ar-SA" sz="36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5868144" y="2710661"/>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2756</a:t>
            </a:r>
            <a:endParaRPr lang="ar-SA" sz="3600" b="1" dirty="0">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5580112" y="4006805"/>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   6515</a:t>
            </a:r>
            <a:endParaRPr lang="ar-SA" sz="3600" b="1" dirty="0">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5483794" y="5158933"/>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4138</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8682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295924" y="263336"/>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عنوان 1"/>
          <p:cNvSpPr txBox="1">
            <a:spLocks/>
          </p:cNvSpPr>
          <p:nvPr/>
        </p:nvSpPr>
        <p:spPr>
          <a:xfrm>
            <a:off x="138752" y="476672"/>
            <a:ext cx="9144000" cy="1558844"/>
          </a:xfrm>
          <a:prstGeom prst="rect">
            <a:avLst/>
          </a:prstGeom>
        </p:spPr>
        <p:txBody>
          <a:bodyPr>
            <a:noAutofit/>
          </a:bodyPr>
          <a:lst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ar-SA" dirty="0" smtClean="0">
                <a:solidFill>
                  <a:srgbClr val="FF3399"/>
                </a:solidFill>
                <a:latin typeface="Arabic Typesetting" pitchFamily="66" charset="-78"/>
                <a:cs typeface="DecoType Naskh Variants" panose="02010400000000000000" pitchFamily="2" charset="-78"/>
              </a:rPr>
              <a:t>اللهم صل على محمد وعلى </a:t>
            </a:r>
            <a:r>
              <a:rPr lang="ar-SA" dirty="0" err="1" smtClean="0">
                <a:solidFill>
                  <a:srgbClr val="FF3399"/>
                </a:solidFill>
                <a:latin typeface="Arabic Typesetting" pitchFamily="66" charset="-78"/>
                <a:cs typeface="DecoType Naskh Variants" panose="02010400000000000000" pitchFamily="2" charset="-78"/>
              </a:rPr>
              <a:t>آله</a:t>
            </a:r>
            <a:r>
              <a:rPr lang="ar-SA" dirty="0" smtClean="0">
                <a:solidFill>
                  <a:srgbClr val="FF3399"/>
                </a:solidFill>
                <a:latin typeface="Arabic Typesetting" pitchFamily="66" charset="-78"/>
                <a:cs typeface="DecoType Naskh Variants" panose="02010400000000000000" pitchFamily="2" charset="-78"/>
              </a:rPr>
              <a:t> وصحبه أجمعين...</a:t>
            </a:r>
            <a:endParaRPr lang="ar-SA" sz="4400" dirty="0">
              <a:cs typeface="DecoType Naskh Variants" panose="02010400000000000000" pitchFamily="2" charset="-78"/>
            </a:endParaRPr>
          </a:p>
        </p:txBody>
      </p:sp>
      <p:sp>
        <p:nvSpPr>
          <p:cNvPr id="10" name="عنوان فرعي 2"/>
          <p:cNvSpPr txBox="1">
            <a:spLocks/>
          </p:cNvSpPr>
          <p:nvPr/>
        </p:nvSpPr>
        <p:spPr>
          <a:xfrm>
            <a:off x="361017" y="3645024"/>
            <a:ext cx="8366759" cy="2642420"/>
          </a:xfrm>
          <a:prstGeom prst="rect">
            <a:avLst/>
          </a:prstGeom>
          <a:solidFill>
            <a:schemeClr val="bg1"/>
          </a:solidFill>
        </p:spPr>
        <p:txBody>
          <a:bodyPr>
            <a:normAutofit/>
          </a:bodyPr>
          <a:lstStyle>
            <a:lvl1pPr marL="91440" indent="-91440" algn="r" defTabSz="914400" rtl="1"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r" defTabSz="914400" rtl="1"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r" defTabSz="914400" rtl="1"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00000"/>
              </a:lnSpc>
              <a:spcBef>
                <a:spcPts val="0"/>
              </a:spcBef>
            </a:pPr>
            <a:r>
              <a:rPr lang="ar-SA" sz="4400" b="1" dirty="0" smtClean="0">
                <a:solidFill>
                  <a:srgbClr val="FF3399"/>
                </a:solidFill>
                <a:latin typeface="Arabic Typesetting" panose="03020402040406030203" pitchFamily="66" charset="-78"/>
                <a:cs typeface="Arabic Typesetting" panose="03020402040406030203" pitchFamily="66" charset="-78"/>
              </a:rPr>
              <a:t>اللهم أنت ربي لا إله إلا أنت خلقتني وأنا عبدك وأنا على عهدك ووعدك ما استطعت أعوذ بك من شر ما صنعت أبوء لك بنعمتك علي وأبوء بذنبي فاغفر لي فإنه لا يغفر الذنوب إلا أنت </a:t>
            </a:r>
          </a:p>
          <a:p>
            <a:endParaRPr lang="ar-SA" sz="2800" b="1" dirty="0"/>
          </a:p>
        </p:txBody>
      </p:sp>
      <p:pic>
        <p:nvPicPr>
          <p:cNvPr id="11" name="صورة 10"/>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627784" y="1591696"/>
            <a:ext cx="3312369" cy="1726256"/>
          </a:xfrm>
          <a:prstGeom prst="rect">
            <a:avLst/>
          </a:prstGeom>
          <a:noFill/>
          <a:ln>
            <a:noFill/>
          </a:ln>
        </p:spPr>
      </p:pic>
      <p:sp>
        <p:nvSpPr>
          <p:cNvPr id="12" name="عنوان 1"/>
          <p:cNvSpPr txBox="1">
            <a:spLocks/>
          </p:cNvSpPr>
          <p:nvPr/>
        </p:nvSpPr>
        <p:spPr>
          <a:xfrm>
            <a:off x="2771800" y="2060848"/>
            <a:ext cx="3023320" cy="1190200"/>
          </a:xfrm>
          <a:prstGeom prst="rect">
            <a:avLst/>
          </a:prstGeom>
        </p:spPr>
        <p:txBody>
          <a:bodyPr>
            <a:noAutofit/>
          </a:bodyPr>
          <a:lst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ar-SA" dirty="0" smtClean="0">
                <a:solidFill>
                  <a:schemeClr val="tx1"/>
                </a:solidFill>
                <a:latin typeface="Arabic Typesetting" pitchFamily="66" charset="-78"/>
                <a:cs typeface="DecoType Naskh Variants" panose="02010400000000000000" pitchFamily="2" charset="-78"/>
              </a:rPr>
              <a:t>سيد الاستغفار </a:t>
            </a:r>
            <a:endParaRPr lang="ar-SA" sz="4400" dirty="0">
              <a:solidFill>
                <a:schemeClr val="tx1"/>
              </a:solidFill>
              <a:cs typeface="DecoType Naskh Variants" panose="02010400000000000000" pitchFamily="2" charset="-78"/>
            </a:endParaRPr>
          </a:p>
        </p:txBody>
      </p:sp>
    </p:spTree>
    <p:extLst>
      <p:ext uri="{BB962C8B-B14F-4D97-AF65-F5344CB8AC3E}">
        <p14:creationId xmlns:p14="http://schemas.microsoft.com/office/powerpoint/2010/main" val="27570341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3999" cy="6885384"/>
          </a:xfrm>
          <a:prstGeom prst="rect">
            <a:avLst/>
          </a:prstGeom>
        </p:spPr>
      </p:pic>
      <p:sp>
        <p:nvSpPr>
          <p:cNvPr id="3" name="مستطيل 2"/>
          <p:cNvSpPr/>
          <p:nvPr/>
        </p:nvSpPr>
        <p:spPr>
          <a:xfrm>
            <a:off x="251520" y="404664"/>
            <a:ext cx="8280920" cy="1323439"/>
          </a:xfrm>
          <a:prstGeom prst="rect">
            <a:avLst/>
          </a:prstGeom>
        </p:spPr>
        <p:txBody>
          <a:bodyPr wrap="square">
            <a:spAutoFit/>
          </a:bodyPr>
          <a:lstStyle/>
          <a:p>
            <a:r>
              <a:rPr lang="ar-SA" sz="4000" b="1" dirty="0" smtClean="0">
                <a:latin typeface="Traditional Arabic" panose="02020603050405020304" pitchFamily="18" charset="-78"/>
                <a:cs typeface="Traditional Arabic" panose="02020603050405020304" pitchFamily="18" charset="-78"/>
              </a:rPr>
              <a:t>27/ صرف </a:t>
            </a:r>
            <a:r>
              <a:rPr lang="ar-SA" sz="4000" b="1" dirty="0">
                <a:latin typeface="Traditional Arabic" panose="02020603050405020304" pitchFamily="18" charset="-78"/>
                <a:cs typeface="Traditional Arabic" panose="02020603050405020304" pitchFamily="18" charset="-78"/>
              </a:rPr>
              <a:t>أيمن ثلاثة أخماس ما معه وبقي معه 36ريال ، فكم ريال كان معه؟</a:t>
            </a:r>
            <a:endParaRPr lang="en-US" sz="4000" b="1" dirty="0">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5724128" y="2420888"/>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a:t>
            </a:r>
            <a:r>
              <a:rPr lang="ar-SA" sz="3600" dirty="0" smtClean="0"/>
              <a:t>54</a:t>
            </a:r>
            <a:endParaRPr lang="ar-SA" sz="3600" b="1" dirty="0">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5868144" y="3646765"/>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82</a:t>
            </a:r>
            <a:endParaRPr lang="ar-SA" sz="3600" b="1" dirty="0">
              <a:latin typeface="Traditional Arabic" panose="02020603050405020304" pitchFamily="18" charset="-78"/>
              <a:cs typeface="Traditional Arabic" panose="02020603050405020304" pitchFamily="18" charset="-78"/>
            </a:endParaRPr>
          </a:p>
        </p:txBody>
      </p:sp>
      <p:sp>
        <p:nvSpPr>
          <p:cNvPr id="11" name="مربع نص 10"/>
          <p:cNvSpPr txBox="1"/>
          <p:nvPr/>
        </p:nvSpPr>
        <p:spPr>
          <a:xfrm>
            <a:off x="5580112" y="4942909"/>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   90</a:t>
            </a:r>
            <a:endParaRPr lang="ar-SA" sz="3600" b="1" dirty="0">
              <a:latin typeface="Traditional Arabic" panose="02020603050405020304" pitchFamily="18" charset="-78"/>
              <a:cs typeface="Traditional Arabic" panose="02020603050405020304" pitchFamily="18" charset="-78"/>
            </a:endParaRPr>
          </a:p>
        </p:txBody>
      </p:sp>
      <p:sp>
        <p:nvSpPr>
          <p:cNvPr id="12" name="مربع نص 11"/>
          <p:cNvSpPr txBox="1"/>
          <p:nvPr/>
        </p:nvSpPr>
        <p:spPr>
          <a:xfrm>
            <a:off x="5483794" y="6095037"/>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126</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90444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7020272" y="116632"/>
            <a:ext cx="1944216" cy="6552728"/>
          </a:xfrm>
          <a:prstGeom prst="roundRect">
            <a:avLst/>
          </a:prstGeom>
          <a:blipFill dpi="0" rotWithShape="1">
            <a:blip r:embed="rId2">
              <a:alphaModFix amt="7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مستطيل 2"/>
          <p:cNvSpPr/>
          <p:nvPr/>
        </p:nvSpPr>
        <p:spPr>
          <a:xfrm>
            <a:off x="0" y="404664"/>
            <a:ext cx="6623720" cy="1200329"/>
          </a:xfrm>
          <a:prstGeom prst="rect">
            <a:avLst/>
          </a:prstGeom>
        </p:spPr>
        <p:txBody>
          <a:bodyPr wrap="square">
            <a:spAutoFit/>
          </a:bodyPr>
          <a:lstStyle/>
          <a:p>
            <a:r>
              <a:rPr lang="ar-SA" sz="3600" b="1" dirty="0" smtClean="0">
                <a:latin typeface="Traditional Arabic" panose="02020603050405020304" pitchFamily="18" charset="-78"/>
                <a:cs typeface="Traditional Arabic" panose="02020603050405020304" pitchFamily="18" charset="-78"/>
              </a:rPr>
              <a:t>28/ إذا </a:t>
            </a:r>
            <a:r>
              <a:rPr lang="ar-SA" sz="3600" b="1" dirty="0">
                <a:latin typeface="Traditional Arabic" panose="02020603050405020304" pitchFamily="18" charset="-78"/>
                <a:cs typeface="Traditional Arabic" panose="02020603050405020304" pitchFamily="18" charset="-78"/>
              </a:rPr>
              <a:t>كان الوسط الحسابي للأعداد س ، س+4 ، س + 5 يساوي 12 ، فما قيمة س؟</a:t>
            </a:r>
            <a:endParaRPr lang="en-US" sz="3600" b="1" dirty="0">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4236270" y="1844824"/>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8</a:t>
            </a:r>
            <a:endParaRPr lang="ar-SA" sz="3600" b="1" dirty="0">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1691680" y="1846565"/>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9</a:t>
            </a:r>
            <a:endParaRPr lang="ar-SA" sz="3600" b="1" dirty="0">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4092254" y="2780928"/>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10</a:t>
            </a:r>
            <a:endParaRPr lang="ar-SA" sz="3600" b="1" dirty="0">
              <a:latin typeface="Traditional Arabic" panose="02020603050405020304" pitchFamily="18" charset="-78"/>
              <a:cs typeface="Traditional Arabic" panose="02020603050405020304" pitchFamily="18" charset="-78"/>
            </a:endParaRPr>
          </a:p>
        </p:txBody>
      </p:sp>
      <p:sp>
        <p:nvSpPr>
          <p:cNvPr id="11" name="مربع نص 10"/>
          <p:cNvSpPr txBox="1"/>
          <p:nvPr/>
        </p:nvSpPr>
        <p:spPr>
          <a:xfrm>
            <a:off x="1259632" y="2780928"/>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12</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366734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مستطيل 3"/>
          <p:cNvSpPr/>
          <p:nvPr/>
        </p:nvSpPr>
        <p:spPr>
          <a:xfrm>
            <a:off x="683568" y="476672"/>
            <a:ext cx="8064896" cy="646331"/>
          </a:xfrm>
          <a:prstGeom prst="rect">
            <a:avLst/>
          </a:prstGeom>
        </p:spPr>
        <p:txBody>
          <a:bodyPr wrap="square">
            <a:spAutoFit/>
          </a:bodyPr>
          <a:lstStyle/>
          <a:p>
            <a:r>
              <a:rPr lang="ar-SA" sz="3600" b="1" dirty="0" smtClean="0"/>
              <a:t>29 / </a:t>
            </a:r>
            <a:r>
              <a:rPr lang="ar-SA" sz="3600" b="1" dirty="0" smtClean="0">
                <a:latin typeface="Traditional Arabic" panose="02020603050405020304" pitchFamily="18" charset="-78"/>
                <a:cs typeface="Traditional Arabic" panose="02020603050405020304" pitchFamily="18" charset="-78"/>
              </a:rPr>
              <a:t>إذا </a:t>
            </a:r>
            <a:r>
              <a:rPr lang="ar-SA" sz="3600" b="1" dirty="0">
                <a:latin typeface="Traditional Arabic" panose="02020603050405020304" pitchFamily="18" charset="-78"/>
                <a:cs typeface="Traditional Arabic" panose="02020603050405020304" pitchFamily="18" charset="-78"/>
              </a:rPr>
              <a:t>كان 100 ربع في علبة ، فكم ريال في أربع علب</a:t>
            </a:r>
            <a:r>
              <a:rPr lang="ar-SA" sz="3600" b="1" dirty="0" smtClean="0">
                <a:latin typeface="Traditional Arabic" panose="02020603050405020304" pitchFamily="18" charset="-78"/>
                <a:cs typeface="Traditional Arabic" panose="02020603050405020304" pitchFamily="18" charset="-78"/>
              </a:rPr>
              <a:t>؟</a:t>
            </a:r>
            <a:endParaRPr lang="en-US" sz="3600" b="1" dirty="0">
              <a:latin typeface="Traditional Arabic" panose="02020603050405020304" pitchFamily="18" charset="-78"/>
              <a:cs typeface="Traditional Arabic" panose="02020603050405020304" pitchFamily="18" charset="-78"/>
            </a:endParaRPr>
          </a:p>
        </p:txBody>
      </p:sp>
      <p:sp>
        <p:nvSpPr>
          <p:cNvPr id="5" name="مربع نص 4"/>
          <p:cNvSpPr txBox="1"/>
          <p:nvPr/>
        </p:nvSpPr>
        <p:spPr>
          <a:xfrm>
            <a:off x="5652120" y="2710661"/>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400</a:t>
            </a:r>
            <a:endParaRPr lang="ar-SA" sz="3600" b="1" dirty="0">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1619672" y="2712402"/>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latin typeface="Traditional Arabic" panose="02020603050405020304" pitchFamily="18" charset="-78"/>
                <a:cs typeface="Traditional Arabic" panose="02020603050405020304" pitchFamily="18" charset="-78"/>
              </a:rPr>
              <a:t>100</a:t>
            </a:r>
            <a:endParaRPr lang="ar-SA" sz="3600" b="1" dirty="0">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5508104" y="4222829"/>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50</a:t>
            </a:r>
            <a:endParaRPr lang="ar-SA" sz="3600" b="1" dirty="0">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1187624" y="4222829"/>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a:latin typeface="Traditional Arabic" panose="02020603050405020304" pitchFamily="18" charset="-78"/>
                <a:cs typeface="Traditional Arabic" panose="02020603050405020304" pitchFamily="18" charset="-78"/>
              </a:rPr>
              <a:t> </a:t>
            </a:r>
            <a:r>
              <a:rPr lang="ar-SA" sz="3600" b="1" dirty="0" smtClean="0">
                <a:latin typeface="Traditional Arabic" panose="02020603050405020304" pitchFamily="18" charset="-78"/>
                <a:cs typeface="Traditional Arabic" panose="02020603050405020304" pitchFamily="18" charset="-78"/>
              </a:rPr>
              <a:t>25</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54010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 y="0"/>
            <a:ext cx="9193530" cy="6858000"/>
          </a:xfrm>
          <a:prstGeom prst="rect">
            <a:avLst/>
          </a:prstGeom>
        </p:spPr>
      </p:pic>
      <p:sp>
        <p:nvSpPr>
          <p:cNvPr id="6" name="مربع نص 5"/>
          <p:cNvSpPr txBox="1"/>
          <p:nvPr/>
        </p:nvSpPr>
        <p:spPr>
          <a:xfrm>
            <a:off x="5508104" y="3646765"/>
            <a:ext cx="2592288" cy="646331"/>
          </a:xfrm>
          <a:prstGeom prst="rect">
            <a:avLst/>
          </a:prstGeom>
          <a:noFill/>
        </p:spPr>
        <p:txBody>
          <a:bodyPr wrap="square" rtlCol="1">
            <a:spAutoFit/>
          </a:bodyPr>
          <a:lstStyle/>
          <a:p>
            <a:pPr marL="571500" indent="-571500">
              <a:buFont typeface="Calibri" panose="020F0502020204030204" pitchFamily="34" charset="0"/>
              <a:buChar char="③"/>
            </a:pPr>
            <a:endParaRPr lang="ar-SA" sz="3600" b="1" dirty="0">
              <a:latin typeface="Traditional Arabic" panose="02020603050405020304" pitchFamily="18" charset="-78"/>
              <a:cs typeface="Traditional Arabic" panose="02020603050405020304" pitchFamily="18" charset="-78"/>
            </a:endParaRPr>
          </a:p>
        </p:txBody>
      </p:sp>
      <p:pic>
        <p:nvPicPr>
          <p:cNvPr id="1026" name="صورة 1"/>
          <p:cNvPicPr>
            <a:picLocks noChangeAspect="1" noChangeArrowheads="1"/>
          </p:cNvPicPr>
          <p:nvPr/>
        </p:nvPicPr>
        <p:blipFill>
          <a:blip r:embed="rId4">
            <a:extLst>
              <a:ext uri="{28A0092B-C50C-407E-A947-70E740481C1C}">
                <a14:useLocalDpi xmlns:a14="http://schemas.microsoft.com/office/drawing/2010/main" val="0"/>
              </a:ext>
            </a:extLst>
          </a:blip>
          <a:srcRect l="32402" t="40237" r="33600" b="33728"/>
          <a:stretch>
            <a:fillRect/>
          </a:stretch>
        </p:blipFill>
        <p:spPr bwMode="auto">
          <a:xfrm>
            <a:off x="2542034" y="5157192"/>
            <a:ext cx="3771900" cy="146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كائن 7"/>
          <p:cNvGraphicFramePr>
            <a:graphicFrameLocks noChangeAspect="1"/>
          </p:cNvGraphicFramePr>
          <p:nvPr/>
        </p:nvGraphicFramePr>
        <p:xfrm>
          <a:off x="0" y="1917700"/>
          <a:ext cx="146050" cy="127000"/>
        </p:xfrm>
        <a:graphic>
          <a:graphicData uri="http://schemas.openxmlformats.org/presentationml/2006/ole">
            <mc:AlternateContent xmlns:mc="http://schemas.openxmlformats.org/markup-compatibility/2006">
              <mc:Choice xmlns:v="urn:schemas-microsoft-com:vml" Requires="v">
                <p:oleObj spid="_x0000_s1036" name="Equation" r:id="rId5" imgW="139518" imgH="126835" progId="Equation.DSMT4">
                  <p:embed/>
                </p:oleObj>
              </mc:Choice>
              <mc:Fallback>
                <p:oleObj name="Equation" r:id="rId5" imgW="139518" imgH="12683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17700"/>
                        <a:ext cx="14605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251520" y="448067"/>
            <a:ext cx="78683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altLang="ar-SA" sz="2800" b="1" i="0" u="none" strike="noStrike" cap="none" normalizeH="0" baseline="0" dirty="0" smtClean="0">
                <a:ln>
                  <a:noFill/>
                </a:ln>
                <a:solidFill>
                  <a:srgbClr val="0070C0"/>
                </a:solidFill>
                <a:effectLst/>
                <a:latin typeface="Calibri" pitchFamily="34" charset="0"/>
                <a:ea typeface="Times New Roman" pitchFamily="18" charset="0"/>
                <a:cs typeface="AL-Mohanad" pitchFamily="2" charset="-78"/>
              </a:rPr>
              <a:t>30 / في فصلي 18 طالب يحبون كرة القدم و 15 طالب يحبون الرسم </a:t>
            </a:r>
          </a:p>
          <a:p>
            <a:pPr marL="0" marR="0" lvl="0" indent="0" algn="l" defTabSz="914400" rtl="1" eaLnBrk="1" fontAlgn="base" latinLnBrk="0" hangingPunct="1">
              <a:lnSpc>
                <a:spcPct val="100000"/>
              </a:lnSpc>
              <a:spcBef>
                <a:spcPct val="0"/>
              </a:spcBef>
              <a:spcAft>
                <a:spcPct val="0"/>
              </a:spcAft>
              <a:buClrTx/>
              <a:buSzTx/>
              <a:buFontTx/>
              <a:buNone/>
              <a:tabLst/>
            </a:pPr>
            <a:r>
              <a:rPr kumimoji="0" lang="ar-SA" altLang="ar-SA" sz="2800" b="1" i="0" u="none" strike="noStrike" cap="none" normalizeH="0" baseline="0" dirty="0" smtClean="0">
                <a:ln>
                  <a:noFill/>
                </a:ln>
                <a:solidFill>
                  <a:srgbClr val="0070C0"/>
                </a:solidFill>
                <a:effectLst/>
                <a:latin typeface="Calibri" pitchFamily="34" charset="0"/>
                <a:ea typeface="Times New Roman" pitchFamily="18" charset="0"/>
                <a:cs typeface="AL-Mohanad" pitchFamily="2" charset="-78"/>
              </a:rPr>
              <a:t>و 10 يحبون كرة القدم والرسم معاً فكم عدد طلاب فصلي؟</a:t>
            </a:r>
            <a:endParaRPr kumimoji="0" lang="en-US" altLang="ar-SA" sz="1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ar-SA" sz="1400" b="0" i="0" u="none" strike="noStrike" cap="none" normalizeH="0" baseline="0" dirty="0" smtClean="0">
                <a:ln>
                  <a:noFill/>
                </a:ln>
                <a:solidFill>
                  <a:srgbClr val="0070C0"/>
                </a:solidFill>
                <a:effectLst/>
                <a:latin typeface="Calibri" pitchFamily="34" charset="0"/>
                <a:ea typeface="Times New Roman" pitchFamily="18" charset="0"/>
                <a:cs typeface="AL-Mohanad" pitchFamily="2" charset="-78"/>
              </a:rPr>
              <a:t> </a:t>
            </a:r>
            <a:r>
              <a:rPr kumimoji="0" lang="ar-SA" altLang="ar-SA" sz="1600" b="0" i="0" u="none" strike="noStrike" cap="none" normalizeH="0" baseline="0" dirty="0" smtClean="0">
                <a:ln>
                  <a:noFill/>
                </a:ln>
                <a:solidFill>
                  <a:srgbClr val="0070C0"/>
                </a:solidFill>
                <a:effectLst/>
                <a:latin typeface="Calibri" pitchFamily="34" charset="0"/>
                <a:ea typeface="Times New Roman" pitchFamily="18" charset="0"/>
                <a:cs typeface="Al-Hadith2" pitchFamily="2" charset="-78"/>
              </a:rPr>
              <a:t>الإجابة</a:t>
            </a:r>
            <a:r>
              <a:rPr kumimoji="0" lang="ar-SA" altLang="ar-SA" sz="1200" b="0" i="0" u="none" strike="noStrike" cap="none" normalizeH="0" baseline="0" dirty="0" smtClean="0">
                <a:ln>
                  <a:noFill/>
                </a:ln>
                <a:solidFill>
                  <a:srgbClr val="0070C0"/>
                </a:solidFill>
                <a:effectLst/>
                <a:latin typeface="Calibri" pitchFamily="34" charset="0"/>
                <a:ea typeface="Times New Roman" pitchFamily="18" charset="0"/>
                <a:cs typeface="Al-Hadith2" pitchFamily="2" charset="-78"/>
              </a:rPr>
              <a:t> : </a:t>
            </a:r>
            <a:r>
              <a:rPr kumimoji="0" lang="ar-SA" altLang="ar-SA" sz="1400" b="0" i="0" u="none" strike="noStrike" cap="none" normalizeH="0" baseline="0" dirty="0" smtClean="0">
                <a:ln>
                  <a:noFill/>
                </a:ln>
                <a:solidFill>
                  <a:srgbClr val="0070C0"/>
                </a:solidFill>
                <a:effectLst/>
                <a:latin typeface="Calibri" pitchFamily="34" charset="0"/>
                <a:ea typeface="Times New Roman" pitchFamily="18" charset="0"/>
                <a:cs typeface="AL-Mohanad" pitchFamily="2" charset="-78"/>
              </a:rPr>
              <a:t>     استراتيجية الرسم</a:t>
            </a:r>
            <a:endParaRPr kumimoji="0" lang="en-US" altLang="ar-SA" sz="5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Rectangle 4"/>
          <p:cNvSpPr>
            <a:spLocks noChangeArrowheads="1"/>
          </p:cNvSpPr>
          <p:nvPr/>
        </p:nvSpPr>
        <p:spPr bwMode="auto">
          <a:xfrm>
            <a:off x="0" y="191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ar-SA" sz="1600" b="0" i="0" u="none" strike="noStrike" cap="none" normalizeH="0" baseline="0" smtClean="0">
                <a:ln>
                  <a:noFill/>
                </a:ln>
                <a:solidFill>
                  <a:schemeClr val="tx1"/>
                </a:solidFill>
                <a:effectLst/>
                <a:latin typeface="Calibri" pitchFamily="34" charset="0"/>
                <a:ea typeface="Times New Roman" pitchFamily="18" charset="0"/>
                <a:cs typeface="AL-Mohanad" pitchFamily="2" charset="-78"/>
              </a:rPr>
              <a:t>    </a:t>
            </a: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مربع نص 22"/>
          <p:cNvSpPr txBox="1"/>
          <p:nvPr/>
        </p:nvSpPr>
        <p:spPr>
          <a:xfrm>
            <a:off x="4427984" y="2350621"/>
            <a:ext cx="2592288"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latin typeface="Traditional Arabic" panose="02020603050405020304" pitchFamily="18" charset="-78"/>
                <a:cs typeface="Traditional Arabic" panose="02020603050405020304" pitchFamily="18" charset="-78"/>
              </a:rPr>
              <a:t>  5</a:t>
            </a:r>
            <a:endParaRPr lang="ar-SA" sz="3600" b="1" dirty="0">
              <a:latin typeface="Traditional Arabic" panose="02020603050405020304" pitchFamily="18" charset="-78"/>
              <a:cs typeface="Traditional Arabic" panose="02020603050405020304" pitchFamily="18" charset="-78"/>
            </a:endParaRPr>
          </a:p>
        </p:txBody>
      </p:sp>
      <p:sp>
        <p:nvSpPr>
          <p:cNvPr id="24" name="مربع نص 23"/>
          <p:cNvSpPr txBox="1"/>
          <p:nvPr/>
        </p:nvSpPr>
        <p:spPr>
          <a:xfrm>
            <a:off x="395536" y="2352362"/>
            <a:ext cx="2448272"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latin typeface="Traditional Arabic" panose="02020603050405020304" pitchFamily="18" charset="-78"/>
                <a:cs typeface="Traditional Arabic" panose="02020603050405020304" pitchFamily="18" charset="-78"/>
              </a:rPr>
              <a:t>8</a:t>
            </a:r>
            <a:endParaRPr lang="ar-SA" sz="3600" b="1" dirty="0">
              <a:latin typeface="Traditional Arabic" panose="02020603050405020304" pitchFamily="18" charset="-78"/>
              <a:cs typeface="Traditional Arabic" panose="02020603050405020304" pitchFamily="18" charset="-78"/>
            </a:endParaRPr>
          </a:p>
        </p:txBody>
      </p:sp>
      <p:sp>
        <p:nvSpPr>
          <p:cNvPr id="25" name="مربع نص 24"/>
          <p:cNvSpPr txBox="1"/>
          <p:nvPr/>
        </p:nvSpPr>
        <p:spPr>
          <a:xfrm>
            <a:off x="4283968" y="3862789"/>
            <a:ext cx="2592288"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latin typeface="Traditional Arabic" panose="02020603050405020304" pitchFamily="18" charset="-78"/>
                <a:cs typeface="Traditional Arabic" panose="02020603050405020304" pitchFamily="18" charset="-78"/>
              </a:rPr>
              <a:t>10</a:t>
            </a:r>
            <a:endParaRPr lang="ar-SA" sz="3600" b="1" dirty="0">
              <a:latin typeface="Traditional Arabic" panose="02020603050405020304" pitchFamily="18" charset="-78"/>
              <a:cs typeface="Traditional Arabic" panose="02020603050405020304" pitchFamily="18" charset="-78"/>
            </a:endParaRPr>
          </a:p>
        </p:txBody>
      </p:sp>
      <p:sp>
        <p:nvSpPr>
          <p:cNvPr id="26" name="مربع نص 25"/>
          <p:cNvSpPr txBox="1"/>
          <p:nvPr/>
        </p:nvSpPr>
        <p:spPr>
          <a:xfrm>
            <a:off x="-36512" y="3862789"/>
            <a:ext cx="2688606"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a:latin typeface="Traditional Arabic" panose="02020603050405020304" pitchFamily="18" charset="-78"/>
                <a:cs typeface="Traditional Arabic" panose="02020603050405020304" pitchFamily="18" charset="-78"/>
              </a:rPr>
              <a:t> </a:t>
            </a:r>
            <a:r>
              <a:rPr lang="ar-SA" sz="3600" b="1" smtClean="0">
                <a:latin typeface="Traditional Arabic" panose="02020603050405020304" pitchFamily="18" charset="-78"/>
                <a:cs typeface="Traditional Arabic" panose="02020603050405020304" pitchFamily="18" charset="-78"/>
              </a:rPr>
              <a:t>23</a:t>
            </a:r>
            <a:endParaRPr lang="ar-SA"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74072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117" y="4365104"/>
            <a:ext cx="2016224" cy="1343115"/>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624" y="4509120"/>
            <a:ext cx="1105952" cy="1534332"/>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1475286"/>
            <a:ext cx="1162376" cy="1534331"/>
          </a:xfrm>
          <a:prstGeom prst="rect">
            <a:avLst/>
          </a:prstGeom>
        </p:spPr>
      </p:pic>
      <p:sp>
        <p:nvSpPr>
          <p:cNvPr id="8" name="مربع نص 7"/>
          <p:cNvSpPr txBox="1"/>
          <p:nvPr/>
        </p:nvSpPr>
        <p:spPr>
          <a:xfrm>
            <a:off x="971600" y="548680"/>
            <a:ext cx="6984776" cy="646331"/>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 1 / كم عدد الأعداد الزوجية بين العددين 3 , 99 ؟</a:t>
            </a:r>
            <a:endParaRPr lang="ar-SA" sz="3600" b="1" dirty="0">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4932040" y="1628800"/>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51  </a:t>
            </a:r>
            <a:endParaRPr lang="ar-SA" sz="3600" b="1" dirty="0"/>
          </a:p>
        </p:txBody>
      </p:sp>
      <p:sp>
        <p:nvSpPr>
          <p:cNvPr id="10" name="مربع نص 9"/>
          <p:cNvSpPr txBox="1"/>
          <p:nvPr/>
        </p:nvSpPr>
        <p:spPr>
          <a:xfrm>
            <a:off x="1259632" y="1628800"/>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50  </a:t>
            </a:r>
            <a:endParaRPr lang="ar-SA" sz="3600" b="1" dirty="0"/>
          </a:p>
        </p:txBody>
      </p:sp>
      <p:sp>
        <p:nvSpPr>
          <p:cNvPr id="11" name="مربع نص 10"/>
          <p:cNvSpPr txBox="1"/>
          <p:nvPr/>
        </p:nvSpPr>
        <p:spPr>
          <a:xfrm>
            <a:off x="5436096" y="3356992"/>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49</a:t>
            </a:r>
            <a:endParaRPr lang="ar-SA" sz="3600" b="1" dirty="0"/>
          </a:p>
        </p:txBody>
      </p:sp>
      <p:sp>
        <p:nvSpPr>
          <p:cNvPr id="12" name="مربع نص 11"/>
          <p:cNvSpPr txBox="1"/>
          <p:nvPr/>
        </p:nvSpPr>
        <p:spPr>
          <a:xfrm>
            <a:off x="1691680" y="3356992"/>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48</a:t>
            </a:r>
            <a:endParaRPr lang="ar-SA" sz="3600" b="1" dirty="0"/>
          </a:p>
        </p:txBody>
      </p:sp>
    </p:spTree>
    <p:extLst>
      <p:ext uri="{BB962C8B-B14F-4D97-AF65-F5344CB8AC3E}">
        <p14:creationId xmlns:p14="http://schemas.microsoft.com/office/powerpoint/2010/main" val="134901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مستطيل مستدير الزوايا 2"/>
          <p:cNvSpPr/>
          <p:nvPr/>
        </p:nvSpPr>
        <p:spPr>
          <a:xfrm>
            <a:off x="323528" y="260648"/>
            <a:ext cx="8496944" cy="633670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p:cNvSpPr txBox="1"/>
          <p:nvPr/>
        </p:nvSpPr>
        <p:spPr>
          <a:xfrm>
            <a:off x="971600" y="1270501"/>
            <a:ext cx="6984776" cy="1200329"/>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2 / صندوق به 3 صناديق وداخل كلاً منها 5 صناديق صغيرة , فما عدد الصناديق ؟</a:t>
            </a:r>
            <a:endParaRPr lang="ar-SA" sz="3600" b="1" dirty="0">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5508104" y="2494637"/>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17</a:t>
            </a:r>
            <a:endParaRPr lang="ar-SA" sz="3600" b="1" dirty="0"/>
          </a:p>
        </p:txBody>
      </p:sp>
      <p:sp>
        <p:nvSpPr>
          <p:cNvPr id="11" name="مربع نص 10"/>
          <p:cNvSpPr txBox="1"/>
          <p:nvPr/>
        </p:nvSpPr>
        <p:spPr>
          <a:xfrm>
            <a:off x="1835696" y="2494637"/>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18</a:t>
            </a:r>
            <a:endParaRPr lang="ar-SA" sz="3600" b="1" dirty="0"/>
          </a:p>
        </p:txBody>
      </p:sp>
      <p:sp>
        <p:nvSpPr>
          <p:cNvPr id="12" name="مربع نص 11"/>
          <p:cNvSpPr txBox="1"/>
          <p:nvPr/>
        </p:nvSpPr>
        <p:spPr>
          <a:xfrm>
            <a:off x="5436096" y="4078813"/>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 19</a:t>
            </a:r>
            <a:endParaRPr lang="ar-SA" sz="3600" b="1" dirty="0"/>
          </a:p>
        </p:txBody>
      </p:sp>
      <p:sp>
        <p:nvSpPr>
          <p:cNvPr id="13" name="مربع نص 12"/>
          <p:cNvSpPr txBox="1"/>
          <p:nvPr/>
        </p:nvSpPr>
        <p:spPr>
          <a:xfrm>
            <a:off x="1691680" y="4078813"/>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 20</a:t>
            </a:r>
            <a:endParaRPr lang="ar-SA" sz="3600" b="1" dirty="0"/>
          </a:p>
        </p:txBody>
      </p:sp>
    </p:spTree>
    <p:extLst>
      <p:ext uri="{BB962C8B-B14F-4D97-AF65-F5344CB8AC3E}">
        <p14:creationId xmlns:p14="http://schemas.microsoft.com/office/powerpoint/2010/main" val="13026954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317"/>
            <a:ext cx="9144000" cy="6870317"/>
          </a:xfrm>
          <a:prstGeom prst="rect">
            <a:avLst/>
          </a:prstGeom>
        </p:spPr>
      </p:pic>
      <p:sp>
        <p:nvSpPr>
          <p:cNvPr id="4" name="مستطيل مستدير الزوايا 3"/>
          <p:cNvSpPr/>
          <p:nvPr/>
        </p:nvSpPr>
        <p:spPr>
          <a:xfrm>
            <a:off x="467544" y="404664"/>
            <a:ext cx="8064896" cy="1440160"/>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dirty="0"/>
          </a:p>
        </p:txBody>
      </p:sp>
      <p:sp>
        <p:nvSpPr>
          <p:cNvPr id="5" name="مستطيل مستدير الزوايا 4"/>
          <p:cNvSpPr/>
          <p:nvPr/>
        </p:nvSpPr>
        <p:spPr>
          <a:xfrm>
            <a:off x="467544" y="2109049"/>
            <a:ext cx="8136904" cy="3384376"/>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p:nvSpPr>
        <p:spPr>
          <a:xfrm>
            <a:off x="467544" y="908720"/>
            <a:ext cx="8064896" cy="1200329"/>
          </a:xfrm>
          <a:prstGeom prst="rect">
            <a:avLst/>
          </a:prstGeom>
          <a:noFill/>
        </p:spPr>
        <p:txBody>
          <a:bodyPr wrap="square" rtlCol="1">
            <a:spAutoFit/>
          </a:bodyPr>
          <a:lstStyle/>
          <a:p>
            <a:pPr algn="ctr"/>
            <a:r>
              <a:rPr lang="ar-SA" sz="3600" b="1" dirty="0" smtClean="0">
                <a:latin typeface="Traditional Arabic" panose="02020603050405020304" pitchFamily="18" charset="-78"/>
                <a:cs typeface="Traditional Arabic" panose="02020603050405020304" pitchFamily="18" charset="-78"/>
              </a:rPr>
              <a:t>3 / </a:t>
            </a:r>
            <a:r>
              <a:rPr lang="ar-SA" sz="3600" b="1" dirty="0" err="1" smtClean="0">
                <a:latin typeface="Traditional Arabic" panose="02020603050405020304" pitchFamily="18" charset="-78"/>
                <a:cs typeface="Traditional Arabic" panose="02020603050405020304" pitchFamily="18" charset="-78"/>
              </a:rPr>
              <a:t>مالعدد</a:t>
            </a:r>
            <a:r>
              <a:rPr lang="ar-SA" sz="3600" b="1" dirty="0" smtClean="0">
                <a:latin typeface="Traditional Arabic" panose="02020603050405020304" pitchFamily="18" charset="-78"/>
                <a:cs typeface="Traditional Arabic" panose="02020603050405020304" pitchFamily="18" charset="-78"/>
              </a:rPr>
              <a:t> الذي لا يمكن أن يكون حاصل ضرب عددين متتاليين ؟ </a:t>
            </a:r>
            <a:endParaRPr lang="ar-SA" sz="3600" b="1" dirty="0">
              <a:latin typeface="Traditional Arabic" panose="02020603050405020304" pitchFamily="18" charset="-78"/>
              <a:cs typeface="Traditional Arabic" panose="02020603050405020304" pitchFamily="18" charset="-78"/>
            </a:endParaRPr>
          </a:p>
        </p:txBody>
      </p:sp>
      <p:sp>
        <p:nvSpPr>
          <p:cNvPr id="12" name="مربع نص 11"/>
          <p:cNvSpPr txBox="1"/>
          <p:nvPr/>
        </p:nvSpPr>
        <p:spPr>
          <a:xfrm>
            <a:off x="5076056" y="2638653"/>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49</a:t>
            </a:r>
            <a:endParaRPr lang="ar-SA" sz="3600" b="1" dirty="0"/>
          </a:p>
        </p:txBody>
      </p:sp>
      <p:sp>
        <p:nvSpPr>
          <p:cNvPr id="13" name="مربع نص 12"/>
          <p:cNvSpPr txBox="1"/>
          <p:nvPr/>
        </p:nvSpPr>
        <p:spPr>
          <a:xfrm>
            <a:off x="1403648" y="2640394"/>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42</a:t>
            </a:r>
            <a:endParaRPr lang="ar-SA" sz="3600" b="1" dirty="0"/>
          </a:p>
        </p:txBody>
      </p:sp>
      <p:sp>
        <p:nvSpPr>
          <p:cNvPr id="14" name="مربع نص 13"/>
          <p:cNvSpPr txBox="1"/>
          <p:nvPr/>
        </p:nvSpPr>
        <p:spPr>
          <a:xfrm>
            <a:off x="5148064" y="4006805"/>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30</a:t>
            </a:r>
            <a:endParaRPr lang="ar-SA" sz="3600" b="1" dirty="0"/>
          </a:p>
        </p:txBody>
      </p:sp>
      <p:sp>
        <p:nvSpPr>
          <p:cNvPr id="15" name="مربع نص 14"/>
          <p:cNvSpPr txBox="1"/>
          <p:nvPr/>
        </p:nvSpPr>
        <p:spPr>
          <a:xfrm>
            <a:off x="1259632" y="4006805"/>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20</a:t>
            </a:r>
            <a:endParaRPr lang="ar-SA" sz="3600" b="1" dirty="0"/>
          </a:p>
        </p:txBody>
      </p:sp>
    </p:spTree>
    <p:extLst>
      <p:ext uri="{BB962C8B-B14F-4D97-AF65-F5344CB8AC3E}">
        <p14:creationId xmlns:p14="http://schemas.microsoft.com/office/powerpoint/2010/main" val="290548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5" y="0"/>
            <a:ext cx="9188329" cy="6858000"/>
          </a:xfrm>
          <a:prstGeom prst="rect">
            <a:avLst/>
          </a:prstGeom>
        </p:spPr>
      </p:pic>
      <p:sp>
        <p:nvSpPr>
          <p:cNvPr id="4" name="مستطيل مستدير الزوايا 3"/>
          <p:cNvSpPr/>
          <p:nvPr/>
        </p:nvSpPr>
        <p:spPr>
          <a:xfrm>
            <a:off x="4427984" y="116632"/>
            <a:ext cx="4608512" cy="6552728"/>
          </a:xfrm>
          <a:prstGeom prst="round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467544" y="2276872"/>
            <a:ext cx="3528392" cy="3384376"/>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Picture 3" descr="C:\Users\asla\AppData\Local\Microsoft\Windows\Temporary Internet Files\Content.IE5\DT224KNZ\large-Question-Mark-33.3-15073[1].gif"/>
          <p:cNvPicPr>
            <a:picLocks noChangeAspect="1" noChangeArrowheads="1"/>
          </p:cNvPicPr>
          <p:nvPr/>
        </p:nvPicPr>
        <p:blipFill>
          <a:blip r:embed="rId3" cstate="print"/>
          <a:srcRect/>
          <a:stretch>
            <a:fillRect/>
          </a:stretch>
        </p:blipFill>
        <p:spPr bwMode="auto">
          <a:xfrm>
            <a:off x="7891778" y="260648"/>
            <a:ext cx="928694" cy="2643206"/>
          </a:xfrm>
          <a:prstGeom prst="rect">
            <a:avLst/>
          </a:prstGeom>
          <a:noFill/>
        </p:spPr>
      </p:pic>
      <p:pic>
        <p:nvPicPr>
          <p:cNvPr id="15" name="Picture 4" descr="C:\Users\asla\AppData\Local\Microsoft\Windows\Temporary Internet Files\Content.IE5\DT224KNZ\SLE clipart-illustration-orange-man-holding-question-mark[1].jpg"/>
          <p:cNvPicPr>
            <a:picLocks noChangeAspect="1" noChangeArrowheads="1"/>
          </p:cNvPicPr>
          <p:nvPr/>
        </p:nvPicPr>
        <p:blipFill>
          <a:blip r:embed="rId4" cstate="print"/>
          <a:srcRect/>
          <a:stretch>
            <a:fillRect/>
          </a:stretch>
        </p:blipFill>
        <p:spPr bwMode="auto">
          <a:xfrm>
            <a:off x="8100392" y="4299373"/>
            <a:ext cx="714365" cy="1571621"/>
          </a:xfrm>
          <a:prstGeom prst="rect">
            <a:avLst/>
          </a:prstGeom>
          <a:noFill/>
        </p:spPr>
      </p:pic>
      <p:pic>
        <p:nvPicPr>
          <p:cNvPr id="16" name="Picture 5" descr="C:\Users\asla\AppData\Local\Microsoft\Windows\Temporary Internet Files\Content.IE5\PL3VG517\cartoon_picture_of_girl_writing[1].jpg"/>
          <p:cNvPicPr>
            <a:picLocks noChangeAspect="1" noChangeArrowheads="1"/>
          </p:cNvPicPr>
          <p:nvPr/>
        </p:nvPicPr>
        <p:blipFill>
          <a:blip r:embed="rId5"/>
          <a:srcRect/>
          <a:stretch>
            <a:fillRect/>
          </a:stretch>
        </p:blipFill>
        <p:spPr bwMode="auto">
          <a:xfrm>
            <a:off x="34685" y="-227186"/>
            <a:ext cx="2590800" cy="2019300"/>
          </a:xfrm>
          <a:prstGeom prst="rect">
            <a:avLst/>
          </a:prstGeom>
          <a:noFill/>
        </p:spPr>
      </p:pic>
      <p:sp>
        <p:nvSpPr>
          <p:cNvPr id="18" name="مربع نص 17"/>
          <p:cNvSpPr txBox="1"/>
          <p:nvPr/>
        </p:nvSpPr>
        <p:spPr>
          <a:xfrm>
            <a:off x="4211960" y="932527"/>
            <a:ext cx="3960440" cy="1754326"/>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4 / وزع أب مبلغ من المال</a:t>
            </a:r>
          </a:p>
          <a:p>
            <a:r>
              <a:rPr lang="ar-SA" sz="3600" b="1" dirty="0" smtClean="0">
                <a:latin typeface="Traditional Arabic" panose="02020603050405020304" pitchFamily="18" charset="-78"/>
                <a:cs typeface="Traditional Arabic" panose="02020603050405020304" pitchFamily="18" charset="-78"/>
              </a:rPr>
              <a:t> على أولاده الـــــ 7 بدون </a:t>
            </a:r>
          </a:p>
          <a:p>
            <a:r>
              <a:rPr lang="ar-SA" sz="3600" b="1" dirty="0" smtClean="0">
                <a:latin typeface="Traditional Arabic" panose="02020603050405020304" pitchFamily="18" charset="-78"/>
                <a:cs typeface="Traditional Arabic" panose="02020603050405020304" pitchFamily="18" charset="-78"/>
              </a:rPr>
              <a:t>باقي . فما هو هذا المبلغ ؟</a:t>
            </a:r>
            <a:endParaRPr lang="ar-SA" sz="3600" b="1" dirty="0">
              <a:latin typeface="Traditional Arabic" panose="02020603050405020304" pitchFamily="18" charset="-78"/>
              <a:cs typeface="Traditional Arabic" panose="02020603050405020304" pitchFamily="18" charset="-78"/>
            </a:endParaRPr>
          </a:p>
        </p:txBody>
      </p:sp>
      <p:sp>
        <p:nvSpPr>
          <p:cNvPr id="19" name="مربع نص 18"/>
          <p:cNvSpPr txBox="1"/>
          <p:nvPr/>
        </p:nvSpPr>
        <p:spPr>
          <a:xfrm>
            <a:off x="5436096" y="2998693"/>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107</a:t>
            </a:r>
            <a:endParaRPr lang="ar-SA" sz="3600" b="1" dirty="0"/>
          </a:p>
        </p:txBody>
      </p:sp>
      <p:sp>
        <p:nvSpPr>
          <p:cNvPr id="20" name="مربع نص 19"/>
          <p:cNvSpPr txBox="1"/>
          <p:nvPr/>
        </p:nvSpPr>
        <p:spPr>
          <a:xfrm>
            <a:off x="1043608" y="2782669"/>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119</a:t>
            </a:r>
            <a:endParaRPr lang="ar-SA" sz="3600" b="1" dirty="0"/>
          </a:p>
        </p:txBody>
      </p:sp>
      <p:sp>
        <p:nvSpPr>
          <p:cNvPr id="21" name="مربع نص 20"/>
          <p:cNvSpPr txBox="1"/>
          <p:nvPr/>
        </p:nvSpPr>
        <p:spPr>
          <a:xfrm>
            <a:off x="5436096" y="4006805"/>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124</a:t>
            </a:r>
            <a:endParaRPr lang="ar-SA" sz="3600" b="1" dirty="0"/>
          </a:p>
        </p:txBody>
      </p:sp>
      <p:sp>
        <p:nvSpPr>
          <p:cNvPr id="22" name="مربع نص 21"/>
          <p:cNvSpPr txBox="1"/>
          <p:nvPr/>
        </p:nvSpPr>
        <p:spPr>
          <a:xfrm>
            <a:off x="1187624" y="4006805"/>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173</a:t>
            </a:r>
            <a:endParaRPr lang="ar-SA" sz="3600" b="1" dirty="0"/>
          </a:p>
        </p:txBody>
      </p:sp>
    </p:spTree>
    <p:extLst>
      <p:ext uri="{BB962C8B-B14F-4D97-AF65-F5344CB8AC3E}">
        <p14:creationId xmlns:p14="http://schemas.microsoft.com/office/powerpoint/2010/main" val="22548512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attrNameLst>
                                          <p:attrName/>
                                        </p:attrNameLst>
                                      </p:cBhvr>
                                    </p:anim>
                                  </p:childTnLst>
                                </p:cTn>
                              </p:par>
                            </p:childTnLst>
                          </p:cTn>
                        </p:par>
                        <p:par>
                          <p:cTn id="11" fill="hold">
                            <p:stCondLst>
                              <p:cond delay="0"/>
                            </p:stCondLst>
                            <p:childTnLst>
                              <p:par>
                                <p:cTn id="12" presetID="24"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to="" calcmode="lin" valueType="num">
                                      <p:cBhvr>
                                        <p:cTn id="14"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845840" y="260648"/>
            <a:ext cx="2160240"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8501644" y="-26348"/>
            <a:ext cx="648072" cy="6884348"/>
          </a:xfrm>
          <a:prstGeom prst="rect">
            <a:avLst/>
          </a:prstGeom>
        </p:spPr>
      </p:pic>
      <p:pic>
        <p:nvPicPr>
          <p:cNvPr id="9" name="صورة 8"/>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180528" y="1036"/>
            <a:ext cx="8682172" cy="6884348"/>
          </a:xfrm>
          <a:prstGeom prst="rect">
            <a:avLst/>
          </a:prstGeom>
        </p:spPr>
      </p:pic>
      <p:pic>
        <p:nvPicPr>
          <p:cNvPr id="10" name="صورة 9"/>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7205500" y="1036"/>
            <a:ext cx="822884" cy="6884348"/>
          </a:xfrm>
          <a:prstGeom prst="rect">
            <a:avLst/>
          </a:prstGeom>
        </p:spPr>
      </p:pic>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6567949" y="554"/>
            <a:ext cx="648072" cy="6884348"/>
          </a:xfrm>
          <a:prstGeom prst="rect">
            <a:avLst/>
          </a:prstGeom>
        </p:spPr>
      </p:pic>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919877" y="-26348"/>
            <a:ext cx="648072" cy="6884348"/>
          </a:xfrm>
          <a:prstGeom prst="rect">
            <a:avLst/>
          </a:prstGeom>
        </p:spPr>
      </p:pic>
      <p:pic>
        <p:nvPicPr>
          <p:cNvPr id="13" name="صورة 12"/>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5271805" y="1036"/>
            <a:ext cx="648072" cy="6884348"/>
          </a:xfrm>
          <a:prstGeom prst="rect">
            <a:avLst/>
          </a:prstGeom>
        </p:spPr>
      </p:pic>
      <p:pic>
        <p:nvPicPr>
          <p:cNvPr id="14" name="صورة 13"/>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4623733" y="1036"/>
            <a:ext cx="648072" cy="6884348"/>
          </a:xfrm>
          <a:prstGeom prst="rect">
            <a:avLst/>
          </a:prstGeom>
        </p:spPr>
      </p:pic>
      <p:pic>
        <p:nvPicPr>
          <p:cNvPr id="15" name="صورة 14"/>
          <p:cNvPicPr>
            <a:picLocks noChangeAspect="1"/>
          </p:cNvPicPr>
          <p:nvPr/>
        </p:nvPicPr>
        <p:blipFill rotWithShape="1">
          <a:blip r:embed="rId2">
            <a:extLst>
              <a:ext uri="{28A0092B-C50C-407E-A947-70E740481C1C}">
                <a14:useLocalDpi xmlns:a14="http://schemas.microsoft.com/office/drawing/2010/main" val="0"/>
              </a:ext>
            </a:extLst>
          </a:blip>
          <a:srcRect r="82176"/>
          <a:stretch/>
        </p:blipFill>
        <p:spPr>
          <a:xfrm>
            <a:off x="3986182" y="554"/>
            <a:ext cx="648072" cy="6884348"/>
          </a:xfrm>
          <a:prstGeom prst="rect">
            <a:avLst/>
          </a:prstGeom>
        </p:spPr>
      </p:pic>
      <p:sp>
        <p:nvSpPr>
          <p:cNvPr id="16" name="شكل بيضاوي 15"/>
          <p:cNvSpPr/>
          <p:nvPr/>
        </p:nvSpPr>
        <p:spPr>
          <a:xfrm>
            <a:off x="323528" y="121557"/>
            <a:ext cx="7902624" cy="67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7" name="Picture 12" descr="https://encrypted-tbn1.gstatic.com/images?q=tbn:ANd9GcSNeLH8Tndp35xsEXw5hlbuDxiYjSfUVVtAY182iNif4tt5FS2gAA"/>
          <p:cNvPicPr>
            <a:picLocks noChangeAspect="1" noChangeArrowheads="1"/>
          </p:cNvPicPr>
          <p:nvPr/>
        </p:nvPicPr>
        <p:blipFill>
          <a:blip r:embed="rId3"/>
          <a:srcRect/>
          <a:stretch>
            <a:fillRect/>
          </a:stretch>
        </p:blipFill>
        <p:spPr bwMode="auto">
          <a:xfrm>
            <a:off x="-972616" y="260648"/>
            <a:ext cx="1187649" cy="1094360"/>
          </a:xfrm>
          <a:prstGeom prst="rect">
            <a:avLst/>
          </a:prstGeom>
          <a:noFill/>
          <a:ln w="9525">
            <a:noFill/>
            <a:miter lim="800000"/>
            <a:headEnd/>
            <a:tailEnd/>
          </a:ln>
        </p:spPr>
      </p:pic>
      <p:sp>
        <p:nvSpPr>
          <p:cNvPr id="20" name="مربع نص 19"/>
          <p:cNvSpPr txBox="1"/>
          <p:nvPr/>
        </p:nvSpPr>
        <p:spPr>
          <a:xfrm>
            <a:off x="1691680" y="976660"/>
            <a:ext cx="5328592" cy="2308324"/>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5/ طالبات إحدى المدارس عددهم 83</a:t>
            </a:r>
          </a:p>
          <a:p>
            <a:r>
              <a:rPr lang="ar-SA" sz="3600" b="1" dirty="0" smtClean="0">
                <a:latin typeface="Traditional Arabic" panose="02020603050405020304" pitchFamily="18" charset="-78"/>
                <a:cs typeface="Traditional Arabic" panose="02020603050405020304" pitchFamily="18" charset="-78"/>
              </a:rPr>
              <a:t> فإذا أرادوا ركوب حافلة سعتها 24 راكب </a:t>
            </a:r>
          </a:p>
          <a:p>
            <a:r>
              <a:rPr lang="ar-SA" sz="3600" b="1" dirty="0" smtClean="0">
                <a:latin typeface="Traditional Arabic" panose="02020603050405020304" pitchFamily="18" charset="-78"/>
                <a:cs typeface="Traditional Arabic" panose="02020603050405020304" pitchFamily="18" charset="-78"/>
              </a:rPr>
              <a:t>. فكم عدد الحافلات اللازمة لنقل</a:t>
            </a:r>
          </a:p>
          <a:p>
            <a:r>
              <a:rPr lang="ar-SA" sz="3600" b="1" dirty="0" smtClean="0">
                <a:latin typeface="Traditional Arabic" panose="02020603050405020304" pitchFamily="18" charset="-78"/>
                <a:cs typeface="Traditional Arabic" panose="02020603050405020304" pitchFamily="18" charset="-78"/>
              </a:rPr>
              <a:t> جميع الطالبات ؟</a:t>
            </a:r>
            <a:endParaRPr lang="ar-SA" sz="3600" b="1" dirty="0">
              <a:latin typeface="Traditional Arabic" panose="02020603050405020304" pitchFamily="18" charset="-78"/>
              <a:cs typeface="Traditional Arabic" panose="02020603050405020304" pitchFamily="18" charset="-78"/>
            </a:endParaRPr>
          </a:p>
        </p:txBody>
      </p:sp>
      <p:sp>
        <p:nvSpPr>
          <p:cNvPr id="21" name="مربع نص 20"/>
          <p:cNvSpPr txBox="1"/>
          <p:nvPr/>
        </p:nvSpPr>
        <p:spPr>
          <a:xfrm>
            <a:off x="4716016" y="3646765"/>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3</a:t>
            </a:r>
            <a:endParaRPr lang="ar-SA" sz="3600" b="1" dirty="0"/>
          </a:p>
        </p:txBody>
      </p:sp>
      <p:sp>
        <p:nvSpPr>
          <p:cNvPr id="22" name="مربع نص 21"/>
          <p:cNvSpPr txBox="1"/>
          <p:nvPr/>
        </p:nvSpPr>
        <p:spPr>
          <a:xfrm>
            <a:off x="539552" y="3646765"/>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4</a:t>
            </a:r>
            <a:endParaRPr lang="ar-SA" sz="3600" b="1" dirty="0"/>
          </a:p>
        </p:txBody>
      </p:sp>
      <p:sp>
        <p:nvSpPr>
          <p:cNvPr id="23" name="مربع نص 22"/>
          <p:cNvSpPr txBox="1"/>
          <p:nvPr/>
        </p:nvSpPr>
        <p:spPr>
          <a:xfrm>
            <a:off x="4572000" y="5230941"/>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5</a:t>
            </a:r>
            <a:endParaRPr lang="ar-SA" sz="3600" b="1" dirty="0"/>
          </a:p>
        </p:txBody>
      </p:sp>
      <p:sp>
        <p:nvSpPr>
          <p:cNvPr id="24" name="مربع نص 23"/>
          <p:cNvSpPr txBox="1"/>
          <p:nvPr/>
        </p:nvSpPr>
        <p:spPr>
          <a:xfrm>
            <a:off x="539552" y="5230941"/>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6</a:t>
            </a:r>
            <a:endParaRPr lang="ar-SA" sz="3600" b="1" dirty="0"/>
          </a:p>
        </p:txBody>
      </p:sp>
    </p:spTree>
    <p:extLst>
      <p:ext uri="{BB962C8B-B14F-4D97-AF65-F5344CB8AC3E}">
        <p14:creationId xmlns:p14="http://schemas.microsoft.com/office/powerpoint/2010/main" val="2524953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5" y="0"/>
            <a:ext cx="9188329" cy="6858000"/>
          </a:xfrm>
          <a:prstGeom prst="rect">
            <a:avLst/>
          </a:prstGeom>
        </p:spPr>
      </p:pic>
      <p:sp>
        <p:nvSpPr>
          <p:cNvPr id="10" name="مستطيل مستدير الزوايا 9"/>
          <p:cNvSpPr/>
          <p:nvPr/>
        </p:nvSpPr>
        <p:spPr>
          <a:xfrm>
            <a:off x="337727" y="476672"/>
            <a:ext cx="8568952" cy="19442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619672" y="2569803"/>
            <a:ext cx="5705062"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p:nvSpPr>
        <p:spPr>
          <a:xfrm>
            <a:off x="827584" y="4941168"/>
            <a:ext cx="2520280" cy="646331"/>
          </a:xfrm>
          <a:prstGeom prst="rect">
            <a:avLst/>
          </a:prstGeom>
          <a:noFill/>
        </p:spPr>
        <p:txBody>
          <a:bodyPr wrap="square" rtlCol="1">
            <a:spAutoFit/>
          </a:bodyPr>
          <a:lstStyle/>
          <a:p>
            <a:pPr marL="571500" indent="-571500">
              <a:buFont typeface="Calibri" panose="020F0502020204030204" pitchFamily="34" charset="0"/>
              <a:buChar char="④"/>
            </a:pPr>
            <a:endParaRPr lang="ar-SA" sz="3600" b="1" dirty="0"/>
          </a:p>
        </p:txBody>
      </p:sp>
      <p:sp>
        <p:nvSpPr>
          <p:cNvPr id="12" name="مربع نص 11"/>
          <p:cNvSpPr txBox="1"/>
          <p:nvPr/>
        </p:nvSpPr>
        <p:spPr>
          <a:xfrm>
            <a:off x="971600" y="908720"/>
            <a:ext cx="6984776" cy="1200329"/>
          </a:xfrm>
          <a:prstGeom prst="rect">
            <a:avLst/>
          </a:prstGeom>
          <a:noFill/>
        </p:spPr>
        <p:txBody>
          <a:bodyPr wrap="square" rtlCol="1">
            <a:spAutoFit/>
          </a:bodyPr>
          <a:lstStyle/>
          <a:p>
            <a:r>
              <a:rPr lang="ar-SA" sz="3600" b="1" dirty="0" smtClean="0">
                <a:latin typeface="Traditional Arabic" panose="02020603050405020304" pitchFamily="18" charset="-78"/>
                <a:cs typeface="Traditional Arabic" panose="02020603050405020304" pitchFamily="18" charset="-78"/>
              </a:rPr>
              <a:t>6/ في كوكب ما السنة 18 شهر وكل شهر 16 يوم .</a:t>
            </a:r>
          </a:p>
          <a:p>
            <a:r>
              <a:rPr lang="ar-SA" sz="3600" b="1" dirty="0" smtClean="0">
                <a:latin typeface="Traditional Arabic" panose="02020603050405020304" pitchFamily="18" charset="-78"/>
                <a:cs typeface="Traditional Arabic" panose="02020603050405020304" pitchFamily="18" charset="-78"/>
              </a:rPr>
              <a:t>كم سنة في 600 يوم  ؟</a:t>
            </a:r>
            <a:endParaRPr lang="ar-SA" sz="3600" b="1" dirty="0">
              <a:latin typeface="Traditional Arabic" panose="02020603050405020304" pitchFamily="18" charset="-78"/>
              <a:cs typeface="Traditional Arabic" panose="02020603050405020304" pitchFamily="18" charset="-78"/>
            </a:endParaRPr>
          </a:p>
        </p:txBody>
      </p:sp>
      <p:sp>
        <p:nvSpPr>
          <p:cNvPr id="13" name="مربع نص 12"/>
          <p:cNvSpPr txBox="1"/>
          <p:nvPr/>
        </p:nvSpPr>
        <p:spPr>
          <a:xfrm>
            <a:off x="4716016" y="3429000"/>
            <a:ext cx="2520280" cy="646331"/>
          </a:xfrm>
          <a:prstGeom prst="rect">
            <a:avLst/>
          </a:prstGeom>
          <a:noFill/>
        </p:spPr>
        <p:txBody>
          <a:bodyPr wrap="square" rtlCol="1">
            <a:spAutoFit/>
          </a:bodyPr>
          <a:lstStyle/>
          <a:p>
            <a:pPr marL="285750" indent="-285750">
              <a:buFont typeface="Calibri" panose="020F0502020204030204" pitchFamily="34" charset="0"/>
              <a:buChar char="①"/>
            </a:pPr>
            <a:r>
              <a:rPr lang="ar-SA" sz="3600" b="1" dirty="0" smtClean="0"/>
              <a:t>  / 2</a:t>
            </a:r>
            <a:endParaRPr lang="ar-SA" sz="3600" b="1" dirty="0"/>
          </a:p>
        </p:txBody>
      </p:sp>
      <p:sp>
        <p:nvSpPr>
          <p:cNvPr id="15" name="مربع نص 14"/>
          <p:cNvSpPr txBox="1"/>
          <p:nvPr/>
        </p:nvSpPr>
        <p:spPr>
          <a:xfrm>
            <a:off x="1043608" y="3429000"/>
            <a:ext cx="2520280" cy="646331"/>
          </a:xfrm>
          <a:prstGeom prst="rect">
            <a:avLst/>
          </a:prstGeom>
          <a:noFill/>
        </p:spPr>
        <p:txBody>
          <a:bodyPr wrap="square" rtlCol="1">
            <a:spAutoFit/>
          </a:bodyPr>
          <a:lstStyle/>
          <a:p>
            <a:pPr marL="571500" indent="-571500">
              <a:buFont typeface="Calibri" panose="020F0502020204030204" pitchFamily="34" charset="0"/>
              <a:buChar char="②"/>
            </a:pPr>
            <a:r>
              <a:rPr lang="ar-SA" sz="3600" b="1" dirty="0" smtClean="0"/>
              <a:t>  / 3</a:t>
            </a:r>
            <a:endParaRPr lang="ar-SA" sz="3600" b="1" dirty="0"/>
          </a:p>
        </p:txBody>
      </p:sp>
      <p:sp>
        <p:nvSpPr>
          <p:cNvPr id="16" name="مربع نص 15"/>
          <p:cNvSpPr txBox="1"/>
          <p:nvPr/>
        </p:nvSpPr>
        <p:spPr>
          <a:xfrm>
            <a:off x="4644008" y="5013176"/>
            <a:ext cx="2520280" cy="646331"/>
          </a:xfrm>
          <a:prstGeom prst="rect">
            <a:avLst/>
          </a:prstGeom>
          <a:noFill/>
        </p:spPr>
        <p:txBody>
          <a:bodyPr wrap="square" rtlCol="1">
            <a:spAutoFit/>
          </a:bodyPr>
          <a:lstStyle/>
          <a:p>
            <a:pPr marL="571500" indent="-571500">
              <a:buFont typeface="Calibri" panose="020F0502020204030204" pitchFamily="34" charset="0"/>
              <a:buChar char="③"/>
            </a:pPr>
            <a:r>
              <a:rPr lang="ar-SA" sz="3600" b="1" dirty="0" smtClean="0"/>
              <a:t>  / 5</a:t>
            </a:r>
            <a:endParaRPr lang="ar-SA" sz="3600" b="1" dirty="0"/>
          </a:p>
        </p:txBody>
      </p:sp>
      <p:sp>
        <p:nvSpPr>
          <p:cNvPr id="17" name="مربع نص 16"/>
          <p:cNvSpPr txBox="1"/>
          <p:nvPr/>
        </p:nvSpPr>
        <p:spPr>
          <a:xfrm>
            <a:off x="899592" y="5013176"/>
            <a:ext cx="2520280" cy="646331"/>
          </a:xfrm>
          <a:prstGeom prst="rect">
            <a:avLst/>
          </a:prstGeom>
          <a:noFill/>
        </p:spPr>
        <p:txBody>
          <a:bodyPr wrap="square" rtlCol="1">
            <a:spAutoFit/>
          </a:bodyPr>
          <a:lstStyle/>
          <a:p>
            <a:pPr marL="571500" indent="-571500">
              <a:buFont typeface="Calibri" panose="020F0502020204030204" pitchFamily="34" charset="0"/>
              <a:buChar char="④"/>
            </a:pPr>
            <a:r>
              <a:rPr lang="ar-SA" sz="3600" b="1" dirty="0" smtClean="0"/>
              <a:t>  / 7</a:t>
            </a:r>
            <a:endParaRPr lang="ar-SA" sz="3600" b="1" dirty="0"/>
          </a:p>
        </p:txBody>
      </p:sp>
    </p:spTree>
    <p:extLst>
      <p:ext uri="{BB962C8B-B14F-4D97-AF65-F5344CB8AC3E}">
        <p14:creationId xmlns:p14="http://schemas.microsoft.com/office/powerpoint/2010/main" val="41975015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783</Words>
  <Application>Microsoft Office PowerPoint</Application>
  <PresentationFormat>عرض على الشاشة (3:4)‏</PresentationFormat>
  <Paragraphs>184</Paragraphs>
  <Slides>33</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33</vt:i4>
      </vt:variant>
    </vt:vector>
  </HeadingPairs>
  <TitlesOfParts>
    <vt:vector size="35" baseType="lpstr">
      <vt:lpstr>سمة Office</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User15</dc:creator>
  <cp:lastModifiedBy>Dell</cp:lastModifiedBy>
  <cp:revision>83</cp:revision>
  <dcterms:created xsi:type="dcterms:W3CDTF">2016-10-31T07:23:50Z</dcterms:created>
  <dcterms:modified xsi:type="dcterms:W3CDTF">2017-03-12T20:52:01Z</dcterms:modified>
</cp:coreProperties>
</file>