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EB"/>
    <a:srgbClr val="FFCCCC"/>
    <a:srgbClr val="B5077B"/>
    <a:srgbClr val="FF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4" d="100"/>
          <a:sy n="64" d="100"/>
        </p:scale>
        <p:origin x="-132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A96093-7EEB-4D97-8B37-90F7D748F551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C8ABD3-83C6-4E5B-90F1-8FFB657AAF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551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8ABD3-83C6-4E5B-90F1-8FFB657AAFC3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312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750"/>
            <a:ext cx="9396536" cy="40005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3059832" y="2852936"/>
            <a:ext cx="302433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dirty="0" smtClean="0">
                <a:cs typeface="Naskh5 Bold" pitchFamily="2" charset="-78"/>
              </a:rPr>
              <a:t>الجزء الكمي </a:t>
            </a:r>
          </a:p>
          <a:p>
            <a:pPr algn="ctr"/>
            <a:r>
              <a:rPr lang="ar-SA" sz="3600" dirty="0" smtClean="0">
                <a:cs typeface="Naskh5 Bold" pitchFamily="2" charset="-78"/>
              </a:rPr>
              <a:t>اليوم الثاني</a:t>
            </a:r>
            <a:endParaRPr lang="ar-SA" sz="3600" dirty="0">
              <a:cs typeface="Naskh5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5392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9144000" cy="6890126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1691680" y="2511386"/>
            <a:ext cx="698477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7/ 32 قطعة حلوى وزعت على 12 طفل بالتساوي فكم المتبقي  ؟</a:t>
            </a:r>
            <a:endPara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228184" y="4267453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ar-SA" sz="3600" b="1" dirty="0" smtClean="0"/>
              <a:t>  / 5</a:t>
            </a:r>
            <a:endParaRPr lang="ar-SA" sz="36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2555776" y="4267453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②"/>
            </a:pPr>
            <a:r>
              <a:rPr lang="ar-SA" sz="3600" b="1" dirty="0" smtClean="0"/>
              <a:t>  / 8</a:t>
            </a:r>
            <a:endParaRPr lang="ar-SA" sz="36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6156176" y="5851629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③"/>
            </a:pPr>
            <a:r>
              <a:rPr lang="ar-SA" sz="3600" b="1" dirty="0" smtClean="0"/>
              <a:t>  / 9</a:t>
            </a:r>
            <a:endParaRPr lang="ar-SA" sz="36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2411760" y="5851629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④"/>
            </a:pPr>
            <a:r>
              <a:rPr lang="ar-SA" sz="3600" b="1" dirty="0" smtClean="0"/>
              <a:t>  / 12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36292086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048" y="3020"/>
            <a:ext cx="4584952" cy="6857999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17" y="0"/>
            <a:ext cx="4584952" cy="6857999"/>
          </a:xfrm>
          <a:prstGeom prst="rect">
            <a:avLst/>
          </a:prstGeom>
        </p:spPr>
      </p:pic>
      <p:sp>
        <p:nvSpPr>
          <p:cNvPr id="12" name="مستطيل مستدير الزوايا 11"/>
          <p:cNvSpPr/>
          <p:nvPr/>
        </p:nvSpPr>
        <p:spPr>
          <a:xfrm>
            <a:off x="1220760" y="1124744"/>
            <a:ext cx="6591600" cy="1732225"/>
          </a:xfrm>
          <a:prstGeom prst="round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899592" y="3068960"/>
            <a:ext cx="7617781" cy="2808312"/>
          </a:xfrm>
          <a:prstGeom prst="round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1835696" y="1556793"/>
            <a:ext cx="5400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8/ ( 88 + 88 + 88 ) ÷ 88 = ؟</a:t>
            </a:r>
            <a:endPara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292080" y="3429000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ar-SA" sz="3600" b="1" dirty="0" smtClean="0"/>
              <a:t>  / 3</a:t>
            </a:r>
            <a:endParaRPr lang="ar-SA" sz="36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1331640" y="3429000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②"/>
            </a:pPr>
            <a:r>
              <a:rPr lang="ar-SA" sz="3600" b="1" dirty="0" smtClean="0"/>
              <a:t>  / 4</a:t>
            </a:r>
            <a:endParaRPr lang="ar-SA" sz="36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5220072" y="5013176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③"/>
            </a:pPr>
            <a:r>
              <a:rPr lang="ar-SA" sz="3600" b="1" dirty="0" smtClean="0"/>
              <a:t>  / 5</a:t>
            </a:r>
            <a:endParaRPr lang="ar-SA" sz="36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1187624" y="5013176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④"/>
            </a:pPr>
            <a:r>
              <a:rPr lang="ar-SA" sz="3600" b="1" dirty="0" smtClean="0"/>
              <a:t>  /7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17525305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مستدير الزوايا 8"/>
          <p:cNvSpPr/>
          <p:nvPr/>
        </p:nvSpPr>
        <p:spPr>
          <a:xfrm>
            <a:off x="323528" y="864096"/>
            <a:ext cx="8640960" cy="5157192"/>
          </a:xfrm>
          <a:prstGeom prst="round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611560" y="1556793"/>
            <a:ext cx="784887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9/ صنعت سارة فطيرتان , وقسمت كل فطيرة إلى ثلاث أجزاء ووزعت الباقي على صديقاتها . فكم عدد صديقاتها ؟</a:t>
            </a:r>
            <a:endPara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292080" y="3429000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ar-SA" sz="3600" b="1" dirty="0" smtClean="0"/>
              <a:t>  / 5</a:t>
            </a:r>
            <a:endParaRPr lang="ar-SA" sz="36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1331640" y="3429000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②"/>
            </a:pPr>
            <a:r>
              <a:rPr lang="ar-SA" sz="3600" b="1" dirty="0" smtClean="0"/>
              <a:t>  / 6</a:t>
            </a:r>
            <a:endParaRPr lang="ar-SA" sz="36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5220072" y="5013176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③"/>
            </a:pPr>
            <a:r>
              <a:rPr lang="ar-SA" sz="3600" b="1" dirty="0" smtClean="0"/>
              <a:t>  / 7</a:t>
            </a:r>
            <a:endParaRPr lang="ar-SA" sz="36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1187624" y="5013176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④"/>
            </a:pPr>
            <a:r>
              <a:rPr lang="ar-SA" sz="3600" b="1" dirty="0" smtClean="0"/>
              <a:t>  /8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487362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مستطيل مستدير الزوايا 6"/>
          <p:cNvSpPr/>
          <p:nvPr/>
        </p:nvSpPr>
        <p:spPr>
          <a:xfrm>
            <a:off x="323528" y="260648"/>
            <a:ext cx="8496944" cy="6336704"/>
          </a:xfrm>
          <a:prstGeom prst="round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611560" y="1124744"/>
            <a:ext cx="806489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10/ طلب أستاذ من تلاميذه قراءة الصفحات من 21 إلى نهاية 63 من كتاب الكيمياء فإن مجموع الصفحات التي يجب على التلاميذ قراءتها هي  ؟</a:t>
            </a:r>
            <a:endPara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292080" y="3429000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ar-SA" sz="3600" b="1" dirty="0" smtClean="0"/>
              <a:t>  / 63</a:t>
            </a:r>
            <a:endParaRPr lang="ar-SA" sz="36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331640" y="3429000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②"/>
            </a:pPr>
            <a:r>
              <a:rPr lang="ar-SA" sz="3600" b="1" dirty="0" smtClean="0"/>
              <a:t>  / 43</a:t>
            </a:r>
            <a:endParaRPr lang="ar-SA" sz="36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5220072" y="5013176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③"/>
            </a:pPr>
            <a:r>
              <a:rPr lang="ar-SA" sz="3600" b="1" dirty="0" smtClean="0"/>
              <a:t>  / 42</a:t>
            </a:r>
            <a:endParaRPr lang="ar-SA" sz="36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187624" y="5013176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④"/>
            </a:pPr>
            <a:r>
              <a:rPr lang="ar-SA" sz="3600" b="1" dirty="0" smtClean="0"/>
              <a:t>  /21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16240230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57999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789747" y="836712"/>
            <a:ext cx="7564505" cy="5400600"/>
          </a:xfrm>
          <a:prstGeom prst="round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4" y="4581128"/>
            <a:ext cx="1944216" cy="1794661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611560" y="1124744"/>
            <a:ext cx="806489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11/ احسبي قيمة ( 2 × 2 × 2 ) + ( 2</a:t>
            </a:r>
            <a:r>
              <a:rPr lang="ar-SA" sz="3600" b="1" dirty="0">
                <a:cs typeface="Traditional Arabic" panose="02020603050405020304" pitchFamily="18" charset="-78"/>
              </a:rPr>
              <a:t>‚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× 2</a:t>
            </a:r>
            <a:r>
              <a:rPr lang="ar-SA" sz="3600" b="1" dirty="0" smtClean="0">
                <a:latin typeface="Calibri"/>
                <a:cs typeface="Traditional Arabic" panose="02020603050405020304" pitchFamily="18" charset="-78"/>
              </a:rPr>
              <a:t>‚ × 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ar-SA" sz="3600" b="1" dirty="0" smtClean="0">
                <a:cs typeface="Traditional Arabic" panose="02020603050405020304" pitchFamily="18" charset="-78"/>
              </a:rPr>
              <a:t>‚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+ (02</a:t>
            </a:r>
            <a:r>
              <a:rPr lang="ar-SA" sz="3600" b="1" dirty="0" smtClean="0">
                <a:cs typeface="Traditional Arabic" panose="02020603050405020304" pitchFamily="18" charset="-78"/>
              </a:rPr>
              <a:t>‚ × 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02</a:t>
            </a:r>
            <a:r>
              <a:rPr lang="ar-SA" sz="3600" b="1" dirty="0" smtClean="0">
                <a:cs typeface="Traditional Arabic" panose="02020603050405020304" pitchFamily="18" charset="-78"/>
              </a:rPr>
              <a:t>‚ ) 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= </a:t>
            </a:r>
            <a:endPara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292080" y="2708920"/>
            <a:ext cx="28803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ar-SA" sz="3600" b="1" dirty="0" smtClean="0"/>
              <a:t>  / 0084</a:t>
            </a:r>
            <a:r>
              <a:rPr lang="ar-SA" sz="3600" b="1" dirty="0" smtClean="0">
                <a:latin typeface="Calibri"/>
              </a:rPr>
              <a:t>‚8</a:t>
            </a:r>
            <a:endParaRPr lang="ar-SA" sz="36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899592" y="2708920"/>
            <a:ext cx="29523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②"/>
            </a:pPr>
            <a:r>
              <a:rPr lang="ar-SA" sz="3600" b="1" dirty="0" smtClean="0"/>
              <a:t>  </a:t>
            </a:r>
            <a:r>
              <a:rPr lang="ar-SA" sz="3600" b="1" dirty="0"/>
              <a:t> / </a:t>
            </a:r>
            <a:r>
              <a:rPr lang="ar-SA" sz="3600" b="1" dirty="0" smtClean="0"/>
              <a:t>084‚8</a:t>
            </a:r>
            <a:endParaRPr lang="ar-SA" sz="36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860032" y="4293096"/>
            <a:ext cx="33843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③"/>
            </a:pPr>
            <a:r>
              <a:rPr lang="ar-SA" sz="3600" b="1" dirty="0" smtClean="0"/>
              <a:t>  </a:t>
            </a:r>
            <a:r>
              <a:rPr lang="ar-SA" sz="3600" b="1" dirty="0"/>
              <a:t> / </a:t>
            </a:r>
            <a:r>
              <a:rPr lang="ar-SA" sz="3600" b="1" dirty="0" smtClean="0"/>
              <a:t>00084‚8</a:t>
            </a:r>
            <a:endParaRPr lang="ar-SA" sz="36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539552" y="4293096"/>
            <a:ext cx="3600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④"/>
            </a:pPr>
            <a:r>
              <a:rPr lang="ar-SA" sz="3600" b="1" dirty="0" smtClean="0"/>
              <a:t>  /</a:t>
            </a:r>
            <a:r>
              <a:rPr lang="ar-SA" sz="3600" b="1" dirty="0"/>
              <a:t> </a:t>
            </a:r>
            <a:r>
              <a:rPr lang="ar-SA" sz="3600" b="1" dirty="0" smtClean="0"/>
              <a:t>00804‚8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31366734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611560" y="212447"/>
            <a:ext cx="806489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12/ إذا كان في مدرسة ثلث الطلاب يحبون الرياضيات و 400 طالب لا يحبونها فكم عدد الطلاب جميعاً ؟</a:t>
            </a:r>
            <a:endPara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311860" y="1556792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ar-SA" sz="3600" b="1" dirty="0" smtClean="0"/>
              <a:t>  / 500</a:t>
            </a:r>
            <a:endParaRPr lang="ar-SA" sz="36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3383868" y="2492896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②"/>
            </a:pPr>
            <a:r>
              <a:rPr lang="ar-SA" sz="3600" b="1" dirty="0" smtClean="0"/>
              <a:t>  / 550</a:t>
            </a:r>
            <a:endParaRPr lang="ar-SA" sz="36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3383868" y="3429000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③"/>
            </a:pPr>
            <a:r>
              <a:rPr lang="ar-SA" sz="3600" b="1" dirty="0" smtClean="0"/>
              <a:t>  / 600</a:t>
            </a:r>
            <a:endParaRPr lang="ar-SA" sz="36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3707904" y="4221088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④"/>
            </a:pPr>
            <a:r>
              <a:rPr lang="ar-SA" sz="3600" b="1" dirty="0" smtClean="0"/>
              <a:t>  /900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35891604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 rot="20507583">
            <a:off x="2069816" y="53079"/>
            <a:ext cx="4989164" cy="67254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5" name="صورة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0126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611560" y="1124744"/>
            <a:ext cx="806489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13/ احسبي قيمة </a:t>
            </a:r>
          </a:p>
          <a:p>
            <a:r>
              <a:rPr lang="ar-SA" sz="36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600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+  </a:t>
            </a:r>
            <a:r>
              <a:rPr lang="ar-SA" sz="36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60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+ </a:t>
            </a:r>
            <a:r>
              <a:rPr lang="ar-SA" sz="36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6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= </a:t>
            </a:r>
          </a:p>
          <a:p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100     10     1000</a:t>
            </a:r>
          </a:p>
          <a:p>
            <a:endPara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292080" y="3429000"/>
            <a:ext cx="28803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ar-SA" sz="3600" b="1" dirty="0" smtClean="0"/>
              <a:t>  / 066‚12</a:t>
            </a:r>
            <a:endParaRPr lang="ar-SA" sz="36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755576" y="3429000"/>
            <a:ext cx="30963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②"/>
            </a:pPr>
            <a:r>
              <a:rPr lang="ar-SA" sz="3600" b="1" dirty="0"/>
              <a:t> / </a:t>
            </a:r>
            <a:r>
              <a:rPr lang="ar-SA" sz="3600" b="1" dirty="0" smtClean="0"/>
              <a:t>606‚12</a:t>
            </a:r>
            <a:endParaRPr lang="ar-SA" sz="36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5220072" y="5013176"/>
            <a:ext cx="29523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③"/>
            </a:pPr>
            <a:r>
              <a:rPr lang="ar-SA" sz="3600" b="1" dirty="0" smtClean="0"/>
              <a:t>  </a:t>
            </a:r>
            <a:r>
              <a:rPr lang="ar-SA" sz="3600" b="1" dirty="0"/>
              <a:t> / </a:t>
            </a:r>
            <a:r>
              <a:rPr lang="ar-SA" sz="3600" b="1" dirty="0" smtClean="0"/>
              <a:t>006‚12</a:t>
            </a:r>
            <a:endParaRPr lang="ar-SA" sz="36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67544" y="5013176"/>
            <a:ext cx="324036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④"/>
            </a:pPr>
            <a:r>
              <a:rPr lang="ar-SA" sz="3600" b="1" dirty="0" smtClean="0"/>
              <a:t>  /006‚11</a:t>
            </a:r>
            <a:endParaRPr lang="ar-SA" sz="3600" b="1" dirty="0"/>
          </a:p>
          <a:p>
            <a:pPr marL="571500" indent="-571500">
              <a:buFont typeface="Calibri" panose="020F0502020204030204" pitchFamily="34" charset="0"/>
              <a:buChar char="④"/>
            </a:pP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17155989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صورة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676" y="0"/>
            <a:ext cx="4842123" cy="6858000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47" y="0"/>
            <a:ext cx="4842123" cy="6858000"/>
          </a:xfrm>
          <a:prstGeom prst="rect">
            <a:avLst/>
          </a:prstGeom>
        </p:spPr>
      </p:pic>
      <p:sp>
        <p:nvSpPr>
          <p:cNvPr id="10" name="مستطيل مستدير الزوايا 9"/>
          <p:cNvSpPr/>
          <p:nvPr/>
        </p:nvSpPr>
        <p:spPr>
          <a:xfrm>
            <a:off x="251520" y="188640"/>
            <a:ext cx="8892480" cy="17281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5148064" y="2420888"/>
            <a:ext cx="3528392" cy="3384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827584" y="2420888"/>
            <a:ext cx="3528392" cy="3384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ربع نص 16"/>
          <p:cNvSpPr txBox="1"/>
          <p:nvPr/>
        </p:nvSpPr>
        <p:spPr>
          <a:xfrm>
            <a:off x="251520" y="572487"/>
            <a:ext cx="90730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14/ [  56 , 25 , 81 , 98 ] ما العدد الشاذ بين هذه الأعداد ؟</a:t>
            </a:r>
          </a:p>
          <a:p>
            <a:endPara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5580112" y="3068960"/>
            <a:ext cx="28803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ar-SA" sz="3600" b="1" dirty="0" smtClean="0"/>
              <a:t>  / 25</a:t>
            </a:r>
            <a:endParaRPr lang="ar-SA" sz="36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5508104" y="4653136"/>
            <a:ext cx="29523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③"/>
            </a:pPr>
            <a:r>
              <a:rPr lang="ar-SA" sz="3600" b="1" dirty="0" smtClean="0"/>
              <a:t>/ 81</a:t>
            </a:r>
            <a:endParaRPr lang="ar-SA" sz="36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1043608" y="2948751"/>
            <a:ext cx="30963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②"/>
            </a:pPr>
            <a:r>
              <a:rPr lang="ar-SA" sz="3600" b="1" dirty="0"/>
              <a:t> / </a:t>
            </a:r>
            <a:r>
              <a:rPr lang="ar-SA" sz="3600" b="1" dirty="0" smtClean="0"/>
              <a:t>56</a:t>
            </a:r>
            <a:endParaRPr lang="ar-SA" sz="36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755576" y="4532927"/>
            <a:ext cx="324036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④"/>
            </a:pPr>
            <a:r>
              <a:rPr lang="ar-SA" sz="3600" b="1" dirty="0" smtClean="0"/>
              <a:t>98  </a:t>
            </a:r>
            <a:endParaRPr lang="ar-SA" sz="3600" b="1" dirty="0"/>
          </a:p>
          <a:p>
            <a:pPr marL="571500" indent="-571500">
              <a:buFont typeface="Calibri" panose="020F0502020204030204" pitchFamily="34" charset="0"/>
              <a:buChar char="④"/>
            </a:pP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41975015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6" y="14077"/>
            <a:ext cx="9126314" cy="6854376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-36512" y="191542"/>
            <a:ext cx="907300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15/ إذا كان 80 % من مصروف محمد تعادل 10 فكم مصروف محمد ؟</a:t>
            </a:r>
          </a:p>
          <a:p>
            <a:endParaRPr lang="ar-SA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788024" y="3068960"/>
            <a:ext cx="28803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ar-SA" sz="3600" b="1" dirty="0" smtClean="0"/>
              <a:t>  / 100</a:t>
            </a:r>
            <a:endParaRPr lang="ar-SA" sz="36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716016" y="4653136"/>
            <a:ext cx="29523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③"/>
            </a:pPr>
            <a:r>
              <a:rPr lang="ar-SA" sz="3600" b="1" dirty="0" smtClean="0"/>
              <a:t>/ 125</a:t>
            </a:r>
            <a:endParaRPr lang="ar-SA" sz="36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539552" y="2948751"/>
            <a:ext cx="30963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②"/>
            </a:pPr>
            <a:r>
              <a:rPr lang="ar-SA" sz="3600" b="1" dirty="0"/>
              <a:t> / </a:t>
            </a:r>
            <a:r>
              <a:rPr lang="ar-SA" sz="3600" b="1" dirty="0" smtClean="0"/>
              <a:t>120</a:t>
            </a:r>
            <a:endParaRPr lang="ar-SA" sz="36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51520" y="4532927"/>
            <a:ext cx="324036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④"/>
            </a:pPr>
            <a:r>
              <a:rPr lang="ar-SA" sz="3600" b="1" dirty="0" smtClean="0"/>
              <a:t>130</a:t>
            </a:r>
            <a:endParaRPr lang="ar-SA" sz="3600" b="1" dirty="0"/>
          </a:p>
          <a:p>
            <a:pPr marL="571500" indent="-571500">
              <a:buFont typeface="Calibri" panose="020F0502020204030204" pitchFamily="34" charset="0"/>
              <a:buChar char="④"/>
            </a:pP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30037940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20081"/>
            <a:ext cx="9180512" cy="1752735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772816"/>
            <a:ext cx="9180512" cy="4923318"/>
          </a:xfrm>
          <a:prstGeom prst="rect">
            <a:avLst/>
          </a:prstGeom>
        </p:spPr>
      </p:pic>
      <p:grpSp>
        <p:nvGrpSpPr>
          <p:cNvPr id="3" name="مجموعة 2"/>
          <p:cNvGrpSpPr/>
          <p:nvPr/>
        </p:nvGrpSpPr>
        <p:grpSpPr>
          <a:xfrm>
            <a:off x="-36512" y="695598"/>
            <a:ext cx="9073008" cy="1077218"/>
            <a:chOff x="-36512" y="695598"/>
            <a:chExt cx="9073008" cy="1077218"/>
          </a:xfrm>
        </p:grpSpPr>
        <p:sp>
          <p:nvSpPr>
            <p:cNvPr id="6" name="مربع نص 5"/>
            <p:cNvSpPr txBox="1"/>
            <p:nvPr/>
          </p:nvSpPr>
          <p:spPr>
            <a:xfrm>
              <a:off x="-36512" y="695598"/>
              <a:ext cx="9073008" cy="1077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3200" b="1" dirty="0" smtClean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16/ كم النسبة المئوية لـ   </a:t>
              </a:r>
              <a:r>
                <a:rPr lang="ar-SA" sz="3200" b="1" dirty="0" smtClean="0">
                  <a:latin typeface="Traditional Arabic" panose="02020603050405020304" pitchFamily="18" charset="-78"/>
                  <a:cs typeface="Traditional Arabic" panose="02020603050405020304" pitchFamily="18" charset="-78"/>
                  <a:sym typeface="خطوط الكيلاني للرياضيات_2"/>
                </a:rPr>
                <a:t>إلى 2</a:t>
              </a:r>
              <a:r>
                <a:rPr lang="ar-SA" sz="3200" b="1" dirty="0" smtClean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؟  </a:t>
              </a:r>
            </a:p>
            <a:p>
              <a:endPara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  <p:sp>
          <p:nvSpPr>
            <p:cNvPr id="2" name="مربع نص 1"/>
            <p:cNvSpPr txBox="1"/>
            <p:nvPr/>
          </p:nvSpPr>
          <p:spPr>
            <a:xfrm>
              <a:off x="3347864" y="745540"/>
              <a:ext cx="396044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/>
                <a:t>5</a:t>
              </a:r>
              <a:endParaRPr lang="ar-SA" sz="2800" b="1" dirty="0"/>
            </a:p>
          </p:txBody>
        </p:sp>
        <p:sp>
          <p:nvSpPr>
            <p:cNvPr id="7" name="مربع نص 6"/>
            <p:cNvSpPr txBox="1"/>
            <p:nvPr/>
          </p:nvSpPr>
          <p:spPr>
            <a:xfrm>
              <a:off x="2231740" y="745540"/>
              <a:ext cx="396044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/>
                <a:t>5</a:t>
              </a:r>
              <a:endParaRPr lang="ar-SA" sz="2800" b="1" dirty="0"/>
            </a:p>
          </p:txBody>
        </p:sp>
      </p:grpSp>
      <p:sp>
        <p:nvSpPr>
          <p:cNvPr id="8" name="مربع نص 7"/>
          <p:cNvSpPr txBox="1"/>
          <p:nvPr/>
        </p:nvSpPr>
        <p:spPr>
          <a:xfrm>
            <a:off x="4211960" y="3068960"/>
            <a:ext cx="28803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ar-SA" sz="3600" b="1" dirty="0" smtClean="0"/>
              <a:t>20 %</a:t>
            </a:r>
            <a:endParaRPr lang="ar-SA" sz="36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067944" y="4653136"/>
            <a:ext cx="29523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③"/>
            </a:pPr>
            <a:r>
              <a:rPr lang="ar-SA" sz="3600" b="1" dirty="0" smtClean="0"/>
              <a:t>50 %</a:t>
            </a:r>
            <a:endParaRPr lang="ar-SA" sz="36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043608" y="2948751"/>
            <a:ext cx="30963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②"/>
            </a:pPr>
            <a:r>
              <a:rPr lang="ar-SA" sz="3600" b="1" dirty="0" smtClean="0"/>
              <a:t>25 %</a:t>
            </a:r>
            <a:endParaRPr lang="ar-SA" sz="36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683568" y="4532927"/>
            <a:ext cx="324036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④"/>
            </a:pPr>
            <a:r>
              <a:rPr lang="ar-SA" sz="3600" b="1" dirty="0" smtClean="0"/>
              <a:t>75 %</a:t>
            </a:r>
            <a:endParaRPr lang="ar-SA" sz="3600" b="1" dirty="0"/>
          </a:p>
          <a:p>
            <a:pPr marL="571500" indent="-571500">
              <a:buFont typeface="Calibri" panose="020F0502020204030204" pitchFamily="34" charset="0"/>
              <a:buChar char="④"/>
            </a:pP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39439494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"/>
          <p:cNvGrpSpPr/>
          <p:nvPr/>
        </p:nvGrpSpPr>
        <p:grpSpPr>
          <a:xfrm>
            <a:off x="-36512" y="0"/>
            <a:ext cx="9180512" cy="6525344"/>
            <a:chOff x="-36512" y="0"/>
            <a:chExt cx="9180512" cy="6525344"/>
          </a:xfrm>
        </p:grpSpPr>
        <p:pic>
          <p:nvPicPr>
            <p:cNvPr id="2" name="صورة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0"/>
              <a:ext cx="9180512" cy="6525344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14300" prst="artDeco"/>
            </a:sp3d>
          </p:spPr>
        </p:pic>
        <p:sp>
          <p:nvSpPr>
            <p:cNvPr id="3" name="مربع نص 2"/>
            <p:cNvSpPr txBox="1"/>
            <p:nvPr/>
          </p:nvSpPr>
          <p:spPr>
            <a:xfrm>
              <a:off x="971600" y="2012647"/>
              <a:ext cx="6984776" cy="221599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13800" b="1" dirty="0" smtClean="0">
                  <a:latin typeface="Aldhabi" panose="01000000000000000000" pitchFamily="2" charset="-78"/>
                  <a:cs typeface="Aldhabi" panose="01000000000000000000" pitchFamily="2" charset="-78"/>
                </a:rPr>
                <a:t>بسم الله الرحمن الرحيم</a:t>
              </a:r>
              <a:endParaRPr lang="ar-SA" sz="13800" b="1" dirty="0"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9933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9144000" cy="612068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2411760" y="1304950"/>
            <a:ext cx="28803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ar-SA" sz="3600" b="1" dirty="0" smtClean="0"/>
              <a:t>500</a:t>
            </a:r>
            <a:endParaRPr lang="ar-SA" sz="36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627784" y="2974886"/>
            <a:ext cx="29523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③"/>
            </a:pPr>
            <a:r>
              <a:rPr lang="ar-SA" sz="3600" b="1" dirty="0" smtClean="0"/>
              <a:t>12000</a:t>
            </a:r>
            <a:endParaRPr lang="ar-SA" sz="36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2339752" y="2062589"/>
            <a:ext cx="30963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②"/>
            </a:pPr>
            <a:r>
              <a:rPr lang="ar-SA" sz="3600" b="1" dirty="0" smtClean="0"/>
              <a:t>1000</a:t>
            </a:r>
            <a:endParaRPr lang="ar-SA" sz="36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2339752" y="3740839"/>
            <a:ext cx="324036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④"/>
            </a:pPr>
            <a:r>
              <a:rPr lang="ar-SA" sz="3600" b="1" dirty="0" smtClean="0"/>
              <a:t>12500</a:t>
            </a:r>
            <a:endParaRPr lang="ar-SA" sz="3600" b="1" dirty="0"/>
          </a:p>
          <a:p>
            <a:pPr marL="571500" indent="-571500">
              <a:buFont typeface="Calibri" panose="020F0502020204030204" pitchFamily="34" charset="0"/>
              <a:buChar char="④"/>
            </a:pPr>
            <a:endParaRPr lang="ar-SA" sz="36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-36512" y="191542"/>
            <a:ext cx="907300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17/ إذا صرف رجل 60% من راتبه فتبقى معه 4000فكم كان راتبه ؟</a:t>
            </a:r>
          </a:p>
          <a:p>
            <a:endParaRPr lang="ar-SA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06902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مستدير الزوايا 2"/>
          <p:cNvSpPr/>
          <p:nvPr/>
        </p:nvSpPr>
        <p:spPr>
          <a:xfrm>
            <a:off x="323528" y="260648"/>
            <a:ext cx="8496944" cy="6336704"/>
          </a:xfrm>
          <a:prstGeom prst="round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971600" y="1270501"/>
            <a:ext cx="69847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1 / كم عدد الأعداد الزوجية بين العددين 3 , 99 ؟</a:t>
            </a:r>
            <a:endPara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508104" y="2780928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ar-SA" sz="3600" b="1" dirty="0" smtClean="0"/>
              <a:t>  / 51  </a:t>
            </a:r>
            <a:endParaRPr lang="ar-SA" sz="36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835696" y="2780928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②"/>
            </a:pPr>
            <a:r>
              <a:rPr lang="ar-SA" sz="3600" b="1" dirty="0" smtClean="0"/>
              <a:t>  / 50  </a:t>
            </a:r>
            <a:endParaRPr lang="ar-SA" sz="36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5436096" y="4365104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③"/>
            </a:pPr>
            <a:r>
              <a:rPr lang="ar-SA" sz="3600" b="1" dirty="0" smtClean="0"/>
              <a:t>  / 51  </a:t>
            </a:r>
            <a:endParaRPr lang="ar-SA" sz="36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1691680" y="4365104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④"/>
            </a:pPr>
            <a:r>
              <a:rPr lang="ar-SA" sz="3600" b="1" dirty="0" smtClean="0"/>
              <a:t>  / 51  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13026954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048" y="3020"/>
            <a:ext cx="4584952" cy="6857999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17" y="0"/>
            <a:ext cx="4584952" cy="6857999"/>
          </a:xfrm>
          <a:prstGeom prst="rect">
            <a:avLst/>
          </a:prstGeom>
        </p:spPr>
      </p:pic>
      <p:sp>
        <p:nvSpPr>
          <p:cNvPr id="4" name="مستطيل مستدير الزوايا 3"/>
          <p:cNvSpPr/>
          <p:nvPr/>
        </p:nvSpPr>
        <p:spPr>
          <a:xfrm>
            <a:off x="971600" y="548680"/>
            <a:ext cx="7167664" cy="4896544"/>
          </a:xfrm>
          <a:prstGeom prst="round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971600" y="764704"/>
            <a:ext cx="698477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 / صندوق به 3 صناديق وداخل كلاً منها 5 صناديق صغيرة , فما عدد الصناديق ؟</a:t>
            </a:r>
            <a:endPara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508104" y="1988840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ar-SA" sz="3600" b="1" dirty="0" smtClean="0"/>
              <a:t>  / 17</a:t>
            </a:r>
            <a:endParaRPr lang="ar-SA" sz="36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835696" y="1988840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②"/>
            </a:pPr>
            <a:r>
              <a:rPr lang="ar-SA" sz="3600" b="1" dirty="0" smtClean="0"/>
              <a:t>  / 18</a:t>
            </a:r>
            <a:endParaRPr lang="ar-SA" sz="36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5436096" y="3573016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③"/>
            </a:pPr>
            <a:r>
              <a:rPr lang="ar-SA" sz="3600" b="1" dirty="0" smtClean="0"/>
              <a:t>  / 19</a:t>
            </a:r>
            <a:endParaRPr lang="ar-SA" sz="36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1691680" y="3573016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④"/>
            </a:pPr>
            <a:r>
              <a:rPr lang="ar-SA" sz="3600" b="1" dirty="0" smtClean="0"/>
              <a:t>  / 20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290548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578"/>
            <a:ext cx="8712968" cy="6677048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467544" y="908720"/>
            <a:ext cx="806489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 / </a:t>
            </a:r>
            <a:r>
              <a:rPr lang="ar-SA" sz="3600" b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مالعدد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الذي لا يمكن أن يكون حاصل ضرب عددين متتاليين ؟ </a:t>
            </a:r>
            <a:endPara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923928" y="2204864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ar-SA" sz="3600" b="1" dirty="0" smtClean="0"/>
              <a:t>  / 49</a:t>
            </a:r>
            <a:endParaRPr lang="ar-SA" sz="36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835696" y="2206605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②"/>
            </a:pPr>
            <a:r>
              <a:rPr lang="ar-SA" sz="3600" b="1" dirty="0" smtClean="0"/>
              <a:t>  / 42</a:t>
            </a:r>
            <a:endParaRPr lang="ar-SA" sz="36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3995936" y="3573016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③"/>
            </a:pPr>
            <a:r>
              <a:rPr lang="ar-SA" sz="3600" b="1" dirty="0" smtClean="0"/>
              <a:t>  / 30</a:t>
            </a:r>
            <a:endParaRPr lang="ar-SA" sz="36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691680" y="3573016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④"/>
            </a:pPr>
            <a:r>
              <a:rPr lang="ar-SA" sz="3600" b="1" dirty="0" smtClean="0"/>
              <a:t>  / 20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3685618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1"/>
            <a:ext cx="9468544" cy="6957392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-180528" y="285013"/>
            <a:ext cx="9048276" cy="6480720"/>
          </a:xfrm>
          <a:prstGeom prst="round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971600" y="764704"/>
            <a:ext cx="698477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 / وزع أب مبلغ من المال على أولاده الـــــ 7 بدون باقي . فما هو هذا المبلغ ؟</a:t>
            </a:r>
            <a:endPara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508104" y="2422629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ar-SA" sz="3600" b="1" dirty="0" smtClean="0"/>
              <a:t>  / 107</a:t>
            </a:r>
            <a:endParaRPr lang="ar-SA" sz="36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1835696" y="2422629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②"/>
            </a:pPr>
            <a:r>
              <a:rPr lang="ar-SA" sz="3600" b="1" dirty="0" smtClean="0"/>
              <a:t>  / 119</a:t>
            </a:r>
            <a:endParaRPr lang="ar-SA" sz="36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5436096" y="4006805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③"/>
            </a:pPr>
            <a:r>
              <a:rPr lang="ar-SA" sz="3600" b="1" dirty="0" smtClean="0"/>
              <a:t>  / 124</a:t>
            </a:r>
            <a:endParaRPr lang="ar-SA" sz="36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1691680" y="4006805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④"/>
            </a:pPr>
            <a:r>
              <a:rPr lang="ar-SA" sz="3600" b="1" dirty="0" smtClean="0"/>
              <a:t>  / 173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28764743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47" y="0"/>
            <a:ext cx="4842123" cy="685800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676" y="0"/>
            <a:ext cx="4842123" cy="6858000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5148064" y="3212976"/>
            <a:ext cx="3528392" cy="33843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شكل بيضاوي 6"/>
          <p:cNvSpPr/>
          <p:nvPr/>
        </p:nvSpPr>
        <p:spPr>
          <a:xfrm>
            <a:off x="251520" y="147697"/>
            <a:ext cx="8424936" cy="28083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827584" y="3172033"/>
            <a:ext cx="7848872" cy="3384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ربع نص 9"/>
          <p:cNvSpPr txBox="1"/>
          <p:nvPr/>
        </p:nvSpPr>
        <p:spPr>
          <a:xfrm>
            <a:off x="971600" y="764704"/>
            <a:ext cx="698477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5/ طالبات إحدى المدارس عددهم 83 فإذا أرادوا ركوب حافلة سعتها 24 راكب . فكم عدد الحافلات اللازمة لنقل جميع الطالبات ؟</a:t>
            </a:r>
            <a:endPara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508104" y="3646765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ar-SA" sz="3600" b="1" dirty="0" smtClean="0"/>
              <a:t>  / 3</a:t>
            </a:r>
            <a:endParaRPr lang="ar-SA" sz="36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1835696" y="3646765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②"/>
            </a:pPr>
            <a:r>
              <a:rPr lang="ar-SA" sz="3600" b="1" dirty="0" smtClean="0"/>
              <a:t>  / 4</a:t>
            </a:r>
            <a:endParaRPr lang="ar-SA" sz="36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5436096" y="5230941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③"/>
            </a:pPr>
            <a:r>
              <a:rPr lang="ar-SA" sz="3600" b="1" dirty="0" smtClean="0"/>
              <a:t>  / 5</a:t>
            </a:r>
            <a:endParaRPr lang="ar-SA" sz="36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1691680" y="5230941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④"/>
            </a:pPr>
            <a:r>
              <a:rPr lang="ar-SA" sz="3600" b="1" dirty="0" smtClean="0"/>
              <a:t>  / 6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22548512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6" y="14077"/>
            <a:ext cx="9126314" cy="6854376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971600" y="1890698"/>
            <a:ext cx="698477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 / طالبات إحدى المدارس عددهم 83 فإذا أرادوا ركوب حافلة سعتها 24 راكب . فكم عدد الحافلات اللازمة لنقل جميع الطالبات ؟</a:t>
            </a:r>
            <a:endPara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508104" y="3646765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ar-SA" sz="3600" b="1" dirty="0" smtClean="0"/>
              <a:t>  / 3</a:t>
            </a:r>
            <a:endParaRPr lang="ar-SA" sz="36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835696" y="3646765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②"/>
            </a:pPr>
            <a:r>
              <a:rPr lang="ar-SA" sz="3600" b="1" dirty="0" smtClean="0"/>
              <a:t>  / 4</a:t>
            </a:r>
            <a:endParaRPr lang="ar-SA" sz="36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5436096" y="5230941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③"/>
            </a:pPr>
            <a:r>
              <a:rPr lang="ar-SA" sz="3600" b="1" dirty="0" smtClean="0"/>
              <a:t>  / 5</a:t>
            </a:r>
            <a:endParaRPr lang="ar-SA" sz="36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691680" y="5230941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④"/>
            </a:pPr>
            <a:r>
              <a:rPr lang="ar-SA" sz="3600" b="1" dirty="0" smtClean="0"/>
              <a:t>  / 6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2524953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 rot="20507583">
            <a:off x="2069816" y="53079"/>
            <a:ext cx="4989164" cy="67254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" y="-16345"/>
            <a:ext cx="9134121" cy="685800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971600" y="1890698"/>
            <a:ext cx="698477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6/ في كوكب ما السنة 18 شهر وكل شهر 16 يوم .</a:t>
            </a:r>
          </a:p>
          <a:p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كم سنة في 600 يوم  ؟</a:t>
            </a:r>
            <a:endParaRPr lang="ar-SA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508104" y="3646765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ar-SA" sz="3600" b="1" dirty="0" smtClean="0"/>
              <a:t>  / 2</a:t>
            </a:r>
            <a:endParaRPr lang="ar-SA" sz="36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835696" y="3646765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②"/>
            </a:pPr>
            <a:r>
              <a:rPr lang="ar-SA" sz="3600" b="1" dirty="0" smtClean="0"/>
              <a:t>  / 3</a:t>
            </a:r>
            <a:endParaRPr lang="ar-SA" sz="36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5436096" y="5230941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③"/>
            </a:pPr>
            <a:r>
              <a:rPr lang="ar-SA" sz="3600" b="1" dirty="0" smtClean="0"/>
              <a:t>  / 5</a:t>
            </a:r>
            <a:endParaRPr lang="ar-SA" sz="36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691680" y="5230941"/>
            <a:ext cx="2520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Calibri" panose="020F0502020204030204" pitchFamily="34" charset="0"/>
              <a:buChar char="④"/>
            </a:pPr>
            <a:r>
              <a:rPr lang="ar-SA" sz="3600" b="1" dirty="0" smtClean="0"/>
              <a:t>  / 7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3819291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532</Words>
  <Application>Microsoft Office PowerPoint</Application>
  <PresentationFormat>عرض على الشاشة (3:4)‏</PresentationFormat>
  <Paragraphs>99</Paragraphs>
  <Slides>20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User15</dc:creator>
  <cp:lastModifiedBy>Dell</cp:lastModifiedBy>
  <cp:revision>55</cp:revision>
  <dcterms:created xsi:type="dcterms:W3CDTF">2016-10-31T07:23:50Z</dcterms:created>
  <dcterms:modified xsi:type="dcterms:W3CDTF">2017-03-15T06:01:11Z</dcterms:modified>
</cp:coreProperties>
</file>