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EB"/>
    <a:srgbClr val="FFCCCC"/>
    <a:srgbClr val="B5077B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4" d="100"/>
          <a:sy n="64" d="100"/>
        </p:scale>
        <p:origin x="-132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A96093-7EEB-4D97-8B37-90F7D748F551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C8ABD3-83C6-4E5B-90F1-8FFB657AAFC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551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8ABD3-83C6-4E5B-90F1-8FFB657AAFC3}" type="slidenum">
              <a:rPr lang="ar-SA" smtClean="0"/>
              <a:t>20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1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50"/>
            <a:ext cx="9396536" cy="40005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3059832" y="2852936"/>
            <a:ext cx="302433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 smtClean="0">
                <a:cs typeface="Naskh5 Bold" pitchFamily="2" charset="-78"/>
              </a:rPr>
              <a:t>الجزء الكمي </a:t>
            </a:r>
          </a:p>
          <a:p>
            <a:pPr algn="ctr"/>
            <a:r>
              <a:rPr lang="ar-SA" sz="3600" dirty="0" smtClean="0">
                <a:cs typeface="Naskh5 Bold" pitchFamily="2" charset="-78"/>
              </a:rPr>
              <a:t>اليوم الثاني</a:t>
            </a:r>
            <a:endParaRPr lang="ar-SA" sz="3600" dirty="0">
              <a:cs typeface="Naskh5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539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890126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1691680" y="2511386"/>
            <a:ext cx="69847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7/ 32 قطعة حلوى وزعت على 12 طفل بالتساوي فكم المتبقي 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228184" y="4267453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555776" y="4267453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8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156176" y="5851629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9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411760" y="5851629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12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629208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048" y="3020"/>
            <a:ext cx="4584952" cy="6857999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17" y="0"/>
            <a:ext cx="4584952" cy="6857999"/>
          </a:xfrm>
          <a:prstGeom prst="rect">
            <a:avLst/>
          </a:prstGeom>
        </p:spPr>
      </p:pic>
      <p:sp>
        <p:nvSpPr>
          <p:cNvPr id="12" name="مستطيل مستدير الزوايا 11"/>
          <p:cNvSpPr/>
          <p:nvPr/>
        </p:nvSpPr>
        <p:spPr>
          <a:xfrm>
            <a:off x="1220760" y="1124744"/>
            <a:ext cx="6591600" cy="1732225"/>
          </a:xfrm>
          <a:prstGeom prst="round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899592" y="3068960"/>
            <a:ext cx="7617781" cy="2808312"/>
          </a:xfrm>
          <a:prstGeom prst="round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1835696" y="1556793"/>
            <a:ext cx="5400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8/ ( 88 + 88 + 88 ) ÷ 88 =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29208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3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33164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4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220072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1187624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/7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1752530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مستدير الزوايا 8"/>
          <p:cNvSpPr/>
          <p:nvPr/>
        </p:nvSpPr>
        <p:spPr>
          <a:xfrm>
            <a:off x="323528" y="864096"/>
            <a:ext cx="8640960" cy="5157192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611560" y="1556793"/>
            <a:ext cx="784887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9/ صنعت سارة فطيرتان , وقسمت كل فطيرة إلى ثلاث أجزاء ووزعت الباقي على صديقاتها . فكم عدد صديقاتها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29208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133164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6</a:t>
            </a:r>
            <a:endParaRPr lang="ar-SA" sz="36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5220072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7</a:t>
            </a:r>
            <a:endParaRPr lang="ar-SA" sz="36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1187624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/8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48736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323528" y="260648"/>
            <a:ext cx="8496944" cy="6336704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611560" y="1124744"/>
            <a:ext cx="806489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10/ طلب أستاذ من تلاميذه قراءة الصفحات من 21 إلى نهاية 63 من كتاب الكيمياء فإن مجموع الصفحات التي يجب على التلاميذ قراءتها هي 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29208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63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331640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43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220072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42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87624" y="501317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/21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16240230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7999"/>
          </a:xfrm>
          <a:prstGeom prst="rect">
            <a:avLst/>
          </a:prstGeom>
        </p:spPr>
      </p:pic>
      <p:sp>
        <p:nvSpPr>
          <p:cNvPr id="5" name="مستطيل مستدير الزوايا 4"/>
          <p:cNvSpPr/>
          <p:nvPr/>
        </p:nvSpPr>
        <p:spPr>
          <a:xfrm>
            <a:off x="789747" y="836712"/>
            <a:ext cx="7564505" cy="5400600"/>
          </a:xfrm>
          <a:prstGeom prst="round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" y="4581128"/>
            <a:ext cx="1944216" cy="1794661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611560" y="1124744"/>
            <a:ext cx="80648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11/ احسبي قيمة ( 2 × 2 × 2 ) + ( 2</a:t>
            </a:r>
            <a:r>
              <a:rPr lang="ar-SA" sz="3600" b="1" dirty="0">
                <a:cs typeface="Traditional Arabic" panose="02020603050405020304" pitchFamily="18" charset="-78"/>
              </a:rPr>
              <a:t>‚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× 2</a:t>
            </a:r>
            <a:r>
              <a:rPr lang="ar-SA" sz="3600" b="1" dirty="0" smtClean="0">
                <a:latin typeface="Calibri"/>
                <a:cs typeface="Traditional Arabic" panose="02020603050405020304" pitchFamily="18" charset="-78"/>
              </a:rPr>
              <a:t>‚ ×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SA" sz="3600" b="1" dirty="0" smtClean="0">
                <a:cs typeface="Traditional Arabic" panose="02020603050405020304" pitchFamily="18" charset="-78"/>
              </a:rPr>
              <a:t>‚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+ (02</a:t>
            </a:r>
            <a:r>
              <a:rPr lang="ar-SA" sz="3600" b="1" dirty="0" smtClean="0">
                <a:cs typeface="Traditional Arabic" panose="02020603050405020304" pitchFamily="18" charset="-78"/>
              </a:rPr>
              <a:t>‚ × 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02</a:t>
            </a:r>
            <a:r>
              <a:rPr lang="ar-SA" sz="3600" b="1" dirty="0" smtClean="0">
                <a:cs typeface="Traditional Arabic" panose="02020603050405020304" pitchFamily="18" charset="-78"/>
              </a:rPr>
              <a:t>‚ ) 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 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292080" y="270892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0084</a:t>
            </a:r>
            <a:r>
              <a:rPr lang="ar-SA" sz="3600" b="1" dirty="0" smtClean="0">
                <a:latin typeface="Calibri"/>
              </a:rPr>
              <a:t>‚8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99592" y="2708920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</a:t>
            </a:r>
            <a:r>
              <a:rPr lang="ar-SA" sz="3600" b="1" dirty="0"/>
              <a:t> / </a:t>
            </a:r>
            <a:r>
              <a:rPr lang="ar-SA" sz="3600" b="1" dirty="0" smtClean="0"/>
              <a:t>084‚8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860032" y="4293096"/>
            <a:ext cx="33843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</a:t>
            </a:r>
            <a:r>
              <a:rPr lang="ar-SA" sz="3600" b="1" dirty="0"/>
              <a:t> / </a:t>
            </a:r>
            <a:r>
              <a:rPr lang="ar-SA" sz="3600" b="1" dirty="0" smtClean="0"/>
              <a:t>00084‚8</a:t>
            </a:r>
            <a:endParaRPr lang="ar-SA" sz="36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39552" y="4293096"/>
            <a:ext cx="3600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</a:t>
            </a:r>
            <a:r>
              <a:rPr lang="ar-SA" sz="3600" b="1" dirty="0"/>
              <a:t> </a:t>
            </a:r>
            <a:r>
              <a:rPr lang="ar-SA" sz="3600" b="1" dirty="0" smtClean="0"/>
              <a:t>00804‚8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1366734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611560" y="212447"/>
            <a:ext cx="80648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12/ إذا كان في مدرسة ثلث الطلاب يحبون الرياضيات و 400 طالب لا يحبونها فكم عدد الطلاب جميعاً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311860" y="1556792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500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383868" y="249289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550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383868" y="342900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600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707904" y="4221088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/900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5891604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 rot="20507583">
            <a:off x="2069816" y="53079"/>
            <a:ext cx="4989164" cy="67254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0126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611560" y="1124744"/>
            <a:ext cx="806489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13/ احسبي قيمة </a:t>
            </a:r>
          </a:p>
          <a:p>
            <a:r>
              <a:rPr lang="ar-SA" sz="36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600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+  </a:t>
            </a:r>
            <a:r>
              <a:rPr lang="ar-SA" sz="36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60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+ </a:t>
            </a:r>
            <a:r>
              <a:rPr lang="ar-SA" sz="36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6 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= </a:t>
            </a:r>
          </a:p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100     10     1000</a:t>
            </a:r>
          </a:p>
          <a:p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292080" y="342900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066‚12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5576" y="3429000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/>
              <a:t> / </a:t>
            </a:r>
            <a:r>
              <a:rPr lang="ar-SA" sz="3600" b="1" dirty="0" smtClean="0"/>
              <a:t>606‚12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220072" y="5013176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</a:t>
            </a:r>
            <a:r>
              <a:rPr lang="ar-SA" sz="3600" b="1" dirty="0"/>
              <a:t> / </a:t>
            </a:r>
            <a:r>
              <a:rPr lang="ar-SA" sz="3600" b="1" dirty="0" smtClean="0"/>
              <a:t>006‚12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467544" y="5013176"/>
            <a:ext cx="32403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/006‚11</a:t>
            </a:r>
            <a:endParaRPr lang="ar-SA" sz="3600" b="1" dirty="0"/>
          </a:p>
          <a:p>
            <a:pPr marL="571500" indent="-571500">
              <a:buFont typeface="Calibri" panose="020F0502020204030204" pitchFamily="34" charset="0"/>
              <a:buChar char="④"/>
            </a:pP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17155989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676" y="0"/>
            <a:ext cx="4842123" cy="68580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47" y="0"/>
            <a:ext cx="4842123" cy="6858000"/>
          </a:xfrm>
          <a:prstGeom prst="rect">
            <a:avLst/>
          </a:prstGeom>
        </p:spPr>
      </p:pic>
      <p:sp>
        <p:nvSpPr>
          <p:cNvPr id="10" name="مستطيل مستدير الزوايا 9"/>
          <p:cNvSpPr/>
          <p:nvPr/>
        </p:nvSpPr>
        <p:spPr>
          <a:xfrm>
            <a:off x="251520" y="188640"/>
            <a:ext cx="8892480" cy="17281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5148064" y="2420888"/>
            <a:ext cx="3528392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827584" y="2420888"/>
            <a:ext cx="3528392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251520" y="572487"/>
            <a:ext cx="90730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14/ [  56 , 25 , 81 , 98 ] ما العدد الشاذ بين هذه الأعداد ؟</a:t>
            </a:r>
          </a:p>
          <a:p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580112" y="306896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25</a:t>
            </a:r>
            <a:endParaRPr lang="ar-SA" sz="36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5508104" y="4653136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/ 81</a:t>
            </a:r>
            <a:endParaRPr lang="ar-SA" sz="36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043608" y="2948751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/>
              <a:t> / </a:t>
            </a:r>
            <a:r>
              <a:rPr lang="ar-SA" sz="3600" b="1" dirty="0" smtClean="0"/>
              <a:t>56</a:t>
            </a:r>
            <a:endParaRPr lang="ar-SA" sz="36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755576" y="4532927"/>
            <a:ext cx="32403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98  </a:t>
            </a:r>
            <a:endParaRPr lang="ar-SA" sz="3600" b="1" dirty="0"/>
          </a:p>
          <a:p>
            <a:pPr marL="571500" indent="-571500">
              <a:buFont typeface="Calibri" panose="020F0502020204030204" pitchFamily="34" charset="0"/>
              <a:buChar char="④"/>
            </a:pP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4197501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6" y="14077"/>
            <a:ext cx="9126314" cy="6854376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-36512" y="191542"/>
            <a:ext cx="907300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15/ إذا كان 80 % من مصروف محمد تعادل 10 فكم مصروف محمد ؟</a:t>
            </a:r>
          </a:p>
          <a:p>
            <a:endParaRPr lang="ar-SA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788024" y="306896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100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4716016" y="4653136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/ 125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39552" y="2948751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/>
              <a:t> / </a:t>
            </a:r>
            <a:r>
              <a:rPr lang="ar-SA" sz="3600" b="1" dirty="0" smtClean="0"/>
              <a:t>120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51520" y="4532927"/>
            <a:ext cx="32403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130</a:t>
            </a:r>
            <a:endParaRPr lang="ar-SA" sz="3600" b="1" dirty="0"/>
          </a:p>
          <a:p>
            <a:pPr marL="571500" indent="-571500">
              <a:buFont typeface="Calibri" panose="020F0502020204030204" pitchFamily="34" charset="0"/>
              <a:buChar char="④"/>
            </a:pP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003794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0081"/>
            <a:ext cx="9180512" cy="175273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772816"/>
            <a:ext cx="9180512" cy="4923318"/>
          </a:xfrm>
          <a:prstGeom prst="rect">
            <a:avLst/>
          </a:prstGeom>
        </p:spPr>
      </p:pic>
      <p:grpSp>
        <p:nvGrpSpPr>
          <p:cNvPr id="3" name="مجموعة 2"/>
          <p:cNvGrpSpPr/>
          <p:nvPr/>
        </p:nvGrpSpPr>
        <p:grpSpPr>
          <a:xfrm>
            <a:off x="-36512" y="695598"/>
            <a:ext cx="9073008" cy="1077218"/>
            <a:chOff x="-36512" y="695598"/>
            <a:chExt cx="9073008" cy="1077218"/>
          </a:xfrm>
        </p:grpSpPr>
        <p:sp>
          <p:nvSpPr>
            <p:cNvPr id="6" name="مربع نص 5"/>
            <p:cNvSpPr txBox="1"/>
            <p:nvPr/>
          </p:nvSpPr>
          <p:spPr>
            <a:xfrm>
              <a:off x="-36512" y="695598"/>
              <a:ext cx="9073008" cy="10772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3200" b="1" dirty="0" smtClean="0"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16/ كم النسبة المئوية لـ   </a:t>
              </a:r>
              <a:r>
                <a:rPr lang="ar-SA" sz="3200" b="1" dirty="0" smtClean="0">
                  <a:latin typeface="Traditional Arabic" panose="02020603050405020304" pitchFamily="18" charset="-78"/>
                  <a:cs typeface="Traditional Arabic" panose="02020603050405020304" pitchFamily="18" charset="-78"/>
                  <a:sym typeface="خطوط الكيلاني للرياضيات_2"/>
                </a:rPr>
                <a:t>إلى 2</a:t>
              </a:r>
              <a:r>
                <a:rPr lang="ar-SA" sz="3200" b="1" dirty="0" smtClean="0"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؟  </a:t>
              </a:r>
            </a:p>
            <a:p>
              <a:endPara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  <p:sp>
          <p:nvSpPr>
            <p:cNvPr id="2" name="مربع نص 1"/>
            <p:cNvSpPr txBox="1"/>
            <p:nvPr/>
          </p:nvSpPr>
          <p:spPr>
            <a:xfrm>
              <a:off x="3347864" y="745540"/>
              <a:ext cx="396044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/>
                <a:t>5</a:t>
              </a:r>
              <a:endParaRPr lang="ar-SA" sz="2800" b="1" dirty="0"/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2231740" y="745540"/>
              <a:ext cx="396044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/>
                <a:t>5</a:t>
              </a:r>
              <a:endParaRPr lang="ar-SA" sz="2800" b="1" dirty="0"/>
            </a:p>
          </p:txBody>
        </p:sp>
      </p:grpSp>
      <p:sp>
        <p:nvSpPr>
          <p:cNvPr id="8" name="مربع نص 7"/>
          <p:cNvSpPr txBox="1"/>
          <p:nvPr/>
        </p:nvSpPr>
        <p:spPr>
          <a:xfrm>
            <a:off x="4211960" y="306896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20 %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067944" y="4653136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50 %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043608" y="2948751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25 %</a:t>
            </a:r>
            <a:endParaRPr lang="ar-SA" sz="36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683568" y="4532927"/>
            <a:ext cx="32403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75 %</a:t>
            </a:r>
            <a:endParaRPr lang="ar-SA" sz="3600" b="1" dirty="0"/>
          </a:p>
          <a:p>
            <a:pPr marL="571500" indent="-571500">
              <a:buFont typeface="Calibri" panose="020F0502020204030204" pitchFamily="34" charset="0"/>
              <a:buChar char="④"/>
            </a:pP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9439494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-36512" y="0"/>
            <a:ext cx="9180512" cy="6525344"/>
            <a:chOff x="-36512" y="0"/>
            <a:chExt cx="9180512" cy="6525344"/>
          </a:xfrm>
        </p:grpSpPr>
        <p:pic>
          <p:nvPicPr>
            <p:cNvPr id="2" name="صورة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0"/>
              <a:ext cx="9180512" cy="652534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14300" prst="artDeco"/>
            </a:sp3d>
          </p:spPr>
        </p:pic>
        <p:sp>
          <p:nvSpPr>
            <p:cNvPr id="3" name="مربع نص 2"/>
            <p:cNvSpPr txBox="1"/>
            <p:nvPr/>
          </p:nvSpPr>
          <p:spPr>
            <a:xfrm>
              <a:off x="971600" y="2012647"/>
              <a:ext cx="6984776" cy="221599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3800" b="1" dirty="0" smtClean="0">
                  <a:latin typeface="Aldhabi" panose="01000000000000000000" pitchFamily="2" charset="-78"/>
                  <a:cs typeface="Aldhabi" panose="01000000000000000000" pitchFamily="2" charset="-78"/>
                </a:rPr>
                <a:t>بسم الله الرحمن الرحيم</a:t>
              </a:r>
              <a:endParaRPr lang="ar-SA" sz="13800" b="1" dirty="0"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933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9144000" cy="612068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411760" y="1304950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500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627784" y="2974886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12000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339752" y="2062589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1000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339752" y="3740839"/>
            <a:ext cx="32403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12500</a:t>
            </a:r>
            <a:endParaRPr lang="ar-SA" sz="3600" b="1" dirty="0"/>
          </a:p>
          <a:p>
            <a:pPr marL="571500" indent="-571500">
              <a:buFont typeface="Calibri" panose="020F0502020204030204" pitchFamily="34" charset="0"/>
              <a:buChar char="④"/>
            </a:pP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-36512" y="191542"/>
            <a:ext cx="907300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17/ إذا صرف رجل 60% من راتبه فتبقى معه 4000فكم كان راتبه ؟</a:t>
            </a:r>
          </a:p>
          <a:p>
            <a:endParaRPr lang="ar-SA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06902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323528" y="260648"/>
            <a:ext cx="8496944" cy="6336704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971600" y="1270501"/>
            <a:ext cx="69847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1 / كم عدد الأعداد الزوجية بين العددين 3 , 99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8104" y="2780928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51  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835696" y="2780928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50  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436096" y="4365104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51  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691680" y="4365104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51  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1302695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048" y="3020"/>
            <a:ext cx="4584952" cy="6857999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17" y="0"/>
            <a:ext cx="4584952" cy="6857999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971600" y="548680"/>
            <a:ext cx="7167664" cy="4896544"/>
          </a:xfrm>
          <a:prstGeom prst="round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971600" y="764704"/>
            <a:ext cx="69847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 / صندوق به 3 صناديق وداخل كلاً منها 5 صناديق صغيرة , فما عدد الصناديق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508104" y="198884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17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835696" y="1988840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18</a:t>
            </a:r>
            <a:endParaRPr lang="ar-SA" sz="36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436096" y="357301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19</a:t>
            </a:r>
            <a:endParaRPr lang="ar-SA" sz="3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1691680" y="357301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20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90548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4578"/>
            <a:ext cx="8712968" cy="6677048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467544" y="908720"/>
            <a:ext cx="80648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 / </a:t>
            </a:r>
            <a:r>
              <a:rPr lang="ar-SA" sz="36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مالعدد</a:t>
            </a:r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الذي لا يمكن أن يكون حاصل ضرب عددين متتاليين ؟ 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23928" y="2204864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49</a:t>
            </a:r>
            <a:endParaRPr lang="ar-SA" sz="36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835696" y="220660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42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995936" y="357301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30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691680" y="3573016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20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685618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"/>
            <a:ext cx="9468544" cy="6957392"/>
          </a:xfrm>
          <a:prstGeom prst="rect">
            <a:avLst/>
          </a:prstGeom>
        </p:spPr>
      </p:pic>
      <p:sp>
        <p:nvSpPr>
          <p:cNvPr id="5" name="مستطيل مستدير الزوايا 4"/>
          <p:cNvSpPr/>
          <p:nvPr/>
        </p:nvSpPr>
        <p:spPr>
          <a:xfrm>
            <a:off x="-180528" y="285013"/>
            <a:ext cx="9048276" cy="6480720"/>
          </a:xfrm>
          <a:prstGeom prst="round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764704"/>
            <a:ext cx="69847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 / وزع أب مبلغ من المال على أولاده الـــــ 7 بدون باقي . فما هو هذا المبلغ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508104" y="2422629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107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835696" y="2422629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119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436096" y="400680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124</a:t>
            </a:r>
            <a:endParaRPr lang="ar-SA" sz="36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691680" y="400680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173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876474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47" y="0"/>
            <a:ext cx="4842123" cy="685800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676" y="0"/>
            <a:ext cx="4842123" cy="6858000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5148064" y="3212976"/>
            <a:ext cx="3528392" cy="3384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شكل بيضاوي 6"/>
          <p:cNvSpPr/>
          <p:nvPr/>
        </p:nvSpPr>
        <p:spPr>
          <a:xfrm>
            <a:off x="251520" y="147697"/>
            <a:ext cx="8424936" cy="280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827584" y="3172033"/>
            <a:ext cx="7848872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764704"/>
            <a:ext cx="698477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5/ طالبات إحدى المدارس عددهم 83 فإذا أرادوا ركوب حافلة سعتها 24 راكب . فكم عدد الحافلات اللازمة لنقل جميع الطالبات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508104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3</a:t>
            </a:r>
            <a:endParaRPr lang="ar-SA" sz="3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1835696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4</a:t>
            </a:r>
            <a:endParaRPr lang="ar-SA" sz="36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436096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1691680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6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254851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6" y="14077"/>
            <a:ext cx="9126314" cy="6854376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971600" y="1890698"/>
            <a:ext cx="698477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 / طالبات إحدى المدارس عددهم 83 فإذا أرادوا ركوب حافلة سعتها 24 راكب . فكم عدد الحافلات اللازمة لنقل جميع الطالبات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08104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3</a:t>
            </a:r>
            <a:endParaRPr lang="ar-SA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835696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4</a:t>
            </a:r>
            <a:endParaRPr lang="ar-SA" sz="36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436096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691680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6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524953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 rot="20507583">
            <a:off x="2069816" y="53079"/>
            <a:ext cx="4989164" cy="67254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" y="-16345"/>
            <a:ext cx="9134121" cy="685800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71600" y="1890698"/>
            <a:ext cx="69847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6/ في كوكب ما السنة 18 شهر وكل شهر 16 يوم .</a:t>
            </a:r>
          </a:p>
          <a:p>
            <a:r>
              <a:rPr lang="ar-SA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سنة في 600 يوم  ؟</a:t>
            </a:r>
            <a:endParaRPr lang="ar-SA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08104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Calibri" panose="020F0502020204030204" pitchFamily="34" charset="0"/>
              <a:buChar char="①"/>
            </a:pPr>
            <a:r>
              <a:rPr lang="ar-SA" sz="3600" b="1" dirty="0" smtClean="0"/>
              <a:t>  / 2</a:t>
            </a:r>
            <a:endParaRPr lang="ar-SA" sz="36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835696" y="3646765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②"/>
            </a:pPr>
            <a:r>
              <a:rPr lang="ar-SA" sz="3600" b="1" dirty="0" smtClean="0"/>
              <a:t>  / 3</a:t>
            </a:r>
            <a:endParaRPr lang="ar-SA" sz="36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436096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③"/>
            </a:pPr>
            <a:r>
              <a:rPr lang="ar-SA" sz="3600" b="1" dirty="0" smtClean="0"/>
              <a:t>  / 5</a:t>
            </a:r>
            <a:endParaRPr lang="ar-SA" sz="36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691680" y="5230941"/>
            <a:ext cx="2520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Calibri" panose="020F0502020204030204" pitchFamily="34" charset="0"/>
              <a:buChar char="④"/>
            </a:pPr>
            <a:r>
              <a:rPr lang="ar-SA" sz="3600" b="1" dirty="0" smtClean="0"/>
              <a:t>  / 7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81929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532</Words>
  <Application>Microsoft Office PowerPoint</Application>
  <PresentationFormat>عرض على الشاشة (3:4)‏</PresentationFormat>
  <Paragraphs>99</Paragraphs>
  <Slides>20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User15</dc:creator>
  <cp:lastModifiedBy>Dell</cp:lastModifiedBy>
  <cp:revision>55</cp:revision>
  <dcterms:created xsi:type="dcterms:W3CDTF">2016-10-31T07:23:50Z</dcterms:created>
  <dcterms:modified xsi:type="dcterms:W3CDTF">2017-03-15T06:01:11Z</dcterms:modified>
</cp:coreProperties>
</file>