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79" r:id="rId3"/>
    <p:sldId id="281" r:id="rId4"/>
    <p:sldId id="257" r:id="rId5"/>
    <p:sldId id="290" r:id="rId6"/>
    <p:sldId id="261" r:id="rId7"/>
    <p:sldId id="263" r:id="rId8"/>
    <p:sldId id="272" r:id="rId9"/>
    <p:sldId id="274" r:id="rId10"/>
    <p:sldId id="276" r:id="rId11"/>
    <p:sldId id="271" r:id="rId12"/>
    <p:sldId id="282" r:id="rId13"/>
    <p:sldId id="283" r:id="rId14"/>
    <p:sldId id="264" r:id="rId15"/>
    <p:sldId id="291" r:id="rId16"/>
    <p:sldId id="284" r:id="rId17"/>
    <p:sldId id="265" r:id="rId18"/>
    <p:sldId id="275" r:id="rId19"/>
    <p:sldId id="288" r:id="rId20"/>
    <p:sldId id="269" r:id="rId21"/>
    <p:sldId id="289" r:id="rId22"/>
    <p:sldId id="286" r:id="rId23"/>
    <p:sldId id="270" r:id="rId24"/>
    <p:sldId id="273" r:id="rId25"/>
    <p:sldId id="259" r:id="rId26"/>
    <p:sldId id="287" r:id="rId27"/>
    <p:sldId id="285" r:id="rId28"/>
    <p:sldId id="292" r:id="rId29"/>
    <p:sldId id="293" r:id="rId30"/>
    <p:sldId id="294" r:id="rId31"/>
    <p:sldId id="266" r:id="rId32"/>
    <p:sldId id="262" r:id="rId3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6699"/>
    <a:srgbClr val="FFEBEB"/>
    <a:srgbClr val="B5077B"/>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نمط فاتح 3 - تميي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7" d="100"/>
          <a:sy n="77" d="100"/>
        </p:scale>
        <p:origin x="98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12/03/39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12/03/39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12/03/39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12/03/39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12/03/39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12/03/39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12/03/39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12/03/39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12/03/39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12/03/39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12/03/39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74000"/>
          </a:schemeClr>
        </a:soli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12/03/39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3.png"/><Relationship Id="rId1" Type="http://schemas.openxmlformats.org/officeDocument/2006/relationships/slideLayout" Target="../slideLayouts/slideLayout7.xml"/><Relationship Id="rId5" Type="http://schemas.openxmlformats.org/officeDocument/2006/relationships/image" Target="../media/image20.png"/><Relationship Id="rId4" Type="http://schemas.openxmlformats.org/officeDocument/2006/relationships/image" Target="../media/image19.png"/></Relationships>
</file>

<file path=ppt/slides/_rels/slide2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صورة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9392"/>
            <a:ext cx="9143999" cy="695739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 name="مربع نص 1"/>
          <p:cNvSpPr txBox="1"/>
          <p:nvPr/>
        </p:nvSpPr>
        <p:spPr>
          <a:xfrm>
            <a:off x="3779912" y="2132856"/>
            <a:ext cx="4176464" cy="1015663"/>
          </a:xfrm>
          <a:prstGeom prst="rect">
            <a:avLst/>
          </a:prstGeom>
          <a:noFill/>
        </p:spPr>
        <p:txBody>
          <a:bodyPr wrap="square" rtlCol="1">
            <a:spAutoFit/>
          </a:bodyPr>
          <a:lstStyle/>
          <a:p>
            <a:r>
              <a:rPr lang="ar-SA" sz="6000" dirty="0" smtClean="0">
                <a:cs typeface="Farsi Simple Bold" panose="02010400000000000000" pitchFamily="2" charset="-78"/>
              </a:rPr>
              <a:t>الجزء الكمي</a:t>
            </a:r>
            <a:endParaRPr lang="ar-SA" sz="6000" dirty="0">
              <a:cs typeface="Farsi Simple Bold" panose="02010400000000000000" pitchFamily="2" charset="-78"/>
            </a:endParaRPr>
          </a:p>
        </p:txBody>
      </p:sp>
    </p:spTree>
    <p:extLst>
      <p:ext uri="{BB962C8B-B14F-4D97-AF65-F5344CB8AC3E}">
        <p14:creationId xmlns:p14="http://schemas.microsoft.com/office/powerpoint/2010/main" val="1685392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invX="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صورة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358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مربع نص 2"/>
          <p:cNvSpPr txBox="1"/>
          <p:nvPr/>
        </p:nvSpPr>
        <p:spPr>
          <a:xfrm>
            <a:off x="647564" y="1268760"/>
            <a:ext cx="7848872" cy="830997"/>
          </a:xfrm>
          <a:prstGeom prst="rect">
            <a:avLst/>
          </a:prstGeom>
          <a:noFill/>
        </p:spPr>
        <p:txBody>
          <a:bodyPr wrap="square" rtlCol="1">
            <a:spAutoFit/>
          </a:bodyPr>
          <a:lstStyle/>
          <a:p>
            <a:pPr algn="ctr"/>
            <a:r>
              <a:rPr lang="ar-SA" sz="4800" b="1" dirty="0" smtClean="0">
                <a:latin typeface="Traditional Arabic" panose="02020603050405020304" pitchFamily="18" charset="-78"/>
                <a:cs typeface="Traditional Arabic" panose="02020603050405020304" pitchFamily="18" charset="-78"/>
              </a:rPr>
              <a:t>8/ إذا كانت س , ص = صفر فقارني بين ؟</a:t>
            </a:r>
            <a:endParaRPr lang="ar-SA" sz="4800" b="1" dirty="0">
              <a:latin typeface="Traditional Arabic" panose="02020603050405020304" pitchFamily="18" charset="-78"/>
              <a:cs typeface="Traditional Arabic" panose="02020603050405020304" pitchFamily="18" charset="-78"/>
            </a:endParaRPr>
          </a:p>
        </p:txBody>
      </p:sp>
      <p:graphicFrame>
        <p:nvGraphicFramePr>
          <p:cNvPr id="9" name="جدول 8"/>
          <p:cNvGraphicFramePr>
            <a:graphicFrameLocks noGrp="1"/>
          </p:cNvGraphicFramePr>
          <p:nvPr>
            <p:extLst>
              <p:ext uri="{D42A27DB-BD31-4B8C-83A1-F6EECF244321}">
                <p14:modId xmlns:p14="http://schemas.microsoft.com/office/powerpoint/2010/main" val="1110947769"/>
              </p:ext>
            </p:extLst>
          </p:nvPr>
        </p:nvGraphicFramePr>
        <p:xfrm>
          <a:off x="431540" y="2492896"/>
          <a:ext cx="8280920" cy="3410883"/>
        </p:xfrm>
        <a:graphic>
          <a:graphicData uri="http://schemas.openxmlformats.org/drawingml/2006/table">
            <a:tbl>
              <a:tblPr rtl="1" firstRow="1" bandRow="1">
                <a:tableStyleId>{BC89EF96-8CEA-46FF-86C4-4CE0E7609802}</a:tableStyleId>
              </a:tblPr>
              <a:tblGrid>
                <a:gridCol w="4140460"/>
                <a:gridCol w="4140460"/>
              </a:tblGrid>
              <a:tr h="1124883">
                <a:tc>
                  <a:txBody>
                    <a:bodyPr/>
                    <a:lstStyle/>
                    <a:p>
                      <a:pPr algn="ctr" rtl="1"/>
                      <a:r>
                        <a:rPr lang="ar-SA" sz="4800" dirty="0" smtClean="0">
                          <a:cs typeface="Rekaa" pitchFamily="2" charset="-78"/>
                        </a:rPr>
                        <a:t>القيمة الأولى</a:t>
                      </a:r>
                      <a:endParaRPr lang="ar-SA" sz="4800" dirty="0">
                        <a:cs typeface="Rekaa" pitchFamily="2" charset="-78"/>
                      </a:endParaRPr>
                    </a:p>
                  </a:txBody>
                  <a:tcPr anchor="ctr">
                    <a:cell3D prstMaterial="dkEdge">
                      <a:bevel prst="artDeco"/>
                      <a:lightRig rig="flood" dir="t"/>
                    </a:cell3D>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4800" dirty="0" smtClean="0">
                          <a:cs typeface="Rekaa" pitchFamily="2" charset="-78"/>
                        </a:rPr>
                        <a:t>القيمة الثانية</a:t>
                      </a:r>
                    </a:p>
                    <a:p>
                      <a:pPr algn="ctr" rtl="1"/>
                      <a:endParaRPr lang="ar-SA" dirty="0"/>
                    </a:p>
                  </a:txBody>
                  <a:tcPr anchor="ctr">
                    <a:cell3D prstMaterial="dkEdge">
                      <a:bevel prst="artDeco"/>
                      <a:lightRig rig="flood" dir="t"/>
                    </a:cell3D>
                  </a:tcPr>
                </a:tc>
              </a:tr>
              <a:tr h="1124883">
                <a:tc>
                  <a:txBody>
                    <a:bodyPr/>
                    <a:lstStyle/>
                    <a:p>
                      <a:pPr algn="ctr" rtl="1"/>
                      <a:endParaRPr lang="ar-SA" sz="2400" b="1" dirty="0" smtClean="0">
                        <a:cs typeface="Rekaa" pitchFamily="2" charset="-78"/>
                      </a:endParaRPr>
                    </a:p>
                    <a:p>
                      <a:pPr algn="ctr" rtl="1"/>
                      <a:r>
                        <a:rPr lang="ar-SA" sz="6000" b="1" u="sng" dirty="0" smtClean="0">
                          <a:cs typeface="Rekaa" pitchFamily="2" charset="-78"/>
                        </a:rPr>
                        <a:t>1  </a:t>
                      </a:r>
                      <a:r>
                        <a:rPr lang="ar-SA" sz="6000" b="1" u="none" dirty="0" smtClean="0">
                          <a:cs typeface="Rekaa" pitchFamily="2" charset="-78"/>
                        </a:rPr>
                        <a:t>  +  </a:t>
                      </a:r>
                      <a:r>
                        <a:rPr lang="ar-SA" sz="6000" b="1" u="sng" dirty="0" smtClean="0">
                          <a:cs typeface="Rekaa" pitchFamily="2" charset="-78"/>
                        </a:rPr>
                        <a:t>   1  </a:t>
                      </a:r>
                    </a:p>
                    <a:p>
                      <a:pPr algn="ctr" rtl="1"/>
                      <a:r>
                        <a:rPr lang="ar-SA" sz="6000" b="1" u="none" dirty="0" smtClean="0">
                          <a:cs typeface="Rekaa" pitchFamily="2" charset="-78"/>
                        </a:rPr>
                        <a:t>س     ص  </a:t>
                      </a:r>
                      <a:endParaRPr lang="ar-SA" sz="6000" b="1" u="none" dirty="0">
                        <a:cs typeface="Rekaa" pitchFamily="2" charset="-78"/>
                      </a:endParaRPr>
                    </a:p>
                  </a:txBody>
                  <a:tcPr>
                    <a:cell3D prstMaterial="dkEdge">
                      <a:bevel prst="artDeco"/>
                      <a:lightRig rig="flood" dir="t"/>
                    </a:cell3D>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endParaRPr lang="ar-SA" sz="2400" b="1" dirty="0" smtClean="0">
                        <a:cs typeface="Rekaa" pitchFamily="2" charset="-78"/>
                      </a:endParaRPr>
                    </a:p>
                    <a:p>
                      <a:pPr marL="0" marR="0" indent="0" algn="ctr" defTabSz="914400" rtl="1" eaLnBrk="1" fontAlgn="auto" latinLnBrk="0" hangingPunct="1">
                        <a:lnSpc>
                          <a:spcPct val="100000"/>
                        </a:lnSpc>
                        <a:spcBef>
                          <a:spcPts val="0"/>
                        </a:spcBef>
                        <a:spcAft>
                          <a:spcPts val="0"/>
                        </a:spcAft>
                        <a:buClrTx/>
                        <a:buSzTx/>
                        <a:buFontTx/>
                        <a:buNone/>
                        <a:tabLst/>
                        <a:defRPr/>
                      </a:pPr>
                      <a:r>
                        <a:rPr lang="ar-SA" sz="4000" b="1" dirty="0" smtClean="0">
                          <a:cs typeface="Rekaa" pitchFamily="2" charset="-78"/>
                        </a:rPr>
                        <a:t>( س + ص ) ÷ ( س × ص )</a:t>
                      </a:r>
                    </a:p>
                    <a:p>
                      <a:pPr algn="ctr" rtl="1"/>
                      <a:endParaRPr lang="ar-SA" sz="2400" b="1" dirty="0"/>
                    </a:p>
                  </a:txBody>
                  <a:tcPr>
                    <a:cell3D prstMaterial="dkEdge">
                      <a:bevel prst="artDeco"/>
                      <a:lightRig rig="flood" dir="t"/>
                    </a:cell3D>
                  </a:tcPr>
                </a:tc>
              </a:tr>
            </a:tbl>
          </a:graphicData>
        </a:graphic>
      </p:graphicFrame>
    </p:spTree>
    <p:extLst>
      <p:ext uri="{BB962C8B-B14F-4D97-AF65-F5344CB8AC3E}">
        <p14:creationId xmlns:p14="http://schemas.microsoft.com/office/powerpoint/2010/main" val="24595251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صورة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358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شكل بيضاوي 3"/>
          <p:cNvSpPr/>
          <p:nvPr/>
        </p:nvSpPr>
        <p:spPr>
          <a:xfrm>
            <a:off x="845840" y="260648"/>
            <a:ext cx="2160240" cy="151216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5" name="مربع نص 14"/>
          <p:cNvSpPr txBox="1"/>
          <p:nvPr/>
        </p:nvSpPr>
        <p:spPr>
          <a:xfrm>
            <a:off x="611560" y="1124744"/>
            <a:ext cx="8064896" cy="923330"/>
          </a:xfrm>
          <a:prstGeom prst="rect">
            <a:avLst/>
          </a:prstGeom>
          <a:noFill/>
        </p:spPr>
        <p:txBody>
          <a:bodyPr wrap="square" rtlCol="1">
            <a:spAutoFit/>
          </a:bodyPr>
          <a:lstStyle/>
          <a:p>
            <a:r>
              <a:rPr lang="ar-SA" sz="5400" b="1" dirty="0" smtClean="0">
                <a:latin typeface="Traditional Arabic" panose="02020603050405020304" pitchFamily="18" charset="-78"/>
                <a:cs typeface="Traditional Arabic" panose="02020603050405020304" pitchFamily="18" charset="-78"/>
              </a:rPr>
              <a:t>9/ قارني بين ؟</a:t>
            </a:r>
            <a:endParaRPr lang="ar-SA" sz="5400" b="1" dirty="0">
              <a:latin typeface="Traditional Arabic" panose="02020603050405020304" pitchFamily="18" charset="-78"/>
              <a:cs typeface="Traditional Arabic" panose="02020603050405020304" pitchFamily="18" charset="-78"/>
            </a:endParaRPr>
          </a:p>
        </p:txBody>
      </p:sp>
      <p:graphicFrame>
        <p:nvGraphicFramePr>
          <p:cNvPr id="21" name="جدول 20"/>
          <p:cNvGraphicFramePr>
            <a:graphicFrameLocks noGrp="1"/>
          </p:cNvGraphicFramePr>
          <p:nvPr>
            <p:extLst>
              <p:ext uri="{D42A27DB-BD31-4B8C-83A1-F6EECF244321}">
                <p14:modId xmlns:p14="http://schemas.microsoft.com/office/powerpoint/2010/main" val="1563156109"/>
              </p:ext>
            </p:extLst>
          </p:nvPr>
        </p:nvGraphicFramePr>
        <p:xfrm>
          <a:off x="431540" y="2492896"/>
          <a:ext cx="8280920" cy="2557443"/>
        </p:xfrm>
        <a:graphic>
          <a:graphicData uri="http://schemas.openxmlformats.org/drawingml/2006/table">
            <a:tbl>
              <a:tblPr rtl="1" firstRow="1" bandRow="1">
                <a:tableStyleId>{BC89EF96-8CEA-46FF-86C4-4CE0E7609802}</a:tableStyleId>
              </a:tblPr>
              <a:tblGrid>
                <a:gridCol w="4140460"/>
                <a:gridCol w="4140460"/>
              </a:tblGrid>
              <a:tr h="1124883">
                <a:tc>
                  <a:txBody>
                    <a:bodyPr/>
                    <a:lstStyle/>
                    <a:p>
                      <a:pPr algn="ctr" rtl="1"/>
                      <a:r>
                        <a:rPr lang="ar-SA" sz="4800" dirty="0" smtClean="0">
                          <a:cs typeface="Rekaa" pitchFamily="2" charset="-78"/>
                        </a:rPr>
                        <a:t>القيمة الأولى</a:t>
                      </a:r>
                      <a:endParaRPr lang="ar-SA" sz="4800" dirty="0">
                        <a:cs typeface="Rekaa" pitchFamily="2" charset="-78"/>
                      </a:endParaRPr>
                    </a:p>
                  </a:txBody>
                  <a:tcPr anchor="ctr">
                    <a:cell3D prstMaterial="dkEdge">
                      <a:bevel prst="artDeco"/>
                      <a:lightRig rig="flood" dir="t"/>
                    </a:cell3D>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4800" dirty="0" smtClean="0">
                          <a:cs typeface="Rekaa" pitchFamily="2" charset="-78"/>
                        </a:rPr>
                        <a:t>القيمة الثانية</a:t>
                      </a:r>
                    </a:p>
                    <a:p>
                      <a:pPr algn="ctr" rtl="1"/>
                      <a:endParaRPr lang="ar-SA" dirty="0"/>
                    </a:p>
                  </a:txBody>
                  <a:tcPr anchor="ctr">
                    <a:cell3D prstMaterial="dkEdge">
                      <a:bevel prst="artDeco"/>
                      <a:lightRig rig="flood" dir="t"/>
                    </a:cell3D>
                  </a:tcPr>
                </a:tc>
              </a:tr>
              <a:tr h="1124883">
                <a:tc>
                  <a:txBody>
                    <a:bodyPr/>
                    <a:lstStyle/>
                    <a:p>
                      <a:pPr algn="ctr" rtl="1"/>
                      <a:endParaRPr lang="ar-SA" sz="2400" b="1" dirty="0" smtClean="0">
                        <a:cs typeface="Rekaa" pitchFamily="2" charset="-78"/>
                      </a:endParaRPr>
                    </a:p>
                    <a:p>
                      <a:pPr algn="ctr" rtl="1"/>
                      <a:r>
                        <a:rPr lang="ar-SA" sz="6000" b="1" u="none" dirty="0" smtClean="0">
                          <a:cs typeface="Rekaa" pitchFamily="2" charset="-78"/>
                        </a:rPr>
                        <a:t>4</a:t>
                      </a:r>
                      <a:endParaRPr lang="ar-SA" sz="6000" b="1" u="none" dirty="0">
                        <a:cs typeface="Rekaa" pitchFamily="2" charset="-78"/>
                      </a:endParaRPr>
                    </a:p>
                  </a:txBody>
                  <a:tcPr>
                    <a:cell3D prstMaterial="dkEdge">
                      <a:bevel prst="artDeco"/>
                      <a:lightRig rig="flood" dir="t"/>
                    </a:cell3D>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endParaRPr lang="ar-SA" sz="2400" b="1" dirty="0" smtClean="0">
                        <a:cs typeface="Rekaa" pitchFamily="2" charset="-78"/>
                      </a:endParaRPr>
                    </a:p>
                    <a:p>
                      <a:pPr marL="0" marR="0" indent="0" algn="ctr" defTabSz="914400" rtl="1" eaLnBrk="1" fontAlgn="auto" latinLnBrk="0" hangingPunct="1">
                        <a:lnSpc>
                          <a:spcPct val="100000"/>
                        </a:lnSpc>
                        <a:spcBef>
                          <a:spcPts val="0"/>
                        </a:spcBef>
                        <a:spcAft>
                          <a:spcPts val="0"/>
                        </a:spcAft>
                        <a:buClrTx/>
                        <a:buSzTx/>
                        <a:buFontTx/>
                        <a:buNone/>
                        <a:tabLst/>
                        <a:defRPr/>
                      </a:pPr>
                      <a:r>
                        <a:rPr lang="ar-SA" sz="4000" b="1" dirty="0" smtClean="0">
                          <a:cs typeface="Rekaa" pitchFamily="2" charset="-78"/>
                        </a:rPr>
                        <a:t>11974 و1 ÷ 3 و</a:t>
                      </a:r>
                    </a:p>
                    <a:p>
                      <a:pPr algn="ctr" rtl="1"/>
                      <a:endParaRPr lang="ar-SA" sz="2400" b="1" dirty="0"/>
                    </a:p>
                  </a:txBody>
                  <a:tcPr>
                    <a:cell3D prstMaterial="dkEdge">
                      <a:bevel prst="artDeco"/>
                      <a:lightRig rig="flood" dir="t"/>
                    </a:cell3D>
                  </a:tcPr>
                </a:tc>
              </a:tr>
            </a:tbl>
          </a:graphicData>
        </a:graphic>
      </p:graphicFrame>
    </p:spTree>
    <p:extLst>
      <p:ext uri="{BB962C8B-B14F-4D97-AF65-F5344CB8AC3E}">
        <p14:creationId xmlns:p14="http://schemas.microsoft.com/office/powerpoint/2010/main" val="17155989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invX="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صورة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مربع نص 2"/>
          <p:cNvSpPr txBox="1"/>
          <p:nvPr/>
        </p:nvSpPr>
        <p:spPr>
          <a:xfrm>
            <a:off x="539552" y="627946"/>
            <a:ext cx="8064896" cy="1323439"/>
          </a:xfrm>
          <a:prstGeom prst="rect">
            <a:avLst/>
          </a:prstGeom>
          <a:noFill/>
        </p:spPr>
        <p:txBody>
          <a:bodyPr wrap="square" rtlCol="1">
            <a:spAutoFit/>
          </a:bodyPr>
          <a:lstStyle/>
          <a:p>
            <a:pPr algn="ctr"/>
            <a:r>
              <a:rPr lang="ar-SA" sz="4000" b="1" dirty="0" smtClean="0">
                <a:latin typeface="Traditional Arabic" panose="02020603050405020304" pitchFamily="18" charset="-78"/>
                <a:cs typeface="Traditional Arabic" panose="02020603050405020304" pitchFamily="18" charset="-78"/>
              </a:rPr>
              <a:t>10/  راتب أحمد وسعيد متساوي . فإذا تبقى لأحمد الثلث وصرف سعيد  ثلاثة أرباع الراتب ... قارني بين </a:t>
            </a:r>
            <a:endParaRPr lang="ar-SA" sz="4000" b="1" dirty="0">
              <a:latin typeface="Traditional Arabic" panose="02020603050405020304" pitchFamily="18" charset="-78"/>
              <a:cs typeface="Traditional Arabic" panose="02020603050405020304" pitchFamily="18" charset="-78"/>
            </a:endParaRPr>
          </a:p>
        </p:txBody>
      </p:sp>
      <p:graphicFrame>
        <p:nvGraphicFramePr>
          <p:cNvPr id="9" name="جدول 8"/>
          <p:cNvGraphicFramePr>
            <a:graphicFrameLocks noGrp="1"/>
          </p:cNvGraphicFramePr>
          <p:nvPr>
            <p:extLst>
              <p:ext uri="{D42A27DB-BD31-4B8C-83A1-F6EECF244321}">
                <p14:modId xmlns:p14="http://schemas.microsoft.com/office/powerpoint/2010/main" val="908428763"/>
              </p:ext>
            </p:extLst>
          </p:nvPr>
        </p:nvGraphicFramePr>
        <p:xfrm>
          <a:off x="431540" y="2492896"/>
          <a:ext cx="8280920" cy="3471843"/>
        </p:xfrm>
        <a:graphic>
          <a:graphicData uri="http://schemas.openxmlformats.org/drawingml/2006/table">
            <a:tbl>
              <a:tblPr rtl="1" firstRow="1" bandRow="1">
                <a:tableStyleId>{BC89EF96-8CEA-46FF-86C4-4CE0E7609802}</a:tableStyleId>
              </a:tblPr>
              <a:tblGrid>
                <a:gridCol w="4140460"/>
                <a:gridCol w="4140460"/>
              </a:tblGrid>
              <a:tr h="1124883">
                <a:tc>
                  <a:txBody>
                    <a:bodyPr/>
                    <a:lstStyle/>
                    <a:p>
                      <a:pPr algn="ctr" rtl="1"/>
                      <a:r>
                        <a:rPr lang="ar-SA" sz="4800" dirty="0" smtClean="0">
                          <a:cs typeface="Rekaa" pitchFamily="2" charset="-78"/>
                        </a:rPr>
                        <a:t>القيمة الأولى</a:t>
                      </a:r>
                      <a:endParaRPr lang="ar-SA" sz="4800" dirty="0">
                        <a:cs typeface="Rekaa" pitchFamily="2" charset="-78"/>
                      </a:endParaRPr>
                    </a:p>
                  </a:txBody>
                  <a:tcPr anchor="ctr">
                    <a:cell3D prstMaterial="dkEdge">
                      <a:bevel prst="artDeco"/>
                      <a:lightRig rig="flood" dir="t"/>
                    </a:cell3D>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4800" dirty="0" smtClean="0">
                          <a:cs typeface="Rekaa" pitchFamily="2" charset="-78"/>
                        </a:rPr>
                        <a:t>القيمة الثانية</a:t>
                      </a:r>
                    </a:p>
                    <a:p>
                      <a:pPr algn="ctr" rtl="1"/>
                      <a:endParaRPr lang="ar-SA" dirty="0"/>
                    </a:p>
                  </a:txBody>
                  <a:tcPr anchor="ctr">
                    <a:cell3D prstMaterial="dkEdge">
                      <a:bevel prst="artDeco"/>
                      <a:lightRig rig="flood" dir="t"/>
                    </a:cell3D>
                  </a:tcPr>
                </a:tc>
              </a:tr>
              <a:tr h="1124883">
                <a:tc>
                  <a:txBody>
                    <a:bodyPr/>
                    <a:lstStyle/>
                    <a:p>
                      <a:pPr algn="ctr" rtl="1"/>
                      <a:endParaRPr lang="ar-SA" sz="2400" b="1" dirty="0" smtClean="0">
                        <a:cs typeface="Rekaa" pitchFamily="2" charset="-78"/>
                      </a:endParaRPr>
                    </a:p>
                    <a:p>
                      <a:pPr algn="ctr" rtl="1"/>
                      <a:r>
                        <a:rPr lang="ar-SA" sz="6000" b="1" u="none" dirty="0" smtClean="0">
                          <a:cs typeface="Rekaa" pitchFamily="2" charset="-78"/>
                        </a:rPr>
                        <a:t>ما تبقى لأحمد </a:t>
                      </a:r>
                      <a:endParaRPr lang="ar-SA" sz="6000" b="1" u="none" dirty="0">
                        <a:cs typeface="Rekaa" pitchFamily="2" charset="-78"/>
                      </a:endParaRPr>
                    </a:p>
                  </a:txBody>
                  <a:tcPr>
                    <a:cell3D prstMaterial="dkEdge">
                      <a:bevel prst="artDeco"/>
                      <a:lightRig rig="flood" dir="t"/>
                    </a:cell3D>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endParaRPr lang="ar-SA" sz="2400" b="1" dirty="0" smtClean="0">
                        <a:cs typeface="Rekaa" pitchFamily="2" charset="-78"/>
                      </a:endParaRPr>
                    </a:p>
                    <a:p>
                      <a:pPr marL="0" marR="0" indent="0" algn="ctr" defTabSz="914400" rtl="1" eaLnBrk="1" fontAlgn="auto" latinLnBrk="0" hangingPunct="1">
                        <a:lnSpc>
                          <a:spcPct val="100000"/>
                        </a:lnSpc>
                        <a:spcBef>
                          <a:spcPts val="0"/>
                        </a:spcBef>
                        <a:spcAft>
                          <a:spcPts val="0"/>
                        </a:spcAft>
                        <a:buClrTx/>
                        <a:buSzTx/>
                        <a:buFontTx/>
                        <a:buNone/>
                        <a:tabLst/>
                        <a:defRPr/>
                      </a:pPr>
                      <a:r>
                        <a:rPr lang="ar-SA" sz="6000" b="1" u="none" dirty="0" smtClean="0">
                          <a:cs typeface="Rekaa" pitchFamily="2" charset="-78"/>
                        </a:rPr>
                        <a:t>ما تبقى لسعيد</a:t>
                      </a:r>
                    </a:p>
                    <a:p>
                      <a:pPr marL="0" marR="0" indent="0" algn="ctr" defTabSz="914400" rtl="1" eaLnBrk="1" fontAlgn="auto" latinLnBrk="0" hangingPunct="1">
                        <a:lnSpc>
                          <a:spcPct val="100000"/>
                        </a:lnSpc>
                        <a:spcBef>
                          <a:spcPts val="0"/>
                        </a:spcBef>
                        <a:spcAft>
                          <a:spcPts val="0"/>
                        </a:spcAft>
                        <a:buClrTx/>
                        <a:buSzTx/>
                        <a:buFontTx/>
                        <a:buNone/>
                        <a:tabLst/>
                        <a:defRPr/>
                      </a:pPr>
                      <a:endParaRPr lang="ar-SA" sz="4000" b="1" dirty="0" smtClean="0">
                        <a:cs typeface="Rekaa" pitchFamily="2" charset="-78"/>
                      </a:endParaRPr>
                    </a:p>
                    <a:p>
                      <a:pPr algn="ctr" rtl="1"/>
                      <a:endParaRPr lang="ar-SA" sz="2400" b="1" dirty="0"/>
                    </a:p>
                  </a:txBody>
                  <a:tcPr>
                    <a:cell3D prstMaterial="dkEdge">
                      <a:bevel prst="artDeco"/>
                      <a:lightRig rig="flood" dir="t"/>
                    </a:cell3D>
                  </a:tcPr>
                </a:tc>
              </a:tr>
            </a:tbl>
          </a:graphicData>
        </a:graphic>
      </p:graphicFrame>
    </p:spTree>
    <p:extLst>
      <p:ext uri="{BB962C8B-B14F-4D97-AF65-F5344CB8AC3E}">
        <p14:creationId xmlns:p14="http://schemas.microsoft.com/office/powerpoint/2010/main" val="12596680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صورة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6632"/>
            <a:ext cx="9144000" cy="674136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مربع نص 5"/>
          <p:cNvSpPr txBox="1"/>
          <p:nvPr/>
        </p:nvSpPr>
        <p:spPr>
          <a:xfrm>
            <a:off x="4716016" y="716503"/>
            <a:ext cx="4464496" cy="646331"/>
          </a:xfrm>
          <a:prstGeom prst="rect">
            <a:avLst/>
          </a:prstGeom>
          <a:noFill/>
        </p:spPr>
        <p:txBody>
          <a:bodyPr wrap="square" rtlCol="1">
            <a:spAutoFit/>
          </a:bodyPr>
          <a:lstStyle/>
          <a:p>
            <a:pPr algn="ctr"/>
            <a:r>
              <a:rPr lang="ar-SA" sz="3600" b="1" dirty="0" smtClean="0">
                <a:latin typeface="Traditional Arabic" panose="02020603050405020304" pitchFamily="18" charset="-78"/>
                <a:cs typeface="Traditional Arabic" panose="02020603050405020304" pitchFamily="18" charset="-78"/>
              </a:rPr>
              <a:t>11/ قارني بين </a:t>
            </a:r>
            <a:endParaRPr lang="ar-SA" sz="3600" b="1" dirty="0">
              <a:latin typeface="Traditional Arabic" panose="02020603050405020304" pitchFamily="18" charset="-78"/>
              <a:cs typeface="Traditional Arabic" panose="02020603050405020304" pitchFamily="18" charset="-78"/>
            </a:endParaRPr>
          </a:p>
        </p:txBody>
      </p:sp>
      <p:graphicFrame>
        <p:nvGraphicFramePr>
          <p:cNvPr id="12" name="جدول 11"/>
          <p:cNvGraphicFramePr>
            <a:graphicFrameLocks noGrp="1"/>
          </p:cNvGraphicFramePr>
          <p:nvPr>
            <p:extLst>
              <p:ext uri="{D42A27DB-BD31-4B8C-83A1-F6EECF244321}">
                <p14:modId xmlns:p14="http://schemas.microsoft.com/office/powerpoint/2010/main" val="294901687"/>
              </p:ext>
            </p:extLst>
          </p:nvPr>
        </p:nvGraphicFramePr>
        <p:xfrm>
          <a:off x="431540" y="1751393"/>
          <a:ext cx="8280920" cy="2862243"/>
        </p:xfrm>
        <a:graphic>
          <a:graphicData uri="http://schemas.openxmlformats.org/drawingml/2006/table">
            <a:tbl>
              <a:tblPr rtl="1" firstRow="1" bandRow="1">
                <a:tableStyleId>{BC89EF96-8CEA-46FF-86C4-4CE0E7609802}</a:tableStyleId>
              </a:tblPr>
              <a:tblGrid>
                <a:gridCol w="4140460"/>
                <a:gridCol w="4140460"/>
              </a:tblGrid>
              <a:tr h="1124883">
                <a:tc>
                  <a:txBody>
                    <a:bodyPr/>
                    <a:lstStyle/>
                    <a:p>
                      <a:pPr algn="ctr" rtl="1"/>
                      <a:r>
                        <a:rPr lang="ar-SA" sz="4800" dirty="0" smtClean="0">
                          <a:cs typeface="Rekaa" pitchFamily="2" charset="-78"/>
                        </a:rPr>
                        <a:t>القيمة الأولى</a:t>
                      </a:r>
                      <a:endParaRPr lang="ar-SA" sz="4800" dirty="0">
                        <a:cs typeface="Rekaa" pitchFamily="2" charset="-78"/>
                      </a:endParaRPr>
                    </a:p>
                  </a:txBody>
                  <a:tcPr anchor="ctr">
                    <a:cell3D prstMaterial="dkEdge">
                      <a:bevel prst="artDeco"/>
                      <a:lightRig rig="flood" dir="t"/>
                    </a:cell3D>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4800" dirty="0" smtClean="0">
                          <a:cs typeface="Rekaa" pitchFamily="2" charset="-78"/>
                        </a:rPr>
                        <a:t>القيمة الثانية</a:t>
                      </a:r>
                    </a:p>
                    <a:p>
                      <a:pPr algn="ctr" rtl="1"/>
                      <a:endParaRPr lang="ar-SA" dirty="0"/>
                    </a:p>
                  </a:txBody>
                  <a:tcPr anchor="ctr">
                    <a:cell3D prstMaterial="dkEdge">
                      <a:bevel prst="artDeco"/>
                      <a:lightRig rig="flood" dir="t"/>
                    </a:cell3D>
                  </a:tcPr>
                </a:tc>
              </a:tr>
              <a:tr h="1124883">
                <a:tc>
                  <a:txBody>
                    <a:bodyPr/>
                    <a:lstStyle/>
                    <a:p>
                      <a:pPr algn="ctr" rtl="1"/>
                      <a:endParaRPr lang="ar-SA" sz="2400" b="1" dirty="0" smtClean="0">
                        <a:cs typeface="Rekaa" pitchFamily="2" charset="-78"/>
                      </a:endParaRPr>
                    </a:p>
                    <a:p>
                      <a:pPr algn="ctr" rtl="1"/>
                      <a:r>
                        <a:rPr lang="ar-SA" sz="6000" b="1" u="none" dirty="0" smtClean="0">
                          <a:cs typeface="Rekaa" pitchFamily="2" charset="-78"/>
                          <a:sym typeface="خطوط الكيلاني للرياضيات_3"/>
                        </a:rPr>
                        <a:t></a:t>
                      </a:r>
                      <a:endParaRPr lang="ar-SA" sz="6000" b="1" u="none" dirty="0">
                        <a:cs typeface="Rekaa" pitchFamily="2" charset="-78"/>
                      </a:endParaRPr>
                    </a:p>
                  </a:txBody>
                  <a:tcPr>
                    <a:cell3D prstMaterial="dkEdge">
                      <a:bevel prst="artDeco"/>
                      <a:lightRig rig="flood" dir="t"/>
                    </a:cell3D>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endParaRPr lang="ar-SA" sz="2400" b="1" dirty="0" smtClean="0">
                        <a:cs typeface="Rekaa" pitchFamily="2" charset="-78"/>
                      </a:endParaRPr>
                    </a:p>
                    <a:p>
                      <a:pPr marL="0" marR="0" indent="0" algn="ctr" defTabSz="914400" rtl="1" eaLnBrk="1" fontAlgn="auto" latinLnBrk="0" hangingPunct="1">
                        <a:lnSpc>
                          <a:spcPct val="100000"/>
                        </a:lnSpc>
                        <a:spcBef>
                          <a:spcPts val="0"/>
                        </a:spcBef>
                        <a:spcAft>
                          <a:spcPts val="0"/>
                        </a:spcAft>
                        <a:buClrTx/>
                        <a:buSzTx/>
                        <a:buFontTx/>
                        <a:buNone/>
                        <a:tabLst/>
                        <a:defRPr/>
                      </a:pPr>
                      <a:r>
                        <a:rPr lang="ar-SA" sz="6000" b="1" u="none" dirty="0" smtClean="0">
                          <a:cs typeface="Rekaa" pitchFamily="2" charset="-78"/>
                          <a:sym typeface="خطوط الكيلاني للرياضيات_3"/>
                        </a:rPr>
                        <a:t></a:t>
                      </a:r>
                      <a:endParaRPr lang="ar-SA" sz="4000" b="1" dirty="0" smtClean="0">
                        <a:cs typeface="Rekaa" pitchFamily="2" charset="-78"/>
                      </a:endParaRPr>
                    </a:p>
                    <a:p>
                      <a:pPr algn="ctr" rtl="1"/>
                      <a:endParaRPr lang="ar-SA" sz="2400" b="1" dirty="0"/>
                    </a:p>
                  </a:txBody>
                  <a:tcPr>
                    <a:cell3D prstMaterial="dkEdge">
                      <a:bevel prst="artDeco"/>
                      <a:lightRig rig="flood" dir="t"/>
                    </a:cell3D>
                  </a:tcPr>
                </a:tc>
              </a:tr>
            </a:tbl>
          </a:graphicData>
        </a:graphic>
      </p:graphicFrame>
    </p:spTree>
    <p:extLst>
      <p:ext uri="{BB962C8B-B14F-4D97-AF65-F5344CB8AC3E}">
        <p14:creationId xmlns:p14="http://schemas.microsoft.com/office/powerpoint/2010/main" val="11737222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صورة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3586"/>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مربع نص 4"/>
          <p:cNvSpPr txBox="1"/>
          <p:nvPr/>
        </p:nvSpPr>
        <p:spPr>
          <a:xfrm>
            <a:off x="683568" y="404664"/>
            <a:ext cx="8064896" cy="1569660"/>
          </a:xfrm>
          <a:prstGeom prst="rect">
            <a:avLst/>
          </a:prstGeom>
          <a:noFill/>
        </p:spPr>
        <p:txBody>
          <a:bodyPr wrap="square" rtlCol="1">
            <a:spAutoFit/>
          </a:bodyPr>
          <a:lstStyle/>
          <a:p>
            <a:r>
              <a:rPr lang="ar-SA" sz="6000" b="1" dirty="0" smtClean="0">
                <a:latin typeface="Traditional Arabic" panose="02020603050405020304" pitchFamily="18" charset="-78"/>
                <a:cs typeface="Traditional Arabic" panose="02020603050405020304" pitchFamily="18" charset="-78"/>
              </a:rPr>
              <a:t>12/ قارني بين </a:t>
            </a:r>
          </a:p>
          <a:p>
            <a:endParaRPr lang="ar-SA" sz="3600" b="1" dirty="0">
              <a:latin typeface="Traditional Arabic" panose="02020603050405020304" pitchFamily="18" charset="-78"/>
              <a:cs typeface="Traditional Arabic" panose="02020603050405020304" pitchFamily="18" charset="-78"/>
            </a:endParaRPr>
          </a:p>
        </p:txBody>
      </p:sp>
      <p:graphicFrame>
        <p:nvGraphicFramePr>
          <p:cNvPr id="11" name="جدول 10"/>
          <p:cNvGraphicFramePr>
            <a:graphicFrameLocks noGrp="1"/>
          </p:cNvGraphicFramePr>
          <p:nvPr>
            <p:extLst>
              <p:ext uri="{D42A27DB-BD31-4B8C-83A1-F6EECF244321}">
                <p14:modId xmlns:p14="http://schemas.microsoft.com/office/powerpoint/2010/main" val="3744505285"/>
              </p:ext>
            </p:extLst>
          </p:nvPr>
        </p:nvGraphicFramePr>
        <p:xfrm>
          <a:off x="431540" y="2078925"/>
          <a:ext cx="8280920" cy="2862243"/>
        </p:xfrm>
        <a:graphic>
          <a:graphicData uri="http://schemas.openxmlformats.org/drawingml/2006/table">
            <a:tbl>
              <a:tblPr rtl="1" firstRow="1" bandRow="1">
                <a:tableStyleId>{BC89EF96-8CEA-46FF-86C4-4CE0E7609802}</a:tableStyleId>
              </a:tblPr>
              <a:tblGrid>
                <a:gridCol w="4140460"/>
                <a:gridCol w="4140460"/>
              </a:tblGrid>
              <a:tr h="1124883">
                <a:tc>
                  <a:txBody>
                    <a:bodyPr/>
                    <a:lstStyle/>
                    <a:p>
                      <a:pPr algn="ctr" rtl="1"/>
                      <a:r>
                        <a:rPr lang="ar-SA" sz="4800" dirty="0" smtClean="0">
                          <a:cs typeface="Rekaa" pitchFamily="2" charset="-78"/>
                        </a:rPr>
                        <a:t>القيمة الأولى</a:t>
                      </a:r>
                      <a:endParaRPr lang="ar-SA" sz="4800" dirty="0">
                        <a:cs typeface="Rekaa" pitchFamily="2" charset="-78"/>
                      </a:endParaRPr>
                    </a:p>
                  </a:txBody>
                  <a:tcPr anchor="ctr">
                    <a:cell3D prstMaterial="dkEdge">
                      <a:bevel prst="artDeco"/>
                      <a:lightRig rig="flood" dir="t"/>
                    </a:cell3D>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4800" dirty="0" smtClean="0">
                          <a:cs typeface="Rekaa" pitchFamily="2" charset="-78"/>
                        </a:rPr>
                        <a:t>القيمة الثانية</a:t>
                      </a:r>
                    </a:p>
                    <a:p>
                      <a:pPr algn="ctr" rtl="1"/>
                      <a:endParaRPr lang="ar-SA" dirty="0"/>
                    </a:p>
                  </a:txBody>
                  <a:tcPr anchor="ctr">
                    <a:cell3D prstMaterial="dkEdge">
                      <a:bevel prst="artDeco"/>
                      <a:lightRig rig="flood" dir="t"/>
                    </a:cell3D>
                  </a:tcPr>
                </a:tc>
              </a:tr>
              <a:tr h="1124883">
                <a:tc>
                  <a:txBody>
                    <a:bodyPr/>
                    <a:lstStyle/>
                    <a:p>
                      <a:pPr algn="ctr" rtl="1"/>
                      <a:endParaRPr lang="ar-SA" sz="2400" b="1" dirty="0" smtClean="0">
                        <a:cs typeface="Rekaa" pitchFamily="2" charset="-78"/>
                      </a:endParaRPr>
                    </a:p>
                    <a:p>
                      <a:pPr algn="ctr" rtl="1"/>
                      <a:r>
                        <a:rPr lang="ar-SA" sz="6000" b="1" u="none" dirty="0" smtClean="0">
                          <a:cs typeface="Rekaa" pitchFamily="2" charset="-78"/>
                          <a:sym typeface="خطوط الكيلاني للرياضيات_3"/>
                        </a:rPr>
                        <a:t>401</a:t>
                      </a:r>
                      <a:r>
                        <a:rPr lang="ar-SA" sz="6000" b="1" u="none" baseline="0" dirty="0" smtClean="0">
                          <a:cs typeface="Rekaa" pitchFamily="2" charset="-78"/>
                          <a:sym typeface="خطوط الكيلاني للرياضيات_3"/>
                        </a:rPr>
                        <a:t> و</a:t>
                      </a:r>
                      <a:endParaRPr lang="ar-SA" sz="6000" b="1" u="none" dirty="0">
                        <a:cs typeface="Rekaa" pitchFamily="2" charset="-78"/>
                      </a:endParaRPr>
                    </a:p>
                  </a:txBody>
                  <a:tcPr>
                    <a:cell3D prstMaterial="dkEdge">
                      <a:bevel prst="artDeco"/>
                      <a:lightRig rig="flood" dir="t"/>
                    </a:cell3D>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endParaRPr lang="ar-SA" sz="2400" b="1" dirty="0" smtClean="0">
                        <a:cs typeface="Rekaa" pitchFamily="2" charset="-78"/>
                      </a:endParaRPr>
                    </a:p>
                    <a:p>
                      <a:pPr marL="0" marR="0" indent="0" algn="ctr" defTabSz="914400" rtl="1" eaLnBrk="1" fontAlgn="auto" latinLnBrk="0" hangingPunct="1">
                        <a:lnSpc>
                          <a:spcPct val="100000"/>
                        </a:lnSpc>
                        <a:spcBef>
                          <a:spcPts val="0"/>
                        </a:spcBef>
                        <a:spcAft>
                          <a:spcPts val="0"/>
                        </a:spcAft>
                        <a:buClrTx/>
                        <a:buSzTx/>
                        <a:buFontTx/>
                        <a:buNone/>
                        <a:tabLst/>
                        <a:defRPr/>
                      </a:pPr>
                      <a:r>
                        <a:rPr lang="ar-SA" sz="6000" b="1" u="none" dirty="0" smtClean="0">
                          <a:cs typeface="Rekaa" pitchFamily="2" charset="-78"/>
                          <a:sym typeface="خطوط الكيلاني للرياضيات_3"/>
                        </a:rPr>
                        <a:t>41 و</a:t>
                      </a:r>
                      <a:endParaRPr lang="ar-SA" sz="4000" b="1" dirty="0" smtClean="0">
                        <a:cs typeface="Rekaa" pitchFamily="2" charset="-78"/>
                      </a:endParaRPr>
                    </a:p>
                    <a:p>
                      <a:pPr algn="ctr" rtl="1"/>
                      <a:endParaRPr lang="ar-SA" sz="2400" b="1" dirty="0"/>
                    </a:p>
                  </a:txBody>
                  <a:tcPr>
                    <a:cell3D prstMaterial="dkEdge">
                      <a:bevel prst="artDeco"/>
                      <a:lightRig rig="flood" dir="t"/>
                    </a:cell3D>
                  </a:tcPr>
                </a:tc>
              </a:tr>
            </a:tbl>
          </a:graphicData>
        </a:graphic>
      </p:graphicFrame>
    </p:spTree>
    <p:extLst>
      <p:ext uri="{BB962C8B-B14F-4D97-AF65-F5344CB8AC3E}">
        <p14:creationId xmlns:p14="http://schemas.microsoft.com/office/powerpoint/2010/main" val="3819291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invX="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92825" cy="6857999"/>
          </a:xfrm>
          <a:prstGeom prst="rect">
            <a:avLst/>
          </a:prstGeom>
        </p:spPr>
      </p:pic>
      <p:sp>
        <p:nvSpPr>
          <p:cNvPr id="2" name="مربع نص 1"/>
          <p:cNvSpPr txBox="1"/>
          <p:nvPr/>
        </p:nvSpPr>
        <p:spPr>
          <a:xfrm>
            <a:off x="683568" y="404664"/>
            <a:ext cx="8064896" cy="1569660"/>
          </a:xfrm>
          <a:prstGeom prst="rect">
            <a:avLst/>
          </a:prstGeom>
          <a:noFill/>
        </p:spPr>
        <p:txBody>
          <a:bodyPr wrap="square" rtlCol="1">
            <a:spAutoFit/>
          </a:bodyPr>
          <a:lstStyle/>
          <a:p>
            <a:r>
              <a:rPr lang="ar-SA" sz="6000" b="1" dirty="0" smtClean="0">
                <a:latin typeface="Traditional Arabic" panose="02020603050405020304" pitchFamily="18" charset="-78"/>
                <a:cs typeface="Traditional Arabic" panose="02020603050405020304" pitchFamily="18" charset="-78"/>
              </a:rPr>
              <a:t>13/ قارني بين </a:t>
            </a:r>
          </a:p>
          <a:p>
            <a:endParaRPr lang="ar-SA" sz="3600" b="1" dirty="0">
              <a:latin typeface="Traditional Arabic" panose="02020603050405020304" pitchFamily="18" charset="-78"/>
              <a:cs typeface="Traditional Arabic" panose="02020603050405020304" pitchFamily="18" charset="-78"/>
            </a:endParaRPr>
          </a:p>
        </p:txBody>
      </p:sp>
      <mc:AlternateContent xmlns:mc="http://schemas.openxmlformats.org/markup-compatibility/2006" xmlns:a14="http://schemas.microsoft.com/office/drawing/2010/main">
        <mc:Choice Requires="a14">
          <p:graphicFrame>
            <p:nvGraphicFramePr>
              <p:cNvPr id="3" name="جدول 2"/>
              <p:cNvGraphicFramePr>
                <a:graphicFrameLocks noGrp="1"/>
              </p:cNvGraphicFramePr>
              <p:nvPr>
                <p:extLst>
                  <p:ext uri="{D42A27DB-BD31-4B8C-83A1-F6EECF244321}">
                    <p14:modId xmlns:p14="http://schemas.microsoft.com/office/powerpoint/2010/main" val="3350532018"/>
                  </p:ext>
                </p:extLst>
              </p:nvPr>
            </p:nvGraphicFramePr>
            <p:xfrm>
              <a:off x="467544" y="2078925"/>
              <a:ext cx="8244916" cy="3078267"/>
            </p:xfrm>
            <a:graphic>
              <a:graphicData uri="http://schemas.openxmlformats.org/drawingml/2006/table">
                <a:tbl>
                  <a:tblPr rtl="1" firstRow="1" bandRow="1">
                    <a:tableStyleId>{BC89EF96-8CEA-46FF-86C4-4CE0E7609802}</a:tableStyleId>
                  </a:tblPr>
                  <a:tblGrid>
                    <a:gridCol w="4122458"/>
                    <a:gridCol w="4122458"/>
                  </a:tblGrid>
                  <a:tr h="1527522">
                    <a:tc>
                      <a:txBody>
                        <a:bodyPr/>
                        <a:lstStyle/>
                        <a:p>
                          <a:pPr algn="ctr" rtl="1"/>
                          <a:r>
                            <a:rPr lang="ar-SA" sz="4800" dirty="0" smtClean="0">
                              <a:cs typeface="Rekaa" pitchFamily="2" charset="-78"/>
                            </a:rPr>
                            <a:t>القيمة الأولى</a:t>
                          </a:r>
                          <a:endParaRPr lang="ar-SA" sz="4800" dirty="0">
                            <a:cs typeface="Rekaa" pitchFamily="2" charset="-78"/>
                          </a:endParaRPr>
                        </a:p>
                      </a:txBody>
                      <a:tcPr anchor="ctr">
                        <a:cell3D prstMaterial="dkEdge">
                          <a:bevel prst="artDeco"/>
                          <a:lightRig rig="flood" dir="t"/>
                        </a:cell3D>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4800" dirty="0" smtClean="0">
                              <a:cs typeface="Rekaa" pitchFamily="2" charset="-78"/>
                            </a:rPr>
                            <a:t>القيمة الثانية</a:t>
                          </a:r>
                        </a:p>
                        <a:p>
                          <a:pPr algn="ctr" rtl="1"/>
                          <a:endParaRPr lang="ar-SA" dirty="0"/>
                        </a:p>
                      </a:txBody>
                      <a:tcPr anchor="ctr">
                        <a:cell3D prstMaterial="dkEdge">
                          <a:bevel prst="artDeco"/>
                          <a:lightRig rig="flood" dir="t"/>
                        </a:cell3D>
                      </a:tcPr>
                    </a:tc>
                  </a:tr>
                  <a:tr h="1550745">
                    <a:tc>
                      <a:txBody>
                        <a:bodyPr/>
                        <a:lstStyle/>
                        <a:p>
                          <a:pPr algn="ctr" rtl="1"/>
                          <a14:m>
                            <m:oMathPara xmlns:m="http://schemas.openxmlformats.org/officeDocument/2006/math">
                              <m:oMathParaPr>
                                <m:jc m:val="centerGroup"/>
                              </m:oMathParaPr>
                              <m:oMath xmlns:m="http://schemas.openxmlformats.org/officeDocument/2006/math">
                                <m:f>
                                  <m:fPr>
                                    <m:ctrlPr>
                                      <a:rPr lang="ar-SA" sz="4800" b="1" i="1" smtClean="0">
                                        <a:latin typeface="Cambria Math" panose="02040503050406030204" pitchFamily="18" charset="0"/>
                                        <a:cs typeface="Rekaa" pitchFamily="2" charset="-78"/>
                                      </a:rPr>
                                    </m:ctrlPr>
                                  </m:fPr>
                                  <m:num>
                                    <m:r>
                                      <a:rPr lang="en-US" sz="4800" b="1" i="1" smtClean="0">
                                        <a:latin typeface="Cambria Math"/>
                                        <a:cs typeface="Rekaa" pitchFamily="2" charset="-78"/>
                                      </a:rPr>
                                      <m:t>𝟏𝟔</m:t>
                                    </m:r>
                                  </m:num>
                                  <m:den>
                                    <m:r>
                                      <a:rPr lang="ar-SA" sz="4800" b="1" i="1" smtClean="0">
                                        <a:latin typeface="Cambria Math"/>
                                        <a:cs typeface="Rekaa" pitchFamily="2" charset="-78"/>
                                      </a:rPr>
                                      <m:t>𝟓</m:t>
                                    </m:r>
                                  </m:den>
                                </m:f>
                              </m:oMath>
                            </m:oMathPara>
                          </a14:m>
                          <a:endParaRPr lang="ar-SA" sz="4800" b="1" dirty="0" smtClean="0">
                            <a:cs typeface="Rekaa" pitchFamily="2" charset="-78"/>
                          </a:endParaRPr>
                        </a:p>
                      </a:txBody>
                      <a:tcPr anchor="ctr">
                        <a:cell3D prstMaterial="dkEdge">
                          <a:bevel prst="artDeco"/>
                          <a:lightRig rig="flood" dir="t"/>
                        </a:cell3D>
                      </a:tcPr>
                    </a:tc>
                    <a:tc>
                      <a:txBody>
                        <a:bodyPr/>
                        <a:lstStyle/>
                        <a:p>
                          <a:pPr algn="ctr" rtl="1"/>
                          <a14:m>
                            <m:oMathPara xmlns:m="http://schemas.openxmlformats.org/officeDocument/2006/math">
                              <m:oMathParaPr>
                                <m:jc m:val="centerGroup"/>
                              </m:oMathParaPr>
                              <m:oMath xmlns:m="http://schemas.openxmlformats.org/officeDocument/2006/math">
                                <m:f>
                                  <m:fPr>
                                    <m:ctrlPr>
                                      <a:rPr lang="ar-SA" sz="4800" b="1" i="1" smtClean="0">
                                        <a:latin typeface="Cambria Math" panose="02040503050406030204" pitchFamily="18" charset="0"/>
                                      </a:rPr>
                                    </m:ctrlPr>
                                  </m:fPr>
                                  <m:num>
                                    <m:r>
                                      <a:rPr lang="ar-SA" sz="4800" b="1" i="1" smtClean="0">
                                        <a:latin typeface="Cambria Math"/>
                                      </a:rPr>
                                      <m:t>𝟑</m:t>
                                    </m:r>
                                  </m:num>
                                  <m:den>
                                    <m:r>
                                      <a:rPr lang="ar-SA" sz="4800" b="1" i="1" smtClean="0">
                                        <a:latin typeface="Cambria Math"/>
                                      </a:rPr>
                                      <m:t>𝟏𝟐</m:t>
                                    </m:r>
                                  </m:den>
                                </m:f>
                              </m:oMath>
                            </m:oMathPara>
                          </a14:m>
                          <a:endParaRPr lang="ar-SA" sz="4800" b="1" dirty="0"/>
                        </a:p>
                      </a:txBody>
                      <a:tcPr anchor="ctr">
                        <a:cell3D prstMaterial="dkEdge">
                          <a:bevel prst="artDeco"/>
                          <a:lightRig rig="flood" dir="t"/>
                        </a:cell3D>
                      </a:tcPr>
                    </a:tc>
                  </a:tr>
                </a:tbl>
              </a:graphicData>
            </a:graphic>
          </p:graphicFrame>
        </mc:Choice>
        <mc:Fallback xmlns="">
          <p:graphicFrame>
            <p:nvGraphicFramePr>
              <p:cNvPr id="3" name="جدول 2"/>
              <p:cNvGraphicFramePr>
                <a:graphicFrameLocks noGrp="1"/>
              </p:cNvGraphicFramePr>
              <p:nvPr>
                <p:extLst>
                  <p:ext uri="{D42A27DB-BD31-4B8C-83A1-F6EECF244321}">
                    <p14:modId xmlns:p14="http://schemas.microsoft.com/office/powerpoint/2010/main" val="3350532018"/>
                  </p:ext>
                </p:extLst>
              </p:nvPr>
            </p:nvGraphicFramePr>
            <p:xfrm>
              <a:off x="467544" y="2078925"/>
              <a:ext cx="8244916" cy="3078267"/>
            </p:xfrm>
            <a:graphic>
              <a:graphicData uri="http://schemas.openxmlformats.org/drawingml/2006/table">
                <a:tbl>
                  <a:tblPr rtl="1" firstRow="1" bandRow="1">
                    <a:tableStyleId>{BC89EF96-8CEA-46FF-86C4-4CE0E7609802}</a:tableStyleId>
                  </a:tblPr>
                  <a:tblGrid>
                    <a:gridCol w="4122458"/>
                    <a:gridCol w="4122458"/>
                  </a:tblGrid>
                  <a:tr h="1527522">
                    <a:tc>
                      <a:txBody>
                        <a:bodyPr/>
                        <a:lstStyle/>
                        <a:p>
                          <a:pPr algn="ctr" rtl="1"/>
                          <a:r>
                            <a:rPr lang="ar-SA" sz="4800" dirty="0" smtClean="0">
                              <a:cs typeface="Rekaa" pitchFamily="2" charset="-78"/>
                            </a:rPr>
                            <a:t>القيمة الأولى</a:t>
                          </a:r>
                          <a:endParaRPr lang="ar-SA" sz="4800" dirty="0">
                            <a:cs typeface="Rekaa" pitchFamily="2" charset="-78"/>
                          </a:endParaRPr>
                        </a:p>
                      </a:txBody>
                      <a:tcPr anchor="ctr">
                        <a:cell3D prstMaterial="dkEdge">
                          <a:bevel prst="artDeco"/>
                          <a:lightRig rig="flood" dir="t"/>
                        </a:cell3D>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4800" dirty="0" smtClean="0">
                              <a:cs typeface="Rekaa" pitchFamily="2" charset="-78"/>
                            </a:rPr>
                            <a:t>القيمة الثانية</a:t>
                          </a:r>
                        </a:p>
                        <a:p>
                          <a:pPr algn="ctr" rtl="1"/>
                          <a:endParaRPr lang="ar-SA" dirty="0"/>
                        </a:p>
                      </a:txBody>
                      <a:tcPr anchor="ctr">
                        <a:cell3D prstMaterial="dkEdge">
                          <a:bevel prst="artDeco"/>
                          <a:lightRig rig="flood" dir="t"/>
                        </a:cell3D>
                      </a:tcPr>
                    </a:tc>
                  </a:tr>
                  <a:tr h="1550745">
                    <a:tc>
                      <a:txBody>
                        <a:bodyPr/>
                        <a:lstStyle/>
                        <a:p>
                          <a:endParaRPr lang="ar-SA"/>
                        </a:p>
                      </a:txBody>
                      <a:tcPr anchor="ctr">
                        <a:cell3D prstMaterial="dkEdge">
                          <a:bevel prst="artDeco"/>
                          <a:lightRig rig="flood" dir="t"/>
                        </a:cell3D>
                        <a:blipFill rotWithShape="1">
                          <a:blip r:embed="rId3"/>
                          <a:stretch>
                            <a:fillRect l="-592" t="-100000" r="-100444" b="-1181"/>
                          </a:stretch>
                        </a:blipFill>
                      </a:tcPr>
                    </a:tc>
                    <a:tc>
                      <a:txBody>
                        <a:bodyPr/>
                        <a:lstStyle/>
                        <a:p>
                          <a:endParaRPr lang="ar-SA"/>
                        </a:p>
                      </a:txBody>
                      <a:tcPr anchor="ctr">
                        <a:cell3D prstMaterial="dkEdge">
                          <a:bevel prst="artDeco"/>
                          <a:lightRig rig="flood" dir="t"/>
                        </a:cell3D>
                        <a:blipFill rotWithShape="1">
                          <a:blip r:embed="rId3"/>
                          <a:stretch>
                            <a:fillRect l="-100592" t="-100000" r="-444" b="-1181"/>
                          </a:stretch>
                        </a:blipFill>
                      </a:tcPr>
                    </a:tc>
                  </a:tr>
                </a:tbl>
              </a:graphicData>
            </a:graphic>
          </p:graphicFrame>
        </mc:Fallback>
      </mc:AlternateContent>
    </p:spTree>
    <p:extLst>
      <p:ext uri="{BB962C8B-B14F-4D97-AF65-F5344CB8AC3E}">
        <p14:creationId xmlns:p14="http://schemas.microsoft.com/office/powerpoint/2010/main" val="6141673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صورة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9392"/>
            <a:ext cx="9143999" cy="695739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مربع نص 3"/>
          <p:cNvSpPr txBox="1"/>
          <p:nvPr/>
        </p:nvSpPr>
        <p:spPr>
          <a:xfrm>
            <a:off x="-36512" y="764704"/>
            <a:ext cx="9073008" cy="1015663"/>
          </a:xfrm>
          <a:prstGeom prst="rect">
            <a:avLst/>
          </a:prstGeom>
          <a:noFill/>
        </p:spPr>
        <p:txBody>
          <a:bodyPr wrap="square" rtlCol="1">
            <a:spAutoFit/>
          </a:bodyPr>
          <a:lstStyle/>
          <a:p>
            <a:pPr algn="ctr"/>
            <a:r>
              <a:rPr lang="ar-SA" sz="6000" b="1" dirty="0" smtClean="0">
                <a:latin typeface="Traditional Arabic" panose="02020603050405020304" pitchFamily="18" charset="-78"/>
                <a:cs typeface="Traditional Arabic" panose="02020603050405020304" pitchFamily="18" charset="-78"/>
              </a:rPr>
              <a:t>14/ قارني بين ؟</a:t>
            </a:r>
            <a:endParaRPr lang="ar-SA" sz="6000" b="1" dirty="0">
              <a:latin typeface="Traditional Arabic" panose="02020603050405020304" pitchFamily="18" charset="-78"/>
              <a:cs typeface="Traditional Arabic" panose="02020603050405020304" pitchFamily="18" charset="-78"/>
            </a:endParaRPr>
          </a:p>
        </p:txBody>
      </p:sp>
      <mc:AlternateContent xmlns:mc="http://schemas.openxmlformats.org/markup-compatibility/2006" xmlns:a14="http://schemas.microsoft.com/office/drawing/2010/main">
        <mc:Choice Requires="a14">
          <p:graphicFrame>
            <p:nvGraphicFramePr>
              <p:cNvPr id="9" name="جدول 8"/>
              <p:cNvGraphicFramePr>
                <a:graphicFrameLocks noGrp="1"/>
              </p:cNvGraphicFramePr>
              <p:nvPr>
                <p:extLst>
                  <p:ext uri="{D42A27DB-BD31-4B8C-83A1-F6EECF244321}">
                    <p14:modId xmlns:p14="http://schemas.microsoft.com/office/powerpoint/2010/main" val="1251194419"/>
                  </p:ext>
                </p:extLst>
              </p:nvPr>
            </p:nvGraphicFramePr>
            <p:xfrm>
              <a:off x="467544" y="2078925"/>
              <a:ext cx="8244916" cy="3078267"/>
            </p:xfrm>
            <a:graphic>
              <a:graphicData uri="http://schemas.openxmlformats.org/drawingml/2006/table">
                <a:tbl>
                  <a:tblPr rtl="1" firstRow="1" bandRow="1">
                    <a:tableStyleId>{BC89EF96-8CEA-46FF-86C4-4CE0E7609802}</a:tableStyleId>
                  </a:tblPr>
                  <a:tblGrid>
                    <a:gridCol w="4122458"/>
                    <a:gridCol w="4122458"/>
                  </a:tblGrid>
                  <a:tr h="1527522">
                    <a:tc>
                      <a:txBody>
                        <a:bodyPr/>
                        <a:lstStyle/>
                        <a:p>
                          <a:pPr algn="ctr" rtl="1"/>
                          <a:r>
                            <a:rPr lang="ar-SA" sz="4800" dirty="0" smtClean="0">
                              <a:cs typeface="Rekaa" pitchFamily="2" charset="-78"/>
                            </a:rPr>
                            <a:t>القيمة الأولى</a:t>
                          </a:r>
                          <a:endParaRPr lang="ar-SA" sz="4800" dirty="0">
                            <a:cs typeface="Rekaa" pitchFamily="2" charset="-78"/>
                          </a:endParaRPr>
                        </a:p>
                      </a:txBody>
                      <a:tcPr anchor="ctr">
                        <a:cell3D prstMaterial="dkEdge">
                          <a:bevel prst="artDeco"/>
                          <a:lightRig rig="flood" dir="t"/>
                        </a:cell3D>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4800" dirty="0" smtClean="0">
                              <a:cs typeface="Rekaa" pitchFamily="2" charset="-78"/>
                            </a:rPr>
                            <a:t>القيمة الثانية</a:t>
                          </a:r>
                        </a:p>
                        <a:p>
                          <a:pPr algn="ctr" rtl="1"/>
                          <a:endParaRPr lang="ar-SA" dirty="0"/>
                        </a:p>
                      </a:txBody>
                      <a:tcPr anchor="ctr">
                        <a:cell3D prstMaterial="dkEdge">
                          <a:bevel prst="artDeco"/>
                          <a:lightRig rig="flood" dir="t"/>
                        </a:cell3D>
                      </a:tcPr>
                    </a:tc>
                  </a:tr>
                  <a:tr h="1550745">
                    <a:tc>
                      <a:txBody>
                        <a:bodyPr/>
                        <a:lstStyle/>
                        <a:p>
                          <a:pPr algn="ctr" rtl="1"/>
                          <a:r>
                            <a:rPr lang="ar-SA" sz="4800" b="1" dirty="0" smtClean="0">
                              <a:cs typeface="Rekaa" pitchFamily="2" charset="-78"/>
                              <a:sym typeface="خطوط الكيلاني للرياضيات_3"/>
                            </a:rPr>
                            <a:t></a:t>
                          </a:r>
                          <a:r>
                            <a:rPr lang="ar-SA" sz="4800" b="1" dirty="0" smtClean="0">
                              <a:cs typeface="Rekaa" pitchFamily="2" charset="-78"/>
                            </a:rPr>
                            <a:t>2</a:t>
                          </a:r>
                        </a:p>
                      </a:txBody>
                      <a:tcPr anchor="ctr">
                        <a:cell3D prstMaterial="dkEdge">
                          <a:bevel prst="artDeco"/>
                          <a:lightRig rig="flood" dir="t"/>
                        </a:cell3D>
                      </a:tcPr>
                    </a:tc>
                    <a:tc>
                      <a:txBody>
                        <a:bodyPr/>
                        <a:lstStyle/>
                        <a:p>
                          <a:pPr algn="ctr" rtl="1"/>
                          <a14:m>
                            <m:oMathPara xmlns:m="http://schemas.openxmlformats.org/officeDocument/2006/math">
                              <m:oMathParaPr>
                                <m:jc m:val="centerGroup"/>
                              </m:oMathParaPr>
                              <m:oMath xmlns:m="http://schemas.openxmlformats.org/officeDocument/2006/math">
                                <m:r>
                                  <a:rPr lang="ar-SA" sz="4800" b="1" i="1" smtClean="0">
                                    <a:latin typeface="Cambria Math"/>
                                    <a:sym typeface="خطوط الكيلاني للرياضيات_4"/>
                                  </a:rPr>
                                  <m:t></m:t>
                                </m:r>
                              </m:oMath>
                            </m:oMathPara>
                          </a14:m>
                          <a:endParaRPr lang="ar-SA" sz="4800" b="1" dirty="0"/>
                        </a:p>
                      </a:txBody>
                      <a:tcPr anchor="ctr">
                        <a:cell3D prstMaterial="dkEdge">
                          <a:bevel prst="artDeco"/>
                          <a:lightRig rig="flood" dir="t"/>
                        </a:cell3D>
                      </a:tcPr>
                    </a:tc>
                  </a:tr>
                </a:tbl>
              </a:graphicData>
            </a:graphic>
          </p:graphicFrame>
        </mc:Choice>
        <mc:Fallback xmlns="">
          <p:graphicFrame>
            <p:nvGraphicFramePr>
              <p:cNvPr id="9" name="جدول 8"/>
              <p:cNvGraphicFramePr>
                <a:graphicFrameLocks noGrp="1"/>
              </p:cNvGraphicFramePr>
              <p:nvPr>
                <p:extLst>
                  <p:ext uri="{D42A27DB-BD31-4B8C-83A1-F6EECF244321}">
                    <p14:modId xmlns:p14="http://schemas.microsoft.com/office/powerpoint/2010/main" val="1251194419"/>
                  </p:ext>
                </p:extLst>
              </p:nvPr>
            </p:nvGraphicFramePr>
            <p:xfrm>
              <a:off x="467544" y="2078925"/>
              <a:ext cx="8244916" cy="3078267"/>
            </p:xfrm>
            <a:graphic>
              <a:graphicData uri="http://schemas.openxmlformats.org/drawingml/2006/table">
                <a:tbl>
                  <a:tblPr rtl="1" firstRow="1" bandRow="1">
                    <a:tableStyleId>{BC89EF96-8CEA-46FF-86C4-4CE0E7609802}</a:tableStyleId>
                  </a:tblPr>
                  <a:tblGrid>
                    <a:gridCol w="4122458"/>
                    <a:gridCol w="4122458"/>
                  </a:tblGrid>
                  <a:tr h="1527522">
                    <a:tc>
                      <a:txBody>
                        <a:bodyPr/>
                        <a:lstStyle/>
                        <a:p>
                          <a:pPr algn="ctr" rtl="1"/>
                          <a:r>
                            <a:rPr lang="ar-SA" sz="4800" dirty="0" smtClean="0">
                              <a:cs typeface="Rekaa" pitchFamily="2" charset="-78"/>
                            </a:rPr>
                            <a:t>القيمة الأولى</a:t>
                          </a:r>
                          <a:endParaRPr lang="ar-SA" sz="4800" dirty="0">
                            <a:cs typeface="Rekaa" pitchFamily="2" charset="-78"/>
                          </a:endParaRPr>
                        </a:p>
                      </a:txBody>
                      <a:tcPr anchor="ctr">
                        <a:cell3D prstMaterial="dkEdge">
                          <a:bevel prst="artDeco"/>
                          <a:lightRig rig="flood" dir="t"/>
                        </a:cell3D>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4800" dirty="0" smtClean="0">
                              <a:cs typeface="Rekaa" pitchFamily="2" charset="-78"/>
                            </a:rPr>
                            <a:t>القيمة الثانية</a:t>
                          </a:r>
                        </a:p>
                        <a:p>
                          <a:pPr algn="ctr" rtl="1"/>
                          <a:endParaRPr lang="ar-SA" dirty="0"/>
                        </a:p>
                      </a:txBody>
                      <a:tcPr anchor="ctr">
                        <a:cell3D prstMaterial="dkEdge">
                          <a:bevel prst="artDeco"/>
                          <a:lightRig rig="flood" dir="t"/>
                        </a:cell3D>
                      </a:tcPr>
                    </a:tc>
                  </a:tr>
                  <a:tr h="1550745">
                    <a:tc>
                      <a:txBody>
                        <a:bodyPr/>
                        <a:lstStyle/>
                        <a:p>
                          <a:pPr algn="ctr" rtl="1"/>
                          <a:r>
                            <a:rPr lang="ar-SA" sz="4800" b="1" dirty="0" smtClean="0">
                              <a:cs typeface="Rekaa" pitchFamily="2" charset="-78"/>
                              <a:sym typeface="خطوط الكيلاني للرياضيات_3"/>
                            </a:rPr>
                            <a:t></a:t>
                          </a:r>
                          <a:r>
                            <a:rPr lang="ar-SA" sz="4800" b="1" dirty="0" smtClean="0">
                              <a:cs typeface="Rekaa" pitchFamily="2" charset="-78"/>
                            </a:rPr>
                            <a:t>2</a:t>
                          </a:r>
                          <a:endParaRPr lang="ar-SA" sz="4800" b="1" dirty="0" smtClean="0">
                            <a:cs typeface="Rekaa" pitchFamily="2" charset="-78"/>
                          </a:endParaRPr>
                        </a:p>
                      </a:txBody>
                      <a:tcPr anchor="ctr">
                        <a:cell3D prstMaterial="dkEdge">
                          <a:bevel prst="artDeco"/>
                          <a:lightRig rig="flood" dir="t"/>
                        </a:cell3D>
                      </a:tcPr>
                    </a:tc>
                    <a:tc>
                      <a:txBody>
                        <a:bodyPr/>
                        <a:lstStyle/>
                        <a:p>
                          <a:endParaRPr lang="ar-SA"/>
                        </a:p>
                      </a:txBody>
                      <a:tcPr anchor="ctr">
                        <a:cell3D prstMaterial="dkEdge">
                          <a:bevel prst="artDeco"/>
                          <a:lightRig rig="flood" dir="t"/>
                        </a:cell3D>
                        <a:blipFill rotWithShape="1">
                          <a:blip r:embed="rId3"/>
                          <a:stretch>
                            <a:fillRect l="-100592" t="-100000" r="-444" b="-1181"/>
                          </a:stretch>
                        </a:blipFill>
                      </a:tcPr>
                    </a:tc>
                  </a:tr>
                </a:tbl>
              </a:graphicData>
            </a:graphic>
          </p:graphicFrame>
        </mc:Fallback>
      </mc:AlternateContent>
    </p:spTree>
    <p:extLst>
      <p:ext uri="{BB962C8B-B14F-4D97-AF65-F5344CB8AC3E}">
        <p14:creationId xmlns:p14="http://schemas.microsoft.com/office/powerpoint/2010/main" val="22648784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صورة 2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358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مربع نص 2"/>
          <p:cNvSpPr txBox="1"/>
          <p:nvPr/>
        </p:nvSpPr>
        <p:spPr>
          <a:xfrm>
            <a:off x="5652120" y="2531511"/>
            <a:ext cx="2880320" cy="646331"/>
          </a:xfrm>
          <a:prstGeom prst="rect">
            <a:avLst/>
          </a:prstGeom>
          <a:noFill/>
        </p:spPr>
        <p:txBody>
          <a:bodyPr wrap="square" rtlCol="1">
            <a:spAutoFit/>
          </a:bodyPr>
          <a:lstStyle/>
          <a:p>
            <a:pPr marL="285750" indent="-285750">
              <a:buFont typeface="Calibri" panose="020F0502020204030204" pitchFamily="34" charset="0"/>
              <a:buChar char="①"/>
            </a:pPr>
            <a:r>
              <a:rPr lang="ar-SA" sz="3600" b="1" dirty="0" smtClean="0"/>
              <a:t> 4</a:t>
            </a:r>
            <a:endParaRPr lang="ar-SA" sz="3600" b="1" dirty="0"/>
          </a:p>
        </p:txBody>
      </p:sp>
      <p:sp>
        <p:nvSpPr>
          <p:cNvPr id="4" name="مربع نص 3"/>
          <p:cNvSpPr txBox="1"/>
          <p:nvPr/>
        </p:nvSpPr>
        <p:spPr>
          <a:xfrm>
            <a:off x="5580112" y="4460805"/>
            <a:ext cx="2952328" cy="646331"/>
          </a:xfrm>
          <a:prstGeom prst="rect">
            <a:avLst/>
          </a:prstGeom>
          <a:noFill/>
        </p:spPr>
        <p:txBody>
          <a:bodyPr wrap="square" rtlCol="1">
            <a:spAutoFit/>
          </a:bodyPr>
          <a:lstStyle/>
          <a:p>
            <a:pPr marL="571500" indent="-571500">
              <a:buFont typeface="Calibri" panose="020F0502020204030204" pitchFamily="34" charset="0"/>
              <a:buChar char="③"/>
            </a:pPr>
            <a:r>
              <a:rPr lang="ar-SA" sz="3600" b="1" dirty="0" smtClean="0"/>
              <a:t> 15</a:t>
            </a:r>
            <a:endParaRPr lang="ar-SA" sz="3600" b="1" dirty="0"/>
          </a:p>
        </p:txBody>
      </p:sp>
      <p:sp>
        <p:nvSpPr>
          <p:cNvPr id="5" name="مربع نص 4"/>
          <p:cNvSpPr txBox="1"/>
          <p:nvPr/>
        </p:nvSpPr>
        <p:spPr>
          <a:xfrm>
            <a:off x="5436096" y="3566745"/>
            <a:ext cx="3096344" cy="646331"/>
          </a:xfrm>
          <a:prstGeom prst="rect">
            <a:avLst/>
          </a:prstGeom>
          <a:noFill/>
        </p:spPr>
        <p:txBody>
          <a:bodyPr wrap="square" rtlCol="1">
            <a:spAutoFit/>
          </a:bodyPr>
          <a:lstStyle/>
          <a:p>
            <a:pPr marL="571500" indent="-571500">
              <a:buFont typeface="Calibri" panose="020F0502020204030204" pitchFamily="34" charset="0"/>
              <a:buChar char="②"/>
            </a:pPr>
            <a:r>
              <a:rPr lang="ar-SA" sz="3600" b="1" dirty="0" smtClean="0"/>
              <a:t> 8</a:t>
            </a:r>
            <a:endParaRPr lang="ar-SA" sz="3600" b="1" dirty="0"/>
          </a:p>
        </p:txBody>
      </p:sp>
      <p:sp>
        <p:nvSpPr>
          <p:cNvPr id="6" name="مربع نص 5"/>
          <p:cNvSpPr txBox="1"/>
          <p:nvPr/>
        </p:nvSpPr>
        <p:spPr>
          <a:xfrm>
            <a:off x="5292080" y="5253007"/>
            <a:ext cx="3240360" cy="1200329"/>
          </a:xfrm>
          <a:prstGeom prst="rect">
            <a:avLst/>
          </a:prstGeom>
          <a:noFill/>
        </p:spPr>
        <p:txBody>
          <a:bodyPr wrap="square" rtlCol="1">
            <a:spAutoFit/>
          </a:bodyPr>
          <a:lstStyle/>
          <a:p>
            <a:pPr marL="571500" indent="-571500">
              <a:buFont typeface="Calibri" panose="020F0502020204030204" pitchFamily="34" charset="0"/>
              <a:buChar char="④"/>
            </a:pPr>
            <a:r>
              <a:rPr lang="ar-SA" sz="3600" b="1" dirty="0" smtClean="0"/>
              <a:t> 16</a:t>
            </a:r>
            <a:endParaRPr lang="ar-SA" sz="3600" b="1" dirty="0"/>
          </a:p>
          <a:p>
            <a:pPr marL="571500" indent="-571500">
              <a:buFont typeface="Calibri" panose="020F0502020204030204" pitchFamily="34" charset="0"/>
              <a:buChar char="④"/>
            </a:pPr>
            <a:endParaRPr lang="ar-SA" sz="3600" b="1" dirty="0"/>
          </a:p>
        </p:txBody>
      </p:sp>
      <p:sp>
        <p:nvSpPr>
          <p:cNvPr id="7" name="مربع نص 6"/>
          <p:cNvSpPr txBox="1"/>
          <p:nvPr/>
        </p:nvSpPr>
        <p:spPr>
          <a:xfrm>
            <a:off x="1619672" y="620688"/>
            <a:ext cx="6048672" cy="1077218"/>
          </a:xfrm>
          <a:prstGeom prst="rect">
            <a:avLst/>
          </a:prstGeom>
          <a:noFill/>
        </p:spPr>
        <p:txBody>
          <a:bodyPr wrap="square" rtlCol="1">
            <a:spAutoFit/>
          </a:bodyPr>
          <a:lstStyle/>
          <a:p>
            <a:r>
              <a:rPr lang="ar-SA" sz="3200" b="1" dirty="0" smtClean="0">
                <a:latin typeface="Traditional Arabic" panose="02020603050405020304" pitchFamily="18" charset="-78"/>
                <a:cs typeface="Traditional Arabic" panose="02020603050405020304" pitchFamily="18" charset="-78"/>
              </a:rPr>
              <a:t>15/ ما قيمة س في الشكل التالي ؟</a:t>
            </a:r>
          </a:p>
          <a:p>
            <a:endParaRPr lang="ar-SA" sz="3200" b="1" dirty="0">
              <a:latin typeface="Traditional Arabic" panose="02020603050405020304" pitchFamily="18" charset="-78"/>
              <a:cs typeface="Traditional Arabic" panose="02020603050405020304" pitchFamily="18" charset="-78"/>
            </a:endParaRPr>
          </a:p>
        </p:txBody>
      </p:sp>
      <p:grpSp>
        <p:nvGrpSpPr>
          <p:cNvPr id="19" name="مجموعة 18"/>
          <p:cNvGrpSpPr/>
          <p:nvPr/>
        </p:nvGrpSpPr>
        <p:grpSpPr>
          <a:xfrm>
            <a:off x="2123728" y="2854676"/>
            <a:ext cx="2304256" cy="2252460"/>
            <a:chOff x="2123728" y="2854676"/>
            <a:chExt cx="2304256" cy="2252460"/>
          </a:xfrm>
        </p:grpSpPr>
        <p:sp>
          <p:nvSpPr>
            <p:cNvPr id="8" name="شكل بيضاوي 7"/>
            <p:cNvSpPr/>
            <p:nvPr/>
          </p:nvSpPr>
          <p:spPr>
            <a:xfrm>
              <a:off x="2123728" y="2854676"/>
              <a:ext cx="2304256" cy="2252460"/>
            </a:xfrm>
            <a:prstGeom prst="ellipse">
              <a:avLst/>
            </a:prstGeom>
          </p:spPr>
          <p:style>
            <a:lnRef idx="1">
              <a:schemeClr val="accent5"/>
            </a:lnRef>
            <a:fillRef idx="2">
              <a:schemeClr val="accent5"/>
            </a:fillRef>
            <a:effectRef idx="1">
              <a:schemeClr val="accent5"/>
            </a:effectRef>
            <a:fontRef idx="minor">
              <a:schemeClr val="dk1"/>
            </a:fontRef>
          </p:style>
          <p:txBody>
            <a:bodyPr rtlCol="1" anchor="ctr"/>
            <a:lstStyle/>
            <a:p>
              <a:pPr algn="ctr"/>
              <a:endParaRPr lang="ar-SA"/>
            </a:p>
          </p:txBody>
        </p:sp>
        <p:cxnSp>
          <p:nvCxnSpPr>
            <p:cNvPr id="10" name="رابط مستقيم 9"/>
            <p:cNvCxnSpPr>
              <a:stCxn id="8" idx="7"/>
              <a:endCxn id="8" idx="3"/>
            </p:cNvCxnSpPr>
            <p:nvPr/>
          </p:nvCxnSpPr>
          <p:spPr>
            <a:xfrm flipH="1">
              <a:off x="2461178" y="3184541"/>
              <a:ext cx="1629356" cy="159273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رابط مستقيم 11"/>
            <p:cNvCxnSpPr>
              <a:endCxn id="8" idx="2"/>
            </p:cNvCxnSpPr>
            <p:nvPr/>
          </p:nvCxnSpPr>
          <p:spPr>
            <a:xfrm flipH="1" flipV="1">
              <a:off x="2123728" y="3980906"/>
              <a:ext cx="2304256" cy="4314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رابط مستقيم 14"/>
            <p:cNvCxnSpPr>
              <a:stCxn id="8" idx="5"/>
              <a:endCxn id="8" idx="1"/>
            </p:cNvCxnSpPr>
            <p:nvPr/>
          </p:nvCxnSpPr>
          <p:spPr>
            <a:xfrm flipH="1" flipV="1">
              <a:off x="2461178" y="3184541"/>
              <a:ext cx="1629356" cy="159273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0" name="مربع نص 19"/>
          <p:cNvSpPr txBox="1"/>
          <p:nvPr/>
        </p:nvSpPr>
        <p:spPr>
          <a:xfrm>
            <a:off x="2987824" y="3212976"/>
            <a:ext cx="576064" cy="523220"/>
          </a:xfrm>
          <a:prstGeom prst="rect">
            <a:avLst/>
          </a:prstGeom>
          <a:noFill/>
        </p:spPr>
        <p:txBody>
          <a:bodyPr wrap="square" rtlCol="1">
            <a:spAutoFit/>
          </a:bodyPr>
          <a:lstStyle/>
          <a:p>
            <a:r>
              <a:rPr lang="ar-SA" sz="2800" b="1" dirty="0" smtClean="0">
                <a:latin typeface="Traditional Arabic" panose="02020603050405020304" pitchFamily="18" charset="-78"/>
                <a:cs typeface="Traditional Arabic" panose="02020603050405020304" pitchFamily="18" charset="-78"/>
              </a:rPr>
              <a:t>22</a:t>
            </a:r>
            <a:endParaRPr lang="ar-SA" sz="2800" b="1" dirty="0">
              <a:latin typeface="Traditional Arabic" panose="02020603050405020304" pitchFamily="18" charset="-78"/>
              <a:cs typeface="Traditional Arabic" panose="02020603050405020304" pitchFamily="18" charset="-78"/>
            </a:endParaRPr>
          </a:p>
        </p:txBody>
      </p:sp>
      <p:sp>
        <p:nvSpPr>
          <p:cNvPr id="21" name="مربع نص 20"/>
          <p:cNvSpPr txBox="1"/>
          <p:nvPr/>
        </p:nvSpPr>
        <p:spPr>
          <a:xfrm>
            <a:off x="3635896" y="3553852"/>
            <a:ext cx="576064" cy="523220"/>
          </a:xfrm>
          <a:prstGeom prst="rect">
            <a:avLst/>
          </a:prstGeom>
          <a:noFill/>
        </p:spPr>
        <p:txBody>
          <a:bodyPr wrap="square" rtlCol="1">
            <a:spAutoFit/>
          </a:bodyPr>
          <a:lstStyle/>
          <a:p>
            <a:r>
              <a:rPr lang="ar-SA" sz="2800" b="1" dirty="0" smtClean="0">
                <a:latin typeface="Traditional Arabic" panose="02020603050405020304" pitchFamily="18" charset="-78"/>
                <a:cs typeface="Traditional Arabic" panose="02020603050405020304" pitchFamily="18" charset="-78"/>
              </a:rPr>
              <a:t>س</a:t>
            </a:r>
            <a:endParaRPr lang="ar-SA" sz="2800" b="1" dirty="0">
              <a:latin typeface="Traditional Arabic" panose="02020603050405020304" pitchFamily="18" charset="-78"/>
              <a:cs typeface="Traditional Arabic" panose="02020603050405020304" pitchFamily="18" charset="-78"/>
            </a:endParaRPr>
          </a:p>
        </p:txBody>
      </p:sp>
      <p:sp>
        <p:nvSpPr>
          <p:cNvPr id="22" name="مربع نص 21"/>
          <p:cNvSpPr txBox="1"/>
          <p:nvPr/>
        </p:nvSpPr>
        <p:spPr>
          <a:xfrm>
            <a:off x="2339752" y="3402578"/>
            <a:ext cx="576064" cy="523220"/>
          </a:xfrm>
          <a:prstGeom prst="rect">
            <a:avLst/>
          </a:prstGeom>
          <a:noFill/>
        </p:spPr>
        <p:txBody>
          <a:bodyPr wrap="square" rtlCol="1">
            <a:spAutoFit/>
          </a:bodyPr>
          <a:lstStyle/>
          <a:p>
            <a:r>
              <a:rPr lang="ar-SA" sz="2800" b="1" dirty="0" smtClean="0">
                <a:latin typeface="Traditional Arabic" panose="02020603050405020304" pitchFamily="18" charset="-78"/>
                <a:cs typeface="Traditional Arabic" panose="02020603050405020304" pitchFamily="18" charset="-78"/>
              </a:rPr>
              <a:t>4</a:t>
            </a:r>
            <a:endParaRPr lang="ar-SA" sz="2800" b="1" dirty="0">
              <a:latin typeface="Traditional Arabic" panose="02020603050405020304" pitchFamily="18" charset="-78"/>
              <a:cs typeface="Traditional Arabic" panose="02020603050405020304" pitchFamily="18" charset="-78"/>
            </a:endParaRPr>
          </a:p>
        </p:txBody>
      </p:sp>
      <p:sp>
        <p:nvSpPr>
          <p:cNvPr id="23" name="مربع نص 22"/>
          <p:cNvSpPr txBox="1"/>
          <p:nvPr/>
        </p:nvSpPr>
        <p:spPr>
          <a:xfrm>
            <a:off x="2987824" y="4273932"/>
            <a:ext cx="576064" cy="523220"/>
          </a:xfrm>
          <a:prstGeom prst="rect">
            <a:avLst/>
          </a:prstGeom>
          <a:noFill/>
        </p:spPr>
        <p:txBody>
          <a:bodyPr wrap="square" rtlCol="1">
            <a:spAutoFit/>
          </a:bodyPr>
          <a:lstStyle/>
          <a:p>
            <a:r>
              <a:rPr lang="ar-SA" sz="2800" b="1" dirty="0" smtClean="0">
                <a:latin typeface="Traditional Arabic" panose="02020603050405020304" pitchFamily="18" charset="-78"/>
                <a:cs typeface="Traditional Arabic" panose="02020603050405020304" pitchFamily="18" charset="-78"/>
              </a:rPr>
              <a:t>4</a:t>
            </a:r>
            <a:endParaRPr lang="ar-SA" sz="2800" b="1" dirty="0">
              <a:latin typeface="Traditional Arabic" panose="02020603050405020304" pitchFamily="18" charset="-78"/>
              <a:cs typeface="Traditional Arabic" panose="02020603050405020304" pitchFamily="18" charset="-78"/>
            </a:endParaRPr>
          </a:p>
        </p:txBody>
      </p:sp>
      <p:sp>
        <p:nvSpPr>
          <p:cNvPr id="24" name="مربع نص 23"/>
          <p:cNvSpPr txBox="1"/>
          <p:nvPr/>
        </p:nvSpPr>
        <p:spPr>
          <a:xfrm>
            <a:off x="2322116" y="3889910"/>
            <a:ext cx="576064" cy="523220"/>
          </a:xfrm>
          <a:prstGeom prst="rect">
            <a:avLst/>
          </a:prstGeom>
          <a:noFill/>
        </p:spPr>
        <p:txBody>
          <a:bodyPr wrap="square" rtlCol="1">
            <a:spAutoFit/>
          </a:bodyPr>
          <a:lstStyle/>
          <a:p>
            <a:r>
              <a:rPr lang="ar-SA" sz="2800" b="1" dirty="0" smtClean="0">
                <a:latin typeface="Traditional Arabic" panose="02020603050405020304" pitchFamily="18" charset="-78"/>
                <a:cs typeface="Traditional Arabic" panose="02020603050405020304" pitchFamily="18" charset="-78"/>
              </a:rPr>
              <a:t>35</a:t>
            </a:r>
            <a:endParaRPr lang="ar-SA" sz="2800" b="1" dirty="0">
              <a:latin typeface="Traditional Arabic" panose="02020603050405020304" pitchFamily="18" charset="-78"/>
              <a:cs typeface="Traditional Arabic" panose="02020603050405020304" pitchFamily="18" charset="-78"/>
            </a:endParaRPr>
          </a:p>
        </p:txBody>
      </p:sp>
      <p:sp>
        <p:nvSpPr>
          <p:cNvPr id="25" name="مربع نص 24"/>
          <p:cNvSpPr txBox="1"/>
          <p:nvPr/>
        </p:nvSpPr>
        <p:spPr>
          <a:xfrm>
            <a:off x="3635896" y="4077072"/>
            <a:ext cx="576064" cy="523220"/>
          </a:xfrm>
          <a:prstGeom prst="rect">
            <a:avLst/>
          </a:prstGeom>
          <a:noFill/>
        </p:spPr>
        <p:txBody>
          <a:bodyPr wrap="square" rtlCol="1">
            <a:spAutoFit/>
          </a:bodyPr>
          <a:lstStyle/>
          <a:p>
            <a:r>
              <a:rPr lang="ar-SA" sz="2800" b="1" dirty="0" smtClean="0">
                <a:latin typeface="Traditional Arabic" panose="02020603050405020304" pitchFamily="18" charset="-78"/>
                <a:cs typeface="Traditional Arabic" panose="02020603050405020304" pitchFamily="18" charset="-78"/>
              </a:rPr>
              <a:t>13</a:t>
            </a:r>
            <a:endParaRPr lang="ar-SA" sz="28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6292086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invX="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2843808" y="1623571"/>
            <a:ext cx="6146776" cy="2554545"/>
          </a:xfrm>
          <a:prstGeom prst="rect">
            <a:avLst/>
          </a:prstGeom>
          <a:noFill/>
        </p:spPr>
        <p:txBody>
          <a:bodyPr wrap="square" rtlCol="1">
            <a:spAutoFit/>
          </a:bodyPr>
          <a:lstStyle/>
          <a:p>
            <a:r>
              <a:rPr lang="ar-SA" sz="4400" b="1" dirty="0" smtClean="0">
                <a:latin typeface="Traditional Arabic" panose="02020603050405020304" pitchFamily="18" charset="-78"/>
                <a:cs typeface="Traditional Arabic" panose="02020603050405020304" pitchFamily="18" charset="-78"/>
              </a:rPr>
              <a:t>16/ ما </a:t>
            </a:r>
            <a:r>
              <a:rPr lang="ar-SA" sz="4400" b="1" dirty="0">
                <a:latin typeface="Traditional Arabic" panose="02020603050405020304" pitchFamily="18" charset="-78"/>
                <a:cs typeface="Traditional Arabic" panose="02020603050405020304" pitchFamily="18" charset="-78"/>
              </a:rPr>
              <a:t>قيمة س في الشكل التالي ؟</a:t>
            </a:r>
          </a:p>
          <a:p>
            <a:endParaRPr lang="ar-SA" sz="4400" dirty="0" smtClean="0"/>
          </a:p>
          <a:p>
            <a:endParaRPr lang="en-US" sz="3600" dirty="0"/>
          </a:p>
          <a:p>
            <a:r>
              <a:rPr lang="ar-SA" sz="3600" b="1" dirty="0" smtClean="0">
                <a:latin typeface="Traditional Arabic" panose="02020603050405020304" pitchFamily="18" charset="-78"/>
                <a:cs typeface="Traditional Arabic" panose="02020603050405020304" pitchFamily="18" charset="-78"/>
              </a:rPr>
              <a:t>  </a:t>
            </a:r>
            <a:endParaRPr lang="ar-SA" sz="3600" b="1" dirty="0">
              <a:latin typeface="Traditional Arabic" panose="02020603050405020304" pitchFamily="18" charset="-78"/>
              <a:cs typeface="Traditional Arabic" panose="02020603050405020304" pitchFamily="18" charset="-78"/>
            </a:endParaRPr>
          </a:p>
        </p:txBody>
      </p:sp>
      <p:pic>
        <p:nvPicPr>
          <p:cNvPr id="5" name="صورة 4"/>
          <p:cNvPicPr>
            <a:picLocks noChangeAspect="1"/>
          </p:cNvPicPr>
          <p:nvPr/>
        </p:nvPicPr>
        <p:blipFill rotWithShape="1">
          <a:blip r:embed="rId2" cstate="print">
            <a:extLst>
              <a:ext uri="{28A0092B-C50C-407E-A947-70E740481C1C}">
                <a14:useLocalDpi xmlns:a14="http://schemas.microsoft.com/office/drawing/2010/main" val="0"/>
              </a:ext>
            </a:extLst>
          </a:blip>
          <a:srcRect l="13203" r="13892"/>
          <a:stretch/>
        </p:blipFill>
        <p:spPr>
          <a:xfrm>
            <a:off x="0" y="-141057"/>
            <a:ext cx="9180512" cy="1481825"/>
          </a:xfrm>
          <a:prstGeom prst="rect">
            <a:avLst/>
          </a:prstGeom>
        </p:spPr>
      </p:pic>
      <p:pic>
        <p:nvPicPr>
          <p:cNvPr id="6" name="صورة 5"/>
          <p:cNvPicPr>
            <a:picLocks noChangeAspect="1"/>
          </p:cNvPicPr>
          <p:nvPr/>
        </p:nvPicPr>
        <p:blipFill rotWithShape="1">
          <a:blip r:embed="rId2" cstate="print">
            <a:extLst>
              <a:ext uri="{28A0092B-C50C-407E-A947-70E740481C1C}">
                <a14:useLocalDpi xmlns:a14="http://schemas.microsoft.com/office/drawing/2010/main" val="0"/>
              </a:ext>
            </a:extLst>
          </a:blip>
          <a:srcRect l="13203" r="13892"/>
          <a:stretch/>
        </p:blipFill>
        <p:spPr>
          <a:xfrm>
            <a:off x="-36512" y="5376175"/>
            <a:ext cx="9180512" cy="1481825"/>
          </a:xfrm>
          <a:prstGeom prst="rect">
            <a:avLst/>
          </a:prstGeom>
        </p:spPr>
      </p:pic>
      <p:sp>
        <p:nvSpPr>
          <p:cNvPr id="7" name="مربع نص 6"/>
          <p:cNvSpPr txBox="1"/>
          <p:nvPr/>
        </p:nvSpPr>
        <p:spPr>
          <a:xfrm>
            <a:off x="5724128" y="2854677"/>
            <a:ext cx="2592288" cy="646331"/>
          </a:xfrm>
          <a:prstGeom prst="rect">
            <a:avLst/>
          </a:prstGeom>
          <a:noFill/>
        </p:spPr>
        <p:txBody>
          <a:bodyPr wrap="square" rtlCol="1">
            <a:spAutoFit/>
          </a:bodyPr>
          <a:lstStyle/>
          <a:p>
            <a:pPr marL="285750" indent="-285750">
              <a:buFont typeface="Calibri" panose="020F0502020204030204" pitchFamily="34" charset="0"/>
              <a:buChar char="①"/>
            </a:pPr>
            <a:r>
              <a:rPr lang="ar-SA" sz="3600" b="1" dirty="0" smtClean="0"/>
              <a:t>  1</a:t>
            </a:r>
            <a:endParaRPr lang="ar-SA" sz="3600" b="1" dirty="0"/>
          </a:p>
        </p:txBody>
      </p:sp>
      <p:sp>
        <p:nvSpPr>
          <p:cNvPr id="8" name="مربع نص 7"/>
          <p:cNvSpPr txBox="1"/>
          <p:nvPr/>
        </p:nvSpPr>
        <p:spPr>
          <a:xfrm>
            <a:off x="3851920" y="2854677"/>
            <a:ext cx="1440160" cy="646331"/>
          </a:xfrm>
          <a:prstGeom prst="rect">
            <a:avLst/>
          </a:prstGeom>
          <a:noFill/>
        </p:spPr>
        <p:txBody>
          <a:bodyPr wrap="square" rtlCol="1">
            <a:spAutoFit/>
          </a:bodyPr>
          <a:lstStyle/>
          <a:p>
            <a:pPr marL="571500" indent="-571500">
              <a:buFont typeface="Calibri" panose="020F0502020204030204" pitchFamily="34" charset="0"/>
              <a:buChar char="②"/>
            </a:pPr>
            <a:r>
              <a:rPr lang="ar-SA" sz="3600" b="1" baseline="30000" dirty="0" smtClean="0"/>
              <a:t>  </a:t>
            </a:r>
            <a:r>
              <a:rPr lang="ar-SA" sz="3600" b="1" dirty="0" smtClean="0"/>
              <a:t>3 </a:t>
            </a:r>
            <a:endParaRPr lang="ar-SA" sz="3600" b="1" dirty="0"/>
          </a:p>
        </p:txBody>
      </p:sp>
      <p:sp>
        <p:nvSpPr>
          <p:cNvPr id="9" name="مربع نص 8"/>
          <p:cNvSpPr txBox="1"/>
          <p:nvPr/>
        </p:nvSpPr>
        <p:spPr>
          <a:xfrm>
            <a:off x="5580112" y="4006805"/>
            <a:ext cx="2592288" cy="646331"/>
          </a:xfrm>
          <a:prstGeom prst="rect">
            <a:avLst/>
          </a:prstGeom>
          <a:noFill/>
        </p:spPr>
        <p:txBody>
          <a:bodyPr wrap="square" rtlCol="1">
            <a:spAutoFit/>
          </a:bodyPr>
          <a:lstStyle/>
          <a:p>
            <a:pPr marL="571500" indent="-571500">
              <a:buFont typeface="Calibri" panose="020F0502020204030204" pitchFamily="34" charset="0"/>
              <a:buChar char="③"/>
            </a:pPr>
            <a:r>
              <a:rPr lang="ar-SA" sz="3600" b="1" dirty="0" smtClean="0"/>
              <a:t> 5</a:t>
            </a:r>
            <a:endParaRPr lang="ar-SA" sz="3600" b="1" dirty="0"/>
          </a:p>
        </p:txBody>
      </p:sp>
      <p:sp>
        <p:nvSpPr>
          <p:cNvPr id="10" name="مربع نص 9"/>
          <p:cNvSpPr txBox="1"/>
          <p:nvPr/>
        </p:nvSpPr>
        <p:spPr>
          <a:xfrm>
            <a:off x="2699792" y="4006804"/>
            <a:ext cx="2688606" cy="646331"/>
          </a:xfrm>
          <a:prstGeom prst="rect">
            <a:avLst/>
          </a:prstGeom>
          <a:noFill/>
        </p:spPr>
        <p:txBody>
          <a:bodyPr wrap="square" rtlCol="1">
            <a:spAutoFit/>
          </a:bodyPr>
          <a:lstStyle/>
          <a:p>
            <a:pPr marL="571500" indent="-571500">
              <a:buFont typeface="Calibri" panose="020F0502020204030204" pitchFamily="34" charset="0"/>
              <a:buChar char="④"/>
            </a:pPr>
            <a:r>
              <a:rPr lang="ar-SA" sz="3600" b="1" dirty="0"/>
              <a:t> </a:t>
            </a:r>
            <a:r>
              <a:rPr lang="ar-SA" sz="3600" b="1" dirty="0" smtClean="0"/>
              <a:t> 25</a:t>
            </a:r>
            <a:endParaRPr lang="ar-SA" sz="3600" b="1" dirty="0"/>
          </a:p>
        </p:txBody>
      </p:sp>
      <p:cxnSp>
        <p:nvCxnSpPr>
          <p:cNvPr id="11" name="رابط مستقيم 10"/>
          <p:cNvCxnSpPr/>
          <p:nvPr/>
        </p:nvCxnSpPr>
        <p:spPr>
          <a:xfrm flipH="1">
            <a:off x="982092" y="2010048"/>
            <a:ext cx="1213644" cy="231992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رابط مستقيم 11"/>
          <p:cNvCxnSpPr/>
          <p:nvPr/>
        </p:nvCxnSpPr>
        <p:spPr>
          <a:xfrm flipH="1">
            <a:off x="539552" y="3170008"/>
            <a:ext cx="2376264" cy="7834"/>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رابط مستقيم 14"/>
          <p:cNvCxnSpPr/>
          <p:nvPr/>
        </p:nvCxnSpPr>
        <p:spPr>
          <a:xfrm>
            <a:off x="971600" y="1891860"/>
            <a:ext cx="1080120" cy="2286256"/>
          </a:xfrm>
          <a:prstGeom prst="line">
            <a:avLst/>
          </a:prstGeom>
        </p:spPr>
        <p:style>
          <a:lnRef idx="1">
            <a:schemeClr val="accent1"/>
          </a:lnRef>
          <a:fillRef idx="0">
            <a:schemeClr val="accent1"/>
          </a:fillRef>
          <a:effectRef idx="0">
            <a:schemeClr val="accent1"/>
          </a:effectRef>
          <a:fontRef idx="minor">
            <a:schemeClr val="tx1"/>
          </a:fontRef>
        </p:style>
      </p:cxnSp>
      <p:sp>
        <p:nvSpPr>
          <p:cNvPr id="19" name="مربع نص 18"/>
          <p:cNvSpPr txBox="1"/>
          <p:nvPr/>
        </p:nvSpPr>
        <p:spPr>
          <a:xfrm>
            <a:off x="1835696" y="1484784"/>
            <a:ext cx="1008112" cy="646331"/>
          </a:xfrm>
          <a:prstGeom prst="rect">
            <a:avLst/>
          </a:prstGeom>
          <a:noFill/>
        </p:spPr>
        <p:txBody>
          <a:bodyPr wrap="square" rtlCol="1">
            <a:spAutoFit/>
          </a:bodyPr>
          <a:lstStyle/>
          <a:p>
            <a:pPr algn="ctr"/>
            <a:r>
              <a:rPr lang="ar-SA" sz="3600" b="1" dirty="0" smtClean="0"/>
              <a:t>  1</a:t>
            </a:r>
            <a:endParaRPr lang="ar-SA" sz="3600" b="1" dirty="0"/>
          </a:p>
        </p:txBody>
      </p:sp>
      <p:sp>
        <p:nvSpPr>
          <p:cNvPr id="20" name="مربع نص 19"/>
          <p:cNvSpPr txBox="1"/>
          <p:nvPr/>
        </p:nvSpPr>
        <p:spPr>
          <a:xfrm>
            <a:off x="107504" y="1412032"/>
            <a:ext cx="1008112" cy="646331"/>
          </a:xfrm>
          <a:prstGeom prst="rect">
            <a:avLst/>
          </a:prstGeom>
          <a:noFill/>
        </p:spPr>
        <p:txBody>
          <a:bodyPr wrap="square" rtlCol="1">
            <a:spAutoFit/>
          </a:bodyPr>
          <a:lstStyle/>
          <a:p>
            <a:r>
              <a:rPr lang="ar-SA" sz="3600" b="1" dirty="0" smtClean="0"/>
              <a:t>  5</a:t>
            </a:r>
            <a:endParaRPr lang="ar-SA" sz="3600" b="1" dirty="0"/>
          </a:p>
        </p:txBody>
      </p:sp>
      <p:sp>
        <p:nvSpPr>
          <p:cNvPr id="22" name="مربع نص 21"/>
          <p:cNvSpPr txBox="1"/>
          <p:nvPr/>
        </p:nvSpPr>
        <p:spPr>
          <a:xfrm>
            <a:off x="2771800" y="2846842"/>
            <a:ext cx="1008112" cy="646331"/>
          </a:xfrm>
          <a:prstGeom prst="rect">
            <a:avLst/>
          </a:prstGeom>
          <a:noFill/>
        </p:spPr>
        <p:txBody>
          <a:bodyPr wrap="square" rtlCol="1">
            <a:spAutoFit/>
          </a:bodyPr>
          <a:lstStyle/>
          <a:p>
            <a:pPr algn="ctr"/>
            <a:r>
              <a:rPr lang="ar-SA" sz="3600" b="1" dirty="0" smtClean="0"/>
              <a:t>3</a:t>
            </a:r>
            <a:endParaRPr lang="ar-SA" sz="3600" b="1" dirty="0"/>
          </a:p>
        </p:txBody>
      </p:sp>
      <p:sp>
        <p:nvSpPr>
          <p:cNvPr id="23" name="مربع نص 22"/>
          <p:cNvSpPr txBox="1"/>
          <p:nvPr/>
        </p:nvSpPr>
        <p:spPr>
          <a:xfrm>
            <a:off x="1525712" y="4178116"/>
            <a:ext cx="1008112" cy="646331"/>
          </a:xfrm>
          <a:prstGeom prst="rect">
            <a:avLst/>
          </a:prstGeom>
          <a:noFill/>
        </p:spPr>
        <p:txBody>
          <a:bodyPr wrap="square" rtlCol="1">
            <a:spAutoFit/>
          </a:bodyPr>
          <a:lstStyle/>
          <a:p>
            <a:r>
              <a:rPr lang="ar-SA" sz="3600" b="1" dirty="0" smtClean="0"/>
              <a:t>س</a:t>
            </a:r>
            <a:endParaRPr lang="ar-SA" sz="3600" b="1" dirty="0"/>
          </a:p>
        </p:txBody>
      </p:sp>
      <p:sp>
        <p:nvSpPr>
          <p:cNvPr id="24" name="مربع نص 23"/>
          <p:cNvSpPr txBox="1"/>
          <p:nvPr/>
        </p:nvSpPr>
        <p:spPr>
          <a:xfrm>
            <a:off x="251520" y="4178116"/>
            <a:ext cx="1008112" cy="646331"/>
          </a:xfrm>
          <a:prstGeom prst="rect">
            <a:avLst/>
          </a:prstGeom>
          <a:noFill/>
        </p:spPr>
        <p:txBody>
          <a:bodyPr wrap="square" rtlCol="1">
            <a:spAutoFit/>
          </a:bodyPr>
          <a:lstStyle/>
          <a:p>
            <a:pPr algn="ctr"/>
            <a:r>
              <a:rPr lang="ar-SA" sz="3600" b="1" dirty="0" smtClean="0"/>
              <a:t>1</a:t>
            </a:r>
            <a:endParaRPr lang="ar-SA" sz="3600" b="1" dirty="0"/>
          </a:p>
        </p:txBody>
      </p:sp>
      <p:sp>
        <p:nvSpPr>
          <p:cNvPr id="25" name="مربع نص 24"/>
          <p:cNvSpPr txBox="1"/>
          <p:nvPr/>
        </p:nvSpPr>
        <p:spPr>
          <a:xfrm>
            <a:off x="-468560" y="2926685"/>
            <a:ext cx="1008112" cy="646331"/>
          </a:xfrm>
          <a:prstGeom prst="rect">
            <a:avLst/>
          </a:prstGeom>
          <a:noFill/>
        </p:spPr>
        <p:txBody>
          <a:bodyPr wrap="square" rtlCol="1">
            <a:spAutoFit/>
          </a:bodyPr>
          <a:lstStyle/>
          <a:p>
            <a:r>
              <a:rPr lang="ar-SA" sz="3600" b="1" dirty="0" smtClean="0"/>
              <a:t>9</a:t>
            </a:r>
            <a:endParaRPr lang="ar-SA" sz="3600" b="1" dirty="0"/>
          </a:p>
        </p:txBody>
      </p:sp>
    </p:spTree>
    <p:extLst>
      <p:ext uri="{BB962C8B-B14F-4D97-AF65-F5344CB8AC3E}">
        <p14:creationId xmlns:p14="http://schemas.microsoft.com/office/powerpoint/2010/main" val="21606902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invX="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صورة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3586"/>
          </a:xfrm>
          <a:prstGeom prst="rect">
            <a:avLst/>
          </a:prstGeom>
        </p:spPr>
      </p:pic>
      <p:sp>
        <p:nvSpPr>
          <p:cNvPr id="4" name="مربع نص 3"/>
          <p:cNvSpPr txBox="1"/>
          <p:nvPr/>
        </p:nvSpPr>
        <p:spPr>
          <a:xfrm>
            <a:off x="0" y="141138"/>
            <a:ext cx="9073008" cy="2800767"/>
          </a:xfrm>
          <a:prstGeom prst="rect">
            <a:avLst/>
          </a:prstGeom>
          <a:noFill/>
        </p:spPr>
        <p:txBody>
          <a:bodyPr wrap="square" rtlCol="1">
            <a:spAutoFit/>
          </a:bodyPr>
          <a:lstStyle/>
          <a:p>
            <a:pPr algn="ctr"/>
            <a:r>
              <a:rPr lang="ar-SA" sz="4400" b="1" dirty="0" smtClean="0">
                <a:latin typeface="Traditional Arabic" panose="02020603050405020304" pitchFamily="18" charset="-78"/>
                <a:cs typeface="Traditional Arabic" panose="02020603050405020304" pitchFamily="18" charset="-78"/>
              </a:rPr>
              <a:t>17/ من الشكل التالي </a:t>
            </a:r>
          </a:p>
          <a:p>
            <a:r>
              <a:rPr lang="ar-SA" sz="4400" b="1" u="sng" dirty="0" smtClean="0">
                <a:latin typeface="Traditional Arabic" panose="02020603050405020304" pitchFamily="18" charset="-78"/>
                <a:cs typeface="Traditional Arabic" panose="02020603050405020304" pitchFamily="18" charset="-78"/>
              </a:rPr>
              <a:t>   س </a:t>
            </a:r>
            <a:r>
              <a:rPr lang="ar-SA" sz="4400" b="1" dirty="0" smtClean="0">
                <a:latin typeface="Traditional Arabic" panose="02020603050405020304" pitchFamily="18" charset="-78"/>
                <a:cs typeface="Traditional Arabic" panose="02020603050405020304" pitchFamily="18" charset="-78"/>
              </a:rPr>
              <a:t>    =</a:t>
            </a:r>
            <a:r>
              <a:rPr lang="ar-SA" sz="4400" b="1" u="sng" dirty="0" smtClean="0">
                <a:latin typeface="Traditional Arabic" panose="02020603050405020304" pitchFamily="18" charset="-78"/>
                <a:cs typeface="Traditional Arabic" panose="02020603050405020304" pitchFamily="18" charset="-78"/>
              </a:rPr>
              <a:t>  </a:t>
            </a:r>
          </a:p>
          <a:p>
            <a:r>
              <a:rPr lang="ar-SA" sz="4400" b="1" dirty="0" smtClean="0">
                <a:latin typeface="Traditional Arabic" panose="02020603050405020304" pitchFamily="18" charset="-78"/>
                <a:cs typeface="Traditional Arabic" panose="02020603050405020304" pitchFamily="18" charset="-78"/>
              </a:rPr>
              <a:t>   ص</a:t>
            </a:r>
          </a:p>
          <a:p>
            <a:pPr algn="ctr"/>
            <a:endParaRPr lang="ar-SA" sz="4400" b="1" dirty="0">
              <a:latin typeface="Traditional Arabic" panose="02020603050405020304" pitchFamily="18" charset="-78"/>
              <a:cs typeface="Traditional Arabic" panose="02020603050405020304" pitchFamily="18" charset="-78"/>
            </a:endParaRPr>
          </a:p>
        </p:txBody>
      </p:sp>
      <p:sp>
        <p:nvSpPr>
          <p:cNvPr id="5" name="مربع نص 4"/>
          <p:cNvSpPr txBox="1"/>
          <p:nvPr/>
        </p:nvSpPr>
        <p:spPr>
          <a:xfrm>
            <a:off x="6012160" y="2745794"/>
            <a:ext cx="2880320" cy="646331"/>
          </a:xfrm>
          <a:prstGeom prst="rect">
            <a:avLst/>
          </a:prstGeom>
          <a:noFill/>
        </p:spPr>
        <p:txBody>
          <a:bodyPr wrap="square" rtlCol="1">
            <a:spAutoFit/>
          </a:bodyPr>
          <a:lstStyle/>
          <a:p>
            <a:pPr marL="285750" indent="-285750">
              <a:buFont typeface="Calibri" panose="020F0502020204030204" pitchFamily="34" charset="0"/>
              <a:buChar char="①"/>
            </a:pPr>
            <a:r>
              <a:rPr lang="ar-SA" sz="3600" b="1" dirty="0" smtClean="0"/>
              <a:t>  </a:t>
            </a:r>
            <a:r>
              <a:rPr lang="ar-SA" sz="3600" b="1" dirty="0" smtClean="0">
                <a:sym typeface="خطوط الكيلاني للرياضيات_3"/>
              </a:rPr>
              <a:t></a:t>
            </a:r>
            <a:endParaRPr lang="ar-SA" sz="3600" b="1" dirty="0"/>
          </a:p>
        </p:txBody>
      </p:sp>
      <p:sp>
        <p:nvSpPr>
          <p:cNvPr id="6" name="مربع نص 5"/>
          <p:cNvSpPr txBox="1"/>
          <p:nvPr/>
        </p:nvSpPr>
        <p:spPr>
          <a:xfrm>
            <a:off x="5940152" y="4581128"/>
            <a:ext cx="2952328" cy="646331"/>
          </a:xfrm>
          <a:prstGeom prst="rect">
            <a:avLst/>
          </a:prstGeom>
          <a:noFill/>
        </p:spPr>
        <p:txBody>
          <a:bodyPr wrap="square" rtlCol="1">
            <a:spAutoFit/>
          </a:bodyPr>
          <a:lstStyle/>
          <a:p>
            <a:pPr marL="571500" indent="-571500">
              <a:buFont typeface="Calibri" panose="020F0502020204030204" pitchFamily="34" charset="0"/>
              <a:buChar char="③"/>
            </a:pPr>
            <a:r>
              <a:rPr lang="ar-SA" sz="3600" b="1" dirty="0"/>
              <a:t> </a:t>
            </a:r>
            <a:r>
              <a:rPr lang="ar-SA" sz="3600" b="1" dirty="0" smtClean="0">
                <a:sym typeface="خطوط الكيلاني للرياضيات_3"/>
              </a:rPr>
              <a:t></a:t>
            </a:r>
            <a:endParaRPr lang="ar-SA" sz="3600" b="1" dirty="0"/>
          </a:p>
        </p:txBody>
      </p:sp>
      <p:sp>
        <p:nvSpPr>
          <p:cNvPr id="7" name="مربع نص 6"/>
          <p:cNvSpPr txBox="1"/>
          <p:nvPr/>
        </p:nvSpPr>
        <p:spPr>
          <a:xfrm>
            <a:off x="5868144" y="3595082"/>
            <a:ext cx="3096344" cy="646331"/>
          </a:xfrm>
          <a:prstGeom prst="rect">
            <a:avLst/>
          </a:prstGeom>
          <a:noFill/>
        </p:spPr>
        <p:txBody>
          <a:bodyPr wrap="square" rtlCol="1">
            <a:spAutoFit/>
          </a:bodyPr>
          <a:lstStyle/>
          <a:p>
            <a:pPr marL="571500" indent="-571500">
              <a:buFont typeface="Calibri" panose="020F0502020204030204" pitchFamily="34" charset="0"/>
              <a:buChar char="②"/>
            </a:pPr>
            <a:r>
              <a:rPr lang="ar-SA" sz="3600" b="1" dirty="0" smtClean="0"/>
              <a:t> </a:t>
            </a:r>
            <a:r>
              <a:rPr lang="ar-SA" sz="3600" b="1" dirty="0" smtClean="0">
                <a:sym typeface="خطوط الكيلاني للرياضيات_3"/>
              </a:rPr>
              <a:t></a:t>
            </a:r>
            <a:endParaRPr lang="ar-SA" sz="3600" b="1" dirty="0"/>
          </a:p>
        </p:txBody>
      </p:sp>
      <p:sp>
        <p:nvSpPr>
          <p:cNvPr id="8" name="مربع نص 7"/>
          <p:cNvSpPr txBox="1"/>
          <p:nvPr/>
        </p:nvSpPr>
        <p:spPr>
          <a:xfrm>
            <a:off x="5580112" y="5445224"/>
            <a:ext cx="3240360" cy="1200329"/>
          </a:xfrm>
          <a:prstGeom prst="rect">
            <a:avLst/>
          </a:prstGeom>
          <a:noFill/>
        </p:spPr>
        <p:txBody>
          <a:bodyPr wrap="square" rtlCol="1">
            <a:spAutoFit/>
          </a:bodyPr>
          <a:lstStyle/>
          <a:p>
            <a:pPr marL="571500" indent="-571500">
              <a:buFont typeface="Calibri" panose="020F0502020204030204" pitchFamily="34" charset="0"/>
              <a:buChar char="④"/>
            </a:pPr>
            <a:r>
              <a:rPr lang="ar-SA" sz="3600" b="1" dirty="0" smtClean="0">
                <a:sym typeface="خطوط الكيلاني للرياضيات_3"/>
              </a:rPr>
              <a:t>2</a:t>
            </a:r>
            <a:endParaRPr lang="ar-SA" sz="3600" b="1" dirty="0"/>
          </a:p>
          <a:p>
            <a:pPr marL="571500" indent="-571500">
              <a:buFont typeface="Calibri" panose="020F0502020204030204" pitchFamily="34" charset="0"/>
              <a:buChar char="④"/>
            </a:pPr>
            <a:endParaRPr lang="ar-SA" sz="3600" b="1" dirty="0"/>
          </a:p>
        </p:txBody>
      </p:sp>
      <p:grpSp>
        <p:nvGrpSpPr>
          <p:cNvPr id="16" name="مجموعة 15"/>
          <p:cNvGrpSpPr/>
          <p:nvPr/>
        </p:nvGrpSpPr>
        <p:grpSpPr>
          <a:xfrm>
            <a:off x="3851920" y="2538997"/>
            <a:ext cx="2736304" cy="2114139"/>
            <a:chOff x="3851920" y="2538997"/>
            <a:chExt cx="2736304" cy="2114139"/>
          </a:xfrm>
        </p:grpSpPr>
        <p:sp>
          <p:nvSpPr>
            <p:cNvPr id="9" name="مثلث قائم الزاوية 8"/>
            <p:cNvSpPr/>
            <p:nvPr/>
          </p:nvSpPr>
          <p:spPr>
            <a:xfrm flipH="1">
              <a:off x="3851920" y="2555269"/>
              <a:ext cx="1584176" cy="1440160"/>
            </a:xfrm>
            <a:prstGeom prst="rtTriangle">
              <a:avLst/>
            </a:prstGeom>
            <a:scene3d>
              <a:camera prst="orthographicFront"/>
              <a:lightRig rig="threePt" dir="t"/>
            </a:scene3d>
            <a:sp3d>
              <a:bevelT w="114300" prst="artDeco"/>
            </a:sp3d>
          </p:spPr>
          <p:style>
            <a:lnRef idx="1">
              <a:schemeClr val="accent5"/>
            </a:lnRef>
            <a:fillRef idx="2">
              <a:schemeClr val="accent5"/>
            </a:fillRef>
            <a:effectRef idx="1">
              <a:schemeClr val="accent5"/>
            </a:effectRef>
            <a:fontRef idx="minor">
              <a:schemeClr val="dk1"/>
            </a:fontRef>
          </p:style>
          <p:txBody>
            <a:bodyPr rtlCol="1" anchor="ctr"/>
            <a:lstStyle/>
            <a:p>
              <a:pPr algn="ctr"/>
              <a:endParaRPr lang="ar-SA"/>
            </a:p>
          </p:txBody>
        </p:sp>
        <p:sp>
          <p:nvSpPr>
            <p:cNvPr id="11" name="مربع نص 10"/>
            <p:cNvSpPr txBox="1"/>
            <p:nvPr/>
          </p:nvSpPr>
          <p:spPr>
            <a:xfrm>
              <a:off x="5364088" y="2981230"/>
              <a:ext cx="1224136" cy="646331"/>
            </a:xfrm>
            <a:prstGeom prst="rect">
              <a:avLst/>
            </a:prstGeom>
            <a:noFill/>
          </p:spPr>
          <p:txBody>
            <a:bodyPr wrap="square" rtlCol="1">
              <a:spAutoFit/>
            </a:bodyPr>
            <a:lstStyle/>
            <a:p>
              <a:pPr algn="ctr"/>
              <a:r>
                <a:rPr lang="ar-SA" sz="3600" b="1" dirty="0" smtClean="0"/>
                <a:t>     5</a:t>
              </a:r>
              <a:endParaRPr lang="ar-SA" sz="3600" b="1" dirty="0"/>
            </a:p>
          </p:txBody>
        </p:sp>
        <p:sp>
          <p:nvSpPr>
            <p:cNvPr id="12" name="مربع نص 11"/>
            <p:cNvSpPr txBox="1"/>
            <p:nvPr/>
          </p:nvSpPr>
          <p:spPr>
            <a:xfrm>
              <a:off x="4427984" y="4006805"/>
              <a:ext cx="1224136" cy="646331"/>
            </a:xfrm>
            <a:prstGeom prst="rect">
              <a:avLst/>
            </a:prstGeom>
            <a:noFill/>
          </p:spPr>
          <p:txBody>
            <a:bodyPr wrap="square" rtlCol="1">
              <a:spAutoFit/>
            </a:bodyPr>
            <a:lstStyle/>
            <a:p>
              <a:pPr algn="ctr"/>
              <a:r>
                <a:rPr lang="ar-SA" sz="3600" b="1" dirty="0" smtClean="0"/>
                <a:t>     7</a:t>
              </a:r>
              <a:endParaRPr lang="ar-SA" sz="3600" b="1" dirty="0"/>
            </a:p>
          </p:txBody>
        </p:sp>
        <p:sp>
          <p:nvSpPr>
            <p:cNvPr id="13" name="مربع نص 12"/>
            <p:cNvSpPr txBox="1"/>
            <p:nvPr/>
          </p:nvSpPr>
          <p:spPr>
            <a:xfrm>
              <a:off x="4067944" y="2538997"/>
              <a:ext cx="1224136" cy="646331"/>
            </a:xfrm>
            <a:prstGeom prst="rect">
              <a:avLst/>
            </a:prstGeom>
            <a:noFill/>
          </p:spPr>
          <p:txBody>
            <a:bodyPr wrap="square" rtlCol="1">
              <a:spAutoFit/>
            </a:bodyPr>
            <a:lstStyle/>
            <a:p>
              <a:pPr algn="ctr"/>
              <a:r>
                <a:rPr lang="ar-SA" sz="2400" b="1" dirty="0" smtClean="0"/>
                <a:t>     </a:t>
              </a:r>
              <a:r>
                <a:rPr lang="ar-SA" sz="3600" b="1" dirty="0" smtClean="0"/>
                <a:t>س</a:t>
              </a:r>
              <a:endParaRPr lang="ar-SA" sz="3600" b="1" dirty="0"/>
            </a:p>
          </p:txBody>
        </p:sp>
      </p:grpSp>
      <p:grpSp>
        <p:nvGrpSpPr>
          <p:cNvPr id="18" name="مجموعة 17"/>
          <p:cNvGrpSpPr/>
          <p:nvPr/>
        </p:nvGrpSpPr>
        <p:grpSpPr>
          <a:xfrm>
            <a:off x="899592" y="1753542"/>
            <a:ext cx="3384376" cy="3033157"/>
            <a:chOff x="899592" y="1753542"/>
            <a:chExt cx="3384376" cy="3033157"/>
          </a:xfrm>
        </p:grpSpPr>
        <p:sp>
          <p:nvSpPr>
            <p:cNvPr id="10" name="مثلث قائم الزاوية 9"/>
            <p:cNvSpPr/>
            <p:nvPr/>
          </p:nvSpPr>
          <p:spPr>
            <a:xfrm flipH="1">
              <a:off x="899592" y="1753542"/>
              <a:ext cx="2160240" cy="2376726"/>
            </a:xfrm>
            <a:prstGeom prst="rtTriangle">
              <a:avLst/>
            </a:prstGeom>
            <a:scene3d>
              <a:camera prst="orthographicFront"/>
              <a:lightRig rig="threePt" dir="t"/>
            </a:scene3d>
            <a:sp3d>
              <a:bevelT w="114300" prst="artDeco"/>
            </a:sp3d>
          </p:spPr>
          <p:style>
            <a:lnRef idx="1">
              <a:schemeClr val="accent5"/>
            </a:lnRef>
            <a:fillRef idx="2">
              <a:schemeClr val="accent5"/>
            </a:fillRef>
            <a:effectRef idx="1">
              <a:schemeClr val="accent5"/>
            </a:effectRef>
            <a:fontRef idx="minor">
              <a:schemeClr val="dk1"/>
            </a:fontRef>
          </p:style>
          <p:txBody>
            <a:bodyPr rtlCol="1" anchor="ctr"/>
            <a:lstStyle/>
            <a:p>
              <a:pPr algn="ctr"/>
              <a:endParaRPr lang="ar-SA"/>
            </a:p>
          </p:txBody>
        </p:sp>
        <p:sp>
          <p:nvSpPr>
            <p:cNvPr id="14" name="مربع نص 13"/>
            <p:cNvSpPr txBox="1"/>
            <p:nvPr/>
          </p:nvSpPr>
          <p:spPr>
            <a:xfrm>
              <a:off x="1259632" y="2494637"/>
              <a:ext cx="1224136" cy="646331"/>
            </a:xfrm>
            <a:prstGeom prst="rect">
              <a:avLst/>
            </a:prstGeom>
            <a:noFill/>
          </p:spPr>
          <p:txBody>
            <a:bodyPr wrap="square" rtlCol="1">
              <a:spAutoFit/>
            </a:bodyPr>
            <a:lstStyle/>
            <a:p>
              <a:pPr algn="ctr"/>
              <a:r>
                <a:rPr lang="ar-SA" sz="2400" b="1" dirty="0" smtClean="0"/>
                <a:t>     </a:t>
              </a:r>
              <a:r>
                <a:rPr lang="ar-SA" sz="3600" b="1" dirty="0" smtClean="0"/>
                <a:t>ص</a:t>
              </a:r>
              <a:endParaRPr lang="ar-SA" sz="3600" b="1" dirty="0"/>
            </a:p>
          </p:txBody>
        </p:sp>
        <p:sp>
          <p:nvSpPr>
            <p:cNvPr id="15" name="مربع نص 14"/>
            <p:cNvSpPr txBox="1"/>
            <p:nvPr/>
          </p:nvSpPr>
          <p:spPr>
            <a:xfrm>
              <a:off x="3059832" y="2586279"/>
              <a:ext cx="1224136" cy="646331"/>
            </a:xfrm>
            <a:prstGeom prst="rect">
              <a:avLst/>
            </a:prstGeom>
            <a:noFill/>
          </p:spPr>
          <p:txBody>
            <a:bodyPr wrap="square" rtlCol="1">
              <a:spAutoFit/>
            </a:bodyPr>
            <a:lstStyle/>
            <a:p>
              <a:pPr algn="ctr"/>
              <a:r>
                <a:rPr lang="ar-SA" sz="2400" b="1" dirty="0" smtClean="0"/>
                <a:t>     </a:t>
              </a:r>
              <a:r>
                <a:rPr lang="ar-SA" sz="3600" b="1" dirty="0" smtClean="0"/>
                <a:t>10</a:t>
              </a:r>
              <a:endParaRPr lang="ar-SA" sz="3600" b="1" dirty="0"/>
            </a:p>
          </p:txBody>
        </p:sp>
        <p:sp>
          <p:nvSpPr>
            <p:cNvPr id="17" name="مربع نص 16"/>
            <p:cNvSpPr txBox="1"/>
            <p:nvPr/>
          </p:nvSpPr>
          <p:spPr>
            <a:xfrm>
              <a:off x="1403648" y="4078813"/>
              <a:ext cx="1224136" cy="707886"/>
            </a:xfrm>
            <a:prstGeom prst="rect">
              <a:avLst/>
            </a:prstGeom>
            <a:noFill/>
          </p:spPr>
          <p:txBody>
            <a:bodyPr wrap="square" rtlCol="1">
              <a:spAutoFit/>
            </a:bodyPr>
            <a:lstStyle/>
            <a:p>
              <a:pPr algn="ctr"/>
              <a:r>
                <a:rPr lang="ar-SA" sz="4000" b="1" dirty="0" smtClean="0"/>
                <a:t>14</a:t>
              </a:r>
              <a:endParaRPr lang="ar-SA" sz="5400" b="1" dirty="0"/>
            </a:p>
          </p:txBody>
        </p:sp>
      </p:grpSp>
    </p:spTree>
    <p:extLst>
      <p:ext uri="{BB962C8B-B14F-4D97-AF65-F5344CB8AC3E}">
        <p14:creationId xmlns:p14="http://schemas.microsoft.com/office/powerpoint/2010/main" val="13420364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مستدير الزوايا 2"/>
          <p:cNvSpPr/>
          <p:nvPr/>
        </p:nvSpPr>
        <p:spPr>
          <a:xfrm>
            <a:off x="323528" y="260648"/>
            <a:ext cx="8496944" cy="6336704"/>
          </a:xfrm>
          <a:prstGeom prst="round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9" name="صورة 8"/>
          <p:cNvPicPr>
            <a:picLocks noChangeAspect="1"/>
          </p:cNvPicPr>
          <p:nvPr/>
        </p:nvPicPr>
        <p:blipFill>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2123727" y="1957223"/>
            <a:ext cx="4896544" cy="3449423"/>
          </a:xfrm>
          <a:prstGeom prst="rect">
            <a:avLst/>
          </a:prstGeom>
          <a:noFill/>
          <a:ln>
            <a:noFill/>
          </a:ln>
        </p:spPr>
      </p:pic>
      <p:pic>
        <p:nvPicPr>
          <p:cNvPr id="5" name="صورة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92825" cy="6857999"/>
          </a:xfrm>
          <a:prstGeom prst="rect">
            <a:avLst/>
          </a:prstGeom>
        </p:spPr>
      </p:pic>
      <p:sp>
        <p:nvSpPr>
          <p:cNvPr id="10" name="مستطيل 9"/>
          <p:cNvSpPr/>
          <p:nvPr/>
        </p:nvSpPr>
        <p:spPr>
          <a:xfrm>
            <a:off x="1558193" y="332656"/>
            <a:ext cx="6027612" cy="1569660"/>
          </a:xfrm>
          <a:prstGeom prst="rect">
            <a:avLst/>
          </a:prstGeom>
        </p:spPr>
        <p:txBody>
          <a:bodyPr wrap="none">
            <a:spAutoFit/>
          </a:bodyPr>
          <a:lstStyle/>
          <a:p>
            <a:r>
              <a:rPr lang="ar-SA" sz="9600" dirty="0">
                <a:solidFill>
                  <a:srgbClr val="0070C0"/>
                </a:solidFill>
                <a:latin typeface="Arabic Typesetting" pitchFamily="66" charset="-78"/>
                <a:cs typeface="Arabic Typesetting" pitchFamily="66" charset="-78"/>
              </a:rPr>
              <a:t>بسم الله الرحمن الرحيم</a:t>
            </a:r>
            <a:endParaRPr lang="ar-SA" dirty="0">
              <a:solidFill>
                <a:srgbClr val="0070C0"/>
              </a:solidFill>
            </a:endParaRPr>
          </a:p>
        </p:txBody>
      </p:sp>
      <p:sp>
        <p:nvSpPr>
          <p:cNvPr id="8" name="عنوان 1"/>
          <p:cNvSpPr txBox="1">
            <a:spLocks/>
          </p:cNvSpPr>
          <p:nvPr/>
        </p:nvSpPr>
        <p:spPr>
          <a:xfrm>
            <a:off x="138752" y="2276872"/>
            <a:ext cx="9144000" cy="1558844"/>
          </a:xfrm>
          <a:prstGeom prst="rect">
            <a:avLst/>
          </a:prstGeom>
        </p:spPr>
        <p:txBody>
          <a:bodyPr>
            <a:noAutofit/>
          </a:bodyPr>
          <a:lstStyle>
            <a:lvl1pPr algn="l" defTabSz="914400" rtl="1"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ar-SA" dirty="0" smtClean="0">
                <a:solidFill>
                  <a:srgbClr val="FF3399"/>
                </a:solidFill>
                <a:latin typeface="Arabic Typesetting" pitchFamily="66" charset="-78"/>
                <a:cs typeface="DecoType Naskh Variants" panose="02010400000000000000" pitchFamily="2" charset="-78"/>
              </a:rPr>
              <a:t>اللهم صل على محمد وعلى </a:t>
            </a:r>
            <a:r>
              <a:rPr lang="ar-SA" dirty="0" err="1" smtClean="0">
                <a:solidFill>
                  <a:srgbClr val="FF3399"/>
                </a:solidFill>
                <a:latin typeface="Arabic Typesetting" pitchFamily="66" charset="-78"/>
                <a:cs typeface="DecoType Naskh Variants" panose="02010400000000000000" pitchFamily="2" charset="-78"/>
              </a:rPr>
              <a:t>آله</a:t>
            </a:r>
            <a:r>
              <a:rPr lang="ar-SA" dirty="0" smtClean="0">
                <a:solidFill>
                  <a:srgbClr val="FF3399"/>
                </a:solidFill>
                <a:latin typeface="Arabic Typesetting" pitchFamily="66" charset="-78"/>
                <a:cs typeface="DecoType Naskh Variants" panose="02010400000000000000" pitchFamily="2" charset="-78"/>
              </a:rPr>
              <a:t> وصحبه أجمعين...</a:t>
            </a:r>
            <a:endParaRPr lang="ar-SA" sz="4400" dirty="0">
              <a:cs typeface="DecoType Naskh Variants" panose="02010400000000000000" pitchFamily="2" charset="-78"/>
            </a:endParaRPr>
          </a:p>
        </p:txBody>
      </p:sp>
      <p:sp>
        <p:nvSpPr>
          <p:cNvPr id="11" name="عنوان فرعي 2"/>
          <p:cNvSpPr txBox="1">
            <a:spLocks/>
          </p:cNvSpPr>
          <p:nvPr/>
        </p:nvSpPr>
        <p:spPr>
          <a:xfrm>
            <a:off x="361017" y="3645024"/>
            <a:ext cx="8366759" cy="2642420"/>
          </a:xfrm>
          <a:prstGeom prst="rect">
            <a:avLst/>
          </a:prstGeom>
          <a:noFill/>
        </p:spPr>
        <p:txBody>
          <a:bodyPr>
            <a:normAutofit/>
          </a:bodyPr>
          <a:lstStyle>
            <a:lvl1pPr marL="91440" indent="-91440" algn="r" defTabSz="914400" rtl="1"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r" defTabSz="914400" rtl="1"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r" defTabSz="914400" rtl="1"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a:lstStyle>
          <a:p>
            <a:pPr>
              <a:lnSpc>
                <a:spcPct val="100000"/>
              </a:lnSpc>
              <a:spcBef>
                <a:spcPts val="0"/>
              </a:spcBef>
            </a:pPr>
            <a:r>
              <a:rPr lang="ar-SA" sz="4400" b="1" dirty="0" smtClean="0">
                <a:solidFill>
                  <a:srgbClr val="002060"/>
                </a:solidFill>
                <a:latin typeface="Arabic Typesetting" panose="03020402040406030203" pitchFamily="66" charset="-78"/>
                <a:cs typeface="Arabic Typesetting" panose="03020402040406030203" pitchFamily="66" charset="-78"/>
              </a:rPr>
              <a:t>اللهم أنت ربي لا إله إلا أنت خلقتني وأنا عبدك وأنا على عهدك ووعدك ما استطعت أعوذ بك من شر ما صنعت أبوء لك بنعمتك علي وأبوء بذنبي فاغفر لي فإنه لا يغفر الذنوب إلا أنت </a:t>
            </a:r>
          </a:p>
          <a:p>
            <a:endParaRPr lang="ar-SA" sz="2800" b="1" dirty="0">
              <a:solidFill>
                <a:srgbClr val="002060"/>
              </a:solidFill>
            </a:endParaRPr>
          </a:p>
        </p:txBody>
      </p:sp>
    </p:spTree>
    <p:extLst>
      <p:ext uri="{BB962C8B-B14F-4D97-AF65-F5344CB8AC3E}">
        <p14:creationId xmlns:p14="http://schemas.microsoft.com/office/powerpoint/2010/main" val="27570341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صورة 2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7384"/>
            <a:ext cx="9144000" cy="6885384"/>
          </a:xfrm>
          <a:prstGeom prst="rect">
            <a:avLst/>
          </a:prstGeom>
        </p:spPr>
      </p:pic>
      <p:sp>
        <p:nvSpPr>
          <p:cNvPr id="3" name="مستطيل 2"/>
          <p:cNvSpPr/>
          <p:nvPr/>
        </p:nvSpPr>
        <p:spPr>
          <a:xfrm>
            <a:off x="2220554" y="399232"/>
            <a:ext cx="6623720" cy="646331"/>
          </a:xfrm>
          <a:prstGeom prst="rect">
            <a:avLst/>
          </a:prstGeom>
        </p:spPr>
        <p:txBody>
          <a:bodyPr wrap="square">
            <a:spAutoFit/>
          </a:bodyPr>
          <a:lstStyle/>
          <a:p>
            <a:r>
              <a:rPr lang="ar-SA" sz="3600" b="1" dirty="0" smtClean="0">
                <a:latin typeface="Traditional Arabic" panose="02020603050405020304" pitchFamily="18" charset="-78"/>
                <a:cs typeface="Traditional Arabic" panose="02020603050405020304" pitchFamily="18" charset="-78"/>
              </a:rPr>
              <a:t>18/ من الشكل التالي  أوجدي قيمة </a:t>
            </a:r>
            <a:r>
              <a:rPr lang="ar-SA" sz="3600" b="1" dirty="0">
                <a:latin typeface="Traditional Arabic" panose="02020603050405020304" pitchFamily="18" charset="-78"/>
                <a:cs typeface="Traditional Arabic" panose="02020603050405020304" pitchFamily="18" charset="-78"/>
              </a:rPr>
              <a:t>س؟</a:t>
            </a:r>
            <a:endParaRPr lang="en-US" sz="3600" b="1" dirty="0">
              <a:latin typeface="Traditional Arabic" panose="02020603050405020304" pitchFamily="18" charset="-78"/>
              <a:cs typeface="Traditional Arabic" panose="02020603050405020304" pitchFamily="18" charset="-78"/>
            </a:endParaRPr>
          </a:p>
        </p:txBody>
      </p:sp>
      <p:sp>
        <p:nvSpPr>
          <p:cNvPr id="8" name="مربع نص 7"/>
          <p:cNvSpPr txBox="1"/>
          <p:nvPr/>
        </p:nvSpPr>
        <p:spPr>
          <a:xfrm>
            <a:off x="6012160" y="1844823"/>
            <a:ext cx="2592288" cy="646331"/>
          </a:xfrm>
          <a:prstGeom prst="rect">
            <a:avLst/>
          </a:prstGeom>
          <a:noFill/>
        </p:spPr>
        <p:txBody>
          <a:bodyPr wrap="square" rtlCol="1">
            <a:spAutoFit/>
          </a:bodyPr>
          <a:lstStyle/>
          <a:p>
            <a:pPr marL="285750" indent="-285750">
              <a:buFont typeface="Calibri" panose="020F0502020204030204" pitchFamily="34" charset="0"/>
              <a:buChar char="①"/>
            </a:pPr>
            <a:r>
              <a:rPr lang="ar-SA" sz="3600" b="1" dirty="0" smtClean="0">
                <a:latin typeface="Traditional Arabic" panose="02020603050405020304" pitchFamily="18" charset="-78"/>
                <a:cs typeface="Traditional Arabic" panose="02020603050405020304" pitchFamily="18" charset="-78"/>
              </a:rPr>
              <a:t>  50</a:t>
            </a:r>
            <a:endParaRPr lang="ar-SA" sz="3600" b="1" dirty="0">
              <a:latin typeface="Traditional Arabic" panose="02020603050405020304" pitchFamily="18" charset="-78"/>
              <a:cs typeface="Traditional Arabic" panose="02020603050405020304" pitchFamily="18" charset="-78"/>
            </a:endParaRPr>
          </a:p>
        </p:txBody>
      </p:sp>
      <p:sp>
        <p:nvSpPr>
          <p:cNvPr id="9" name="مربع نص 8"/>
          <p:cNvSpPr txBox="1"/>
          <p:nvPr/>
        </p:nvSpPr>
        <p:spPr>
          <a:xfrm>
            <a:off x="6084168" y="2926685"/>
            <a:ext cx="2448272" cy="646331"/>
          </a:xfrm>
          <a:prstGeom prst="rect">
            <a:avLst/>
          </a:prstGeom>
          <a:noFill/>
        </p:spPr>
        <p:txBody>
          <a:bodyPr wrap="square" rtlCol="1">
            <a:spAutoFit/>
          </a:bodyPr>
          <a:lstStyle/>
          <a:p>
            <a:pPr marL="571500" indent="-571500">
              <a:buFont typeface="Calibri" panose="020F0502020204030204" pitchFamily="34" charset="0"/>
              <a:buChar char="②"/>
            </a:pPr>
            <a:r>
              <a:rPr lang="ar-SA" sz="3600" b="1" dirty="0" smtClean="0">
                <a:latin typeface="Traditional Arabic" panose="02020603050405020304" pitchFamily="18" charset="-78"/>
                <a:cs typeface="Traditional Arabic" panose="02020603050405020304" pitchFamily="18" charset="-78"/>
              </a:rPr>
              <a:t>65</a:t>
            </a:r>
            <a:endParaRPr lang="ar-SA" sz="3600" b="1" dirty="0">
              <a:latin typeface="Traditional Arabic" panose="02020603050405020304" pitchFamily="18" charset="-78"/>
              <a:cs typeface="Traditional Arabic" panose="02020603050405020304" pitchFamily="18" charset="-78"/>
            </a:endParaRPr>
          </a:p>
        </p:txBody>
      </p:sp>
      <p:sp>
        <p:nvSpPr>
          <p:cNvPr id="10" name="مربع نص 9"/>
          <p:cNvSpPr txBox="1"/>
          <p:nvPr/>
        </p:nvSpPr>
        <p:spPr>
          <a:xfrm>
            <a:off x="5868144" y="3934797"/>
            <a:ext cx="2592288" cy="646331"/>
          </a:xfrm>
          <a:prstGeom prst="rect">
            <a:avLst/>
          </a:prstGeom>
          <a:noFill/>
        </p:spPr>
        <p:txBody>
          <a:bodyPr wrap="square" rtlCol="1">
            <a:spAutoFit/>
          </a:bodyPr>
          <a:lstStyle/>
          <a:p>
            <a:pPr marL="571500" indent="-571500">
              <a:buFont typeface="Calibri" panose="020F0502020204030204" pitchFamily="34" charset="0"/>
              <a:buChar char="③"/>
            </a:pPr>
            <a:r>
              <a:rPr lang="ar-SA" sz="3600" b="1" dirty="0" smtClean="0">
                <a:latin typeface="Traditional Arabic" panose="02020603050405020304" pitchFamily="18" charset="-78"/>
                <a:cs typeface="Traditional Arabic" panose="02020603050405020304" pitchFamily="18" charset="-78"/>
              </a:rPr>
              <a:t> 110</a:t>
            </a:r>
            <a:endParaRPr lang="ar-SA" sz="3600" b="1" dirty="0">
              <a:latin typeface="Traditional Arabic" panose="02020603050405020304" pitchFamily="18" charset="-78"/>
              <a:cs typeface="Traditional Arabic" panose="02020603050405020304" pitchFamily="18" charset="-78"/>
            </a:endParaRPr>
          </a:p>
        </p:txBody>
      </p:sp>
      <p:sp>
        <p:nvSpPr>
          <p:cNvPr id="11" name="مربع نص 10"/>
          <p:cNvSpPr txBox="1"/>
          <p:nvPr/>
        </p:nvSpPr>
        <p:spPr>
          <a:xfrm>
            <a:off x="5762574" y="4941168"/>
            <a:ext cx="2688606" cy="646331"/>
          </a:xfrm>
          <a:prstGeom prst="rect">
            <a:avLst/>
          </a:prstGeom>
          <a:noFill/>
        </p:spPr>
        <p:txBody>
          <a:bodyPr wrap="square" rtlCol="1">
            <a:spAutoFit/>
          </a:bodyPr>
          <a:lstStyle/>
          <a:p>
            <a:pPr marL="571500" indent="-571500">
              <a:buFont typeface="Calibri" panose="020F0502020204030204" pitchFamily="34" charset="0"/>
              <a:buChar char="④"/>
            </a:pPr>
            <a:r>
              <a:rPr lang="ar-SA" sz="3600" b="1" dirty="0">
                <a:latin typeface="Traditional Arabic" panose="02020603050405020304" pitchFamily="18" charset="-78"/>
                <a:cs typeface="Traditional Arabic" panose="02020603050405020304" pitchFamily="18" charset="-78"/>
              </a:rPr>
              <a:t> </a:t>
            </a:r>
            <a:r>
              <a:rPr lang="ar-SA" sz="3600" b="1" dirty="0" smtClean="0">
                <a:latin typeface="Traditional Arabic" panose="02020603050405020304" pitchFamily="18" charset="-78"/>
                <a:cs typeface="Traditional Arabic" panose="02020603050405020304" pitchFamily="18" charset="-78"/>
              </a:rPr>
              <a:t>180</a:t>
            </a:r>
            <a:endParaRPr lang="ar-SA" sz="3600" b="1" dirty="0">
              <a:latin typeface="Traditional Arabic" panose="02020603050405020304" pitchFamily="18" charset="-78"/>
              <a:cs typeface="Traditional Arabic" panose="02020603050405020304" pitchFamily="18" charset="-78"/>
            </a:endParaRPr>
          </a:p>
        </p:txBody>
      </p:sp>
      <p:grpSp>
        <p:nvGrpSpPr>
          <p:cNvPr id="25" name="مجموعة 24"/>
          <p:cNvGrpSpPr/>
          <p:nvPr/>
        </p:nvGrpSpPr>
        <p:grpSpPr>
          <a:xfrm>
            <a:off x="683568" y="1305631"/>
            <a:ext cx="4848846" cy="2987465"/>
            <a:chOff x="683568" y="1305631"/>
            <a:chExt cx="4848846" cy="2987465"/>
          </a:xfrm>
        </p:grpSpPr>
        <p:cxnSp>
          <p:nvCxnSpPr>
            <p:cNvPr id="4" name="رابط كسهم مستقيم 3"/>
            <p:cNvCxnSpPr/>
            <p:nvPr/>
          </p:nvCxnSpPr>
          <p:spPr>
            <a:xfrm flipH="1">
              <a:off x="683568" y="3573016"/>
              <a:ext cx="4848846" cy="0"/>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2" name="رابط مستقيم 11"/>
            <p:cNvCxnSpPr/>
            <p:nvPr/>
          </p:nvCxnSpPr>
          <p:spPr>
            <a:xfrm flipV="1">
              <a:off x="3347864" y="1844823"/>
              <a:ext cx="1584176" cy="172819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رابط مستقيم 12"/>
            <p:cNvCxnSpPr/>
            <p:nvPr/>
          </p:nvCxnSpPr>
          <p:spPr>
            <a:xfrm flipH="1" flipV="1">
              <a:off x="2215641" y="1628798"/>
              <a:ext cx="1132223" cy="194421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مربع نص 14"/>
            <p:cNvSpPr txBox="1"/>
            <p:nvPr/>
          </p:nvSpPr>
          <p:spPr>
            <a:xfrm>
              <a:off x="4572000" y="1305632"/>
              <a:ext cx="792088" cy="646331"/>
            </a:xfrm>
            <a:prstGeom prst="rect">
              <a:avLst/>
            </a:prstGeom>
            <a:noFill/>
          </p:spPr>
          <p:txBody>
            <a:bodyPr wrap="square" rtlCol="1">
              <a:spAutoFit/>
            </a:bodyPr>
            <a:lstStyle/>
            <a:p>
              <a:r>
                <a:rPr lang="ar-SA" sz="3600" b="1" dirty="0" smtClean="0">
                  <a:latin typeface="Traditional Arabic" panose="02020603050405020304" pitchFamily="18" charset="-78"/>
                  <a:cs typeface="Traditional Arabic" panose="02020603050405020304" pitchFamily="18" charset="-78"/>
                </a:rPr>
                <a:t>د</a:t>
              </a:r>
              <a:endParaRPr lang="ar-SA" sz="3600" b="1" dirty="0">
                <a:latin typeface="Traditional Arabic" panose="02020603050405020304" pitchFamily="18" charset="-78"/>
                <a:cs typeface="Traditional Arabic" panose="02020603050405020304" pitchFamily="18" charset="-78"/>
              </a:endParaRPr>
            </a:p>
          </p:txBody>
        </p:sp>
        <p:sp>
          <p:nvSpPr>
            <p:cNvPr id="16" name="مربع نص 15"/>
            <p:cNvSpPr txBox="1"/>
            <p:nvPr/>
          </p:nvSpPr>
          <p:spPr>
            <a:xfrm>
              <a:off x="1428466" y="1305631"/>
              <a:ext cx="792088" cy="646331"/>
            </a:xfrm>
            <a:prstGeom prst="rect">
              <a:avLst/>
            </a:prstGeom>
            <a:noFill/>
          </p:spPr>
          <p:txBody>
            <a:bodyPr wrap="square" rtlCol="1">
              <a:spAutoFit/>
            </a:bodyPr>
            <a:lstStyle/>
            <a:p>
              <a:r>
                <a:rPr lang="ar-SA" sz="3600" b="1" dirty="0" smtClean="0">
                  <a:latin typeface="Traditional Arabic" panose="02020603050405020304" pitchFamily="18" charset="-78"/>
                  <a:cs typeface="Traditional Arabic" panose="02020603050405020304" pitchFamily="18" charset="-78"/>
                </a:rPr>
                <a:t>ه</a:t>
              </a:r>
              <a:endParaRPr lang="ar-SA" sz="3600" b="1" dirty="0">
                <a:latin typeface="Traditional Arabic" panose="02020603050405020304" pitchFamily="18" charset="-78"/>
                <a:cs typeface="Traditional Arabic" panose="02020603050405020304" pitchFamily="18" charset="-78"/>
              </a:endParaRPr>
            </a:p>
          </p:txBody>
        </p:sp>
        <p:sp>
          <p:nvSpPr>
            <p:cNvPr id="17" name="مربع نص 16"/>
            <p:cNvSpPr txBox="1"/>
            <p:nvPr/>
          </p:nvSpPr>
          <p:spPr>
            <a:xfrm>
              <a:off x="3923928" y="2926684"/>
              <a:ext cx="792088" cy="646331"/>
            </a:xfrm>
            <a:prstGeom prst="rect">
              <a:avLst/>
            </a:prstGeom>
            <a:noFill/>
          </p:spPr>
          <p:txBody>
            <a:bodyPr wrap="square" rtlCol="1">
              <a:spAutoFit/>
            </a:bodyPr>
            <a:lstStyle/>
            <a:p>
              <a:r>
                <a:rPr lang="ar-SA" sz="3600" b="1" dirty="0" smtClean="0">
                  <a:latin typeface="Traditional Arabic" panose="02020603050405020304" pitchFamily="18" charset="-78"/>
                  <a:cs typeface="Traditional Arabic" panose="02020603050405020304" pitchFamily="18" charset="-78"/>
                </a:rPr>
                <a:t>50</a:t>
              </a:r>
              <a:endParaRPr lang="ar-SA" sz="3600" b="1" dirty="0">
                <a:latin typeface="Traditional Arabic" panose="02020603050405020304" pitchFamily="18" charset="-78"/>
                <a:cs typeface="Traditional Arabic" panose="02020603050405020304" pitchFamily="18" charset="-78"/>
              </a:endParaRPr>
            </a:p>
          </p:txBody>
        </p:sp>
        <p:sp>
          <p:nvSpPr>
            <p:cNvPr id="18" name="مربع نص 17"/>
            <p:cNvSpPr txBox="1"/>
            <p:nvPr/>
          </p:nvSpPr>
          <p:spPr>
            <a:xfrm>
              <a:off x="3044912" y="2336837"/>
              <a:ext cx="792088" cy="646331"/>
            </a:xfrm>
            <a:prstGeom prst="rect">
              <a:avLst/>
            </a:prstGeom>
            <a:noFill/>
          </p:spPr>
          <p:txBody>
            <a:bodyPr wrap="square" rtlCol="1">
              <a:spAutoFit/>
            </a:bodyPr>
            <a:lstStyle/>
            <a:p>
              <a:r>
                <a:rPr lang="ar-SA" sz="3600" b="1" dirty="0" smtClean="0">
                  <a:latin typeface="Traditional Arabic" panose="02020603050405020304" pitchFamily="18" charset="-78"/>
                  <a:cs typeface="Traditional Arabic" panose="02020603050405020304" pitchFamily="18" charset="-78"/>
                </a:rPr>
                <a:t>س</a:t>
              </a:r>
              <a:endParaRPr lang="ar-SA" sz="3600" b="1" dirty="0">
                <a:latin typeface="Traditional Arabic" panose="02020603050405020304" pitchFamily="18" charset="-78"/>
                <a:cs typeface="Traditional Arabic" panose="02020603050405020304" pitchFamily="18" charset="-78"/>
              </a:endParaRPr>
            </a:p>
          </p:txBody>
        </p:sp>
        <p:sp>
          <p:nvSpPr>
            <p:cNvPr id="19" name="مربع نص 18"/>
            <p:cNvSpPr txBox="1"/>
            <p:nvPr/>
          </p:nvSpPr>
          <p:spPr>
            <a:xfrm>
              <a:off x="1989664" y="2852936"/>
              <a:ext cx="792088" cy="646331"/>
            </a:xfrm>
            <a:prstGeom prst="rect">
              <a:avLst/>
            </a:prstGeom>
            <a:noFill/>
          </p:spPr>
          <p:txBody>
            <a:bodyPr wrap="square" rtlCol="1">
              <a:spAutoFit/>
            </a:bodyPr>
            <a:lstStyle/>
            <a:p>
              <a:r>
                <a:rPr lang="ar-SA" sz="3600" b="1" dirty="0" smtClean="0">
                  <a:latin typeface="Traditional Arabic" panose="02020603050405020304" pitchFamily="18" charset="-78"/>
                  <a:cs typeface="Traditional Arabic" panose="02020603050405020304" pitchFamily="18" charset="-78"/>
                </a:rPr>
                <a:t>س</a:t>
              </a:r>
              <a:endParaRPr lang="ar-SA" sz="3600" b="1" dirty="0">
                <a:latin typeface="Traditional Arabic" panose="02020603050405020304" pitchFamily="18" charset="-78"/>
                <a:cs typeface="Traditional Arabic" panose="02020603050405020304" pitchFamily="18" charset="-78"/>
              </a:endParaRPr>
            </a:p>
          </p:txBody>
        </p:sp>
        <p:sp>
          <p:nvSpPr>
            <p:cNvPr id="20" name="مربع نص 19"/>
            <p:cNvSpPr txBox="1"/>
            <p:nvPr/>
          </p:nvSpPr>
          <p:spPr>
            <a:xfrm>
              <a:off x="2951820" y="3593851"/>
              <a:ext cx="792088" cy="646331"/>
            </a:xfrm>
            <a:prstGeom prst="rect">
              <a:avLst/>
            </a:prstGeom>
            <a:noFill/>
          </p:spPr>
          <p:txBody>
            <a:bodyPr wrap="square" rtlCol="1">
              <a:spAutoFit/>
            </a:bodyPr>
            <a:lstStyle/>
            <a:p>
              <a:r>
                <a:rPr lang="ar-SA" sz="3600" b="1" dirty="0" smtClean="0">
                  <a:latin typeface="Traditional Arabic" panose="02020603050405020304" pitchFamily="18" charset="-78"/>
                  <a:cs typeface="Traditional Arabic" panose="02020603050405020304" pitchFamily="18" charset="-78"/>
                </a:rPr>
                <a:t>ب</a:t>
              </a:r>
              <a:endParaRPr lang="ar-SA" sz="3600" b="1" dirty="0">
                <a:latin typeface="Traditional Arabic" panose="02020603050405020304" pitchFamily="18" charset="-78"/>
                <a:cs typeface="Traditional Arabic" panose="02020603050405020304" pitchFamily="18" charset="-78"/>
              </a:endParaRPr>
            </a:p>
          </p:txBody>
        </p:sp>
        <p:sp>
          <p:nvSpPr>
            <p:cNvPr id="21" name="شكل بيضاوي 20"/>
            <p:cNvSpPr/>
            <p:nvPr/>
          </p:nvSpPr>
          <p:spPr>
            <a:xfrm>
              <a:off x="5040052" y="3499267"/>
              <a:ext cx="108012" cy="124052"/>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2" name="مربع نص 21"/>
            <p:cNvSpPr txBox="1"/>
            <p:nvPr/>
          </p:nvSpPr>
          <p:spPr>
            <a:xfrm>
              <a:off x="4499992" y="3646765"/>
              <a:ext cx="792088" cy="646331"/>
            </a:xfrm>
            <a:prstGeom prst="rect">
              <a:avLst/>
            </a:prstGeom>
            <a:noFill/>
          </p:spPr>
          <p:txBody>
            <a:bodyPr wrap="square" rtlCol="1">
              <a:spAutoFit/>
            </a:bodyPr>
            <a:lstStyle/>
            <a:p>
              <a:r>
                <a:rPr lang="ar-SA" sz="3600" b="1" dirty="0" smtClean="0">
                  <a:latin typeface="Traditional Arabic" panose="02020603050405020304" pitchFamily="18" charset="-78"/>
                  <a:cs typeface="Traditional Arabic" panose="02020603050405020304" pitchFamily="18" charset="-78"/>
                  <a:sym typeface="خطوط الكيلاني للرياضيات_2"/>
                </a:rPr>
                <a:t></a:t>
              </a:r>
              <a:endParaRPr lang="ar-SA" sz="3600" b="1" dirty="0">
                <a:latin typeface="Traditional Arabic" panose="02020603050405020304" pitchFamily="18" charset="-78"/>
                <a:cs typeface="Traditional Arabic" panose="02020603050405020304" pitchFamily="18" charset="-78"/>
              </a:endParaRPr>
            </a:p>
          </p:txBody>
        </p:sp>
        <p:sp>
          <p:nvSpPr>
            <p:cNvPr id="23" name="شكل بيضاوي 22"/>
            <p:cNvSpPr/>
            <p:nvPr/>
          </p:nvSpPr>
          <p:spPr>
            <a:xfrm>
              <a:off x="1619672" y="3520972"/>
              <a:ext cx="108012" cy="124052"/>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4" name="مربع نص 23"/>
            <p:cNvSpPr txBox="1"/>
            <p:nvPr/>
          </p:nvSpPr>
          <p:spPr>
            <a:xfrm>
              <a:off x="1187624" y="3573016"/>
              <a:ext cx="792088" cy="646331"/>
            </a:xfrm>
            <a:prstGeom prst="rect">
              <a:avLst/>
            </a:prstGeom>
            <a:noFill/>
          </p:spPr>
          <p:txBody>
            <a:bodyPr wrap="square" rtlCol="1">
              <a:spAutoFit/>
            </a:bodyPr>
            <a:lstStyle/>
            <a:p>
              <a:r>
                <a:rPr lang="ar-SA" sz="3600" b="1" dirty="0" smtClean="0">
                  <a:latin typeface="Traditional Arabic" panose="02020603050405020304" pitchFamily="18" charset="-78"/>
                  <a:cs typeface="Traditional Arabic" panose="02020603050405020304" pitchFamily="18" charset="-78"/>
                </a:rPr>
                <a:t>جـ</a:t>
              </a:r>
              <a:endParaRPr lang="ar-SA" sz="3600" b="1" dirty="0">
                <a:latin typeface="Traditional Arabic" panose="02020603050405020304" pitchFamily="18" charset="-78"/>
                <a:cs typeface="Traditional Arabic" panose="02020603050405020304" pitchFamily="18" charset="-78"/>
              </a:endParaRPr>
            </a:p>
          </p:txBody>
        </p:sp>
      </p:grpSp>
    </p:spTree>
    <p:extLst>
      <p:ext uri="{BB962C8B-B14F-4D97-AF65-F5344CB8AC3E}">
        <p14:creationId xmlns:p14="http://schemas.microsoft.com/office/powerpoint/2010/main" val="31366734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invX="1"/>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صورة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12" y="0"/>
            <a:ext cx="9268559" cy="6858000"/>
          </a:xfrm>
          <a:prstGeom prst="rect">
            <a:avLst/>
          </a:prstGeom>
        </p:spPr>
      </p:pic>
      <p:sp>
        <p:nvSpPr>
          <p:cNvPr id="3" name="مستطيل 2"/>
          <p:cNvSpPr/>
          <p:nvPr/>
        </p:nvSpPr>
        <p:spPr>
          <a:xfrm>
            <a:off x="107504" y="332656"/>
            <a:ext cx="8895770" cy="1323439"/>
          </a:xfrm>
          <a:prstGeom prst="rect">
            <a:avLst/>
          </a:prstGeom>
        </p:spPr>
        <p:txBody>
          <a:bodyPr wrap="square">
            <a:spAutoFit/>
          </a:bodyPr>
          <a:lstStyle/>
          <a:p>
            <a:r>
              <a:rPr lang="ar-SA" sz="4000" b="1" dirty="0" smtClean="0">
                <a:latin typeface="Traditional Arabic" panose="02020603050405020304" pitchFamily="18" charset="-78"/>
                <a:cs typeface="Traditional Arabic" panose="02020603050405020304" pitchFamily="18" charset="-78"/>
              </a:rPr>
              <a:t>19/ الحد التاسع في المتتالية 1 , 4 , 9 , .... </a:t>
            </a:r>
            <a:endParaRPr lang="en-US" sz="4000" dirty="0"/>
          </a:p>
          <a:p>
            <a:endParaRPr lang="en-US" sz="4000" b="1" dirty="0">
              <a:latin typeface="Traditional Arabic" panose="02020603050405020304" pitchFamily="18" charset="-78"/>
              <a:cs typeface="Traditional Arabic" panose="02020603050405020304" pitchFamily="18" charset="-78"/>
            </a:endParaRPr>
          </a:p>
        </p:txBody>
      </p:sp>
      <p:sp>
        <p:nvSpPr>
          <p:cNvPr id="4" name="مربع نص 3"/>
          <p:cNvSpPr txBox="1"/>
          <p:nvPr/>
        </p:nvSpPr>
        <p:spPr>
          <a:xfrm>
            <a:off x="5724128" y="1484784"/>
            <a:ext cx="2592288" cy="646331"/>
          </a:xfrm>
          <a:prstGeom prst="rect">
            <a:avLst/>
          </a:prstGeom>
          <a:noFill/>
        </p:spPr>
        <p:txBody>
          <a:bodyPr wrap="square" rtlCol="1">
            <a:spAutoFit/>
          </a:bodyPr>
          <a:lstStyle/>
          <a:p>
            <a:pPr marL="285750" indent="-285750">
              <a:buFont typeface="Calibri" panose="020F0502020204030204" pitchFamily="34" charset="0"/>
              <a:buChar char="①"/>
            </a:pPr>
            <a:r>
              <a:rPr lang="ar-SA" sz="3600" b="1" dirty="0" smtClean="0">
                <a:latin typeface="Traditional Arabic" panose="02020603050405020304" pitchFamily="18" charset="-78"/>
                <a:cs typeface="Traditional Arabic" panose="02020603050405020304" pitchFamily="18" charset="-78"/>
              </a:rPr>
              <a:t> </a:t>
            </a:r>
            <a:r>
              <a:rPr lang="ar-SA" sz="3600" b="1" dirty="0" smtClean="0"/>
              <a:t> 36</a:t>
            </a:r>
            <a:endParaRPr lang="ar-SA" sz="3600" b="1" dirty="0">
              <a:latin typeface="Traditional Arabic" panose="02020603050405020304" pitchFamily="18" charset="-78"/>
              <a:cs typeface="Traditional Arabic" panose="02020603050405020304" pitchFamily="18" charset="-78"/>
            </a:endParaRPr>
          </a:p>
        </p:txBody>
      </p:sp>
      <p:sp>
        <p:nvSpPr>
          <p:cNvPr id="5" name="مربع نص 4"/>
          <p:cNvSpPr txBox="1"/>
          <p:nvPr/>
        </p:nvSpPr>
        <p:spPr>
          <a:xfrm>
            <a:off x="5868144" y="2710661"/>
            <a:ext cx="2448272" cy="646331"/>
          </a:xfrm>
          <a:prstGeom prst="rect">
            <a:avLst/>
          </a:prstGeom>
          <a:noFill/>
        </p:spPr>
        <p:txBody>
          <a:bodyPr wrap="square" rtlCol="1">
            <a:spAutoFit/>
          </a:bodyPr>
          <a:lstStyle/>
          <a:p>
            <a:pPr marL="571500" indent="-571500">
              <a:buFont typeface="Calibri" panose="020F0502020204030204" pitchFamily="34" charset="0"/>
              <a:buChar char="②"/>
            </a:pPr>
            <a:r>
              <a:rPr lang="ar-SA" sz="3600" b="1" dirty="0" smtClean="0">
                <a:latin typeface="Traditional Arabic" panose="02020603050405020304" pitchFamily="18" charset="-78"/>
                <a:cs typeface="Traditional Arabic" panose="02020603050405020304" pitchFamily="18" charset="-78"/>
              </a:rPr>
              <a:t>81</a:t>
            </a:r>
            <a:endParaRPr lang="ar-SA" sz="3600" b="1" dirty="0">
              <a:latin typeface="Traditional Arabic" panose="02020603050405020304" pitchFamily="18" charset="-78"/>
              <a:cs typeface="Traditional Arabic" panose="02020603050405020304" pitchFamily="18" charset="-78"/>
            </a:endParaRPr>
          </a:p>
        </p:txBody>
      </p:sp>
      <p:sp>
        <p:nvSpPr>
          <p:cNvPr id="6" name="مربع نص 5"/>
          <p:cNvSpPr txBox="1"/>
          <p:nvPr/>
        </p:nvSpPr>
        <p:spPr>
          <a:xfrm>
            <a:off x="5796136" y="3740839"/>
            <a:ext cx="2592288" cy="646331"/>
          </a:xfrm>
          <a:prstGeom prst="rect">
            <a:avLst/>
          </a:prstGeom>
          <a:noFill/>
        </p:spPr>
        <p:txBody>
          <a:bodyPr wrap="square" rtlCol="1">
            <a:spAutoFit/>
          </a:bodyPr>
          <a:lstStyle/>
          <a:p>
            <a:pPr marL="571500" indent="-571500">
              <a:buFont typeface="Calibri" panose="020F0502020204030204" pitchFamily="34" charset="0"/>
              <a:buChar char="③"/>
            </a:pPr>
            <a:r>
              <a:rPr lang="ar-SA" sz="3600" b="1" dirty="0" smtClean="0">
                <a:latin typeface="Traditional Arabic" panose="02020603050405020304" pitchFamily="18" charset="-78"/>
                <a:cs typeface="Traditional Arabic" panose="02020603050405020304" pitchFamily="18" charset="-78"/>
              </a:rPr>
              <a:t>97</a:t>
            </a:r>
            <a:endParaRPr lang="ar-SA" sz="3600" b="1" u="sng" dirty="0" smtClean="0">
              <a:latin typeface="Traditional Arabic" panose="02020603050405020304" pitchFamily="18" charset="-78"/>
              <a:cs typeface="Traditional Arabic" panose="02020603050405020304" pitchFamily="18" charset="-78"/>
            </a:endParaRPr>
          </a:p>
        </p:txBody>
      </p:sp>
      <p:sp>
        <p:nvSpPr>
          <p:cNvPr id="7" name="مربع نص 6"/>
          <p:cNvSpPr txBox="1"/>
          <p:nvPr/>
        </p:nvSpPr>
        <p:spPr>
          <a:xfrm>
            <a:off x="5483794" y="5158933"/>
            <a:ext cx="2688606" cy="646331"/>
          </a:xfrm>
          <a:prstGeom prst="rect">
            <a:avLst/>
          </a:prstGeom>
          <a:noFill/>
        </p:spPr>
        <p:txBody>
          <a:bodyPr wrap="square" rtlCol="1">
            <a:spAutoFit/>
          </a:bodyPr>
          <a:lstStyle/>
          <a:p>
            <a:pPr marL="571500" indent="-571500">
              <a:buFont typeface="Calibri" panose="020F0502020204030204" pitchFamily="34" charset="0"/>
              <a:buChar char="④"/>
            </a:pPr>
            <a:r>
              <a:rPr lang="ar-SA" sz="3600" b="1" dirty="0" smtClean="0">
                <a:latin typeface="Traditional Arabic" panose="02020603050405020304" pitchFamily="18" charset="-78"/>
                <a:cs typeface="Traditional Arabic" panose="02020603050405020304" pitchFamily="18" charset="-78"/>
              </a:rPr>
              <a:t> 122</a:t>
            </a:r>
            <a:endParaRPr lang="ar-SA" sz="36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0868259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صورة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92825" cy="6857999"/>
          </a:xfrm>
          <a:prstGeom prst="rect">
            <a:avLst/>
          </a:prstGeom>
        </p:spPr>
      </p:pic>
      <p:sp>
        <p:nvSpPr>
          <p:cNvPr id="7" name="مربع نص 6"/>
          <p:cNvSpPr txBox="1"/>
          <p:nvPr/>
        </p:nvSpPr>
        <p:spPr>
          <a:xfrm>
            <a:off x="539552" y="2948751"/>
            <a:ext cx="3096344" cy="646331"/>
          </a:xfrm>
          <a:prstGeom prst="rect">
            <a:avLst/>
          </a:prstGeom>
          <a:noFill/>
        </p:spPr>
        <p:txBody>
          <a:bodyPr wrap="square" rtlCol="1">
            <a:spAutoFit/>
          </a:bodyPr>
          <a:lstStyle/>
          <a:p>
            <a:pPr marL="571500" indent="-571500">
              <a:buFont typeface="Calibri" panose="020F0502020204030204" pitchFamily="34" charset="0"/>
              <a:buChar char="②"/>
            </a:pPr>
            <a:endParaRPr lang="ar-SA" sz="3600" b="1" dirty="0"/>
          </a:p>
        </p:txBody>
      </p:sp>
      <p:sp>
        <p:nvSpPr>
          <p:cNvPr id="8" name="مربع نص 7"/>
          <p:cNvSpPr txBox="1"/>
          <p:nvPr/>
        </p:nvSpPr>
        <p:spPr>
          <a:xfrm>
            <a:off x="251520" y="4532927"/>
            <a:ext cx="3240360" cy="646331"/>
          </a:xfrm>
          <a:prstGeom prst="rect">
            <a:avLst/>
          </a:prstGeom>
          <a:noFill/>
        </p:spPr>
        <p:txBody>
          <a:bodyPr wrap="square" rtlCol="1">
            <a:spAutoFit/>
          </a:bodyPr>
          <a:lstStyle/>
          <a:p>
            <a:pPr marL="571500" indent="-571500">
              <a:buFont typeface="Calibri" panose="020F0502020204030204" pitchFamily="34" charset="0"/>
              <a:buChar char="④"/>
            </a:pPr>
            <a:endParaRPr lang="ar-SA" sz="3600" b="1" dirty="0"/>
          </a:p>
        </p:txBody>
      </p:sp>
      <p:grpSp>
        <p:nvGrpSpPr>
          <p:cNvPr id="4" name="مجموعة 3"/>
          <p:cNvGrpSpPr/>
          <p:nvPr/>
        </p:nvGrpSpPr>
        <p:grpSpPr>
          <a:xfrm>
            <a:off x="251520" y="1018792"/>
            <a:ext cx="8352928" cy="1091417"/>
            <a:chOff x="251520" y="1018792"/>
            <a:chExt cx="8352928" cy="1091417"/>
          </a:xfrm>
        </p:grpSpPr>
        <p:sp>
          <p:nvSpPr>
            <p:cNvPr id="6" name="مربع نص 5"/>
            <p:cNvSpPr txBox="1"/>
            <p:nvPr/>
          </p:nvSpPr>
          <p:spPr>
            <a:xfrm>
              <a:off x="2915816" y="1018792"/>
              <a:ext cx="432048" cy="646331"/>
            </a:xfrm>
            <a:prstGeom prst="rect">
              <a:avLst/>
            </a:prstGeom>
            <a:noFill/>
          </p:spPr>
          <p:txBody>
            <a:bodyPr wrap="square" rtlCol="1">
              <a:spAutoFit/>
            </a:bodyPr>
            <a:lstStyle/>
            <a:p>
              <a:r>
                <a:rPr lang="ar-SA" sz="3600" b="1" dirty="0" smtClean="0"/>
                <a:t>2</a:t>
              </a:r>
              <a:endParaRPr lang="ar-SA" sz="3600" b="1" dirty="0"/>
            </a:p>
          </p:txBody>
        </p:sp>
        <p:sp>
          <p:nvSpPr>
            <p:cNvPr id="10" name="مربع نص 9"/>
            <p:cNvSpPr txBox="1"/>
            <p:nvPr/>
          </p:nvSpPr>
          <p:spPr>
            <a:xfrm>
              <a:off x="251520" y="1278052"/>
              <a:ext cx="8352928" cy="707886"/>
            </a:xfrm>
            <a:prstGeom prst="rect">
              <a:avLst/>
            </a:prstGeom>
            <a:noFill/>
          </p:spPr>
          <p:txBody>
            <a:bodyPr wrap="square" rtlCol="1">
              <a:spAutoFit/>
            </a:bodyPr>
            <a:lstStyle/>
            <a:p>
              <a:r>
                <a:rPr lang="ar-SA" sz="4000" b="1" dirty="0" smtClean="0">
                  <a:latin typeface="Traditional Arabic" panose="02020603050405020304" pitchFamily="18" charset="-78"/>
                  <a:cs typeface="Traditional Arabic" panose="02020603050405020304" pitchFamily="18" charset="-78"/>
                </a:rPr>
                <a:t>20/  ( </a:t>
              </a:r>
              <a:r>
                <a:rPr lang="ar-SA" sz="4000" b="1" dirty="0" smtClean="0">
                  <a:latin typeface="Traditional Arabic" panose="02020603050405020304" pitchFamily="18" charset="-78"/>
                  <a:cs typeface="Traditional Arabic" panose="02020603050405020304" pitchFamily="18" charset="-78"/>
                  <a:sym typeface="خطوط الكيلاني للرياضيات_2"/>
                </a:rPr>
                <a:t></a:t>
              </a:r>
              <a:r>
                <a:rPr lang="ar-SA" sz="4000" b="1" dirty="0" smtClean="0">
                  <a:latin typeface="Traditional Arabic" panose="02020603050405020304" pitchFamily="18" charset="-78"/>
                  <a:cs typeface="Traditional Arabic" panose="02020603050405020304" pitchFamily="18" charset="-78"/>
                </a:rPr>
                <a:t>         </a:t>
              </a:r>
              <a:r>
                <a:rPr lang="ar-SA" sz="4000" b="1" dirty="0" smtClean="0">
                  <a:latin typeface="Traditional Arabic" panose="02020603050405020304" pitchFamily="18" charset="-78"/>
                  <a:cs typeface="Traditional Arabic" panose="02020603050405020304" pitchFamily="18" charset="-78"/>
                  <a:sym typeface="خطوط الكيلاني للرياضيات_2"/>
                </a:rPr>
                <a:t>   )   =   </a:t>
              </a:r>
              <a:endParaRPr lang="ar-SA" sz="4000" dirty="0"/>
            </a:p>
          </p:txBody>
        </p:sp>
        <p:sp>
          <p:nvSpPr>
            <p:cNvPr id="2" name="مربع نص 1"/>
            <p:cNvSpPr txBox="1"/>
            <p:nvPr/>
          </p:nvSpPr>
          <p:spPr>
            <a:xfrm>
              <a:off x="6444208" y="1340768"/>
              <a:ext cx="576064" cy="769441"/>
            </a:xfrm>
            <a:prstGeom prst="rect">
              <a:avLst/>
            </a:prstGeom>
            <a:noFill/>
          </p:spPr>
          <p:txBody>
            <a:bodyPr wrap="square" rtlCol="1">
              <a:spAutoFit/>
            </a:bodyPr>
            <a:lstStyle/>
            <a:p>
              <a:r>
                <a:rPr lang="ar-SA" sz="4400" b="1" dirty="0" smtClean="0">
                  <a:latin typeface="Traditional Arabic" panose="02020603050405020304" pitchFamily="18" charset="-78"/>
                  <a:cs typeface="Traditional Arabic" panose="02020603050405020304" pitchFamily="18" charset="-78"/>
                </a:rPr>
                <a:t>3</a:t>
              </a:r>
              <a:endParaRPr lang="ar-SA" sz="4400" b="1" dirty="0">
                <a:latin typeface="Traditional Arabic" panose="02020603050405020304" pitchFamily="18" charset="-78"/>
                <a:cs typeface="Traditional Arabic" panose="02020603050405020304" pitchFamily="18" charset="-78"/>
              </a:endParaRPr>
            </a:p>
          </p:txBody>
        </p:sp>
        <p:sp>
          <p:nvSpPr>
            <p:cNvPr id="9" name="مربع نص 8"/>
            <p:cNvSpPr txBox="1"/>
            <p:nvPr/>
          </p:nvSpPr>
          <p:spPr>
            <a:xfrm>
              <a:off x="5004048" y="1280403"/>
              <a:ext cx="576064" cy="769441"/>
            </a:xfrm>
            <a:prstGeom prst="rect">
              <a:avLst/>
            </a:prstGeom>
            <a:noFill/>
          </p:spPr>
          <p:txBody>
            <a:bodyPr wrap="square" rtlCol="1">
              <a:spAutoFit/>
            </a:bodyPr>
            <a:lstStyle/>
            <a:p>
              <a:r>
                <a:rPr lang="ar-SA" sz="4400" b="1" dirty="0" smtClean="0">
                  <a:latin typeface="Traditional Arabic" panose="02020603050405020304" pitchFamily="18" charset="-78"/>
                  <a:cs typeface="Traditional Arabic" panose="02020603050405020304" pitchFamily="18" charset="-78"/>
                </a:rPr>
                <a:t>3</a:t>
              </a:r>
              <a:endParaRPr lang="ar-SA" sz="4400" b="1" dirty="0">
                <a:latin typeface="Traditional Arabic" panose="02020603050405020304" pitchFamily="18" charset="-78"/>
                <a:cs typeface="Traditional Arabic" panose="02020603050405020304" pitchFamily="18" charset="-78"/>
              </a:endParaRPr>
            </a:p>
          </p:txBody>
        </p:sp>
        <p:sp>
          <p:nvSpPr>
            <p:cNvPr id="11" name="مربع نص 10"/>
            <p:cNvSpPr txBox="1"/>
            <p:nvPr/>
          </p:nvSpPr>
          <p:spPr>
            <a:xfrm>
              <a:off x="5868144" y="1216497"/>
              <a:ext cx="576064" cy="769441"/>
            </a:xfrm>
            <a:prstGeom prst="rect">
              <a:avLst/>
            </a:prstGeom>
            <a:noFill/>
          </p:spPr>
          <p:txBody>
            <a:bodyPr wrap="square" rtlCol="1">
              <a:spAutoFit/>
            </a:bodyPr>
            <a:lstStyle/>
            <a:p>
              <a:r>
                <a:rPr lang="ar-SA" sz="4400" b="1" dirty="0" smtClean="0">
                  <a:latin typeface="Traditional Arabic" panose="02020603050405020304" pitchFamily="18" charset="-78"/>
                  <a:cs typeface="Traditional Arabic" panose="02020603050405020304" pitchFamily="18" charset="-78"/>
                </a:rPr>
                <a:t>+</a:t>
              </a:r>
              <a:endParaRPr lang="ar-SA" sz="4400" b="1" dirty="0">
                <a:latin typeface="Traditional Arabic" panose="02020603050405020304" pitchFamily="18" charset="-78"/>
                <a:cs typeface="Traditional Arabic" panose="02020603050405020304" pitchFamily="18" charset="-78"/>
              </a:endParaRPr>
            </a:p>
          </p:txBody>
        </p:sp>
        <p:sp>
          <p:nvSpPr>
            <p:cNvPr id="12" name="مربع نص 11"/>
            <p:cNvSpPr txBox="1"/>
            <p:nvPr/>
          </p:nvSpPr>
          <p:spPr>
            <a:xfrm>
              <a:off x="4211960" y="1199113"/>
              <a:ext cx="576064" cy="769441"/>
            </a:xfrm>
            <a:prstGeom prst="rect">
              <a:avLst/>
            </a:prstGeom>
            <a:noFill/>
          </p:spPr>
          <p:txBody>
            <a:bodyPr wrap="square" rtlCol="1">
              <a:spAutoFit/>
            </a:bodyPr>
            <a:lstStyle/>
            <a:p>
              <a:r>
                <a:rPr lang="ar-SA" sz="4400" b="1" dirty="0" smtClean="0">
                  <a:latin typeface="Traditional Arabic" panose="02020603050405020304" pitchFamily="18" charset="-78"/>
                  <a:cs typeface="Traditional Arabic" panose="02020603050405020304" pitchFamily="18" charset="-78"/>
                </a:rPr>
                <a:t>+</a:t>
              </a:r>
              <a:endParaRPr lang="ar-SA" sz="4400" b="1" dirty="0">
                <a:latin typeface="Traditional Arabic" panose="02020603050405020304" pitchFamily="18" charset="-78"/>
                <a:cs typeface="Traditional Arabic" panose="02020603050405020304" pitchFamily="18" charset="-78"/>
              </a:endParaRPr>
            </a:p>
          </p:txBody>
        </p:sp>
        <p:sp>
          <p:nvSpPr>
            <p:cNvPr id="13" name="مربع نص 12"/>
            <p:cNvSpPr txBox="1"/>
            <p:nvPr/>
          </p:nvSpPr>
          <p:spPr>
            <a:xfrm>
              <a:off x="3223940" y="1340768"/>
              <a:ext cx="576064" cy="769441"/>
            </a:xfrm>
            <a:prstGeom prst="rect">
              <a:avLst/>
            </a:prstGeom>
            <a:noFill/>
          </p:spPr>
          <p:txBody>
            <a:bodyPr wrap="square" rtlCol="1">
              <a:spAutoFit/>
            </a:bodyPr>
            <a:lstStyle/>
            <a:p>
              <a:r>
                <a:rPr lang="ar-SA" sz="4400" b="1" dirty="0" smtClean="0">
                  <a:latin typeface="Traditional Arabic" panose="02020603050405020304" pitchFamily="18" charset="-78"/>
                  <a:cs typeface="Traditional Arabic" panose="02020603050405020304" pitchFamily="18" charset="-78"/>
                </a:rPr>
                <a:t>3</a:t>
              </a:r>
              <a:endParaRPr lang="ar-SA" sz="4400" b="1" dirty="0">
                <a:latin typeface="Traditional Arabic" panose="02020603050405020304" pitchFamily="18" charset="-78"/>
                <a:cs typeface="Traditional Arabic" panose="02020603050405020304" pitchFamily="18" charset="-78"/>
              </a:endParaRPr>
            </a:p>
          </p:txBody>
        </p:sp>
      </p:grpSp>
      <p:sp>
        <p:nvSpPr>
          <p:cNvPr id="14" name="مربع نص 13"/>
          <p:cNvSpPr txBox="1"/>
          <p:nvPr/>
        </p:nvSpPr>
        <p:spPr>
          <a:xfrm>
            <a:off x="5652120" y="3068960"/>
            <a:ext cx="2880320" cy="646331"/>
          </a:xfrm>
          <a:prstGeom prst="rect">
            <a:avLst/>
          </a:prstGeom>
          <a:noFill/>
        </p:spPr>
        <p:txBody>
          <a:bodyPr wrap="square" rtlCol="1">
            <a:spAutoFit/>
          </a:bodyPr>
          <a:lstStyle/>
          <a:p>
            <a:pPr marL="285750" indent="-285750">
              <a:buFont typeface="Calibri" panose="020F0502020204030204" pitchFamily="34" charset="0"/>
              <a:buChar char="①"/>
            </a:pPr>
            <a:r>
              <a:rPr lang="ar-SA" sz="3600" b="1" dirty="0" smtClean="0"/>
              <a:t> 3</a:t>
            </a:r>
            <a:r>
              <a:rPr lang="ar-SA" sz="3600" b="1" dirty="0" smtClean="0">
                <a:sym typeface="خطوط الكيلاني للرياضيات_2"/>
              </a:rPr>
              <a:t></a:t>
            </a:r>
            <a:r>
              <a:rPr lang="ar-SA" sz="3600" b="1" dirty="0" smtClean="0"/>
              <a:t> </a:t>
            </a:r>
            <a:endParaRPr lang="ar-SA" sz="3600" b="1" dirty="0"/>
          </a:p>
        </p:txBody>
      </p:sp>
      <p:sp>
        <p:nvSpPr>
          <p:cNvPr id="15" name="مربع نص 14"/>
          <p:cNvSpPr txBox="1"/>
          <p:nvPr/>
        </p:nvSpPr>
        <p:spPr>
          <a:xfrm>
            <a:off x="5580112" y="4653136"/>
            <a:ext cx="2952328" cy="646331"/>
          </a:xfrm>
          <a:prstGeom prst="rect">
            <a:avLst/>
          </a:prstGeom>
          <a:noFill/>
        </p:spPr>
        <p:txBody>
          <a:bodyPr wrap="square" rtlCol="1">
            <a:spAutoFit/>
          </a:bodyPr>
          <a:lstStyle/>
          <a:p>
            <a:pPr marL="571500" indent="-571500">
              <a:buFont typeface="Calibri" panose="020F0502020204030204" pitchFamily="34" charset="0"/>
              <a:buChar char="③"/>
            </a:pPr>
            <a:r>
              <a:rPr lang="ar-SA" sz="3600" b="1" dirty="0" smtClean="0"/>
              <a:t> 18</a:t>
            </a:r>
            <a:endParaRPr lang="ar-SA" sz="3600" b="1" dirty="0"/>
          </a:p>
        </p:txBody>
      </p:sp>
      <p:sp>
        <p:nvSpPr>
          <p:cNvPr id="16" name="مربع نص 15"/>
          <p:cNvSpPr txBox="1"/>
          <p:nvPr/>
        </p:nvSpPr>
        <p:spPr>
          <a:xfrm>
            <a:off x="1403648" y="2948751"/>
            <a:ext cx="3096344" cy="646331"/>
          </a:xfrm>
          <a:prstGeom prst="rect">
            <a:avLst/>
          </a:prstGeom>
          <a:noFill/>
        </p:spPr>
        <p:txBody>
          <a:bodyPr wrap="square" rtlCol="1">
            <a:spAutoFit/>
          </a:bodyPr>
          <a:lstStyle/>
          <a:p>
            <a:pPr marL="571500" indent="-571500">
              <a:buFont typeface="Calibri" panose="020F0502020204030204" pitchFamily="34" charset="0"/>
              <a:buChar char="②"/>
            </a:pPr>
            <a:r>
              <a:rPr lang="ar-SA" sz="3600" b="1" dirty="0" smtClean="0"/>
              <a:t> 9</a:t>
            </a:r>
            <a:endParaRPr lang="ar-SA" sz="3600" b="1" dirty="0"/>
          </a:p>
        </p:txBody>
      </p:sp>
      <p:sp>
        <p:nvSpPr>
          <p:cNvPr id="17" name="مربع نص 16"/>
          <p:cNvSpPr txBox="1"/>
          <p:nvPr/>
        </p:nvSpPr>
        <p:spPr>
          <a:xfrm>
            <a:off x="1115616" y="4532927"/>
            <a:ext cx="3240360" cy="1200329"/>
          </a:xfrm>
          <a:prstGeom prst="rect">
            <a:avLst/>
          </a:prstGeom>
          <a:noFill/>
        </p:spPr>
        <p:txBody>
          <a:bodyPr wrap="square" rtlCol="1">
            <a:spAutoFit/>
          </a:bodyPr>
          <a:lstStyle/>
          <a:p>
            <a:pPr marL="571500" indent="-571500">
              <a:buFont typeface="Calibri" panose="020F0502020204030204" pitchFamily="34" charset="0"/>
              <a:buChar char="④"/>
            </a:pPr>
            <a:r>
              <a:rPr lang="ar-SA" sz="3600" b="1" dirty="0" smtClean="0"/>
              <a:t> 27</a:t>
            </a:r>
            <a:endParaRPr lang="ar-SA" sz="3600" b="1" dirty="0"/>
          </a:p>
          <a:p>
            <a:pPr marL="571500" indent="-571500">
              <a:buFont typeface="Calibri" panose="020F0502020204030204" pitchFamily="34" charset="0"/>
              <a:buChar char="④"/>
            </a:pPr>
            <a:endParaRPr lang="ar-SA" sz="3600" b="1" dirty="0"/>
          </a:p>
        </p:txBody>
      </p:sp>
      <p:sp>
        <p:nvSpPr>
          <p:cNvPr id="18" name="مربع نص 17"/>
          <p:cNvSpPr txBox="1"/>
          <p:nvPr/>
        </p:nvSpPr>
        <p:spPr>
          <a:xfrm>
            <a:off x="6636444" y="3140968"/>
            <a:ext cx="612068" cy="646331"/>
          </a:xfrm>
          <a:prstGeom prst="rect">
            <a:avLst/>
          </a:prstGeom>
          <a:noFill/>
        </p:spPr>
        <p:txBody>
          <a:bodyPr wrap="square" rtlCol="1">
            <a:spAutoFit/>
          </a:bodyPr>
          <a:lstStyle/>
          <a:p>
            <a:r>
              <a:rPr lang="ar-SA" sz="3600" b="1" dirty="0" smtClean="0"/>
              <a:t>3</a:t>
            </a:r>
            <a:endParaRPr lang="ar-SA" sz="3600" b="1" dirty="0"/>
          </a:p>
        </p:txBody>
      </p:sp>
    </p:spTree>
    <p:extLst>
      <p:ext uri="{BB962C8B-B14F-4D97-AF65-F5344CB8AC3E}">
        <p14:creationId xmlns:p14="http://schemas.microsoft.com/office/powerpoint/2010/main" val="34821796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7384"/>
            <a:ext cx="9144000" cy="6975049"/>
          </a:xfrm>
          <a:prstGeom prst="rect">
            <a:avLst/>
          </a:prstGeom>
        </p:spPr>
      </p:pic>
      <p:sp>
        <p:nvSpPr>
          <p:cNvPr id="2" name="مستطيل 1"/>
          <p:cNvSpPr/>
          <p:nvPr/>
        </p:nvSpPr>
        <p:spPr>
          <a:xfrm>
            <a:off x="1231595" y="332656"/>
            <a:ext cx="7771679" cy="707886"/>
          </a:xfrm>
          <a:prstGeom prst="rect">
            <a:avLst/>
          </a:prstGeom>
        </p:spPr>
        <p:txBody>
          <a:bodyPr wrap="none">
            <a:spAutoFit/>
          </a:bodyPr>
          <a:lstStyle/>
          <a:p>
            <a:r>
              <a:rPr lang="ar-SA" sz="4000" b="1" dirty="0" smtClean="0">
                <a:latin typeface="Traditional Arabic" panose="02020603050405020304" pitchFamily="18" charset="-78"/>
                <a:cs typeface="Traditional Arabic" panose="02020603050405020304" pitchFamily="18" charset="-78"/>
              </a:rPr>
              <a:t>21/ إذا كان اليوم الأربعاء . فبعد 60 يوماً سيكون ...</a:t>
            </a:r>
            <a:endParaRPr lang="en-US" sz="4000" b="1" dirty="0">
              <a:latin typeface="Traditional Arabic" panose="02020603050405020304" pitchFamily="18" charset="-78"/>
              <a:cs typeface="Traditional Arabic" panose="02020603050405020304" pitchFamily="18" charset="-78"/>
            </a:endParaRPr>
          </a:p>
        </p:txBody>
      </p:sp>
      <p:sp>
        <p:nvSpPr>
          <p:cNvPr id="5" name="مربع نص 4"/>
          <p:cNvSpPr txBox="1"/>
          <p:nvPr/>
        </p:nvSpPr>
        <p:spPr>
          <a:xfrm>
            <a:off x="5724128" y="1484784"/>
            <a:ext cx="2592288" cy="646331"/>
          </a:xfrm>
          <a:prstGeom prst="rect">
            <a:avLst/>
          </a:prstGeom>
          <a:noFill/>
        </p:spPr>
        <p:txBody>
          <a:bodyPr wrap="square" rtlCol="1">
            <a:spAutoFit/>
          </a:bodyPr>
          <a:lstStyle/>
          <a:p>
            <a:pPr marL="285750" indent="-285750">
              <a:buFont typeface="Calibri" panose="020F0502020204030204" pitchFamily="34" charset="0"/>
              <a:buChar char="①"/>
            </a:pPr>
            <a:r>
              <a:rPr lang="ar-SA" sz="3600" b="1" dirty="0" smtClean="0">
                <a:latin typeface="Traditional Arabic" panose="02020603050405020304" pitchFamily="18" charset="-78"/>
                <a:cs typeface="Traditional Arabic" panose="02020603050405020304" pitchFamily="18" charset="-78"/>
              </a:rPr>
              <a:t> السبت</a:t>
            </a:r>
            <a:endParaRPr lang="ar-SA" sz="3600" b="1" dirty="0">
              <a:latin typeface="Traditional Arabic" panose="02020603050405020304" pitchFamily="18" charset="-78"/>
              <a:cs typeface="Traditional Arabic" panose="02020603050405020304" pitchFamily="18" charset="-78"/>
            </a:endParaRPr>
          </a:p>
        </p:txBody>
      </p:sp>
      <p:sp>
        <p:nvSpPr>
          <p:cNvPr id="6" name="مربع نص 5"/>
          <p:cNvSpPr txBox="1"/>
          <p:nvPr/>
        </p:nvSpPr>
        <p:spPr>
          <a:xfrm>
            <a:off x="5868144" y="2566645"/>
            <a:ext cx="2448272" cy="646331"/>
          </a:xfrm>
          <a:prstGeom prst="rect">
            <a:avLst/>
          </a:prstGeom>
          <a:noFill/>
        </p:spPr>
        <p:txBody>
          <a:bodyPr wrap="square" rtlCol="1">
            <a:spAutoFit/>
          </a:bodyPr>
          <a:lstStyle/>
          <a:p>
            <a:pPr marL="571500" indent="-571500">
              <a:buFont typeface="Calibri" panose="020F0502020204030204" pitchFamily="34" charset="0"/>
              <a:buChar char="②"/>
            </a:pPr>
            <a:r>
              <a:rPr lang="ar-SA" sz="3600" b="1" dirty="0" smtClean="0">
                <a:latin typeface="Traditional Arabic" panose="02020603050405020304" pitchFamily="18" charset="-78"/>
                <a:cs typeface="Traditional Arabic" panose="02020603050405020304" pitchFamily="18" charset="-78"/>
              </a:rPr>
              <a:t> الأحد</a:t>
            </a:r>
            <a:endParaRPr lang="ar-SA" sz="3600" b="1" dirty="0">
              <a:latin typeface="Traditional Arabic" panose="02020603050405020304" pitchFamily="18" charset="-78"/>
              <a:cs typeface="Traditional Arabic" panose="02020603050405020304" pitchFamily="18" charset="-78"/>
            </a:endParaRPr>
          </a:p>
        </p:txBody>
      </p:sp>
      <p:sp>
        <p:nvSpPr>
          <p:cNvPr id="7" name="مربع نص 6"/>
          <p:cNvSpPr txBox="1"/>
          <p:nvPr/>
        </p:nvSpPr>
        <p:spPr>
          <a:xfrm>
            <a:off x="5580112" y="3862789"/>
            <a:ext cx="2592288" cy="646331"/>
          </a:xfrm>
          <a:prstGeom prst="rect">
            <a:avLst/>
          </a:prstGeom>
          <a:noFill/>
        </p:spPr>
        <p:txBody>
          <a:bodyPr wrap="square" rtlCol="1">
            <a:spAutoFit/>
          </a:bodyPr>
          <a:lstStyle/>
          <a:p>
            <a:pPr marL="571500" indent="-571500">
              <a:buFont typeface="Calibri" panose="020F0502020204030204" pitchFamily="34" charset="0"/>
              <a:buChar char="③"/>
            </a:pPr>
            <a:r>
              <a:rPr lang="ar-SA" sz="3600" b="1" dirty="0" smtClean="0">
                <a:latin typeface="Traditional Arabic" panose="02020603050405020304" pitchFamily="18" charset="-78"/>
                <a:cs typeface="Traditional Arabic" panose="02020603050405020304" pitchFamily="18" charset="-78"/>
              </a:rPr>
              <a:t> الاثنين </a:t>
            </a:r>
            <a:endParaRPr lang="ar-SA" sz="3600" b="1" dirty="0">
              <a:latin typeface="Traditional Arabic" panose="02020603050405020304" pitchFamily="18" charset="-78"/>
              <a:cs typeface="Traditional Arabic" panose="02020603050405020304" pitchFamily="18" charset="-78"/>
            </a:endParaRPr>
          </a:p>
        </p:txBody>
      </p:sp>
      <p:sp>
        <p:nvSpPr>
          <p:cNvPr id="8" name="مربع نص 7"/>
          <p:cNvSpPr txBox="1"/>
          <p:nvPr/>
        </p:nvSpPr>
        <p:spPr>
          <a:xfrm>
            <a:off x="5483794" y="5158933"/>
            <a:ext cx="2688606" cy="646331"/>
          </a:xfrm>
          <a:prstGeom prst="rect">
            <a:avLst/>
          </a:prstGeom>
          <a:noFill/>
        </p:spPr>
        <p:txBody>
          <a:bodyPr wrap="square" rtlCol="1">
            <a:spAutoFit/>
          </a:bodyPr>
          <a:lstStyle/>
          <a:p>
            <a:pPr marL="571500" indent="-571500">
              <a:buFont typeface="Calibri" panose="020F0502020204030204" pitchFamily="34" charset="0"/>
              <a:buChar char="④"/>
            </a:pPr>
            <a:r>
              <a:rPr lang="ar-SA" sz="3600" b="1" dirty="0" smtClean="0">
                <a:latin typeface="Traditional Arabic" panose="02020603050405020304" pitchFamily="18" charset="-78"/>
                <a:cs typeface="Traditional Arabic" panose="02020603050405020304" pitchFamily="18" charset="-78"/>
              </a:rPr>
              <a:t> الثلاثاء</a:t>
            </a:r>
            <a:endParaRPr lang="ar-SA" sz="36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5891604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invX="1"/>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233" y="72008"/>
            <a:ext cx="9116767" cy="674136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مستطيل 2"/>
          <p:cNvSpPr/>
          <p:nvPr/>
        </p:nvSpPr>
        <p:spPr>
          <a:xfrm>
            <a:off x="395536" y="476672"/>
            <a:ext cx="8424935" cy="1323439"/>
          </a:xfrm>
          <a:prstGeom prst="rect">
            <a:avLst/>
          </a:prstGeom>
        </p:spPr>
        <p:txBody>
          <a:bodyPr wrap="square">
            <a:spAutoFit/>
          </a:bodyPr>
          <a:lstStyle/>
          <a:p>
            <a:r>
              <a:rPr lang="ar-SA" sz="4000" b="1" dirty="0" smtClean="0">
                <a:latin typeface="Traditional Arabic" panose="02020603050405020304" pitchFamily="18" charset="-78"/>
                <a:cs typeface="Traditional Arabic" panose="02020603050405020304" pitchFamily="18" charset="-78"/>
              </a:rPr>
              <a:t>22/ ضعف مجموع ثلاثة أعداد متتالية يساوي 30 , فإن العدد الأصغر منها  </a:t>
            </a:r>
            <a:endParaRPr lang="en-US" sz="4000" b="1" baseline="30000" dirty="0">
              <a:latin typeface="Traditional Arabic" panose="02020603050405020304" pitchFamily="18" charset="-78"/>
              <a:cs typeface="Traditional Arabic" panose="02020603050405020304" pitchFamily="18" charset="-78"/>
            </a:endParaRPr>
          </a:p>
        </p:txBody>
      </p:sp>
      <p:sp>
        <p:nvSpPr>
          <p:cNvPr id="4" name="مستطيل 3"/>
          <p:cNvSpPr/>
          <p:nvPr/>
        </p:nvSpPr>
        <p:spPr>
          <a:xfrm>
            <a:off x="5460945" y="2636912"/>
            <a:ext cx="2974637" cy="584775"/>
          </a:xfrm>
          <a:prstGeom prst="rect">
            <a:avLst/>
          </a:prstGeom>
        </p:spPr>
        <p:txBody>
          <a:bodyPr wrap="square">
            <a:spAutoFit/>
          </a:bodyPr>
          <a:lstStyle/>
          <a:p>
            <a:pPr marL="285750" indent="-285750">
              <a:buFont typeface="Calibri" panose="020F0502020204030204" pitchFamily="34" charset="0"/>
              <a:buChar char="①"/>
            </a:pPr>
            <a:r>
              <a:rPr lang="ar-SA" sz="3200" b="1" dirty="0"/>
              <a:t> </a:t>
            </a:r>
            <a:r>
              <a:rPr lang="ar-SA" sz="3200" b="1" dirty="0" smtClean="0"/>
              <a:t>1</a:t>
            </a:r>
            <a:endParaRPr lang="ar-SA" sz="3200" b="1" dirty="0"/>
          </a:p>
        </p:txBody>
      </p:sp>
      <p:sp>
        <p:nvSpPr>
          <p:cNvPr id="6" name="مربع نص 5"/>
          <p:cNvSpPr txBox="1"/>
          <p:nvPr/>
        </p:nvSpPr>
        <p:spPr>
          <a:xfrm>
            <a:off x="5652120" y="3789040"/>
            <a:ext cx="2952328" cy="646331"/>
          </a:xfrm>
          <a:prstGeom prst="rect">
            <a:avLst/>
          </a:prstGeom>
          <a:noFill/>
        </p:spPr>
        <p:txBody>
          <a:bodyPr wrap="square" rtlCol="1">
            <a:spAutoFit/>
          </a:bodyPr>
          <a:lstStyle/>
          <a:p>
            <a:pPr marL="571500" indent="-571500">
              <a:buFont typeface="Calibri" panose="020F0502020204030204" pitchFamily="34" charset="0"/>
              <a:buChar char="③"/>
            </a:pPr>
            <a:r>
              <a:rPr lang="ar-SA" sz="3600" b="1" dirty="0"/>
              <a:t>  </a:t>
            </a:r>
            <a:r>
              <a:rPr lang="ar-SA" sz="3600" b="1" dirty="0" smtClean="0"/>
              <a:t>3</a:t>
            </a:r>
            <a:endParaRPr lang="ar-SA" sz="3600" b="1" dirty="0"/>
          </a:p>
        </p:txBody>
      </p:sp>
      <p:sp>
        <p:nvSpPr>
          <p:cNvPr id="7" name="مربع نص 6"/>
          <p:cNvSpPr txBox="1"/>
          <p:nvPr/>
        </p:nvSpPr>
        <p:spPr>
          <a:xfrm>
            <a:off x="1547664" y="2638653"/>
            <a:ext cx="3096344" cy="646331"/>
          </a:xfrm>
          <a:prstGeom prst="rect">
            <a:avLst/>
          </a:prstGeom>
          <a:noFill/>
        </p:spPr>
        <p:txBody>
          <a:bodyPr wrap="square" rtlCol="1">
            <a:spAutoFit/>
          </a:bodyPr>
          <a:lstStyle/>
          <a:p>
            <a:pPr marL="571500" indent="-571500">
              <a:buFont typeface="Calibri" panose="020F0502020204030204" pitchFamily="34" charset="0"/>
              <a:buChar char="②"/>
            </a:pPr>
            <a:r>
              <a:rPr lang="ar-SA" sz="3600" b="1" dirty="0"/>
              <a:t>  </a:t>
            </a:r>
            <a:r>
              <a:rPr lang="ar-SA" sz="3600" b="1" dirty="0" smtClean="0"/>
              <a:t>2</a:t>
            </a:r>
            <a:endParaRPr lang="ar-SA" sz="3600" b="1" dirty="0"/>
          </a:p>
        </p:txBody>
      </p:sp>
      <p:sp>
        <p:nvSpPr>
          <p:cNvPr id="8" name="مربع نص 7"/>
          <p:cNvSpPr txBox="1"/>
          <p:nvPr/>
        </p:nvSpPr>
        <p:spPr>
          <a:xfrm>
            <a:off x="1547664" y="3740839"/>
            <a:ext cx="3240360" cy="1200329"/>
          </a:xfrm>
          <a:prstGeom prst="rect">
            <a:avLst/>
          </a:prstGeom>
          <a:noFill/>
        </p:spPr>
        <p:txBody>
          <a:bodyPr wrap="square" rtlCol="1">
            <a:spAutoFit/>
          </a:bodyPr>
          <a:lstStyle/>
          <a:p>
            <a:pPr marL="571500" indent="-571500">
              <a:buFont typeface="Calibri" panose="020F0502020204030204" pitchFamily="34" charset="0"/>
              <a:buChar char="④"/>
            </a:pPr>
            <a:r>
              <a:rPr lang="ar-SA" sz="3600" b="1" dirty="0" smtClean="0">
                <a:sym typeface="خطوط الكيلاني للرياضيات_3"/>
              </a:rPr>
              <a:t> 4</a:t>
            </a:r>
            <a:endParaRPr lang="ar-SA" sz="3600" b="1" dirty="0"/>
          </a:p>
          <a:p>
            <a:pPr marL="571500" indent="-571500">
              <a:buFont typeface="Calibri" panose="020F0502020204030204" pitchFamily="34" charset="0"/>
              <a:buChar char="④"/>
            </a:pPr>
            <a:endParaRPr lang="ar-SA" sz="3600" b="1" dirty="0"/>
          </a:p>
        </p:txBody>
      </p:sp>
    </p:spTree>
    <p:extLst>
      <p:ext uri="{BB962C8B-B14F-4D97-AF65-F5344CB8AC3E}">
        <p14:creationId xmlns:p14="http://schemas.microsoft.com/office/powerpoint/2010/main" val="30037940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invX="1"/>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صورة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358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mc:AlternateContent xmlns:mc="http://schemas.openxmlformats.org/markup-compatibility/2006" xmlns:a14="http://schemas.microsoft.com/office/drawing/2010/main">
        <mc:Choice Requires="a14">
          <p:sp>
            <p:nvSpPr>
              <p:cNvPr id="8" name="مربع نص 7"/>
              <p:cNvSpPr txBox="1"/>
              <p:nvPr/>
            </p:nvSpPr>
            <p:spPr>
              <a:xfrm>
                <a:off x="5004048" y="2829129"/>
                <a:ext cx="2880320" cy="724237"/>
              </a:xfrm>
              <a:prstGeom prst="rect">
                <a:avLst/>
              </a:prstGeom>
              <a:noFill/>
            </p:spPr>
            <p:txBody>
              <a:bodyPr wrap="square" rtlCol="1">
                <a:spAutoFit/>
              </a:bodyPr>
              <a:lstStyle/>
              <a:p>
                <a:pPr marL="285750" indent="-285750">
                  <a:buFont typeface="Calibri" panose="020F0502020204030204" pitchFamily="34" charset="0"/>
                  <a:buChar char="①"/>
                </a:pPr>
                <a14:m>
                  <m:oMath xmlns:m="http://schemas.openxmlformats.org/officeDocument/2006/math">
                    <m:rad>
                      <m:radPr>
                        <m:degHide m:val="on"/>
                        <m:ctrlPr>
                          <a:rPr lang="ar-SA" sz="3600" b="1" i="1" dirty="0" smtClean="0">
                            <a:latin typeface="Cambria Math" panose="02040503050406030204" pitchFamily="18" charset="0"/>
                          </a:rPr>
                        </m:ctrlPr>
                      </m:radPr>
                      <m:deg/>
                      <m:e>
                        <m:r>
                          <a:rPr lang="ar-SA" sz="3600" b="1" i="1" dirty="0" smtClean="0">
                            <a:latin typeface="Cambria Math"/>
                          </a:rPr>
                          <m:t>𝟕</m:t>
                        </m:r>
                      </m:e>
                    </m:rad>
                    <m:r>
                      <a:rPr lang="ar-SA" sz="3600" b="1" i="1" dirty="0" smtClean="0">
                        <a:latin typeface="Cambria Math"/>
                      </a:rPr>
                      <m:t>   </m:t>
                    </m:r>
                  </m:oMath>
                </a14:m>
                <a:endParaRPr lang="ar-SA" sz="3600" b="1" dirty="0"/>
              </a:p>
            </p:txBody>
          </p:sp>
        </mc:Choice>
        <mc:Fallback xmlns="">
          <p:sp>
            <p:nvSpPr>
              <p:cNvPr id="8" name="مربع نص 7"/>
              <p:cNvSpPr txBox="1">
                <a:spLocks noRot="1" noChangeAspect="1" noMove="1" noResize="1" noEditPoints="1" noAdjustHandles="1" noChangeArrowheads="1" noChangeShapeType="1" noTextEdit="1"/>
              </p:cNvSpPr>
              <p:nvPr/>
            </p:nvSpPr>
            <p:spPr>
              <a:xfrm>
                <a:off x="5004048" y="2829129"/>
                <a:ext cx="2880320" cy="724237"/>
              </a:xfrm>
              <a:prstGeom prst="rect">
                <a:avLst/>
              </a:prstGeom>
              <a:blipFill rotWithShape="1">
                <a:blip r:embed="rId3"/>
                <a:stretch>
                  <a:fillRect/>
                </a:stretch>
              </a:blipFill>
            </p:spPr>
            <p:txBody>
              <a:bodyPr/>
              <a:lstStyle/>
              <a:p>
                <a:r>
                  <a:rPr lang="ar-SA">
                    <a:noFill/>
                  </a:rPr>
                  <a:t> </a:t>
                </a:r>
              </a:p>
            </p:txBody>
          </p:sp>
        </mc:Fallback>
      </mc:AlternateContent>
      <p:sp>
        <p:nvSpPr>
          <p:cNvPr id="9" name="مربع نص 8"/>
          <p:cNvSpPr txBox="1"/>
          <p:nvPr/>
        </p:nvSpPr>
        <p:spPr>
          <a:xfrm>
            <a:off x="4716016" y="4413305"/>
            <a:ext cx="2952328" cy="646331"/>
          </a:xfrm>
          <a:prstGeom prst="rect">
            <a:avLst/>
          </a:prstGeom>
          <a:noFill/>
        </p:spPr>
        <p:txBody>
          <a:bodyPr wrap="square" rtlCol="1">
            <a:spAutoFit/>
          </a:bodyPr>
          <a:lstStyle/>
          <a:p>
            <a:pPr marL="571500" indent="-571500">
              <a:buFont typeface="Calibri" panose="020F0502020204030204" pitchFamily="34" charset="0"/>
              <a:buChar char="③"/>
            </a:pPr>
            <a:r>
              <a:rPr lang="ar-SA" sz="3600" b="1" dirty="0" smtClean="0"/>
              <a:t> </a:t>
            </a:r>
            <a:r>
              <a:rPr lang="en-US" sz="3600" b="1" dirty="0" smtClean="0"/>
              <a:t>5</a:t>
            </a:r>
            <a:endParaRPr lang="ar-SA" sz="3600" b="1" dirty="0"/>
          </a:p>
        </p:txBody>
      </p:sp>
      <mc:AlternateContent xmlns:mc="http://schemas.openxmlformats.org/markup-compatibility/2006" xmlns:a14="http://schemas.microsoft.com/office/drawing/2010/main">
        <mc:Choice Requires="a14">
          <p:sp>
            <p:nvSpPr>
              <p:cNvPr id="10" name="مربع نص 9"/>
              <p:cNvSpPr txBox="1"/>
              <p:nvPr/>
            </p:nvSpPr>
            <p:spPr>
              <a:xfrm>
                <a:off x="539552" y="2708920"/>
                <a:ext cx="3096344" cy="724237"/>
              </a:xfrm>
              <a:prstGeom prst="rect">
                <a:avLst/>
              </a:prstGeom>
              <a:noFill/>
            </p:spPr>
            <p:txBody>
              <a:bodyPr wrap="square" rtlCol="1">
                <a:spAutoFit/>
              </a:bodyPr>
              <a:lstStyle/>
              <a:p>
                <a:pPr marL="571500" indent="-571500">
                  <a:buFont typeface="Calibri" panose="020F0502020204030204" pitchFamily="34" charset="0"/>
                  <a:buChar char="②"/>
                </a:pPr>
                <a:r>
                  <a:rPr lang="ar-SA" sz="3600" b="1" dirty="0" smtClean="0"/>
                  <a:t> </a:t>
                </a:r>
                <a14:m>
                  <m:oMath xmlns:m="http://schemas.openxmlformats.org/officeDocument/2006/math">
                    <m:rad>
                      <m:radPr>
                        <m:degHide m:val="on"/>
                        <m:ctrlPr>
                          <a:rPr lang="ar-SA" sz="3600" b="1" i="1" smtClean="0">
                            <a:latin typeface="Cambria Math" panose="02040503050406030204" pitchFamily="18" charset="0"/>
                          </a:rPr>
                        </m:ctrlPr>
                      </m:radPr>
                      <m:deg/>
                      <m:e>
                        <m:r>
                          <a:rPr lang="ar-SA" sz="3600" b="1" i="1" smtClean="0">
                            <a:latin typeface="Cambria Math"/>
                          </a:rPr>
                          <m:t>𝟐𝟎</m:t>
                        </m:r>
                      </m:e>
                    </m:rad>
                  </m:oMath>
                </a14:m>
                <a:endParaRPr lang="ar-SA" sz="3600" b="1" dirty="0"/>
              </a:p>
            </p:txBody>
          </p:sp>
        </mc:Choice>
        <mc:Fallback xmlns="">
          <p:sp>
            <p:nvSpPr>
              <p:cNvPr id="10" name="مربع نص 9"/>
              <p:cNvSpPr txBox="1">
                <a:spLocks noRot="1" noChangeAspect="1" noMove="1" noResize="1" noEditPoints="1" noAdjustHandles="1" noChangeArrowheads="1" noChangeShapeType="1" noTextEdit="1"/>
              </p:cNvSpPr>
              <p:nvPr/>
            </p:nvSpPr>
            <p:spPr>
              <a:xfrm>
                <a:off x="539552" y="2708920"/>
                <a:ext cx="3096344" cy="724237"/>
              </a:xfrm>
              <a:prstGeom prst="rect">
                <a:avLst/>
              </a:prstGeom>
              <a:blipFill rotWithShape="1">
                <a:blip r:embed="rId4"/>
                <a:stretch>
                  <a:fillRect t="-5882" r="-6509" b="-29412"/>
                </a:stretch>
              </a:blipFill>
            </p:spPr>
            <p:txBody>
              <a:bodyPr/>
              <a:lstStyle/>
              <a:p>
                <a:r>
                  <a:rPr lang="ar-SA">
                    <a:noFill/>
                  </a:rPr>
                  <a:t> </a:t>
                </a:r>
              </a:p>
            </p:txBody>
          </p:sp>
        </mc:Fallback>
      </mc:AlternateContent>
      <p:sp>
        <p:nvSpPr>
          <p:cNvPr id="11" name="مربع نص 10"/>
          <p:cNvSpPr txBox="1"/>
          <p:nvPr/>
        </p:nvSpPr>
        <p:spPr>
          <a:xfrm>
            <a:off x="251520" y="4293096"/>
            <a:ext cx="3240360" cy="1200329"/>
          </a:xfrm>
          <a:prstGeom prst="rect">
            <a:avLst/>
          </a:prstGeom>
          <a:noFill/>
        </p:spPr>
        <p:txBody>
          <a:bodyPr wrap="square" rtlCol="1">
            <a:spAutoFit/>
          </a:bodyPr>
          <a:lstStyle/>
          <a:p>
            <a:pPr marL="571500" indent="-571500">
              <a:buFont typeface="Calibri" panose="020F0502020204030204" pitchFamily="34" charset="0"/>
              <a:buChar char="④"/>
            </a:pPr>
            <a:r>
              <a:rPr lang="en-US" sz="3600" b="1" dirty="0" smtClean="0"/>
              <a:t>7</a:t>
            </a:r>
            <a:endParaRPr lang="ar-SA" sz="3600" b="1" dirty="0"/>
          </a:p>
          <a:p>
            <a:pPr marL="571500" indent="-571500">
              <a:buFont typeface="Calibri" panose="020F0502020204030204" pitchFamily="34" charset="0"/>
              <a:buChar char="④"/>
            </a:pPr>
            <a:endParaRPr lang="ar-SA" sz="3600" b="1" dirty="0"/>
          </a:p>
        </p:txBody>
      </p:sp>
      <mc:AlternateContent xmlns:mc="http://schemas.openxmlformats.org/markup-compatibility/2006" xmlns:a14="http://schemas.microsoft.com/office/drawing/2010/main">
        <mc:Choice Requires="a14">
          <p:sp>
            <p:nvSpPr>
              <p:cNvPr id="7" name="مربع نص 6"/>
              <p:cNvSpPr txBox="1"/>
              <p:nvPr/>
            </p:nvSpPr>
            <p:spPr>
              <a:xfrm>
                <a:off x="-36512" y="548680"/>
                <a:ext cx="9073008" cy="1065613"/>
              </a:xfrm>
              <a:prstGeom prst="rect">
                <a:avLst/>
              </a:prstGeom>
              <a:noFill/>
            </p:spPr>
            <p:txBody>
              <a:bodyPr wrap="square" rtlCol="1">
                <a:spAutoFit/>
              </a:bodyPr>
              <a:lstStyle/>
              <a:p>
                <a:pPr algn="ctr"/>
                <a:r>
                  <a:rPr lang="ar-SA" sz="4800" b="1" dirty="0" smtClean="0">
                    <a:latin typeface="Traditional Arabic" panose="02020603050405020304" pitchFamily="18" charset="-78"/>
                    <a:cs typeface="Traditional Arabic" panose="02020603050405020304" pitchFamily="18" charset="-78"/>
                  </a:rPr>
                  <a:t>23/  </a:t>
                </a:r>
                <a14:m>
                  <m:oMath xmlns:m="http://schemas.openxmlformats.org/officeDocument/2006/math">
                    <m:rad>
                      <m:radPr>
                        <m:degHide m:val="on"/>
                        <m:ctrlPr>
                          <a:rPr lang="ar-SA" sz="4800" b="1" i="1" smtClean="0">
                            <a:latin typeface="Cambria Math" panose="02040503050406030204" pitchFamily="18" charset="0"/>
                            <a:cs typeface="Traditional Arabic" panose="02020603050405020304" pitchFamily="18" charset="-78"/>
                            <a:sym typeface="خطوط الكيلاني للرياضيات_2"/>
                          </a:rPr>
                        </m:ctrlPr>
                      </m:radPr>
                      <m:deg/>
                      <m:e>
                        <m:sSup>
                          <m:sSupPr>
                            <m:ctrlPr>
                              <a:rPr lang="ar-SA" sz="4800" b="1" i="1" smtClean="0">
                                <a:latin typeface="Cambria Math" panose="02040503050406030204" pitchFamily="18" charset="0"/>
                                <a:cs typeface="Traditional Arabic" panose="02020603050405020304" pitchFamily="18" charset="-78"/>
                                <a:sym typeface="خطوط الكيلاني للرياضيات_2"/>
                              </a:rPr>
                            </m:ctrlPr>
                          </m:sSupPr>
                          <m:e>
                            <m:r>
                              <a:rPr lang="ar-SA" sz="4800" b="1" i="1" smtClean="0">
                                <a:latin typeface="Cambria Math"/>
                                <a:cs typeface="Traditional Arabic" panose="02020603050405020304" pitchFamily="18" charset="-78"/>
                                <a:sym typeface="خطوط الكيلاني للرياضيات_2"/>
                              </a:rPr>
                              <m:t>𝟒</m:t>
                            </m:r>
                          </m:e>
                          <m:sup>
                            <m:r>
                              <a:rPr lang="ar-SA" sz="4800" b="1" i="1" smtClean="0">
                                <a:latin typeface="Cambria Math"/>
                                <a:cs typeface="Traditional Arabic" panose="02020603050405020304" pitchFamily="18" charset="-78"/>
                                <a:sym typeface="خطوط الكيلاني للرياضيات_2"/>
                              </a:rPr>
                              <m:t>𝟐</m:t>
                            </m:r>
                            <m:r>
                              <a:rPr lang="ar-SA" sz="4800" b="1" i="1" smtClean="0">
                                <a:latin typeface="Cambria Math"/>
                                <a:cs typeface="Traditional Arabic" panose="02020603050405020304" pitchFamily="18" charset="-78"/>
                                <a:sym typeface="خطوط الكيلاني للرياضيات_2"/>
                              </a:rPr>
                              <m:t>+</m:t>
                            </m:r>
                            <m:sSup>
                              <m:sSupPr>
                                <m:ctrlPr>
                                  <a:rPr lang="en-US" sz="4800" b="1" i="1" smtClean="0">
                                    <a:latin typeface="Cambria Math" panose="02040503050406030204" pitchFamily="18" charset="0"/>
                                    <a:cs typeface="Traditional Arabic" panose="02020603050405020304" pitchFamily="18" charset="-78"/>
                                    <a:sym typeface="خطوط الكيلاني للرياضيات_2"/>
                                  </a:rPr>
                                </m:ctrlPr>
                              </m:sSupPr>
                              <m:e>
                                <m:d>
                                  <m:dPr>
                                    <m:ctrlPr>
                                      <a:rPr lang="en-US" sz="4800" b="1" i="1" smtClean="0">
                                        <a:latin typeface="Cambria Math" panose="02040503050406030204" pitchFamily="18" charset="0"/>
                                        <a:cs typeface="Traditional Arabic" panose="02020603050405020304" pitchFamily="18" charset="-78"/>
                                        <a:sym typeface="خطوط الكيلاني للرياضيات_2"/>
                                      </a:rPr>
                                    </m:ctrlPr>
                                  </m:dPr>
                                  <m:e>
                                    <m:r>
                                      <a:rPr lang="en-US" sz="4800" b="1" i="1" smtClean="0">
                                        <a:latin typeface="Cambria Math"/>
                                        <a:cs typeface="Traditional Arabic" panose="02020603050405020304" pitchFamily="18" charset="-78"/>
                                        <a:sym typeface="خطوط الكيلاني للرياضيات_2"/>
                                      </a:rPr>
                                      <m:t> </m:t>
                                    </m:r>
                                    <m:r>
                                      <a:rPr lang="en-US" sz="4800" b="1" i="1" smtClean="0">
                                        <a:latin typeface="Cambria Math"/>
                                        <a:cs typeface="Traditional Arabic" panose="02020603050405020304" pitchFamily="18" charset="-78"/>
                                        <a:sym typeface="خطوط الكيلاني للرياضيات_2"/>
                                      </a:rPr>
                                      <m:t>𝟐</m:t>
                                    </m:r>
                                    <m:r>
                                      <a:rPr lang="en-US" sz="4800" b="1" i="1" smtClean="0">
                                        <a:latin typeface="Cambria Math"/>
                                        <a:cs typeface="Traditional Arabic" panose="02020603050405020304" pitchFamily="18" charset="-78"/>
                                        <a:sym typeface="خطوط الكيلاني للرياضيات_2"/>
                                      </a:rPr>
                                      <m:t> , </m:t>
                                    </m:r>
                                    <m:r>
                                      <a:rPr lang="en-US" sz="4800" b="1" i="1" smtClean="0">
                                        <a:latin typeface="Cambria Math"/>
                                        <a:cs typeface="Traditional Arabic" panose="02020603050405020304" pitchFamily="18" charset="-78"/>
                                        <a:sym typeface="خطوط الكيلاني للرياضيات_2"/>
                                      </a:rPr>
                                      <m:t>𝟗</m:t>
                                    </m:r>
                                    <m:r>
                                      <a:rPr lang="en-US" sz="4800" b="1" i="1" smtClean="0">
                                        <a:latin typeface="Cambria Math"/>
                                        <a:cs typeface="Traditional Arabic" panose="02020603050405020304" pitchFamily="18" charset="-78"/>
                                        <a:sym typeface="خطوط الكيلاني للرياضيات_2"/>
                                      </a:rPr>
                                      <m:t> </m:t>
                                    </m:r>
                                  </m:e>
                                </m:d>
                              </m:e>
                              <m:sup>
                                <m:r>
                                  <a:rPr lang="en-US" sz="4800" b="1" i="1" smtClean="0">
                                    <a:latin typeface="Cambria Math"/>
                                    <a:cs typeface="Traditional Arabic" panose="02020603050405020304" pitchFamily="18" charset="-78"/>
                                    <a:sym typeface="خطوط الكيلاني للرياضيات_2"/>
                                  </a:rPr>
                                  <m:t>𝟐</m:t>
                                </m:r>
                              </m:sup>
                            </m:sSup>
                          </m:sup>
                        </m:sSup>
                      </m:e>
                    </m:rad>
                  </m:oMath>
                </a14:m>
                <a:r>
                  <a:rPr lang="ar-SA" sz="4800" b="1" dirty="0" smtClean="0">
                    <a:latin typeface="Traditional Arabic" panose="02020603050405020304" pitchFamily="18" charset="-78"/>
                    <a:cs typeface="Traditional Arabic" panose="02020603050405020304" pitchFamily="18" charset="-78"/>
                    <a:sym typeface="خطوط الكيلاني للرياضيات_3"/>
                  </a:rPr>
                  <a:t>= .....</a:t>
                </a:r>
                <a:endParaRPr lang="ar-SA" sz="4800" b="1" dirty="0">
                  <a:latin typeface="Traditional Arabic" panose="02020603050405020304" pitchFamily="18" charset="-78"/>
                  <a:cs typeface="Traditional Arabic" panose="02020603050405020304" pitchFamily="18" charset="-78"/>
                </a:endParaRPr>
              </a:p>
            </p:txBody>
          </p:sp>
        </mc:Choice>
        <mc:Fallback xmlns="">
          <p:sp>
            <p:nvSpPr>
              <p:cNvPr id="7" name="مربع نص 6"/>
              <p:cNvSpPr txBox="1">
                <a:spLocks noRot="1" noChangeAspect="1" noMove="1" noResize="1" noEditPoints="1" noAdjustHandles="1" noChangeArrowheads="1" noChangeShapeType="1" noTextEdit="1"/>
              </p:cNvSpPr>
              <p:nvPr/>
            </p:nvSpPr>
            <p:spPr>
              <a:xfrm>
                <a:off x="-36512" y="548680"/>
                <a:ext cx="9073008" cy="1065613"/>
              </a:xfrm>
              <a:prstGeom prst="rect">
                <a:avLst/>
              </a:prstGeom>
              <a:blipFill rotWithShape="1">
                <a:blip r:embed="rId5"/>
                <a:stretch>
                  <a:fillRect b="-31429"/>
                </a:stretch>
              </a:blipFill>
            </p:spPr>
            <p:txBody>
              <a:bodyPr/>
              <a:lstStyle/>
              <a:p>
                <a:r>
                  <a:rPr lang="ar-SA">
                    <a:noFill/>
                  </a:rPr>
                  <a:t> </a:t>
                </a:r>
              </a:p>
            </p:txBody>
          </p:sp>
        </mc:Fallback>
      </mc:AlternateContent>
    </p:spTree>
    <p:extLst>
      <p:ext uri="{BB962C8B-B14F-4D97-AF65-F5344CB8AC3E}">
        <p14:creationId xmlns:p14="http://schemas.microsoft.com/office/powerpoint/2010/main" val="3685618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invX="1"/>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صورة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3586"/>
          </a:xfrm>
          <a:prstGeom prst="rect">
            <a:avLst/>
          </a:prstGeom>
        </p:spPr>
      </p:pic>
      <p:sp>
        <p:nvSpPr>
          <p:cNvPr id="15" name="مربع نص 14"/>
          <p:cNvSpPr txBox="1"/>
          <p:nvPr/>
        </p:nvSpPr>
        <p:spPr>
          <a:xfrm>
            <a:off x="27894" y="512852"/>
            <a:ext cx="8720570" cy="1754326"/>
          </a:xfrm>
          <a:prstGeom prst="rect">
            <a:avLst/>
          </a:prstGeom>
          <a:noFill/>
        </p:spPr>
        <p:txBody>
          <a:bodyPr wrap="square" rtlCol="1">
            <a:spAutoFit/>
          </a:bodyPr>
          <a:lstStyle/>
          <a:p>
            <a:r>
              <a:rPr lang="ar-SA" sz="3600" b="1" dirty="0" smtClean="0">
                <a:latin typeface="Traditional Arabic" panose="02020603050405020304" pitchFamily="18" charset="-78"/>
                <a:cs typeface="Traditional Arabic" panose="02020603050405020304" pitchFamily="18" charset="-78"/>
              </a:rPr>
              <a:t>24/ إذا كان الوسط الحسابي للأعداد 1 , 2 , 4 ,5 , س </a:t>
            </a:r>
          </a:p>
          <a:p>
            <a:r>
              <a:rPr lang="ar-SA" sz="3600" b="1" dirty="0" smtClean="0">
                <a:latin typeface="Traditional Arabic" panose="02020603050405020304" pitchFamily="18" charset="-78"/>
                <a:cs typeface="Traditional Arabic" panose="02020603050405020304" pitchFamily="18" charset="-78"/>
              </a:rPr>
              <a:t>هو 4 فإن س = </a:t>
            </a:r>
          </a:p>
          <a:p>
            <a:endParaRPr lang="ar-SA" sz="3600" b="1" dirty="0">
              <a:latin typeface="Traditional Arabic" panose="02020603050405020304" pitchFamily="18" charset="-78"/>
              <a:cs typeface="Traditional Arabic" panose="02020603050405020304" pitchFamily="18" charset="-78"/>
            </a:endParaRPr>
          </a:p>
        </p:txBody>
      </p:sp>
      <p:sp>
        <p:nvSpPr>
          <p:cNvPr id="16" name="مربع نص 15"/>
          <p:cNvSpPr txBox="1"/>
          <p:nvPr/>
        </p:nvSpPr>
        <p:spPr>
          <a:xfrm>
            <a:off x="5724128" y="3429000"/>
            <a:ext cx="2592288" cy="646331"/>
          </a:xfrm>
          <a:prstGeom prst="rect">
            <a:avLst/>
          </a:prstGeom>
          <a:noFill/>
        </p:spPr>
        <p:txBody>
          <a:bodyPr wrap="square" rtlCol="1">
            <a:spAutoFit/>
          </a:bodyPr>
          <a:lstStyle/>
          <a:p>
            <a:pPr marL="285750" indent="-285750">
              <a:buFont typeface="Calibri" panose="020F0502020204030204" pitchFamily="34" charset="0"/>
              <a:buChar char="①"/>
            </a:pPr>
            <a:r>
              <a:rPr lang="ar-SA" sz="3600" b="1" dirty="0">
                <a:latin typeface="Traditional Arabic" panose="02020603050405020304" pitchFamily="18" charset="-78"/>
                <a:cs typeface="Traditional Arabic" panose="02020603050405020304" pitchFamily="18" charset="-78"/>
              </a:rPr>
              <a:t> </a:t>
            </a:r>
            <a:r>
              <a:rPr lang="ar-SA" sz="3600" b="1" dirty="0" smtClean="0">
                <a:latin typeface="Traditional Arabic" panose="02020603050405020304" pitchFamily="18" charset="-78"/>
                <a:cs typeface="Traditional Arabic" panose="02020603050405020304" pitchFamily="18" charset="-78"/>
              </a:rPr>
              <a:t> 7</a:t>
            </a:r>
            <a:endParaRPr lang="ar-SA" sz="3600" b="1" dirty="0">
              <a:latin typeface="Traditional Arabic" panose="02020603050405020304" pitchFamily="18" charset="-78"/>
              <a:cs typeface="Traditional Arabic" panose="02020603050405020304" pitchFamily="18" charset="-78"/>
            </a:endParaRPr>
          </a:p>
        </p:txBody>
      </p:sp>
      <p:sp>
        <p:nvSpPr>
          <p:cNvPr id="17" name="مربع نص 16"/>
          <p:cNvSpPr txBox="1"/>
          <p:nvPr/>
        </p:nvSpPr>
        <p:spPr>
          <a:xfrm>
            <a:off x="2627784" y="3429000"/>
            <a:ext cx="2448272" cy="646331"/>
          </a:xfrm>
          <a:prstGeom prst="rect">
            <a:avLst/>
          </a:prstGeom>
          <a:noFill/>
        </p:spPr>
        <p:txBody>
          <a:bodyPr wrap="square" rtlCol="1">
            <a:spAutoFit/>
          </a:bodyPr>
          <a:lstStyle/>
          <a:p>
            <a:pPr marL="571500" indent="-571500">
              <a:buFont typeface="Calibri" panose="020F0502020204030204" pitchFamily="34" charset="0"/>
              <a:buChar char="②"/>
            </a:pPr>
            <a:r>
              <a:rPr lang="ar-SA" sz="3600" b="1" dirty="0" smtClean="0">
                <a:latin typeface="Traditional Arabic" panose="02020603050405020304" pitchFamily="18" charset="-78"/>
                <a:cs typeface="Traditional Arabic" panose="02020603050405020304" pitchFamily="18" charset="-78"/>
              </a:rPr>
              <a:t>  8</a:t>
            </a:r>
            <a:endParaRPr lang="ar-SA" sz="3600" b="1" dirty="0">
              <a:latin typeface="Traditional Arabic" panose="02020603050405020304" pitchFamily="18" charset="-78"/>
              <a:cs typeface="Traditional Arabic" panose="02020603050405020304" pitchFamily="18" charset="-78"/>
            </a:endParaRPr>
          </a:p>
        </p:txBody>
      </p:sp>
      <p:sp>
        <p:nvSpPr>
          <p:cNvPr id="18" name="مربع نص 17"/>
          <p:cNvSpPr txBox="1"/>
          <p:nvPr/>
        </p:nvSpPr>
        <p:spPr>
          <a:xfrm>
            <a:off x="5580112" y="4581128"/>
            <a:ext cx="2592288" cy="646331"/>
          </a:xfrm>
          <a:prstGeom prst="rect">
            <a:avLst/>
          </a:prstGeom>
          <a:noFill/>
        </p:spPr>
        <p:txBody>
          <a:bodyPr wrap="square" rtlCol="1">
            <a:spAutoFit/>
          </a:bodyPr>
          <a:lstStyle/>
          <a:p>
            <a:pPr marL="571500" indent="-571500">
              <a:buFont typeface="Calibri" panose="020F0502020204030204" pitchFamily="34" charset="0"/>
              <a:buChar char="③"/>
            </a:pPr>
            <a:r>
              <a:rPr lang="ar-SA" sz="3600" b="1" dirty="0">
                <a:latin typeface="Traditional Arabic" panose="02020603050405020304" pitchFamily="18" charset="-78"/>
                <a:cs typeface="Traditional Arabic" panose="02020603050405020304" pitchFamily="18" charset="-78"/>
              </a:rPr>
              <a:t> </a:t>
            </a:r>
            <a:r>
              <a:rPr lang="ar-SA" sz="3600" b="1" dirty="0" smtClean="0">
                <a:latin typeface="Traditional Arabic" panose="02020603050405020304" pitchFamily="18" charset="-78"/>
                <a:cs typeface="Traditional Arabic" panose="02020603050405020304" pitchFamily="18" charset="-78"/>
              </a:rPr>
              <a:t>12</a:t>
            </a:r>
            <a:endParaRPr lang="ar-SA" sz="3600" b="1" dirty="0">
              <a:latin typeface="Traditional Arabic" panose="02020603050405020304" pitchFamily="18" charset="-78"/>
              <a:cs typeface="Traditional Arabic" panose="02020603050405020304" pitchFamily="18" charset="-78"/>
            </a:endParaRPr>
          </a:p>
        </p:txBody>
      </p:sp>
      <p:sp>
        <p:nvSpPr>
          <p:cNvPr id="19" name="مربع نص 18"/>
          <p:cNvSpPr txBox="1"/>
          <p:nvPr/>
        </p:nvSpPr>
        <p:spPr>
          <a:xfrm>
            <a:off x="2627784" y="4581127"/>
            <a:ext cx="2688606" cy="646331"/>
          </a:xfrm>
          <a:prstGeom prst="rect">
            <a:avLst/>
          </a:prstGeom>
          <a:noFill/>
        </p:spPr>
        <p:txBody>
          <a:bodyPr wrap="square" rtlCol="1">
            <a:spAutoFit/>
          </a:bodyPr>
          <a:lstStyle/>
          <a:p>
            <a:pPr marL="571500" indent="-571500">
              <a:buFont typeface="Calibri" panose="020F0502020204030204" pitchFamily="34" charset="0"/>
              <a:buChar char="④"/>
            </a:pPr>
            <a:r>
              <a:rPr lang="ar-SA" sz="3600" b="1" dirty="0">
                <a:latin typeface="Traditional Arabic" panose="02020603050405020304" pitchFamily="18" charset="-78"/>
                <a:cs typeface="Traditional Arabic" panose="02020603050405020304" pitchFamily="18" charset="-78"/>
              </a:rPr>
              <a:t> </a:t>
            </a:r>
            <a:r>
              <a:rPr lang="ar-SA" sz="3600" b="1" dirty="0" smtClean="0">
                <a:latin typeface="Traditional Arabic" panose="02020603050405020304" pitchFamily="18" charset="-78"/>
                <a:cs typeface="Traditional Arabic" panose="02020603050405020304" pitchFamily="18" charset="-78"/>
              </a:rPr>
              <a:t>20</a:t>
            </a:r>
            <a:endParaRPr lang="ar-SA" sz="36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0479487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invX="1"/>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12" y="17240"/>
            <a:ext cx="9289032" cy="684076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4" name="مربع نص 3"/>
          <p:cNvSpPr txBox="1"/>
          <p:nvPr/>
        </p:nvSpPr>
        <p:spPr>
          <a:xfrm>
            <a:off x="-36512" y="1199654"/>
            <a:ext cx="9073008" cy="1569660"/>
          </a:xfrm>
          <a:prstGeom prst="rect">
            <a:avLst/>
          </a:prstGeom>
          <a:noFill/>
        </p:spPr>
        <p:txBody>
          <a:bodyPr wrap="square" rtlCol="1">
            <a:spAutoFit/>
          </a:bodyPr>
          <a:lstStyle/>
          <a:p>
            <a:pPr algn="ctr"/>
            <a:r>
              <a:rPr lang="ar-SA" sz="4800" b="1" dirty="0" smtClean="0">
                <a:latin typeface="Traditional Arabic" panose="02020603050405020304" pitchFamily="18" charset="-78"/>
                <a:cs typeface="Traditional Arabic" panose="02020603050405020304" pitchFamily="18" charset="-78"/>
              </a:rPr>
              <a:t>25/ إذا كان 4 أمثال عدد يساوي 48 ,</a:t>
            </a:r>
          </a:p>
          <a:p>
            <a:pPr algn="ctr"/>
            <a:r>
              <a:rPr lang="ar-SA" sz="4800" b="1" dirty="0" smtClean="0">
                <a:latin typeface="Traditional Arabic" panose="02020603050405020304" pitchFamily="18" charset="-78"/>
                <a:cs typeface="Traditional Arabic" panose="02020603050405020304" pitchFamily="18" charset="-78"/>
              </a:rPr>
              <a:t>فإن </a:t>
            </a:r>
            <a:r>
              <a:rPr lang="ar-SA" sz="4800" b="1" dirty="0" smtClean="0">
                <a:latin typeface="Traditional Arabic" panose="02020603050405020304" pitchFamily="18" charset="-78"/>
                <a:cs typeface="Traditional Arabic" panose="02020603050405020304" pitchFamily="18" charset="-78"/>
                <a:sym typeface="خطوط الكيلاني للرياضيات_3"/>
              </a:rPr>
              <a:t> هذا العدد = .....</a:t>
            </a:r>
            <a:endParaRPr lang="ar-SA" sz="4800" b="1" dirty="0">
              <a:latin typeface="Traditional Arabic" panose="02020603050405020304" pitchFamily="18" charset="-78"/>
              <a:cs typeface="Traditional Arabic" panose="02020603050405020304" pitchFamily="18" charset="-78"/>
            </a:endParaRPr>
          </a:p>
        </p:txBody>
      </p:sp>
      <p:sp>
        <p:nvSpPr>
          <p:cNvPr id="5" name="مربع نص 4"/>
          <p:cNvSpPr txBox="1"/>
          <p:nvPr/>
        </p:nvSpPr>
        <p:spPr>
          <a:xfrm>
            <a:off x="4788024" y="3068960"/>
            <a:ext cx="2880320" cy="646331"/>
          </a:xfrm>
          <a:prstGeom prst="rect">
            <a:avLst/>
          </a:prstGeom>
          <a:noFill/>
        </p:spPr>
        <p:txBody>
          <a:bodyPr wrap="square" rtlCol="1">
            <a:spAutoFit/>
          </a:bodyPr>
          <a:lstStyle/>
          <a:p>
            <a:pPr marL="285750" indent="-285750">
              <a:buFont typeface="Calibri" panose="020F0502020204030204" pitchFamily="34" charset="0"/>
              <a:buChar char="①"/>
            </a:pPr>
            <a:r>
              <a:rPr lang="ar-SA" sz="3600" b="1" dirty="0" smtClean="0"/>
              <a:t> 4</a:t>
            </a:r>
            <a:endParaRPr lang="ar-SA" sz="3600" b="1" dirty="0"/>
          </a:p>
        </p:txBody>
      </p:sp>
      <p:sp>
        <p:nvSpPr>
          <p:cNvPr id="6" name="مربع نص 5"/>
          <p:cNvSpPr txBox="1"/>
          <p:nvPr/>
        </p:nvSpPr>
        <p:spPr>
          <a:xfrm>
            <a:off x="4716016" y="4653136"/>
            <a:ext cx="2952328" cy="646331"/>
          </a:xfrm>
          <a:prstGeom prst="rect">
            <a:avLst/>
          </a:prstGeom>
          <a:noFill/>
        </p:spPr>
        <p:txBody>
          <a:bodyPr wrap="square" rtlCol="1">
            <a:spAutoFit/>
          </a:bodyPr>
          <a:lstStyle/>
          <a:p>
            <a:pPr marL="571500" indent="-571500">
              <a:buFont typeface="Calibri" panose="020F0502020204030204" pitchFamily="34" charset="0"/>
              <a:buChar char="③"/>
            </a:pPr>
            <a:r>
              <a:rPr lang="ar-SA" sz="3600" b="1" dirty="0" smtClean="0"/>
              <a:t> 12</a:t>
            </a:r>
            <a:endParaRPr lang="ar-SA" sz="3600" b="1" dirty="0"/>
          </a:p>
        </p:txBody>
      </p:sp>
      <p:sp>
        <p:nvSpPr>
          <p:cNvPr id="7" name="مربع نص 6"/>
          <p:cNvSpPr txBox="1"/>
          <p:nvPr/>
        </p:nvSpPr>
        <p:spPr>
          <a:xfrm>
            <a:off x="539552" y="2948751"/>
            <a:ext cx="3096344" cy="646331"/>
          </a:xfrm>
          <a:prstGeom prst="rect">
            <a:avLst/>
          </a:prstGeom>
          <a:noFill/>
        </p:spPr>
        <p:txBody>
          <a:bodyPr wrap="square" rtlCol="1">
            <a:spAutoFit/>
          </a:bodyPr>
          <a:lstStyle/>
          <a:p>
            <a:pPr marL="571500" indent="-571500">
              <a:buFont typeface="Calibri" panose="020F0502020204030204" pitchFamily="34" charset="0"/>
              <a:buChar char="②"/>
            </a:pPr>
            <a:r>
              <a:rPr lang="ar-SA" sz="3600" b="1" dirty="0" smtClean="0"/>
              <a:t> 8</a:t>
            </a:r>
            <a:endParaRPr lang="ar-SA" sz="3600" b="1" dirty="0"/>
          </a:p>
        </p:txBody>
      </p:sp>
      <p:sp>
        <p:nvSpPr>
          <p:cNvPr id="8" name="مربع نص 7"/>
          <p:cNvSpPr txBox="1"/>
          <p:nvPr/>
        </p:nvSpPr>
        <p:spPr>
          <a:xfrm>
            <a:off x="251520" y="4532927"/>
            <a:ext cx="3240360" cy="1200329"/>
          </a:xfrm>
          <a:prstGeom prst="rect">
            <a:avLst/>
          </a:prstGeom>
          <a:noFill/>
        </p:spPr>
        <p:txBody>
          <a:bodyPr wrap="square" rtlCol="1">
            <a:spAutoFit/>
          </a:bodyPr>
          <a:lstStyle/>
          <a:p>
            <a:pPr marL="571500" indent="-571500">
              <a:buFont typeface="Calibri" panose="020F0502020204030204" pitchFamily="34" charset="0"/>
              <a:buChar char="④"/>
            </a:pPr>
            <a:r>
              <a:rPr lang="ar-SA" sz="3600" b="1" dirty="0" smtClean="0"/>
              <a:t> 16  </a:t>
            </a:r>
            <a:endParaRPr lang="ar-SA" sz="3600" b="1" dirty="0"/>
          </a:p>
          <a:p>
            <a:pPr marL="571500" indent="-571500">
              <a:buFont typeface="Calibri" panose="020F0502020204030204" pitchFamily="34" charset="0"/>
              <a:buChar char="④"/>
            </a:pPr>
            <a:endParaRPr lang="ar-SA" sz="3600" b="1" dirty="0"/>
          </a:p>
        </p:txBody>
      </p:sp>
    </p:spTree>
    <p:extLst>
      <p:ext uri="{BB962C8B-B14F-4D97-AF65-F5344CB8AC3E}">
        <p14:creationId xmlns:p14="http://schemas.microsoft.com/office/powerpoint/2010/main" val="34821796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صورة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12" y="0"/>
            <a:ext cx="9268559" cy="6858000"/>
          </a:xfrm>
          <a:prstGeom prst="rect">
            <a:avLst/>
          </a:prstGeom>
        </p:spPr>
      </p:pic>
      <p:sp>
        <p:nvSpPr>
          <p:cNvPr id="2" name="مربع نص 1"/>
          <p:cNvSpPr txBox="1"/>
          <p:nvPr/>
        </p:nvSpPr>
        <p:spPr>
          <a:xfrm>
            <a:off x="27894" y="512852"/>
            <a:ext cx="8720570" cy="1200329"/>
          </a:xfrm>
          <a:prstGeom prst="rect">
            <a:avLst/>
          </a:prstGeom>
          <a:noFill/>
        </p:spPr>
        <p:txBody>
          <a:bodyPr wrap="square" rtlCol="1">
            <a:spAutoFit/>
          </a:bodyPr>
          <a:lstStyle/>
          <a:p>
            <a:r>
              <a:rPr lang="ar-SA" sz="3600" b="1" dirty="0" smtClean="0">
                <a:latin typeface="Traditional Arabic" panose="02020603050405020304" pitchFamily="18" charset="-78"/>
                <a:cs typeface="Traditional Arabic" panose="02020603050405020304" pitchFamily="18" charset="-78"/>
              </a:rPr>
              <a:t>26/ </a:t>
            </a:r>
            <a:r>
              <a:rPr lang="ar-SA" sz="3600" b="1" dirty="0" smtClean="0">
                <a:latin typeface="Traditional Arabic" panose="02020603050405020304" pitchFamily="18" charset="-78"/>
                <a:cs typeface="Traditional Arabic" panose="02020603050405020304" pitchFamily="18" charset="-78"/>
              </a:rPr>
              <a:t>العددان التاليان في 20 , 25 , 29 , 34 , ... , ... هما = </a:t>
            </a:r>
          </a:p>
          <a:p>
            <a:endParaRPr lang="ar-SA" sz="3600" b="1" dirty="0">
              <a:latin typeface="Traditional Arabic" panose="02020603050405020304" pitchFamily="18" charset="-78"/>
              <a:cs typeface="Traditional Arabic" panose="02020603050405020304" pitchFamily="18" charset="-78"/>
            </a:endParaRPr>
          </a:p>
        </p:txBody>
      </p:sp>
      <p:sp>
        <p:nvSpPr>
          <p:cNvPr id="3" name="مربع نص 2"/>
          <p:cNvSpPr txBox="1"/>
          <p:nvPr/>
        </p:nvSpPr>
        <p:spPr>
          <a:xfrm>
            <a:off x="5460406" y="2320635"/>
            <a:ext cx="2592288" cy="646331"/>
          </a:xfrm>
          <a:prstGeom prst="rect">
            <a:avLst/>
          </a:prstGeom>
          <a:noFill/>
        </p:spPr>
        <p:txBody>
          <a:bodyPr wrap="square" rtlCol="1">
            <a:spAutoFit/>
          </a:bodyPr>
          <a:lstStyle/>
          <a:p>
            <a:pPr marL="285750" indent="-285750">
              <a:buFont typeface="Calibri" panose="020F0502020204030204" pitchFamily="34" charset="0"/>
              <a:buChar char="①"/>
            </a:pPr>
            <a:r>
              <a:rPr lang="ar-SA" sz="3600" b="1" dirty="0">
                <a:latin typeface="Traditional Arabic" panose="02020603050405020304" pitchFamily="18" charset="-78"/>
                <a:cs typeface="Traditional Arabic" panose="02020603050405020304" pitchFamily="18" charset="-78"/>
              </a:rPr>
              <a:t> </a:t>
            </a:r>
            <a:r>
              <a:rPr lang="ar-SA" sz="3600" b="1" dirty="0" smtClean="0">
                <a:latin typeface="Traditional Arabic" panose="02020603050405020304" pitchFamily="18" charset="-78"/>
                <a:cs typeface="Traditional Arabic" panose="02020603050405020304" pitchFamily="18" charset="-78"/>
              </a:rPr>
              <a:t> 35 , 39</a:t>
            </a:r>
            <a:endParaRPr lang="ar-SA" sz="3600" b="1" dirty="0">
              <a:latin typeface="Traditional Arabic" panose="02020603050405020304" pitchFamily="18" charset="-78"/>
              <a:cs typeface="Traditional Arabic" panose="02020603050405020304" pitchFamily="18" charset="-78"/>
            </a:endParaRPr>
          </a:p>
        </p:txBody>
      </p:sp>
      <p:sp>
        <p:nvSpPr>
          <p:cNvPr id="4" name="مربع نص 3"/>
          <p:cNvSpPr txBox="1"/>
          <p:nvPr/>
        </p:nvSpPr>
        <p:spPr>
          <a:xfrm>
            <a:off x="2364062" y="2320635"/>
            <a:ext cx="2448272" cy="646331"/>
          </a:xfrm>
          <a:prstGeom prst="rect">
            <a:avLst/>
          </a:prstGeom>
          <a:noFill/>
        </p:spPr>
        <p:txBody>
          <a:bodyPr wrap="square" rtlCol="1">
            <a:spAutoFit/>
          </a:bodyPr>
          <a:lstStyle/>
          <a:p>
            <a:pPr marL="571500" indent="-571500">
              <a:buFont typeface="Calibri" panose="020F0502020204030204" pitchFamily="34" charset="0"/>
              <a:buChar char="②"/>
            </a:pPr>
            <a:r>
              <a:rPr lang="ar-SA" sz="3600" b="1" dirty="0" smtClean="0">
                <a:latin typeface="Traditional Arabic" panose="02020603050405020304" pitchFamily="18" charset="-78"/>
                <a:cs typeface="Traditional Arabic" panose="02020603050405020304" pitchFamily="18" charset="-78"/>
              </a:rPr>
              <a:t> 38 , 43</a:t>
            </a:r>
            <a:endParaRPr lang="ar-SA" sz="3600" b="1" dirty="0">
              <a:latin typeface="Traditional Arabic" panose="02020603050405020304" pitchFamily="18" charset="-78"/>
              <a:cs typeface="Traditional Arabic" panose="02020603050405020304" pitchFamily="18" charset="-78"/>
            </a:endParaRPr>
          </a:p>
        </p:txBody>
      </p:sp>
      <p:sp>
        <p:nvSpPr>
          <p:cNvPr id="5" name="مربع نص 4"/>
          <p:cNvSpPr txBox="1"/>
          <p:nvPr/>
        </p:nvSpPr>
        <p:spPr>
          <a:xfrm>
            <a:off x="5316390" y="3934797"/>
            <a:ext cx="2592288" cy="646331"/>
          </a:xfrm>
          <a:prstGeom prst="rect">
            <a:avLst/>
          </a:prstGeom>
          <a:noFill/>
        </p:spPr>
        <p:txBody>
          <a:bodyPr wrap="square" rtlCol="1">
            <a:spAutoFit/>
          </a:bodyPr>
          <a:lstStyle/>
          <a:p>
            <a:pPr marL="571500" indent="-571500">
              <a:buFont typeface="Calibri" panose="020F0502020204030204" pitchFamily="34" charset="0"/>
              <a:buChar char="③"/>
            </a:pPr>
            <a:r>
              <a:rPr lang="ar-SA" sz="3600" b="1" dirty="0">
                <a:latin typeface="Traditional Arabic" panose="02020603050405020304" pitchFamily="18" charset="-78"/>
                <a:cs typeface="Traditional Arabic" panose="02020603050405020304" pitchFamily="18" charset="-78"/>
              </a:rPr>
              <a:t> </a:t>
            </a:r>
            <a:r>
              <a:rPr lang="ar-SA" sz="3600" b="1" dirty="0" smtClean="0">
                <a:latin typeface="Traditional Arabic" panose="02020603050405020304" pitchFamily="18" charset="-78"/>
                <a:cs typeface="Traditional Arabic" panose="02020603050405020304" pitchFamily="18" charset="-78"/>
              </a:rPr>
              <a:t> 45 , 49</a:t>
            </a:r>
            <a:endParaRPr lang="ar-SA" sz="3600" b="1" dirty="0">
              <a:latin typeface="Traditional Arabic" panose="02020603050405020304" pitchFamily="18" charset="-78"/>
              <a:cs typeface="Traditional Arabic" panose="02020603050405020304" pitchFamily="18" charset="-78"/>
            </a:endParaRPr>
          </a:p>
        </p:txBody>
      </p:sp>
      <p:sp>
        <p:nvSpPr>
          <p:cNvPr id="6" name="مربع نص 5"/>
          <p:cNvSpPr txBox="1"/>
          <p:nvPr/>
        </p:nvSpPr>
        <p:spPr>
          <a:xfrm>
            <a:off x="2364062" y="3934796"/>
            <a:ext cx="2688606" cy="646331"/>
          </a:xfrm>
          <a:prstGeom prst="rect">
            <a:avLst/>
          </a:prstGeom>
          <a:noFill/>
        </p:spPr>
        <p:txBody>
          <a:bodyPr wrap="square" rtlCol="1">
            <a:spAutoFit/>
          </a:bodyPr>
          <a:lstStyle/>
          <a:p>
            <a:pPr marL="571500" indent="-571500">
              <a:buFont typeface="Calibri" panose="020F0502020204030204" pitchFamily="34" charset="0"/>
              <a:buChar char="④"/>
            </a:pPr>
            <a:r>
              <a:rPr lang="ar-SA" sz="3600" b="1" dirty="0">
                <a:latin typeface="Traditional Arabic" panose="02020603050405020304" pitchFamily="18" charset="-78"/>
                <a:cs typeface="Traditional Arabic" panose="02020603050405020304" pitchFamily="18" charset="-78"/>
              </a:rPr>
              <a:t> </a:t>
            </a:r>
            <a:r>
              <a:rPr lang="ar-SA" sz="3600" b="1" dirty="0" smtClean="0">
                <a:latin typeface="Traditional Arabic" panose="02020603050405020304" pitchFamily="18" charset="-78"/>
                <a:cs typeface="Traditional Arabic" panose="02020603050405020304" pitchFamily="18" charset="-78"/>
              </a:rPr>
              <a:t> 49 , 54 </a:t>
            </a:r>
            <a:endParaRPr lang="ar-SA" sz="36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504232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09822"/>
            <a:ext cx="8895769" cy="666324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مربع نص 2"/>
          <p:cNvSpPr txBox="1"/>
          <p:nvPr/>
        </p:nvSpPr>
        <p:spPr>
          <a:xfrm>
            <a:off x="27894" y="512852"/>
            <a:ext cx="8720570" cy="1200329"/>
          </a:xfrm>
          <a:prstGeom prst="rect">
            <a:avLst/>
          </a:prstGeom>
          <a:noFill/>
        </p:spPr>
        <p:txBody>
          <a:bodyPr wrap="square" rtlCol="1">
            <a:spAutoFit/>
          </a:bodyPr>
          <a:lstStyle/>
          <a:p>
            <a:r>
              <a:rPr lang="ar-SA" sz="3600" b="1" dirty="0" smtClean="0">
                <a:latin typeface="Traditional Arabic" panose="02020603050405020304" pitchFamily="18" charset="-78"/>
                <a:cs typeface="Traditional Arabic" panose="02020603050405020304" pitchFamily="18" charset="-78"/>
              </a:rPr>
              <a:t>27/ </a:t>
            </a:r>
            <a:r>
              <a:rPr lang="ar-SA" sz="3600" b="1" dirty="0" smtClean="0">
                <a:latin typeface="Traditional Arabic" panose="02020603050405020304" pitchFamily="18" charset="-78"/>
                <a:cs typeface="Traditional Arabic" panose="02020603050405020304" pitchFamily="18" charset="-78"/>
              </a:rPr>
              <a:t>(32 ) </a:t>
            </a:r>
            <a:r>
              <a:rPr lang="ar-SA" sz="3600" b="1" baseline="30000" dirty="0" smtClean="0">
                <a:latin typeface="Traditional Arabic" panose="02020603050405020304" pitchFamily="18" charset="-78"/>
                <a:cs typeface="Traditional Arabic" panose="02020603050405020304" pitchFamily="18" charset="-78"/>
              </a:rPr>
              <a:t>2 </a:t>
            </a:r>
            <a:r>
              <a:rPr lang="ar-SA" sz="3600" b="1" dirty="0" smtClean="0">
                <a:latin typeface="Traditional Arabic" panose="02020603050405020304" pitchFamily="18" charset="-78"/>
                <a:cs typeface="Traditional Arabic" panose="02020603050405020304" pitchFamily="18" charset="-78"/>
              </a:rPr>
              <a:t> × 4 </a:t>
            </a:r>
            <a:r>
              <a:rPr lang="ar-SA" sz="3600" b="1" baseline="30000" dirty="0" smtClean="0">
                <a:latin typeface="Traditional Arabic" panose="02020603050405020304" pitchFamily="18" charset="-78"/>
                <a:cs typeface="Traditional Arabic" panose="02020603050405020304" pitchFamily="18" charset="-78"/>
              </a:rPr>
              <a:t>4</a:t>
            </a:r>
            <a:r>
              <a:rPr lang="ar-SA" sz="3600" b="1" dirty="0" smtClean="0">
                <a:latin typeface="Traditional Arabic" panose="02020603050405020304" pitchFamily="18" charset="-78"/>
                <a:cs typeface="Traditional Arabic" panose="02020603050405020304" pitchFamily="18" charset="-78"/>
              </a:rPr>
              <a:t>  - 8 </a:t>
            </a:r>
            <a:r>
              <a:rPr lang="ar-SA" sz="3600" b="1" baseline="30000" dirty="0" smtClean="0">
                <a:latin typeface="Traditional Arabic" panose="02020603050405020304" pitchFamily="18" charset="-78"/>
                <a:cs typeface="Traditional Arabic" panose="02020603050405020304" pitchFamily="18" charset="-78"/>
              </a:rPr>
              <a:t>6  </a:t>
            </a:r>
            <a:r>
              <a:rPr lang="ar-SA" sz="3600" b="1" dirty="0" smtClean="0">
                <a:latin typeface="Traditional Arabic" panose="02020603050405020304" pitchFamily="18" charset="-78"/>
                <a:cs typeface="Traditional Arabic" panose="02020603050405020304" pitchFamily="18" charset="-78"/>
              </a:rPr>
              <a:t>=</a:t>
            </a:r>
            <a:r>
              <a:rPr lang="ar-SA" sz="3600" b="1" baseline="30000" dirty="0" smtClean="0">
                <a:latin typeface="Traditional Arabic" panose="02020603050405020304" pitchFamily="18" charset="-78"/>
                <a:cs typeface="Traditional Arabic" panose="02020603050405020304" pitchFamily="18" charset="-78"/>
              </a:rPr>
              <a:t> </a:t>
            </a:r>
            <a:endParaRPr lang="ar-SA" sz="3600" b="1" dirty="0" smtClean="0">
              <a:latin typeface="Traditional Arabic" panose="02020603050405020304" pitchFamily="18" charset="-78"/>
              <a:cs typeface="Traditional Arabic" panose="02020603050405020304" pitchFamily="18" charset="-78"/>
            </a:endParaRPr>
          </a:p>
          <a:p>
            <a:endParaRPr lang="ar-SA" sz="3600" b="1" dirty="0">
              <a:latin typeface="Traditional Arabic" panose="02020603050405020304" pitchFamily="18" charset="-78"/>
              <a:cs typeface="Traditional Arabic" panose="02020603050405020304" pitchFamily="18" charset="-78"/>
            </a:endParaRPr>
          </a:p>
        </p:txBody>
      </p:sp>
      <p:sp>
        <p:nvSpPr>
          <p:cNvPr id="4" name="مربع نص 3"/>
          <p:cNvSpPr txBox="1"/>
          <p:nvPr/>
        </p:nvSpPr>
        <p:spPr>
          <a:xfrm>
            <a:off x="5460406" y="2320635"/>
            <a:ext cx="2592288" cy="646331"/>
          </a:xfrm>
          <a:prstGeom prst="rect">
            <a:avLst/>
          </a:prstGeom>
          <a:noFill/>
        </p:spPr>
        <p:txBody>
          <a:bodyPr wrap="square" rtlCol="1">
            <a:spAutoFit/>
          </a:bodyPr>
          <a:lstStyle/>
          <a:p>
            <a:pPr marL="285750" indent="-285750">
              <a:buFont typeface="Calibri" panose="020F0502020204030204" pitchFamily="34" charset="0"/>
              <a:buChar char="①"/>
            </a:pPr>
            <a:r>
              <a:rPr lang="ar-SA" sz="3600" b="1" dirty="0">
                <a:latin typeface="Traditional Arabic" panose="02020603050405020304" pitchFamily="18" charset="-78"/>
                <a:cs typeface="Traditional Arabic" panose="02020603050405020304" pitchFamily="18" charset="-78"/>
              </a:rPr>
              <a:t> </a:t>
            </a:r>
            <a:r>
              <a:rPr lang="ar-SA" sz="3600" b="1" dirty="0" smtClean="0">
                <a:latin typeface="Traditional Arabic" panose="02020603050405020304" pitchFamily="18" charset="-78"/>
                <a:cs typeface="Traditional Arabic" panose="02020603050405020304" pitchFamily="18" charset="-78"/>
              </a:rPr>
              <a:t> صفر</a:t>
            </a:r>
            <a:endParaRPr lang="ar-SA" sz="3600" b="1" dirty="0">
              <a:latin typeface="Traditional Arabic" panose="02020603050405020304" pitchFamily="18" charset="-78"/>
              <a:cs typeface="Traditional Arabic" panose="02020603050405020304" pitchFamily="18" charset="-78"/>
            </a:endParaRPr>
          </a:p>
        </p:txBody>
      </p:sp>
      <p:sp>
        <p:nvSpPr>
          <p:cNvPr id="5" name="مربع نص 4"/>
          <p:cNvSpPr txBox="1"/>
          <p:nvPr/>
        </p:nvSpPr>
        <p:spPr>
          <a:xfrm>
            <a:off x="2364062" y="2320635"/>
            <a:ext cx="2448272" cy="646331"/>
          </a:xfrm>
          <a:prstGeom prst="rect">
            <a:avLst/>
          </a:prstGeom>
          <a:noFill/>
        </p:spPr>
        <p:txBody>
          <a:bodyPr wrap="square" rtlCol="1">
            <a:spAutoFit/>
          </a:bodyPr>
          <a:lstStyle/>
          <a:p>
            <a:pPr marL="571500" indent="-571500">
              <a:buFont typeface="Calibri" panose="020F0502020204030204" pitchFamily="34" charset="0"/>
              <a:buChar char="②"/>
            </a:pPr>
            <a:r>
              <a:rPr lang="ar-SA" sz="3600" b="1" dirty="0" smtClean="0">
                <a:latin typeface="Traditional Arabic" panose="02020603050405020304" pitchFamily="18" charset="-78"/>
                <a:cs typeface="Traditional Arabic" panose="02020603050405020304" pitchFamily="18" charset="-78"/>
              </a:rPr>
              <a:t> 2</a:t>
            </a:r>
            <a:endParaRPr lang="ar-SA" sz="3600" b="1" dirty="0">
              <a:latin typeface="Traditional Arabic" panose="02020603050405020304" pitchFamily="18" charset="-78"/>
              <a:cs typeface="Traditional Arabic" panose="02020603050405020304" pitchFamily="18" charset="-78"/>
            </a:endParaRPr>
          </a:p>
        </p:txBody>
      </p:sp>
      <p:sp>
        <p:nvSpPr>
          <p:cNvPr id="6" name="مربع نص 5"/>
          <p:cNvSpPr txBox="1"/>
          <p:nvPr/>
        </p:nvSpPr>
        <p:spPr>
          <a:xfrm>
            <a:off x="5316390" y="3934797"/>
            <a:ext cx="2592288" cy="646331"/>
          </a:xfrm>
          <a:prstGeom prst="rect">
            <a:avLst/>
          </a:prstGeom>
          <a:noFill/>
        </p:spPr>
        <p:txBody>
          <a:bodyPr wrap="square" rtlCol="1">
            <a:spAutoFit/>
          </a:bodyPr>
          <a:lstStyle/>
          <a:p>
            <a:pPr marL="571500" indent="-571500">
              <a:buFont typeface="Calibri" panose="020F0502020204030204" pitchFamily="34" charset="0"/>
              <a:buChar char="③"/>
            </a:pPr>
            <a:r>
              <a:rPr lang="ar-SA" sz="3600" b="1" dirty="0">
                <a:latin typeface="Traditional Arabic" panose="02020603050405020304" pitchFamily="18" charset="-78"/>
                <a:cs typeface="Traditional Arabic" panose="02020603050405020304" pitchFamily="18" charset="-78"/>
              </a:rPr>
              <a:t> </a:t>
            </a:r>
            <a:r>
              <a:rPr lang="ar-SA" sz="3600" b="1" dirty="0" smtClean="0">
                <a:latin typeface="Traditional Arabic" panose="02020603050405020304" pitchFamily="18" charset="-78"/>
                <a:cs typeface="Traditional Arabic" panose="02020603050405020304" pitchFamily="18" charset="-78"/>
              </a:rPr>
              <a:t> 4</a:t>
            </a:r>
            <a:endParaRPr lang="ar-SA" sz="3600" b="1" dirty="0">
              <a:latin typeface="Traditional Arabic" panose="02020603050405020304" pitchFamily="18" charset="-78"/>
              <a:cs typeface="Traditional Arabic" panose="02020603050405020304" pitchFamily="18" charset="-78"/>
            </a:endParaRPr>
          </a:p>
        </p:txBody>
      </p:sp>
      <p:sp>
        <p:nvSpPr>
          <p:cNvPr id="7" name="مربع نص 6"/>
          <p:cNvSpPr txBox="1"/>
          <p:nvPr/>
        </p:nvSpPr>
        <p:spPr>
          <a:xfrm>
            <a:off x="2364062" y="3934796"/>
            <a:ext cx="2688606" cy="646331"/>
          </a:xfrm>
          <a:prstGeom prst="rect">
            <a:avLst/>
          </a:prstGeom>
          <a:noFill/>
        </p:spPr>
        <p:txBody>
          <a:bodyPr wrap="square" rtlCol="1">
            <a:spAutoFit/>
          </a:bodyPr>
          <a:lstStyle/>
          <a:p>
            <a:pPr marL="571500" indent="-571500">
              <a:buFont typeface="Calibri" panose="020F0502020204030204" pitchFamily="34" charset="0"/>
              <a:buChar char="④"/>
            </a:pPr>
            <a:r>
              <a:rPr lang="ar-SA" sz="3600" b="1" dirty="0">
                <a:latin typeface="Traditional Arabic" panose="02020603050405020304" pitchFamily="18" charset="-78"/>
                <a:cs typeface="Traditional Arabic" panose="02020603050405020304" pitchFamily="18" charset="-78"/>
              </a:rPr>
              <a:t> </a:t>
            </a:r>
            <a:r>
              <a:rPr lang="ar-SA" sz="3600" b="1" dirty="0" smtClean="0">
                <a:latin typeface="Traditional Arabic" panose="02020603050405020304" pitchFamily="18" charset="-78"/>
                <a:cs typeface="Traditional Arabic" panose="02020603050405020304" pitchFamily="18" charset="-78"/>
              </a:rPr>
              <a:t> 8</a:t>
            </a:r>
            <a:endParaRPr lang="ar-SA" sz="36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78393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صورة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6632"/>
            <a:ext cx="9144000" cy="674136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8" name="مربع نص 7"/>
          <p:cNvSpPr txBox="1"/>
          <p:nvPr/>
        </p:nvSpPr>
        <p:spPr>
          <a:xfrm>
            <a:off x="971600" y="548680"/>
            <a:ext cx="6984776" cy="1754326"/>
          </a:xfrm>
          <a:prstGeom prst="rect">
            <a:avLst/>
          </a:prstGeom>
          <a:noFill/>
        </p:spPr>
        <p:txBody>
          <a:bodyPr wrap="square" rtlCol="1">
            <a:spAutoFit/>
          </a:bodyPr>
          <a:lstStyle/>
          <a:p>
            <a:r>
              <a:rPr lang="ar-SA" sz="3600" b="1" dirty="0" smtClean="0">
                <a:latin typeface="Traditional Arabic" panose="02020603050405020304" pitchFamily="18" charset="-78"/>
                <a:cs typeface="Traditional Arabic" panose="02020603050405020304" pitchFamily="18" charset="-78"/>
              </a:rPr>
              <a:t> 1 / قرية عدد سكانها 400 نسمة , عدد العاملين في الزراعة 200  نسمة فما نسبة العاملين في الزراعة إلى عدد السكان ؟</a:t>
            </a:r>
            <a:endParaRPr lang="ar-SA" sz="3600" b="1" dirty="0">
              <a:latin typeface="Traditional Arabic" panose="02020603050405020304" pitchFamily="18" charset="-78"/>
              <a:cs typeface="Traditional Arabic" panose="02020603050405020304" pitchFamily="18" charset="-78"/>
            </a:endParaRPr>
          </a:p>
        </p:txBody>
      </p:sp>
      <p:sp>
        <p:nvSpPr>
          <p:cNvPr id="9" name="مربع نص 8"/>
          <p:cNvSpPr txBox="1"/>
          <p:nvPr/>
        </p:nvSpPr>
        <p:spPr>
          <a:xfrm>
            <a:off x="5076056" y="2422629"/>
            <a:ext cx="2520280" cy="646331"/>
          </a:xfrm>
          <a:prstGeom prst="rect">
            <a:avLst/>
          </a:prstGeom>
          <a:noFill/>
        </p:spPr>
        <p:txBody>
          <a:bodyPr wrap="square" rtlCol="1">
            <a:spAutoFit/>
          </a:bodyPr>
          <a:lstStyle/>
          <a:p>
            <a:pPr marL="285750" indent="-285750">
              <a:buFont typeface="Calibri" panose="020F0502020204030204" pitchFamily="34" charset="0"/>
              <a:buChar char="①"/>
            </a:pPr>
            <a:r>
              <a:rPr lang="ar-SA" sz="3600" b="1" dirty="0" smtClean="0"/>
              <a:t>50 %</a:t>
            </a:r>
            <a:endParaRPr lang="ar-SA" sz="3600" b="1" dirty="0"/>
          </a:p>
        </p:txBody>
      </p:sp>
      <p:sp>
        <p:nvSpPr>
          <p:cNvPr id="10" name="مربع نص 9"/>
          <p:cNvSpPr txBox="1"/>
          <p:nvPr/>
        </p:nvSpPr>
        <p:spPr>
          <a:xfrm>
            <a:off x="1259632" y="2422629"/>
            <a:ext cx="2520280" cy="646331"/>
          </a:xfrm>
          <a:prstGeom prst="rect">
            <a:avLst/>
          </a:prstGeom>
          <a:noFill/>
        </p:spPr>
        <p:txBody>
          <a:bodyPr wrap="square" rtlCol="1">
            <a:spAutoFit/>
          </a:bodyPr>
          <a:lstStyle/>
          <a:p>
            <a:pPr marL="571500" indent="-571500">
              <a:buFont typeface="Calibri" panose="020F0502020204030204" pitchFamily="34" charset="0"/>
              <a:buChar char="②"/>
            </a:pPr>
            <a:r>
              <a:rPr lang="ar-SA" sz="3600" b="1" dirty="0" smtClean="0"/>
              <a:t>60 %</a:t>
            </a:r>
            <a:endParaRPr lang="ar-SA" sz="3600" b="1" dirty="0"/>
          </a:p>
        </p:txBody>
      </p:sp>
      <p:sp>
        <p:nvSpPr>
          <p:cNvPr id="11" name="مربع نص 10"/>
          <p:cNvSpPr txBox="1"/>
          <p:nvPr/>
        </p:nvSpPr>
        <p:spPr>
          <a:xfrm>
            <a:off x="5220072" y="3502749"/>
            <a:ext cx="2520280" cy="646331"/>
          </a:xfrm>
          <a:prstGeom prst="rect">
            <a:avLst/>
          </a:prstGeom>
          <a:noFill/>
        </p:spPr>
        <p:txBody>
          <a:bodyPr wrap="square" rtlCol="1">
            <a:spAutoFit/>
          </a:bodyPr>
          <a:lstStyle/>
          <a:p>
            <a:pPr marL="571500" indent="-571500">
              <a:buFont typeface="Calibri" panose="020F0502020204030204" pitchFamily="34" charset="0"/>
              <a:buChar char="③"/>
            </a:pPr>
            <a:r>
              <a:rPr lang="ar-SA" sz="3600" b="1" dirty="0" smtClean="0"/>
              <a:t>70 %</a:t>
            </a:r>
            <a:endParaRPr lang="ar-SA" sz="3600" b="1" dirty="0"/>
          </a:p>
        </p:txBody>
      </p:sp>
      <p:sp>
        <p:nvSpPr>
          <p:cNvPr id="12" name="مربع نص 11"/>
          <p:cNvSpPr txBox="1"/>
          <p:nvPr/>
        </p:nvSpPr>
        <p:spPr>
          <a:xfrm>
            <a:off x="1259632" y="3502749"/>
            <a:ext cx="2520280" cy="646331"/>
          </a:xfrm>
          <a:prstGeom prst="rect">
            <a:avLst/>
          </a:prstGeom>
          <a:noFill/>
        </p:spPr>
        <p:txBody>
          <a:bodyPr wrap="square" rtlCol="1">
            <a:spAutoFit/>
          </a:bodyPr>
          <a:lstStyle/>
          <a:p>
            <a:pPr marL="571500" indent="-571500">
              <a:buFont typeface="Calibri" panose="020F0502020204030204" pitchFamily="34" charset="0"/>
              <a:buChar char="④"/>
            </a:pPr>
            <a:r>
              <a:rPr lang="ar-SA" sz="3600" b="1" dirty="0" smtClean="0"/>
              <a:t>80 %</a:t>
            </a:r>
            <a:endParaRPr lang="ar-SA" sz="3600" b="1" dirty="0"/>
          </a:p>
        </p:txBody>
      </p:sp>
    </p:spTree>
    <p:extLst>
      <p:ext uri="{BB962C8B-B14F-4D97-AF65-F5344CB8AC3E}">
        <p14:creationId xmlns:p14="http://schemas.microsoft.com/office/powerpoint/2010/main" val="13490190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صورة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9392"/>
            <a:ext cx="9143999" cy="695739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 name="مربع نص 1"/>
          <p:cNvSpPr txBox="1"/>
          <p:nvPr/>
        </p:nvSpPr>
        <p:spPr>
          <a:xfrm>
            <a:off x="27894" y="512852"/>
            <a:ext cx="8720570" cy="646331"/>
          </a:xfrm>
          <a:prstGeom prst="rect">
            <a:avLst/>
          </a:prstGeom>
          <a:noFill/>
        </p:spPr>
        <p:txBody>
          <a:bodyPr wrap="square" rtlCol="1">
            <a:spAutoFit/>
          </a:bodyPr>
          <a:lstStyle/>
          <a:p>
            <a:r>
              <a:rPr lang="ar-SA" sz="3600" b="1" dirty="0" smtClean="0">
                <a:latin typeface="Traditional Arabic" panose="02020603050405020304" pitchFamily="18" charset="-78"/>
                <a:cs typeface="Traditional Arabic" panose="02020603050405020304" pitchFamily="18" charset="-78"/>
              </a:rPr>
              <a:t>28/   </a:t>
            </a:r>
            <a:r>
              <a:rPr lang="ar-SA" sz="3600" b="1" dirty="0" smtClean="0">
                <a:latin typeface="Traditional Arabic" panose="02020603050405020304" pitchFamily="18" charset="-78"/>
                <a:cs typeface="Traditional Arabic" panose="02020603050405020304" pitchFamily="18" charset="-78"/>
              </a:rPr>
              <a:t>الوسيط للأعداد   6 , 3 , 8 , 7 , 9 هو</a:t>
            </a:r>
            <a:endParaRPr lang="ar-SA" sz="3600" b="1" dirty="0">
              <a:latin typeface="Traditional Arabic" panose="02020603050405020304" pitchFamily="18" charset="-78"/>
              <a:cs typeface="Traditional Arabic" panose="02020603050405020304" pitchFamily="18" charset="-78"/>
            </a:endParaRPr>
          </a:p>
        </p:txBody>
      </p:sp>
      <p:sp>
        <p:nvSpPr>
          <p:cNvPr id="3" name="مربع نص 2"/>
          <p:cNvSpPr txBox="1"/>
          <p:nvPr/>
        </p:nvSpPr>
        <p:spPr>
          <a:xfrm>
            <a:off x="5460406" y="2320635"/>
            <a:ext cx="2592288" cy="646331"/>
          </a:xfrm>
          <a:prstGeom prst="rect">
            <a:avLst/>
          </a:prstGeom>
          <a:noFill/>
        </p:spPr>
        <p:txBody>
          <a:bodyPr wrap="square" rtlCol="1">
            <a:spAutoFit/>
          </a:bodyPr>
          <a:lstStyle/>
          <a:p>
            <a:pPr marL="285750" indent="-285750">
              <a:buFont typeface="Calibri" panose="020F0502020204030204" pitchFamily="34" charset="0"/>
              <a:buChar char="①"/>
            </a:pPr>
            <a:r>
              <a:rPr lang="ar-SA" sz="3600" b="1" dirty="0">
                <a:latin typeface="Traditional Arabic" panose="02020603050405020304" pitchFamily="18" charset="-78"/>
                <a:cs typeface="Traditional Arabic" panose="02020603050405020304" pitchFamily="18" charset="-78"/>
              </a:rPr>
              <a:t> </a:t>
            </a:r>
            <a:r>
              <a:rPr lang="ar-SA" sz="3600" b="1" dirty="0" smtClean="0">
                <a:latin typeface="Traditional Arabic" panose="02020603050405020304" pitchFamily="18" charset="-78"/>
                <a:cs typeface="Traditional Arabic" panose="02020603050405020304" pitchFamily="18" charset="-78"/>
              </a:rPr>
              <a:t> 5</a:t>
            </a:r>
            <a:endParaRPr lang="ar-SA" sz="3600" b="1" dirty="0">
              <a:latin typeface="Traditional Arabic" panose="02020603050405020304" pitchFamily="18" charset="-78"/>
              <a:cs typeface="Traditional Arabic" panose="02020603050405020304" pitchFamily="18" charset="-78"/>
            </a:endParaRPr>
          </a:p>
        </p:txBody>
      </p:sp>
      <p:sp>
        <p:nvSpPr>
          <p:cNvPr id="4" name="مربع نص 3"/>
          <p:cNvSpPr txBox="1"/>
          <p:nvPr/>
        </p:nvSpPr>
        <p:spPr>
          <a:xfrm>
            <a:off x="2364062" y="2320635"/>
            <a:ext cx="2448272" cy="646331"/>
          </a:xfrm>
          <a:prstGeom prst="rect">
            <a:avLst/>
          </a:prstGeom>
          <a:noFill/>
        </p:spPr>
        <p:txBody>
          <a:bodyPr wrap="square" rtlCol="1">
            <a:spAutoFit/>
          </a:bodyPr>
          <a:lstStyle/>
          <a:p>
            <a:pPr marL="571500" indent="-571500">
              <a:buFont typeface="Calibri" panose="020F0502020204030204" pitchFamily="34" charset="0"/>
              <a:buChar char="②"/>
            </a:pPr>
            <a:r>
              <a:rPr lang="ar-SA" sz="3600" b="1" dirty="0" smtClean="0">
                <a:latin typeface="Traditional Arabic" panose="02020603050405020304" pitchFamily="18" charset="-78"/>
                <a:cs typeface="Traditional Arabic" panose="02020603050405020304" pitchFamily="18" charset="-78"/>
              </a:rPr>
              <a:t>  6</a:t>
            </a:r>
            <a:endParaRPr lang="ar-SA" sz="3600" b="1" dirty="0">
              <a:latin typeface="Traditional Arabic" panose="02020603050405020304" pitchFamily="18" charset="-78"/>
              <a:cs typeface="Traditional Arabic" panose="02020603050405020304" pitchFamily="18" charset="-78"/>
            </a:endParaRPr>
          </a:p>
        </p:txBody>
      </p:sp>
      <p:sp>
        <p:nvSpPr>
          <p:cNvPr id="5" name="مربع نص 4"/>
          <p:cNvSpPr txBox="1"/>
          <p:nvPr/>
        </p:nvSpPr>
        <p:spPr>
          <a:xfrm>
            <a:off x="5316390" y="3934797"/>
            <a:ext cx="2592288" cy="646331"/>
          </a:xfrm>
          <a:prstGeom prst="rect">
            <a:avLst/>
          </a:prstGeom>
          <a:noFill/>
        </p:spPr>
        <p:txBody>
          <a:bodyPr wrap="square" rtlCol="1">
            <a:spAutoFit/>
          </a:bodyPr>
          <a:lstStyle/>
          <a:p>
            <a:pPr marL="571500" indent="-571500">
              <a:buFont typeface="Calibri" panose="020F0502020204030204" pitchFamily="34" charset="0"/>
              <a:buChar char="③"/>
            </a:pPr>
            <a:r>
              <a:rPr lang="ar-SA" sz="3600" b="1" dirty="0">
                <a:latin typeface="Traditional Arabic" panose="02020603050405020304" pitchFamily="18" charset="-78"/>
                <a:cs typeface="Traditional Arabic" panose="02020603050405020304" pitchFamily="18" charset="-78"/>
              </a:rPr>
              <a:t> </a:t>
            </a:r>
            <a:r>
              <a:rPr lang="ar-SA" sz="3600" b="1" dirty="0" smtClean="0">
                <a:latin typeface="Traditional Arabic" panose="02020603050405020304" pitchFamily="18" charset="-78"/>
                <a:cs typeface="Traditional Arabic" panose="02020603050405020304" pitchFamily="18" charset="-78"/>
              </a:rPr>
              <a:t> 7</a:t>
            </a:r>
            <a:endParaRPr lang="ar-SA" sz="3600" b="1" dirty="0">
              <a:latin typeface="Traditional Arabic" panose="02020603050405020304" pitchFamily="18" charset="-78"/>
              <a:cs typeface="Traditional Arabic" panose="02020603050405020304" pitchFamily="18" charset="-78"/>
            </a:endParaRPr>
          </a:p>
        </p:txBody>
      </p:sp>
      <p:sp>
        <p:nvSpPr>
          <p:cNvPr id="6" name="مربع نص 5"/>
          <p:cNvSpPr txBox="1"/>
          <p:nvPr/>
        </p:nvSpPr>
        <p:spPr>
          <a:xfrm>
            <a:off x="2364062" y="3934796"/>
            <a:ext cx="2688606" cy="646331"/>
          </a:xfrm>
          <a:prstGeom prst="rect">
            <a:avLst/>
          </a:prstGeom>
          <a:noFill/>
        </p:spPr>
        <p:txBody>
          <a:bodyPr wrap="square" rtlCol="1">
            <a:spAutoFit/>
          </a:bodyPr>
          <a:lstStyle/>
          <a:p>
            <a:pPr marL="571500" indent="-571500">
              <a:buFont typeface="Calibri" panose="020F0502020204030204" pitchFamily="34" charset="0"/>
              <a:buChar char="④"/>
            </a:pPr>
            <a:r>
              <a:rPr lang="ar-SA" sz="3600" b="1" dirty="0">
                <a:latin typeface="Traditional Arabic" panose="02020603050405020304" pitchFamily="18" charset="-78"/>
                <a:cs typeface="Traditional Arabic" panose="02020603050405020304" pitchFamily="18" charset="-78"/>
              </a:rPr>
              <a:t> </a:t>
            </a:r>
            <a:r>
              <a:rPr lang="ar-SA" sz="3600" b="1" dirty="0" smtClean="0">
                <a:latin typeface="Traditional Arabic" panose="02020603050405020304" pitchFamily="18" charset="-78"/>
                <a:cs typeface="Traditional Arabic" panose="02020603050405020304" pitchFamily="18" charset="-78"/>
              </a:rPr>
              <a:t> 8</a:t>
            </a:r>
            <a:endParaRPr lang="ar-SA" sz="36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41435072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صورة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3586"/>
          </a:xfrm>
          <a:prstGeom prst="rect">
            <a:avLst/>
          </a:prstGeom>
        </p:spPr>
      </p:pic>
      <p:sp>
        <p:nvSpPr>
          <p:cNvPr id="13" name="مربع نص 12"/>
          <p:cNvSpPr txBox="1"/>
          <p:nvPr/>
        </p:nvSpPr>
        <p:spPr>
          <a:xfrm>
            <a:off x="467544" y="745540"/>
            <a:ext cx="7920880" cy="1754326"/>
          </a:xfrm>
          <a:prstGeom prst="rect">
            <a:avLst/>
          </a:prstGeom>
          <a:noFill/>
        </p:spPr>
        <p:txBody>
          <a:bodyPr wrap="square" rtlCol="1">
            <a:spAutoFit/>
          </a:bodyPr>
          <a:lstStyle/>
          <a:p>
            <a:r>
              <a:rPr lang="ar-SA" sz="3600" b="1" dirty="0" smtClean="0">
                <a:cs typeface="Rekaa" pitchFamily="2" charset="-78"/>
              </a:rPr>
              <a:t>29/ </a:t>
            </a:r>
            <a:r>
              <a:rPr lang="ar-SA" sz="3600" b="1" dirty="0">
                <a:cs typeface="Rekaa" pitchFamily="2" charset="-78"/>
              </a:rPr>
              <a:t>ساعة نصف قطرها 3سم، كم سيتحرك عقرب الساعات خلال ساعتين بالسنتميتر؟</a:t>
            </a:r>
            <a:endParaRPr lang="en-US" sz="3600" b="1" dirty="0">
              <a:cs typeface="Rekaa" pitchFamily="2" charset="-78"/>
            </a:endParaRPr>
          </a:p>
          <a:p>
            <a:r>
              <a:rPr lang="ar-SA" sz="3600" b="1" dirty="0" smtClean="0">
                <a:cs typeface="Rekaa" pitchFamily="2" charset="-78"/>
              </a:rPr>
              <a:t> </a:t>
            </a:r>
            <a:endParaRPr lang="ar-SA" sz="3600" b="1" dirty="0">
              <a:cs typeface="Rekaa" pitchFamily="2" charset="-78"/>
            </a:endParaRPr>
          </a:p>
        </p:txBody>
      </p:sp>
      <p:sp>
        <p:nvSpPr>
          <p:cNvPr id="16" name="مربع نص 15"/>
          <p:cNvSpPr txBox="1"/>
          <p:nvPr/>
        </p:nvSpPr>
        <p:spPr>
          <a:xfrm>
            <a:off x="5484192" y="2819490"/>
            <a:ext cx="2880320" cy="646331"/>
          </a:xfrm>
          <a:prstGeom prst="rect">
            <a:avLst/>
          </a:prstGeom>
          <a:noFill/>
        </p:spPr>
        <p:txBody>
          <a:bodyPr wrap="square" rtlCol="1">
            <a:spAutoFit/>
          </a:bodyPr>
          <a:lstStyle/>
          <a:p>
            <a:pPr marL="285750" indent="-285750">
              <a:buFont typeface="Calibri" panose="020F0502020204030204" pitchFamily="34" charset="0"/>
              <a:buChar char="①"/>
            </a:pPr>
            <a:r>
              <a:rPr lang="ar-SA" sz="3600" b="1" dirty="0" smtClean="0"/>
              <a:t>314 سم</a:t>
            </a:r>
            <a:endParaRPr lang="ar-SA" sz="3600" b="1" dirty="0"/>
          </a:p>
        </p:txBody>
      </p:sp>
      <p:sp>
        <p:nvSpPr>
          <p:cNvPr id="17" name="مربع نص 16"/>
          <p:cNvSpPr txBox="1"/>
          <p:nvPr/>
        </p:nvSpPr>
        <p:spPr>
          <a:xfrm>
            <a:off x="5652120" y="4077444"/>
            <a:ext cx="2952328" cy="646331"/>
          </a:xfrm>
          <a:prstGeom prst="rect">
            <a:avLst/>
          </a:prstGeom>
          <a:noFill/>
        </p:spPr>
        <p:txBody>
          <a:bodyPr wrap="square" rtlCol="1">
            <a:spAutoFit/>
          </a:bodyPr>
          <a:lstStyle/>
          <a:p>
            <a:pPr marL="571500" indent="-571500">
              <a:buFont typeface="Calibri" panose="020F0502020204030204" pitchFamily="34" charset="0"/>
              <a:buChar char="③"/>
            </a:pPr>
            <a:r>
              <a:rPr lang="ar-SA" sz="3600" b="1" dirty="0" smtClean="0"/>
              <a:t>14</a:t>
            </a:r>
            <a:r>
              <a:rPr lang="ar-SA" sz="3600" b="1" dirty="0" smtClean="0">
                <a:latin typeface="Calibri"/>
              </a:rPr>
              <a:t>‚3 </a:t>
            </a:r>
            <a:endParaRPr lang="ar-SA" sz="3600" b="1" dirty="0"/>
          </a:p>
        </p:txBody>
      </p:sp>
      <p:sp>
        <p:nvSpPr>
          <p:cNvPr id="18" name="مربع نص 17"/>
          <p:cNvSpPr txBox="1"/>
          <p:nvPr/>
        </p:nvSpPr>
        <p:spPr>
          <a:xfrm>
            <a:off x="979240" y="2747358"/>
            <a:ext cx="3096344" cy="646331"/>
          </a:xfrm>
          <a:prstGeom prst="rect">
            <a:avLst/>
          </a:prstGeom>
          <a:noFill/>
        </p:spPr>
        <p:txBody>
          <a:bodyPr wrap="square" rtlCol="1">
            <a:spAutoFit/>
          </a:bodyPr>
          <a:lstStyle/>
          <a:p>
            <a:pPr marL="571500" indent="-571500">
              <a:buFont typeface="Calibri" panose="020F0502020204030204" pitchFamily="34" charset="0"/>
              <a:buChar char="②"/>
            </a:pPr>
            <a:r>
              <a:rPr lang="ar-SA" sz="3600" b="1" dirty="0" smtClean="0"/>
              <a:t>4  </a:t>
            </a:r>
            <a:r>
              <a:rPr lang="ar-SA" sz="3600" b="1" dirty="0" smtClean="0">
                <a:latin typeface="Calibri"/>
              </a:rPr>
              <a:t>‚31</a:t>
            </a:r>
            <a:endParaRPr lang="ar-SA" sz="3600" b="1" dirty="0"/>
          </a:p>
        </p:txBody>
      </p:sp>
      <p:sp>
        <p:nvSpPr>
          <p:cNvPr id="19" name="مربع نص 18"/>
          <p:cNvSpPr txBox="1"/>
          <p:nvPr/>
        </p:nvSpPr>
        <p:spPr>
          <a:xfrm>
            <a:off x="683196" y="3764939"/>
            <a:ext cx="3240360" cy="1200329"/>
          </a:xfrm>
          <a:prstGeom prst="rect">
            <a:avLst/>
          </a:prstGeom>
          <a:noFill/>
        </p:spPr>
        <p:txBody>
          <a:bodyPr wrap="square" rtlCol="1">
            <a:spAutoFit/>
          </a:bodyPr>
          <a:lstStyle/>
          <a:p>
            <a:pPr marL="571500" indent="-571500">
              <a:buFont typeface="Calibri" panose="020F0502020204030204" pitchFamily="34" charset="0"/>
              <a:buChar char="④"/>
            </a:pPr>
            <a:r>
              <a:rPr lang="ar-SA" sz="3600" b="1" dirty="0"/>
              <a:t> </a:t>
            </a:r>
            <a:r>
              <a:rPr lang="ar-SA" sz="3600" b="1" dirty="0" smtClean="0"/>
              <a:t>314 </a:t>
            </a:r>
            <a:r>
              <a:rPr lang="ar-SA" sz="3600" b="1" dirty="0" smtClean="0">
                <a:latin typeface="Calibri"/>
              </a:rPr>
              <a:t>‚0</a:t>
            </a:r>
            <a:endParaRPr lang="ar-SA" sz="3600" b="1" dirty="0"/>
          </a:p>
          <a:p>
            <a:pPr marL="571500" indent="-571500">
              <a:buFont typeface="Calibri" panose="020F0502020204030204" pitchFamily="34" charset="0"/>
              <a:buChar char="④"/>
            </a:pPr>
            <a:endParaRPr lang="ar-SA" sz="3600" b="1" dirty="0"/>
          </a:p>
        </p:txBody>
      </p:sp>
    </p:spTree>
    <p:extLst>
      <p:ext uri="{BB962C8B-B14F-4D97-AF65-F5344CB8AC3E}">
        <p14:creationId xmlns:p14="http://schemas.microsoft.com/office/powerpoint/2010/main" val="17525305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invX="1"/>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صورة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9392"/>
            <a:ext cx="9252520" cy="6957392"/>
          </a:xfrm>
          <a:prstGeom prst="rect">
            <a:avLst/>
          </a:prstGeom>
        </p:spPr>
      </p:pic>
      <p:sp>
        <p:nvSpPr>
          <p:cNvPr id="3" name="مربع نص 2"/>
          <p:cNvSpPr txBox="1"/>
          <p:nvPr/>
        </p:nvSpPr>
        <p:spPr>
          <a:xfrm>
            <a:off x="395536" y="184572"/>
            <a:ext cx="8280920" cy="830997"/>
          </a:xfrm>
          <a:prstGeom prst="rect">
            <a:avLst/>
          </a:prstGeom>
          <a:noFill/>
        </p:spPr>
        <p:txBody>
          <a:bodyPr wrap="square" rtlCol="1">
            <a:spAutoFit/>
          </a:bodyPr>
          <a:lstStyle/>
          <a:p>
            <a:r>
              <a:rPr lang="ar-SA" sz="4800" b="1" dirty="0" smtClean="0">
                <a:latin typeface="Traditional Arabic" panose="02020603050405020304" pitchFamily="18" charset="-78"/>
                <a:cs typeface="Traditional Arabic" panose="02020603050405020304" pitchFamily="18" charset="-78"/>
              </a:rPr>
              <a:t>30/ </a:t>
            </a:r>
            <a:r>
              <a:rPr lang="ar-SA" sz="4800" b="1" dirty="0" smtClean="0">
                <a:latin typeface="Traditional Arabic" panose="02020603050405020304" pitchFamily="18" charset="-78"/>
                <a:cs typeface="Traditional Arabic" panose="02020603050405020304" pitchFamily="18" charset="-78"/>
              </a:rPr>
              <a:t>إذا </a:t>
            </a:r>
            <a:r>
              <a:rPr lang="ar-SA" sz="4800" b="1" dirty="0">
                <a:latin typeface="Traditional Arabic" panose="02020603050405020304" pitchFamily="18" charset="-78"/>
                <a:cs typeface="Traditional Arabic" panose="02020603050405020304" pitchFamily="18" charset="-78"/>
              </a:rPr>
              <a:t>كان 2 </a:t>
            </a:r>
            <a:r>
              <a:rPr lang="ar-SA" sz="4800" b="1" baseline="30000" dirty="0">
                <a:latin typeface="Traditional Arabic" panose="02020603050405020304" pitchFamily="18" charset="-78"/>
                <a:cs typeface="Traditional Arabic" panose="02020603050405020304" pitchFamily="18" charset="-78"/>
              </a:rPr>
              <a:t>س+1</a:t>
            </a:r>
            <a:r>
              <a:rPr lang="ar-SA" sz="4800" b="1" dirty="0">
                <a:latin typeface="Traditional Arabic" panose="02020603050405020304" pitchFamily="18" charset="-78"/>
                <a:cs typeface="Traditional Arabic" panose="02020603050405020304" pitchFamily="18" charset="-78"/>
              </a:rPr>
              <a:t>= 6 فما قيمة 16 </a:t>
            </a:r>
            <a:r>
              <a:rPr lang="ar-SA" sz="4800" b="1" baseline="30000" dirty="0">
                <a:latin typeface="Traditional Arabic" panose="02020603050405020304" pitchFamily="18" charset="-78"/>
                <a:cs typeface="Traditional Arabic" panose="02020603050405020304" pitchFamily="18" charset="-78"/>
              </a:rPr>
              <a:t>س</a:t>
            </a:r>
            <a:r>
              <a:rPr lang="ar-SA" sz="4800" b="1" dirty="0">
                <a:latin typeface="Traditional Arabic" panose="02020603050405020304" pitchFamily="18" charset="-78"/>
                <a:cs typeface="Traditional Arabic" panose="02020603050405020304" pitchFamily="18" charset="-78"/>
              </a:rPr>
              <a:t> ؟</a:t>
            </a:r>
            <a:endParaRPr lang="en-US" sz="4800" b="1" dirty="0">
              <a:latin typeface="Traditional Arabic" panose="02020603050405020304" pitchFamily="18" charset="-78"/>
              <a:cs typeface="Traditional Arabic" panose="02020603050405020304" pitchFamily="18" charset="-78"/>
            </a:endParaRPr>
          </a:p>
        </p:txBody>
      </p:sp>
      <p:sp>
        <p:nvSpPr>
          <p:cNvPr id="5" name="مربع نص 4"/>
          <p:cNvSpPr txBox="1"/>
          <p:nvPr/>
        </p:nvSpPr>
        <p:spPr>
          <a:xfrm>
            <a:off x="6012160" y="1556792"/>
            <a:ext cx="2880320" cy="646331"/>
          </a:xfrm>
          <a:prstGeom prst="rect">
            <a:avLst/>
          </a:prstGeom>
          <a:noFill/>
        </p:spPr>
        <p:txBody>
          <a:bodyPr wrap="square" rtlCol="1">
            <a:spAutoFit/>
          </a:bodyPr>
          <a:lstStyle/>
          <a:p>
            <a:pPr marL="285750" indent="-285750">
              <a:buFont typeface="Calibri" panose="020F0502020204030204" pitchFamily="34" charset="0"/>
              <a:buChar char="①"/>
            </a:pPr>
            <a:r>
              <a:rPr lang="ar-SA" sz="3600" b="1" dirty="0" smtClean="0"/>
              <a:t>   9</a:t>
            </a:r>
            <a:endParaRPr lang="ar-SA" sz="3600" b="1" dirty="0"/>
          </a:p>
        </p:txBody>
      </p:sp>
      <p:sp>
        <p:nvSpPr>
          <p:cNvPr id="6" name="مربع نص 5"/>
          <p:cNvSpPr txBox="1"/>
          <p:nvPr/>
        </p:nvSpPr>
        <p:spPr>
          <a:xfrm>
            <a:off x="5940152" y="3420684"/>
            <a:ext cx="2952328" cy="646331"/>
          </a:xfrm>
          <a:prstGeom prst="rect">
            <a:avLst/>
          </a:prstGeom>
          <a:noFill/>
        </p:spPr>
        <p:txBody>
          <a:bodyPr wrap="square" rtlCol="1">
            <a:spAutoFit/>
          </a:bodyPr>
          <a:lstStyle/>
          <a:p>
            <a:pPr marL="571500" indent="-571500">
              <a:buFont typeface="Calibri" panose="020F0502020204030204" pitchFamily="34" charset="0"/>
              <a:buChar char="③"/>
            </a:pPr>
            <a:r>
              <a:rPr lang="ar-SA" sz="3600" b="1" dirty="0" smtClean="0"/>
              <a:t>27</a:t>
            </a:r>
            <a:endParaRPr lang="ar-SA" sz="3600" b="1" dirty="0"/>
          </a:p>
        </p:txBody>
      </p:sp>
      <p:sp>
        <p:nvSpPr>
          <p:cNvPr id="7" name="مربع نص 6"/>
          <p:cNvSpPr txBox="1"/>
          <p:nvPr/>
        </p:nvSpPr>
        <p:spPr>
          <a:xfrm>
            <a:off x="5801815" y="2492896"/>
            <a:ext cx="3096344" cy="646331"/>
          </a:xfrm>
          <a:prstGeom prst="rect">
            <a:avLst/>
          </a:prstGeom>
          <a:noFill/>
        </p:spPr>
        <p:txBody>
          <a:bodyPr wrap="square" rtlCol="1">
            <a:spAutoFit/>
          </a:bodyPr>
          <a:lstStyle/>
          <a:p>
            <a:pPr marL="571500" indent="-571500">
              <a:buFont typeface="Calibri" panose="020F0502020204030204" pitchFamily="34" charset="0"/>
              <a:buChar char="②"/>
            </a:pPr>
            <a:r>
              <a:rPr lang="ar-SA" sz="3600" b="1" dirty="0" smtClean="0"/>
              <a:t>18</a:t>
            </a:r>
            <a:endParaRPr lang="ar-SA" sz="3600" b="1" dirty="0"/>
          </a:p>
        </p:txBody>
      </p:sp>
      <p:sp>
        <p:nvSpPr>
          <p:cNvPr id="8" name="مربع نص 7"/>
          <p:cNvSpPr txBox="1"/>
          <p:nvPr/>
        </p:nvSpPr>
        <p:spPr>
          <a:xfrm>
            <a:off x="5652120" y="4365104"/>
            <a:ext cx="3240360" cy="1200329"/>
          </a:xfrm>
          <a:prstGeom prst="rect">
            <a:avLst/>
          </a:prstGeom>
          <a:noFill/>
        </p:spPr>
        <p:txBody>
          <a:bodyPr wrap="square" rtlCol="1">
            <a:spAutoFit/>
          </a:bodyPr>
          <a:lstStyle/>
          <a:p>
            <a:pPr marL="571500" indent="-571500">
              <a:buFont typeface="Calibri" panose="020F0502020204030204" pitchFamily="34" charset="0"/>
              <a:buChar char="④"/>
            </a:pPr>
            <a:r>
              <a:rPr lang="ar-SA" sz="3600" b="1" dirty="0" smtClean="0"/>
              <a:t>81</a:t>
            </a:r>
            <a:endParaRPr lang="ar-SA" sz="3600" b="1" dirty="0"/>
          </a:p>
          <a:p>
            <a:pPr marL="571500" indent="-571500">
              <a:buFont typeface="Calibri" panose="020F0502020204030204" pitchFamily="34" charset="0"/>
              <a:buChar char="④"/>
            </a:pPr>
            <a:endParaRPr lang="ar-SA" sz="3600" b="1" dirty="0"/>
          </a:p>
        </p:txBody>
      </p:sp>
    </p:spTree>
    <p:extLst>
      <p:ext uri="{BB962C8B-B14F-4D97-AF65-F5344CB8AC3E}">
        <p14:creationId xmlns:p14="http://schemas.microsoft.com/office/powerpoint/2010/main" val="17518772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invX="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3586"/>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9" name="مربع نص 8"/>
          <p:cNvSpPr txBox="1"/>
          <p:nvPr/>
        </p:nvSpPr>
        <p:spPr>
          <a:xfrm>
            <a:off x="971600" y="644095"/>
            <a:ext cx="6984776" cy="769441"/>
          </a:xfrm>
          <a:prstGeom prst="rect">
            <a:avLst/>
          </a:prstGeom>
          <a:noFill/>
        </p:spPr>
        <p:txBody>
          <a:bodyPr wrap="square" rtlCol="1">
            <a:spAutoFit/>
          </a:bodyPr>
          <a:lstStyle/>
          <a:p>
            <a:r>
              <a:rPr lang="ar-SA" sz="4400" b="1" dirty="0" smtClean="0">
                <a:latin typeface="Traditional Arabic" panose="02020603050405020304" pitchFamily="18" charset="-78"/>
                <a:cs typeface="Traditional Arabic" panose="02020603050405020304" pitchFamily="18" charset="-78"/>
              </a:rPr>
              <a:t>2 / ما قيمة 32 % من 250  ؟</a:t>
            </a:r>
            <a:endParaRPr lang="ar-SA" sz="4400" b="1" dirty="0">
              <a:latin typeface="Traditional Arabic" panose="02020603050405020304" pitchFamily="18" charset="-78"/>
              <a:cs typeface="Traditional Arabic" panose="02020603050405020304" pitchFamily="18" charset="-78"/>
            </a:endParaRPr>
          </a:p>
        </p:txBody>
      </p:sp>
      <p:sp>
        <p:nvSpPr>
          <p:cNvPr id="10" name="مربع نص 9"/>
          <p:cNvSpPr txBox="1"/>
          <p:nvPr/>
        </p:nvSpPr>
        <p:spPr>
          <a:xfrm>
            <a:off x="5508104" y="2494637"/>
            <a:ext cx="2520280" cy="646331"/>
          </a:xfrm>
          <a:prstGeom prst="rect">
            <a:avLst/>
          </a:prstGeom>
          <a:noFill/>
        </p:spPr>
        <p:txBody>
          <a:bodyPr wrap="square" rtlCol="1">
            <a:spAutoFit/>
          </a:bodyPr>
          <a:lstStyle/>
          <a:p>
            <a:pPr marL="285750" indent="-285750">
              <a:buFont typeface="Calibri" panose="020F0502020204030204" pitchFamily="34" charset="0"/>
              <a:buChar char="①"/>
            </a:pPr>
            <a:r>
              <a:rPr lang="ar-SA" sz="3600" b="1" dirty="0" smtClean="0"/>
              <a:t>  80</a:t>
            </a:r>
            <a:endParaRPr lang="ar-SA" sz="3600" b="1" dirty="0"/>
          </a:p>
        </p:txBody>
      </p:sp>
      <p:sp>
        <p:nvSpPr>
          <p:cNvPr id="11" name="مربع نص 10"/>
          <p:cNvSpPr txBox="1"/>
          <p:nvPr/>
        </p:nvSpPr>
        <p:spPr>
          <a:xfrm>
            <a:off x="1835696" y="2494637"/>
            <a:ext cx="2520280" cy="646331"/>
          </a:xfrm>
          <a:prstGeom prst="rect">
            <a:avLst/>
          </a:prstGeom>
          <a:noFill/>
        </p:spPr>
        <p:txBody>
          <a:bodyPr wrap="square" rtlCol="1">
            <a:spAutoFit/>
          </a:bodyPr>
          <a:lstStyle/>
          <a:p>
            <a:pPr marL="571500" indent="-571500">
              <a:buFont typeface="Calibri" panose="020F0502020204030204" pitchFamily="34" charset="0"/>
              <a:buChar char="②"/>
            </a:pPr>
            <a:r>
              <a:rPr lang="ar-SA" sz="3600" b="1" dirty="0" smtClean="0"/>
              <a:t>  88</a:t>
            </a:r>
            <a:endParaRPr lang="ar-SA" sz="3600" b="1" dirty="0"/>
          </a:p>
        </p:txBody>
      </p:sp>
      <p:sp>
        <p:nvSpPr>
          <p:cNvPr id="12" name="مربع نص 11"/>
          <p:cNvSpPr txBox="1"/>
          <p:nvPr/>
        </p:nvSpPr>
        <p:spPr>
          <a:xfrm>
            <a:off x="5436096" y="4078813"/>
            <a:ext cx="2520280" cy="646331"/>
          </a:xfrm>
          <a:prstGeom prst="rect">
            <a:avLst/>
          </a:prstGeom>
          <a:noFill/>
        </p:spPr>
        <p:txBody>
          <a:bodyPr wrap="square" rtlCol="1">
            <a:spAutoFit/>
          </a:bodyPr>
          <a:lstStyle/>
          <a:p>
            <a:pPr marL="571500" indent="-571500">
              <a:buFont typeface="Calibri" panose="020F0502020204030204" pitchFamily="34" charset="0"/>
              <a:buChar char="③"/>
            </a:pPr>
            <a:r>
              <a:rPr lang="ar-SA" sz="3600" b="1" dirty="0" smtClean="0"/>
              <a:t>90 </a:t>
            </a:r>
            <a:endParaRPr lang="ar-SA" sz="3600" b="1" dirty="0"/>
          </a:p>
        </p:txBody>
      </p:sp>
      <p:sp>
        <p:nvSpPr>
          <p:cNvPr id="13" name="مربع نص 12"/>
          <p:cNvSpPr txBox="1"/>
          <p:nvPr/>
        </p:nvSpPr>
        <p:spPr>
          <a:xfrm>
            <a:off x="1691680" y="4078813"/>
            <a:ext cx="2520280" cy="646331"/>
          </a:xfrm>
          <a:prstGeom prst="rect">
            <a:avLst/>
          </a:prstGeom>
          <a:noFill/>
        </p:spPr>
        <p:txBody>
          <a:bodyPr wrap="square" rtlCol="1">
            <a:spAutoFit/>
          </a:bodyPr>
          <a:lstStyle/>
          <a:p>
            <a:pPr marL="571500" indent="-571500">
              <a:buFont typeface="Calibri" panose="020F0502020204030204" pitchFamily="34" charset="0"/>
              <a:buChar char="④"/>
            </a:pPr>
            <a:r>
              <a:rPr lang="ar-SA" sz="3600" b="1" dirty="0" smtClean="0"/>
              <a:t>  120</a:t>
            </a:r>
            <a:endParaRPr lang="ar-SA" sz="3600" b="1" dirty="0"/>
          </a:p>
        </p:txBody>
      </p:sp>
    </p:spTree>
    <p:extLst>
      <p:ext uri="{BB962C8B-B14F-4D97-AF65-F5344CB8AC3E}">
        <p14:creationId xmlns:p14="http://schemas.microsoft.com/office/powerpoint/2010/main" val="13026954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invX="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9392"/>
            <a:ext cx="9324528" cy="6957392"/>
          </a:xfrm>
          <a:prstGeom prst="rect">
            <a:avLst/>
          </a:prstGeom>
        </p:spPr>
      </p:pic>
      <p:sp>
        <p:nvSpPr>
          <p:cNvPr id="8" name="مربع نص 7"/>
          <p:cNvSpPr txBox="1"/>
          <p:nvPr/>
        </p:nvSpPr>
        <p:spPr>
          <a:xfrm>
            <a:off x="395536" y="1436183"/>
            <a:ext cx="8424936" cy="1446550"/>
          </a:xfrm>
          <a:prstGeom prst="rect">
            <a:avLst/>
          </a:prstGeom>
          <a:noFill/>
        </p:spPr>
        <p:txBody>
          <a:bodyPr wrap="square" rtlCol="1">
            <a:spAutoFit/>
          </a:bodyPr>
          <a:lstStyle/>
          <a:p>
            <a:r>
              <a:rPr lang="ar-SA" sz="4400" b="1" dirty="0" smtClean="0">
                <a:latin typeface="Traditional Arabic" panose="02020603050405020304" pitchFamily="18" charset="-78"/>
                <a:cs typeface="Traditional Arabic" panose="02020603050405020304" pitchFamily="18" charset="-78"/>
              </a:rPr>
              <a:t>3/ في حفلة كان 100 من المدعوين </a:t>
            </a:r>
            <a:r>
              <a:rPr lang="ar-SA" sz="4400" b="1" dirty="0" err="1" smtClean="0">
                <a:latin typeface="Traditional Arabic" panose="02020603050405020304" pitchFamily="18" charset="-78"/>
                <a:cs typeface="Traditional Arabic" panose="02020603050405020304" pitchFamily="18" charset="-78"/>
              </a:rPr>
              <a:t>لايشربون</a:t>
            </a:r>
            <a:r>
              <a:rPr lang="ar-SA" sz="4400" b="1" dirty="0" smtClean="0">
                <a:latin typeface="Traditional Arabic" panose="02020603050405020304" pitchFamily="18" charset="-78"/>
                <a:cs typeface="Traditional Arabic" panose="02020603050405020304" pitchFamily="18" charset="-78"/>
              </a:rPr>
              <a:t> القهوة و 75 % يشربون القهوة . فما عدد المدعوين ؟</a:t>
            </a:r>
            <a:endParaRPr lang="ar-SA" sz="4400" b="1" dirty="0">
              <a:latin typeface="Traditional Arabic" panose="02020603050405020304" pitchFamily="18" charset="-78"/>
              <a:cs typeface="Traditional Arabic" panose="02020603050405020304" pitchFamily="18" charset="-78"/>
            </a:endParaRPr>
          </a:p>
        </p:txBody>
      </p:sp>
      <p:sp>
        <p:nvSpPr>
          <p:cNvPr id="9" name="مربع نص 8"/>
          <p:cNvSpPr txBox="1"/>
          <p:nvPr/>
        </p:nvSpPr>
        <p:spPr>
          <a:xfrm>
            <a:off x="5508104" y="3286725"/>
            <a:ext cx="2520280" cy="646331"/>
          </a:xfrm>
          <a:prstGeom prst="rect">
            <a:avLst/>
          </a:prstGeom>
          <a:noFill/>
        </p:spPr>
        <p:txBody>
          <a:bodyPr wrap="square" rtlCol="1">
            <a:spAutoFit/>
          </a:bodyPr>
          <a:lstStyle/>
          <a:p>
            <a:pPr marL="285750" indent="-285750">
              <a:buFont typeface="Calibri" panose="020F0502020204030204" pitchFamily="34" charset="0"/>
              <a:buChar char="①"/>
            </a:pPr>
            <a:r>
              <a:rPr lang="ar-SA" sz="3600" b="1" dirty="0" smtClean="0"/>
              <a:t>  100</a:t>
            </a:r>
            <a:endParaRPr lang="ar-SA" sz="3600" b="1" dirty="0"/>
          </a:p>
        </p:txBody>
      </p:sp>
      <p:sp>
        <p:nvSpPr>
          <p:cNvPr id="10" name="مربع نص 9"/>
          <p:cNvSpPr txBox="1"/>
          <p:nvPr/>
        </p:nvSpPr>
        <p:spPr>
          <a:xfrm>
            <a:off x="1835696" y="3286725"/>
            <a:ext cx="2520280" cy="646331"/>
          </a:xfrm>
          <a:prstGeom prst="rect">
            <a:avLst/>
          </a:prstGeom>
          <a:noFill/>
        </p:spPr>
        <p:txBody>
          <a:bodyPr wrap="square" rtlCol="1">
            <a:spAutoFit/>
          </a:bodyPr>
          <a:lstStyle/>
          <a:p>
            <a:pPr marL="571500" indent="-571500">
              <a:buFont typeface="Calibri" panose="020F0502020204030204" pitchFamily="34" charset="0"/>
              <a:buChar char="②"/>
            </a:pPr>
            <a:r>
              <a:rPr lang="ar-SA" sz="3600" b="1" dirty="0" smtClean="0"/>
              <a:t>  200</a:t>
            </a:r>
            <a:endParaRPr lang="ar-SA" sz="3600" b="1" dirty="0"/>
          </a:p>
        </p:txBody>
      </p:sp>
      <p:sp>
        <p:nvSpPr>
          <p:cNvPr id="11" name="مربع نص 10"/>
          <p:cNvSpPr txBox="1"/>
          <p:nvPr/>
        </p:nvSpPr>
        <p:spPr>
          <a:xfrm>
            <a:off x="5436096" y="4870901"/>
            <a:ext cx="2520280" cy="646331"/>
          </a:xfrm>
          <a:prstGeom prst="rect">
            <a:avLst/>
          </a:prstGeom>
          <a:noFill/>
        </p:spPr>
        <p:txBody>
          <a:bodyPr wrap="square" rtlCol="1">
            <a:spAutoFit/>
          </a:bodyPr>
          <a:lstStyle/>
          <a:p>
            <a:pPr marL="571500" indent="-571500">
              <a:buFont typeface="Calibri" panose="020F0502020204030204" pitchFamily="34" charset="0"/>
              <a:buChar char="③"/>
            </a:pPr>
            <a:r>
              <a:rPr lang="ar-SA" sz="3600" b="1" dirty="0" smtClean="0"/>
              <a:t>300 </a:t>
            </a:r>
            <a:endParaRPr lang="ar-SA" sz="3600" b="1" dirty="0"/>
          </a:p>
        </p:txBody>
      </p:sp>
      <p:sp>
        <p:nvSpPr>
          <p:cNvPr id="12" name="مربع نص 11"/>
          <p:cNvSpPr txBox="1"/>
          <p:nvPr/>
        </p:nvSpPr>
        <p:spPr>
          <a:xfrm>
            <a:off x="1691680" y="4870901"/>
            <a:ext cx="2520280" cy="646331"/>
          </a:xfrm>
          <a:prstGeom prst="rect">
            <a:avLst/>
          </a:prstGeom>
          <a:noFill/>
        </p:spPr>
        <p:txBody>
          <a:bodyPr wrap="square" rtlCol="1">
            <a:spAutoFit/>
          </a:bodyPr>
          <a:lstStyle/>
          <a:p>
            <a:pPr marL="571500" indent="-571500">
              <a:buFont typeface="Calibri" panose="020F0502020204030204" pitchFamily="34" charset="0"/>
              <a:buChar char="④"/>
            </a:pPr>
            <a:r>
              <a:rPr lang="ar-SA" sz="3600" b="1" dirty="0" smtClean="0"/>
              <a:t>  400</a:t>
            </a:r>
            <a:endParaRPr lang="ar-SA" sz="3600" b="1" dirty="0"/>
          </a:p>
        </p:txBody>
      </p:sp>
    </p:spTree>
    <p:extLst>
      <p:ext uri="{BB962C8B-B14F-4D97-AF65-F5344CB8AC3E}">
        <p14:creationId xmlns:p14="http://schemas.microsoft.com/office/powerpoint/2010/main" val="41044524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9392"/>
            <a:ext cx="9252520" cy="6957392"/>
          </a:xfrm>
          <a:prstGeom prst="rect">
            <a:avLst/>
          </a:prstGeom>
        </p:spPr>
      </p:pic>
      <p:sp>
        <p:nvSpPr>
          <p:cNvPr id="4" name="مستطيل مستدير الزوايا 3"/>
          <p:cNvSpPr/>
          <p:nvPr/>
        </p:nvSpPr>
        <p:spPr>
          <a:xfrm>
            <a:off x="3995936" y="116632"/>
            <a:ext cx="5040560" cy="6552728"/>
          </a:xfrm>
          <a:prstGeom prst="roundRect">
            <a:avLst/>
          </a:prstGeom>
          <a:solidFill>
            <a:schemeClr val="bg1"/>
          </a:soli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8" name="مستطيل 7"/>
          <p:cNvSpPr/>
          <p:nvPr/>
        </p:nvSpPr>
        <p:spPr>
          <a:xfrm>
            <a:off x="467544" y="2276872"/>
            <a:ext cx="3528392" cy="3384376"/>
          </a:xfrm>
          <a:prstGeom prst="rect">
            <a:avLst/>
          </a:prstGeom>
          <a:solidFill>
            <a:schemeClr val="bg1"/>
          </a:solidFill>
          <a:ln>
            <a:no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4" name="Picture 3" descr="C:\Users\asla\AppData\Local\Microsoft\Windows\Temporary Internet Files\Content.IE5\DT224KNZ\large-Question-Mark-33.3-15073[1].gif"/>
          <p:cNvPicPr>
            <a:picLocks noChangeAspect="1" noChangeArrowheads="1"/>
          </p:cNvPicPr>
          <p:nvPr/>
        </p:nvPicPr>
        <p:blipFill>
          <a:blip r:embed="rId3" cstate="print"/>
          <a:srcRect/>
          <a:stretch>
            <a:fillRect/>
          </a:stretch>
        </p:blipFill>
        <p:spPr bwMode="auto">
          <a:xfrm>
            <a:off x="7891778" y="260648"/>
            <a:ext cx="928694" cy="2643206"/>
          </a:xfrm>
          <a:prstGeom prst="rect">
            <a:avLst/>
          </a:prstGeom>
          <a:noFill/>
        </p:spPr>
      </p:pic>
      <p:pic>
        <p:nvPicPr>
          <p:cNvPr id="15" name="Picture 4" descr="C:\Users\asla\AppData\Local\Microsoft\Windows\Temporary Internet Files\Content.IE5\DT224KNZ\SLE clipart-illustration-orange-man-holding-question-mark[1].jpg"/>
          <p:cNvPicPr>
            <a:picLocks noChangeAspect="1" noChangeArrowheads="1"/>
          </p:cNvPicPr>
          <p:nvPr/>
        </p:nvPicPr>
        <p:blipFill>
          <a:blip r:embed="rId4" cstate="print"/>
          <a:srcRect/>
          <a:stretch>
            <a:fillRect/>
          </a:stretch>
        </p:blipFill>
        <p:spPr bwMode="auto">
          <a:xfrm>
            <a:off x="8100392" y="4299373"/>
            <a:ext cx="714365" cy="1571621"/>
          </a:xfrm>
          <a:prstGeom prst="rect">
            <a:avLst/>
          </a:prstGeom>
          <a:noFill/>
        </p:spPr>
      </p:pic>
      <p:sp>
        <p:nvSpPr>
          <p:cNvPr id="18" name="مربع نص 17"/>
          <p:cNvSpPr txBox="1"/>
          <p:nvPr/>
        </p:nvSpPr>
        <p:spPr>
          <a:xfrm>
            <a:off x="4211960" y="932527"/>
            <a:ext cx="3960440" cy="1200329"/>
          </a:xfrm>
          <a:prstGeom prst="rect">
            <a:avLst/>
          </a:prstGeom>
          <a:noFill/>
        </p:spPr>
        <p:txBody>
          <a:bodyPr wrap="square" rtlCol="1">
            <a:spAutoFit/>
          </a:bodyPr>
          <a:lstStyle/>
          <a:p>
            <a:r>
              <a:rPr lang="ar-SA" sz="3600" b="1" dirty="0" smtClean="0">
                <a:latin typeface="Traditional Arabic" panose="02020603050405020304" pitchFamily="18" charset="-78"/>
                <a:cs typeface="Traditional Arabic" panose="02020603050405020304" pitchFamily="18" charset="-78"/>
              </a:rPr>
              <a:t>4 / إذا كان 4 × 4 </a:t>
            </a:r>
            <a:r>
              <a:rPr lang="ar-SA" sz="3600" b="1" baseline="30000" dirty="0" smtClean="0">
                <a:latin typeface="Traditional Arabic" panose="02020603050405020304" pitchFamily="18" charset="-78"/>
                <a:cs typeface="Traditional Arabic" panose="02020603050405020304" pitchFamily="18" charset="-78"/>
              </a:rPr>
              <a:t>2 </a:t>
            </a:r>
            <a:r>
              <a:rPr lang="ar-SA" sz="3600" b="1" dirty="0" smtClean="0">
                <a:latin typeface="Traditional Arabic" panose="02020603050405020304" pitchFamily="18" charset="-78"/>
                <a:cs typeface="Traditional Arabic" panose="02020603050405020304" pitchFamily="18" charset="-78"/>
              </a:rPr>
              <a:t>= س</a:t>
            </a:r>
            <a:r>
              <a:rPr lang="ar-SA" sz="3600" b="1" baseline="30000" dirty="0" smtClean="0">
                <a:latin typeface="Traditional Arabic" panose="02020603050405020304" pitchFamily="18" charset="-78"/>
                <a:cs typeface="Traditional Arabic" panose="02020603050405020304" pitchFamily="18" charset="-78"/>
              </a:rPr>
              <a:t>6</a:t>
            </a:r>
            <a:r>
              <a:rPr lang="ar-SA" sz="3600" b="1" dirty="0" smtClean="0">
                <a:latin typeface="Traditional Arabic" panose="02020603050405020304" pitchFamily="18" charset="-78"/>
                <a:cs typeface="Traditional Arabic" panose="02020603050405020304" pitchFamily="18" charset="-78"/>
              </a:rPr>
              <a:t> فما قيمة س ؟</a:t>
            </a:r>
            <a:endParaRPr lang="ar-SA" sz="3600" b="1" dirty="0">
              <a:latin typeface="Traditional Arabic" panose="02020603050405020304" pitchFamily="18" charset="-78"/>
              <a:cs typeface="Traditional Arabic" panose="02020603050405020304" pitchFamily="18" charset="-78"/>
            </a:endParaRPr>
          </a:p>
        </p:txBody>
      </p:sp>
      <p:sp>
        <p:nvSpPr>
          <p:cNvPr id="19" name="مربع نص 18"/>
          <p:cNvSpPr txBox="1"/>
          <p:nvPr/>
        </p:nvSpPr>
        <p:spPr>
          <a:xfrm>
            <a:off x="5436096" y="2998693"/>
            <a:ext cx="2520280" cy="646331"/>
          </a:xfrm>
          <a:prstGeom prst="rect">
            <a:avLst/>
          </a:prstGeom>
          <a:noFill/>
        </p:spPr>
        <p:txBody>
          <a:bodyPr wrap="square" rtlCol="1">
            <a:spAutoFit/>
          </a:bodyPr>
          <a:lstStyle/>
          <a:p>
            <a:pPr marL="285750" indent="-285750">
              <a:buFont typeface="Calibri" panose="020F0502020204030204" pitchFamily="34" charset="0"/>
              <a:buChar char="①"/>
            </a:pPr>
            <a:r>
              <a:rPr lang="ar-SA" sz="3600" b="1" dirty="0" smtClean="0"/>
              <a:t>± 2</a:t>
            </a:r>
            <a:endParaRPr lang="ar-SA" sz="3600" b="1" dirty="0"/>
          </a:p>
        </p:txBody>
      </p:sp>
      <p:sp>
        <p:nvSpPr>
          <p:cNvPr id="20" name="مربع نص 19"/>
          <p:cNvSpPr txBox="1"/>
          <p:nvPr/>
        </p:nvSpPr>
        <p:spPr>
          <a:xfrm>
            <a:off x="1043608" y="2782669"/>
            <a:ext cx="2520280" cy="1200329"/>
          </a:xfrm>
          <a:prstGeom prst="rect">
            <a:avLst/>
          </a:prstGeom>
          <a:noFill/>
        </p:spPr>
        <p:txBody>
          <a:bodyPr wrap="square" rtlCol="1">
            <a:spAutoFit/>
          </a:bodyPr>
          <a:lstStyle/>
          <a:p>
            <a:pPr marL="571500" indent="-571500">
              <a:buFont typeface="Calibri" panose="020F0502020204030204" pitchFamily="34" charset="0"/>
              <a:buChar char="②"/>
            </a:pPr>
            <a:r>
              <a:rPr lang="ar-SA" sz="3600" b="1" dirty="0"/>
              <a:t>± </a:t>
            </a:r>
            <a:r>
              <a:rPr lang="ar-SA" sz="3600" b="1" dirty="0" smtClean="0"/>
              <a:t>3</a:t>
            </a:r>
            <a:endParaRPr lang="ar-SA" sz="3600" b="1" dirty="0"/>
          </a:p>
          <a:p>
            <a:pPr marL="571500" indent="-571500">
              <a:buFont typeface="Calibri" panose="020F0502020204030204" pitchFamily="34" charset="0"/>
              <a:buChar char="②"/>
            </a:pPr>
            <a:endParaRPr lang="ar-SA" sz="3600" b="1" dirty="0"/>
          </a:p>
        </p:txBody>
      </p:sp>
      <p:sp>
        <p:nvSpPr>
          <p:cNvPr id="21" name="مربع نص 20"/>
          <p:cNvSpPr txBox="1"/>
          <p:nvPr/>
        </p:nvSpPr>
        <p:spPr>
          <a:xfrm>
            <a:off x="5436096" y="4006805"/>
            <a:ext cx="2520280" cy="646331"/>
          </a:xfrm>
          <a:prstGeom prst="rect">
            <a:avLst/>
          </a:prstGeom>
          <a:noFill/>
        </p:spPr>
        <p:txBody>
          <a:bodyPr wrap="square" rtlCol="1">
            <a:spAutoFit/>
          </a:bodyPr>
          <a:lstStyle/>
          <a:p>
            <a:pPr marL="285750" indent="-285750">
              <a:buFont typeface="Calibri" panose="020F0502020204030204" pitchFamily="34" charset="0"/>
              <a:buChar char="①"/>
            </a:pPr>
            <a:r>
              <a:rPr lang="ar-SA" sz="3600" b="1" dirty="0" smtClean="0"/>
              <a:t>5</a:t>
            </a:r>
            <a:endParaRPr lang="ar-SA" sz="3600" b="1" dirty="0"/>
          </a:p>
        </p:txBody>
      </p:sp>
      <p:sp>
        <p:nvSpPr>
          <p:cNvPr id="22" name="مربع نص 21"/>
          <p:cNvSpPr txBox="1"/>
          <p:nvPr/>
        </p:nvSpPr>
        <p:spPr>
          <a:xfrm>
            <a:off x="1187624" y="4006805"/>
            <a:ext cx="2520280" cy="646331"/>
          </a:xfrm>
          <a:prstGeom prst="rect">
            <a:avLst/>
          </a:prstGeom>
          <a:noFill/>
        </p:spPr>
        <p:txBody>
          <a:bodyPr wrap="square" rtlCol="1">
            <a:spAutoFit/>
          </a:bodyPr>
          <a:lstStyle/>
          <a:p>
            <a:pPr marL="571500" indent="-571500">
              <a:buFont typeface="Calibri" panose="020F0502020204030204" pitchFamily="34" charset="0"/>
              <a:buChar char="④"/>
            </a:pPr>
            <a:r>
              <a:rPr lang="ar-SA" sz="3600" b="1" dirty="0" smtClean="0"/>
              <a:t>7</a:t>
            </a:r>
            <a:endParaRPr lang="ar-SA" sz="3600" b="1" dirty="0"/>
          </a:p>
        </p:txBody>
      </p:sp>
    </p:spTree>
    <p:extLst>
      <p:ext uri="{BB962C8B-B14F-4D97-AF65-F5344CB8AC3E}">
        <p14:creationId xmlns:p14="http://schemas.microsoft.com/office/powerpoint/2010/main" val="22548512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 to="" calcmode="lin" valueType="num">
                                      <p:cBhvr>
                                        <p:cTn id="7" dur="1" fill="hold"/>
                                        <p:tgtEl>
                                          <p:spTgt spid="14"/>
                                        </p:tgtEl>
                                        <p:attrNameLst>
                                          <p:attrName/>
                                        </p:attrNameLst>
                                      </p:cBhvr>
                                    </p:anim>
                                  </p:childTnLst>
                                </p:cTn>
                              </p:par>
                            </p:childTnLst>
                          </p:cTn>
                        </p:par>
                        <p:par>
                          <p:cTn id="8" fill="hold">
                            <p:stCondLst>
                              <p:cond delay="0"/>
                            </p:stCondLst>
                            <p:childTnLst>
                              <p:par>
                                <p:cTn id="9" presetID="24" presetClass="entr" presetSubtype="0"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 to="" calcmode="lin" valueType="num">
                                      <p:cBhvr>
                                        <p:cTn id="11" dur="1" fill="hold"/>
                                        <p:tgtEl>
                                          <p:spTgt spid="15"/>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3586"/>
          </a:xfrm>
          <a:prstGeom prst="rect">
            <a:avLst/>
          </a:prstGeom>
        </p:spPr>
      </p:pic>
      <p:pic>
        <p:nvPicPr>
          <p:cNvPr id="17" name="Picture 12" descr="https://encrypted-tbn1.gstatic.com/images?q=tbn:ANd9GcSNeLH8Tndp35xsEXw5hlbuDxiYjSfUVVtAY182iNif4tt5FS2gAA"/>
          <p:cNvPicPr>
            <a:picLocks noChangeAspect="1" noChangeArrowheads="1"/>
          </p:cNvPicPr>
          <p:nvPr/>
        </p:nvPicPr>
        <p:blipFill>
          <a:blip r:embed="rId3"/>
          <a:srcRect/>
          <a:stretch>
            <a:fillRect/>
          </a:stretch>
        </p:blipFill>
        <p:spPr bwMode="auto">
          <a:xfrm>
            <a:off x="395536" y="260648"/>
            <a:ext cx="1187649" cy="1094360"/>
          </a:xfrm>
          <a:prstGeom prst="rect">
            <a:avLst/>
          </a:prstGeom>
          <a:noFill/>
          <a:ln w="9525">
            <a:noFill/>
            <a:miter lim="800000"/>
            <a:headEnd/>
            <a:tailEnd/>
          </a:ln>
        </p:spPr>
      </p:pic>
      <p:sp>
        <p:nvSpPr>
          <p:cNvPr id="20" name="مربع نص 19"/>
          <p:cNvSpPr txBox="1"/>
          <p:nvPr/>
        </p:nvSpPr>
        <p:spPr>
          <a:xfrm>
            <a:off x="1691680" y="976660"/>
            <a:ext cx="5328592" cy="646331"/>
          </a:xfrm>
          <a:prstGeom prst="rect">
            <a:avLst/>
          </a:prstGeom>
          <a:noFill/>
        </p:spPr>
        <p:txBody>
          <a:bodyPr wrap="square" rtlCol="1">
            <a:spAutoFit/>
          </a:bodyPr>
          <a:lstStyle/>
          <a:p>
            <a:r>
              <a:rPr lang="ar-SA" sz="3600" b="1" dirty="0" smtClean="0">
                <a:latin typeface="Traditional Arabic" panose="02020603050405020304" pitchFamily="18" charset="-78"/>
                <a:cs typeface="Traditional Arabic" panose="02020603050405020304" pitchFamily="18" charset="-78"/>
              </a:rPr>
              <a:t>5/ 9 </a:t>
            </a:r>
            <a:r>
              <a:rPr lang="ar-SA" sz="3600" b="1" baseline="30000" dirty="0" smtClean="0">
                <a:latin typeface="Traditional Arabic" panose="02020603050405020304" pitchFamily="18" charset="-78"/>
                <a:cs typeface="Traditional Arabic" panose="02020603050405020304" pitchFamily="18" charset="-78"/>
              </a:rPr>
              <a:t>س</a:t>
            </a:r>
            <a:r>
              <a:rPr lang="ar-SA" sz="3600" b="1" dirty="0" smtClean="0">
                <a:latin typeface="Traditional Arabic" panose="02020603050405020304" pitchFamily="18" charset="-78"/>
                <a:cs typeface="Traditional Arabic" panose="02020603050405020304" pitchFamily="18" charset="-78"/>
              </a:rPr>
              <a:t> = 1 . أوجدي قيمة س ؟</a:t>
            </a:r>
            <a:endParaRPr lang="ar-SA" sz="3600" b="1" dirty="0">
              <a:latin typeface="Traditional Arabic" panose="02020603050405020304" pitchFamily="18" charset="-78"/>
              <a:cs typeface="Traditional Arabic" panose="02020603050405020304" pitchFamily="18" charset="-78"/>
            </a:endParaRPr>
          </a:p>
        </p:txBody>
      </p:sp>
      <p:sp>
        <p:nvSpPr>
          <p:cNvPr id="21" name="مربع نص 20"/>
          <p:cNvSpPr txBox="1"/>
          <p:nvPr/>
        </p:nvSpPr>
        <p:spPr>
          <a:xfrm>
            <a:off x="4716016" y="3646765"/>
            <a:ext cx="2520280" cy="646331"/>
          </a:xfrm>
          <a:prstGeom prst="rect">
            <a:avLst/>
          </a:prstGeom>
          <a:noFill/>
        </p:spPr>
        <p:txBody>
          <a:bodyPr wrap="square" rtlCol="1">
            <a:spAutoFit/>
          </a:bodyPr>
          <a:lstStyle/>
          <a:p>
            <a:pPr marL="285750" indent="-285750">
              <a:buFont typeface="Calibri" panose="020F0502020204030204" pitchFamily="34" charset="0"/>
              <a:buChar char="①"/>
            </a:pPr>
            <a:r>
              <a:rPr lang="ar-SA" sz="3600" b="1" dirty="0" smtClean="0"/>
              <a:t> صفر</a:t>
            </a:r>
            <a:endParaRPr lang="ar-SA" sz="3600" b="1" dirty="0"/>
          </a:p>
        </p:txBody>
      </p:sp>
      <p:sp>
        <p:nvSpPr>
          <p:cNvPr id="22" name="مربع نص 21"/>
          <p:cNvSpPr txBox="1"/>
          <p:nvPr/>
        </p:nvSpPr>
        <p:spPr>
          <a:xfrm>
            <a:off x="539552" y="3646765"/>
            <a:ext cx="2520280" cy="646331"/>
          </a:xfrm>
          <a:prstGeom prst="rect">
            <a:avLst/>
          </a:prstGeom>
          <a:noFill/>
        </p:spPr>
        <p:txBody>
          <a:bodyPr wrap="square" rtlCol="1">
            <a:spAutoFit/>
          </a:bodyPr>
          <a:lstStyle/>
          <a:p>
            <a:pPr marL="571500" indent="-571500">
              <a:buFont typeface="Calibri" panose="020F0502020204030204" pitchFamily="34" charset="0"/>
              <a:buChar char="②"/>
            </a:pPr>
            <a:r>
              <a:rPr lang="ar-SA" sz="3600" b="1" dirty="0" smtClean="0"/>
              <a:t> 1</a:t>
            </a:r>
            <a:endParaRPr lang="ar-SA" sz="3600" b="1" dirty="0"/>
          </a:p>
        </p:txBody>
      </p:sp>
      <p:sp>
        <p:nvSpPr>
          <p:cNvPr id="23" name="مربع نص 22"/>
          <p:cNvSpPr txBox="1"/>
          <p:nvPr/>
        </p:nvSpPr>
        <p:spPr>
          <a:xfrm>
            <a:off x="4572000" y="5230941"/>
            <a:ext cx="2520280" cy="646331"/>
          </a:xfrm>
          <a:prstGeom prst="rect">
            <a:avLst/>
          </a:prstGeom>
          <a:noFill/>
        </p:spPr>
        <p:txBody>
          <a:bodyPr wrap="square" rtlCol="1">
            <a:spAutoFit/>
          </a:bodyPr>
          <a:lstStyle/>
          <a:p>
            <a:pPr marL="571500" indent="-571500">
              <a:buFont typeface="Calibri" panose="020F0502020204030204" pitchFamily="34" charset="0"/>
              <a:buChar char="③"/>
            </a:pPr>
            <a:r>
              <a:rPr lang="ar-SA" sz="3600" b="1" dirty="0" smtClean="0"/>
              <a:t> 2</a:t>
            </a:r>
            <a:endParaRPr lang="ar-SA" sz="3600" b="1" dirty="0"/>
          </a:p>
        </p:txBody>
      </p:sp>
      <p:sp>
        <p:nvSpPr>
          <p:cNvPr id="24" name="مربع نص 23"/>
          <p:cNvSpPr txBox="1"/>
          <p:nvPr/>
        </p:nvSpPr>
        <p:spPr>
          <a:xfrm>
            <a:off x="539552" y="5230941"/>
            <a:ext cx="2520280" cy="646331"/>
          </a:xfrm>
          <a:prstGeom prst="rect">
            <a:avLst/>
          </a:prstGeom>
          <a:noFill/>
        </p:spPr>
        <p:txBody>
          <a:bodyPr wrap="square" rtlCol="1">
            <a:spAutoFit/>
          </a:bodyPr>
          <a:lstStyle/>
          <a:p>
            <a:pPr marL="571500" indent="-571500">
              <a:buFont typeface="Calibri" panose="020F0502020204030204" pitchFamily="34" charset="0"/>
              <a:buChar char="④"/>
            </a:pPr>
            <a:r>
              <a:rPr lang="ar-SA" sz="3600" b="1" dirty="0" smtClean="0"/>
              <a:t> 3</a:t>
            </a:r>
            <a:endParaRPr lang="ar-SA" sz="3600" b="1" dirty="0"/>
          </a:p>
        </p:txBody>
      </p:sp>
    </p:spTree>
    <p:extLst>
      <p:ext uri="{BB962C8B-B14F-4D97-AF65-F5344CB8AC3E}">
        <p14:creationId xmlns:p14="http://schemas.microsoft.com/office/powerpoint/2010/main" val="252495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invX="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96" y="0"/>
            <a:ext cx="9108504" cy="6858000"/>
          </a:xfrm>
          <a:prstGeom prst="rect">
            <a:avLst/>
          </a:prstGeom>
        </p:spPr>
      </p:pic>
      <p:sp>
        <p:nvSpPr>
          <p:cNvPr id="11" name="مربع نص 10"/>
          <p:cNvSpPr txBox="1"/>
          <p:nvPr/>
        </p:nvSpPr>
        <p:spPr>
          <a:xfrm>
            <a:off x="827584" y="4941168"/>
            <a:ext cx="2520280" cy="646331"/>
          </a:xfrm>
          <a:prstGeom prst="rect">
            <a:avLst/>
          </a:prstGeom>
          <a:noFill/>
        </p:spPr>
        <p:txBody>
          <a:bodyPr wrap="square" rtlCol="1">
            <a:spAutoFit/>
          </a:bodyPr>
          <a:lstStyle/>
          <a:p>
            <a:pPr marL="571500" indent="-571500">
              <a:buFont typeface="Calibri" panose="020F0502020204030204" pitchFamily="34" charset="0"/>
              <a:buChar char="④"/>
            </a:pPr>
            <a:endParaRPr lang="ar-SA" sz="3600" b="1" dirty="0"/>
          </a:p>
        </p:txBody>
      </p:sp>
      <p:sp>
        <p:nvSpPr>
          <p:cNvPr id="12" name="مربع نص 11"/>
          <p:cNvSpPr txBox="1"/>
          <p:nvPr/>
        </p:nvSpPr>
        <p:spPr>
          <a:xfrm>
            <a:off x="971600" y="548680"/>
            <a:ext cx="6984776" cy="830997"/>
          </a:xfrm>
          <a:prstGeom prst="rect">
            <a:avLst/>
          </a:prstGeom>
          <a:noFill/>
        </p:spPr>
        <p:txBody>
          <a:bodyPr wrap="square" rtlCol="1">
            <a:spAutoFit/>
          </a:bodyPr>
          <a:lstStyle/>
          <a:p>
            <a:r>
              <a:rPr lang="ar-SA" sz="4800" b="1" dirty="0" smtClean="0">
                <a:latin typeface="Traditional Arabic" panose="02020603050405020304" pitchFamily="18" charset="-78"/>
                <a:cs typeface="Traditional Arabic" panose="02020603050405020304" pitchFamily="18" charset="-78"/>
              </a:rPr>
              <a:t>6/ 10 </a:t>
            </a:r>
            <a:r>
              <a:rPr lang="ar-SA" sz="4800" b="1" baseline="30000" dirty="0" smtClean="0">
                <a:latin typeface="Traditional Arabic" panose="02020603050405020304" pitchFamily="18" charset="-78"/>
                <a:cs typeface="Traditional Arabic" panose="02020603050405020304" pitchFamily="18" charset="-78"/>
              </a:rPr>
              <a:t>-3</a:t>
            </a:r>
            <a:r>
              <a:rPr lang="ar-SA" sz="4800" b="1" dirty="0" smtClean="0">
                <a:latin typeface="Traditional Arabic" panose="02020603050405020304" pitchFamily="18" charset="-78"/>
                <a:cs typeface="Traditional Arabic" panose="02020603050405020304" pitchFamily="18" charset="-78"/>
              </a:rPr>
              <a:t> ÷ 10 </a:t>
            </a:r>
            <a:r>
              <a:rPr lang="ar-SA" sz="4800" b="1" baseline="30000" dirty="0" smtClean="0">
                <a:latin typeface="Traditional Arabic" panose="02020603050405020304" pitchFamily="18" charset="-78"/>
                <a:cs typeface="Traditional Arabic" panose="02020603050405020304" pitchFamily="18" charset="-78"/>
              </a:rPr>
              <a:t>-6</a:t>
            </a:r>
            <a:r>
              <a:rPr lang="ar-SA" sz="4800" b="1" dirty="0" smtClean="0">
                <a:latin typeface="Traditional Arabic" panose="02020603050405020304" pitchFamily="18" charset="-78"/>
                <a:cs typeface="Traditional Arabic" panose="02020603050405020304" pitchFamily="18" charset="-78"/>
              </a:rPr>
              <a:t> = </a:t>
            </a:r>
            <a:endParaRPr lang="ar-SA" sz="4800" b="1" dirty="0">
              <a:latin typeface="Traditional Arabic" panose="02020603050405020304" pitchFamily="18" charset="-78"/>
              <a:cs typeface="Traditional Arabic" panose="02020603050405020304" pitchFamily="18" charset="-78"/>
            </a:endParaRPr>
          </a:p>
        </p:txBody>
      </p:sp>
      <p:sp>
        <p:nvSpPr>
          <p:cNvPr id="13" name="مربع نص 12"/>
          <p:cNvSpPr txBox="1"/>
          <p:nvPr/>
        </p:nvSpPr>
        <p:spPr>
          <a:xfrm>
            <a:off x="5724128" y="1988840"/>
            <a:ext cx="2520280" cy="646331"/>
          </a:xfrm>
          <a:prstGeom prst="rect">
            <a:avLst/>
          </a:prstGeom>
          <a:noFill/>
        </p:spPr>
        <p:txBody>
          <a:bodyPr wrap="square" rtlCol="1">
            <a:spAutoFit/>
          </a:bodyPr>
          <a:lstStyle/>
          <a:p>
            <a:pPr marL="285750" indent="-285750">
              <a:buFont typeface="Calibri" panose="020F0502020204030204" pitchFamily="34" charset="0"/>
              <a:buChar char="①"/>
            </a:pPr>
            <a:r>
              <a:rPr lang="ar-SA" sz="3600" b="1" dirty="0" smtClean="0"/>
              <a:t>  10 </a:t>
            </a:r>
            <a:r>
              <a:rPr lang="ar-SA" sz="3600" b="1" baseline="30000" dirty="0" smtClean="0"/>
              <a:t>-3</a:t>
            </a:r>
            <a:endParaRPr lang="ar-SA" sz="3600" b="1" baseline="30000" dirty="0"/>
          </a:p>
        </p:txBody>
      </p:sp>
      <p:sp>
        <p:nvSpPr>
          <p:cNvPr id="15" name="مربع نص 14"/>
          <p:cNvSpPr txBox="1"/>
          <p:nvPr/>
        </p:nvSpPr>
        <p:spPr>
          <a:xfrm>
            <a:off x="5796136" y="3068960"/>
            <a:ext cx="2520280" cy="646331"/>
          </a:xfrm>
          <a:prstGeom prst="rect">
            <a:avLst/>
          </a:prstGeom>
          <a:noFill/>
        </p:spPr>
        <p:txBody>
          <a:bodyPr wrap="square" rtlCol="1">
            <a:spAutoFit/>
          </a:bodyPr>
          <a:lstStyle/>
          <a:p>
            <a:pPr marL="571500" indent="-571500">
              <a:buFont typeface="Calibri" panose="020F0502020204030204" pitchFamily="34" charset="0"/>
              <a:buChar char="②"/>
            </a:pPr>
            <a:r>
              <a:rPr lang="ar-SA" sz="3600" b="1" dirty="0"/>
              <a:t> </a:t>
            </a:r>
            <a:r>
              <a:rPr lang="ar-SA" sz="3600" b="1" dirty="0" smtClean="0"/>
              <a:t>10 </a:t>
            </a:r>
            <a:r>
              <a:rPr lang="ar-SA" sz="3600" b="1" baseline="30000" dirty="0" smtClean="0"/>
              <a:t>3</a:t>
            </a:r>
            <a:endParaRPr lang="ar-SA" sz="3600" b="1" baseline="30000" dirty="0"/>
          </a:p>
        </p:txBody>
      </p:sp>
      <p:sp>
        <p:nvSpPr>
          <p:cNvPr id="16" name="مربع نص 15"/>
          <p:cNvSpPr txBox="1"/>
          <p:nvPr/>
        </p:nvSpPr>
        <p:spPr>
          <a:xfrm>
            <a:off x="5796136" y="4150821"/>
            <a:ext cx="2520280" cy="646331"/>
          </a:xfrm>
          <a:prstGeom prst="rect">
            <a:avLst/>
          </a:prstGeom>
          <a:noFill/>
        </p:spPr>
        <p:txBody>
          <a:bodyPr wrap="square" rtlCol="1">
            <a:spAutoFit/>
          </a:bodyPr>
          <a:lstStyle/>
          <a:p>
            <a:pPr marL="571500" indent="-571500">
              <a:buFont typeface="Calibri" panose="020F0502020204030204" pitchFamily="34" charset="0"/>
              <a:buChar char="③"/>
            </a:pPr>
            <a:r>
              <a:rPr lang="ar-SA" sz="3600" b="1" dirty="0" smtClean="0"/>
              <a:t>  10 </a:t>
            </a:r>
            <a:r>
              <a:rPr lang="ar-SA" sz="3600" b="1" baseline="30000" dirty="0" smtClean="0"/>
              <a:t>6</a:t>
            </a:r>
            <a:endParaRPr lang="ar-SA" sz="3600" b="1" baseline="30000" dirty="0"/>
          </a:p>
        </p:txBody>
      </p:sp>
      <p:sp>
        <p:nvSpPr>
          <p:cNvPr id="17" name="مربع نص 16"/>
          <p:cNvSpPr txBox="1"/>
          <p:nvPr/>
        </p:nvSpPr>
        <p:spPr>
          <a:xfrm>
            <a:off x="6012160" y="5158933"/>
            <a:ext cx="2520280" cy="646331"/>
          </a:xfrm>
          <a:prstGeom prst="rect">
            <a:avLst/>
          </a:prstGeom>
          <a:noFill/>
        </p:spPr>
        <p:txBody>
          <a:bodyPr wrap="square" rtlCol="1">
            <a:spAutoFit/>
          </a:bodyPr>
          <a:lstStyle/>
          <a:p>
            <a:pPr marL="571500" indent="-571500">
              <a:buFont typeface="Calibri" panose="020F0502020204030204" pitchFamily="34" charset="0"/>
              <a:buChar char="④"/>
            </a:pPr>
            <a:r>
              <a:rPr lang="ar-SA" sz="3600" b="1" dirty="0" smtClean="0"/>
              <a:t>  10</a:t>
            </a:r>
            <a:r>
              <a:rPr lang="ar-SA" sz="3600" b="1" baseline="30000" dirty="0" smtClean="0"/>
              <a:t> 9</a:t>
            </a:r>
            <a:endParaRPr lang="ar-SA" sz="3600" b="1" baseline="30000" dirty="0"/>
          </a:p>
        </p:txBody>
      </p:sp>
    </p:spTree>
    <p:extLst>
      <p:ext uri="{BB962C8B-B14F-4D97-AF65-F5344CB8AC3E}">
        <p14:creationId xmlns:p14="http://schemas.microsoft.com/office/powerpoint/2010/main" val="41975015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invX="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4937"/>
            <a:ext cx="9036495" cy="6768649"/>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4" name="مربع نص 3"/>
          <p:cNvSpPr txBox="1"/>
          <p:nvPr/>
        </p:nvSpPr>
        <p:spPr>
          <a:xfrm>
            <a:off x="899592" y="1052736"/>
            <a:ext cx="6984776" cy="830997"/>
          </a:xfrm>
          <a:prstGeom prst="rect">
            <a:avLst/>
          </a:prstGeom>
          <a:noFill/>
        </p:spPr>
        <p:txBody>
          <a:bodyPr wrap="square" rtlCol="1">
            <a:spAutoFit/>
          </a:bodyPr>
          <a:lstStyle/>
          <a:p>
            <a:r>
              <a:rPr lang="ar-SA" sz="4800" b="1" dirty="0" smtClean="0">
                <a:latin typeface="Traditional Arabic" panose="02020603050405020304" pitchFamily="18" charset="-78"/>
                <a:cs typeface="Traditional Arabic" panose="02020603050405020304" pitchFamily="18" charset="-78"/>
              </a:rPr>
              <a:t>7/ </a:t>
            </a:r>
            <a:r>
              <a:rPr lang="ar-SA" sz="4800" b="1" dirty="0">
                <a:latin typeface="Traditional Arabic" panose="02020603050405020304" pitchFamily="18" charset="-78"/>
                <a:cs typeface="Traditional Arabic" panose="02020603050405020304" pitchFamily="18" charset="-78"/>
              </a:rPr>
              <a:t> </a:t>
            </a:r>
            <a:r>
              <a:rPr lang="ar-SA" sz="4800" b="1" dirty="0" smtClean="0">
                <a:latin typeface="Traditional Arabic" panose="02020603050405020304" pitchFamily="18" charset="-78"/>
                <a:cs typeface="Traditional Arabic" panose="02020603050405020304" pitchFamily="18" charset="-78"/>
              </a:rPr>
              <a:t>3 </a:t>
            </a:r>
            <a:r>
              <a:rPr lang="ar-SA" sz="4800" b="1" baseline="30000" dirty="0" smtClean="0">
                <a:latin typeface="Traditional Arabic" panose="02020603050405020304" pitchFamily="18" charset="-78"/>
                <a:cs typeface="Traditional Arabic" panose="02020603050405020304" pitchFamily="18" charset="-78"/>
              </a:rPr>
              <a:t>4</a:t>
            </a:r>
            <a:r>
              <a:rPr lang="ar-SA" sz="4800" b="1" dirty="0" smtClean="0">
                <a:latin typeface="Traditional Arabic" panose="02020603050405020304" pitchFamily="18" charset="-78"/>
                <a:cs typeface="Traditional Arabic" panose="02020603050405020304" pitchFamily="18" charset="-78"/>
              </a:rPr>
              <a:t> × 9 </a:t>
            </a:r>
            <a:r>
              <a:rPr lang="ar-SA" sz="4800" b="1" baseline="30000" dirty="0" smtClean="0">
                <a:latin typeface="Traditional Arabic" panose="02020603050405020304" pitchFamily="18" charset="-78"/>
                <a:cs typeface="Traditional Arabic" panose="02020603050405020304" pitchFamily="18" charset="-78"/>
              </a:rPr>
              <a:t>12</a:t>
            </a:r>
            <a:r>
              <a:rPr lang="ar-SA" sz="4800" b="1" dirty="0" smtClean="0">
                <a:latin typeface="Traditional Arabic" panose="02020603050405020304" pitchFamily="18" charset="-78"/>
                <a:cs typeface="Traditional Arabic" panose="02020603050405020304" pitchFamily="18" charset="-78"/>
              </a:rPr>
              <a:t> ÷ 3 </a:t>
            </a:r>
            <a:r>
              <a:rPr lang="ar-SA" sz="4800" b="1" baseline="30000" dirty="0" smtClean="0">
                <a:latin typeface="Traditional Arabic" panose="02020603050405020304" pitchFamily="18" charset="-78"/>
                <a:cs typeface="Traditional Arabic" panose="02020603050405020304" pitchFamily="18" charset="-78"/>
              </a:rPr>
              <a:t>2 </a:t>
            </a:r>
            <a:r>
              <a:rPr lang="ar-SA" sz="4800" b="1" dirty="0" smtClean="0">
                <a:latin typeface="Traditional Arabic" panose="02020603050405020304" pitchFamily="18" charset="-78"/>
                <a:cs typeface="Traditional Arabic" panose="02020603050405020304" pitchFamily="18" charset="-78"/>
              </a:rPr>
              <a:t>=</a:t>
            </a:r>
            <a:endParaRPr lang="ar-SA" sz="4800" b="1" dirty="0">
              <a:latin typeface="Traditional Arabic" panose="02020603050405020304" pitchFamily="18" charset="-78"/>
              <a:cs typeface="Traditional Arabic" panose="02020603050405020304" pitchFamily="18" charset="-78"/>
            </a:endParaRPr>
          </a:p>
        </p:txBody>
      </p:sp>
      <p:sp>
        <p:nvSpPr>
          <p:cNvPr id="5" name="مربع نص 4"/>
          <p:cNvSpPr txBox="1"/>
          <p:nvPr/>
        </p:nvSpPr>
        <p:spPr>
          <a:xfrm>
            <a:off x="5436096" y="3286725"/>
            <a:ext cx="2520280" cy="646331"/>
          </a:xfrm>
          <a:prstGeom prst="rect">
            <a:avLst/>
          </a:prstGeom>
          <a:noFill/>
        </p:spPr>
        <p:txBody>
          <a:bodyPr wrap="square" rtlCol="1">
            <a:spAutoFit/>
          </a:bodyPr>
          <a:lstStyle/>
          <a:p>
            <a:pPr marL="285750" indent="-285750">
              <a:buFont typeface="Calibri" panose="020F0502020204030204" pitchFamily="34" charset="0"/>
              <a:buChar char="①"/>
            </a:pPr>
            <a:r>
              <a:rPr lang="ar-SA" sz="3600" b="1" dirty="0" smtClean="0"/>
              <a:t> </a:t>
            </a:r>
            <a:r>
              <a:rPr lang="ar-SA" sz="3600" b="1" dirty="0">
                <a:latin typeface="Traditional Arabic" panose="02020603050405020304" pitchFamily="18" charset="-78"/>
                <a:cs typeface="Traditional Arabic" panose="02020603050405020304" pitchFamily="18" charset="-78"/>
              </a:rPr>
              <a:t>3 </a:t>
            </a:r>
            <a:r>
              <a:rPr lang="ar-SA" sz="3600" b="1" baseline="30000" dirty="0" smtClean="0">
                <a:latin typeface="Traditional Arabic" panose="02020603050405020304" pitchFamily="18" charset="-78"/>
                <a:cs typeface="Traditional Arabic" panose="02020603050405020304" pitchFamily="18" charset="-78"/>
              </a:rPr>
              <a:t>26</a:t>
            </a:r>
            <a:endParaRPr lang="ar-SA" sz="3600" b="1" dirty="0"/>
          </a:p>
        </p:txBody>
      </p:sp>
      <p:sp>
        <p:nvSpPr>
          <p:cNvPr id="6" name="مربع نص 5"/>
          <p:cNvSpPr txBox="1"/>
          <p:nvPr/>
        </p:nvSpPr>
        <p:spPr>
          <a:xfrm>
            <a:off x="1763688" y="3286725"/>
            <a:ext cx="2520280" cy="646331"/>
          </a:xfrm>
          <a:prstGeom prst="rect">
            <a:avLst/>
          </a:prstGeom>
          <a:noFill/>
        </p:spPr>
        <p:txBody>
          <a:bodyPr wrap="square" rtlCol="1">
            <a:spAutoFit/>
          </a:bodyPr>
          <a:lstStyle/>
          <a:p>
            <a:pPr marL="571500" indent="-571500">
              <a:buFont typeface="Calibri" panose="020F0502020204030204" pitchFamily="34" charset="0"/>
              <a:buChar char="②"/>
            </a:pPr>
            <a:r>
              <a:rPr lang="ar-SA" sz="3600" b="1" dirty="0">
                <a:latin typeface="Traditional Arabic" panose="02020603050405020304" pitchFamily="18" charset="-78"/>
                <a:cs typeface="Traditional Arabic" panose="02020603050405020304" pitchFamily="18" charset="-78"/>
              </a:rPr>
              <a:t>3 </a:t>
            </a:r>
            <a:r>
              <a:rPr lang="ar-SA" sz="3600" b="1" baseline="30000" dirty="0" smtClean="0">
                <a:latin typeface="Traditional Arabic" panose="02020603050405020304" pitchFamily="18" charset="-78"/>
                <a:cs typeface="Traditional Arabic" panose="02020603050405020304" pitchFamily="18" charset="-78"/>
              </a:rPr>
              <a:t>16</a:t>
            </a:r>
            <a:endParaRPr lang="ar-SA" sz="3600" b="1" dirty="0"/>
          </a:p>
        </p:txBody>
      </p:sp>
      <p:sp>
        <p:nvSpPr>
          <p:cNvPr id="9" name="مربع نص 8"/>
          <p:cNvSpPr txBox="1"/>
          <p:nvPr/>
        </p:nvSpPr>
        <p:spPr>
          <a:xfrm>
            <a:off x="5364088" y="4870901"/>
            <a:ext cx="2520280" cy="646331"/>
          </a:xfrm>
          <a:prstGeom prst="rect">
            <a:avLst/>
          </a:prstGeom>
          <a:noFill/>
        </p:spPr>
        <p:txBody>
          <a:bodyPr wrap="square" rtlCol="1">
            <a:spAutoFit/>
          </a:bodyPr>
          <a:lstStyle/>
          <a:p>
            <a:pPr marL="571500" indent="-571500">
              <a:buFont typeface="Calibri" panose="020F0502020204030204" pitchFamily="34" charset="0"/>
              <a:buChar char="③"/>
            </a:pPr>
            <a:r>
              <a:rPr lang="ar-SA" sz="3600" b="1" dirty="0">
                <a:latin typeface="Traditional Arabic" panose="02020603050405020304" pitchFamily="18" charset="-78"/>
                <a:cs typeface="Traditional Arabic" panose="02020603050405020304" pitchFamily="18" charset="-78"/>
              </a:rPr>
              <a:t>3 </a:t>
            </a:r>
            <a:r>
              <a:rPr lang="ar-SA" sz="3600" b="1" baseline="30000" dirty="0" smtClean="0">
                <a:latin typeface="Traditional Arabic" panose="02020603050405020304" pitchFamily="18" charset="-78"/>
                <a:cs typeface="Traditional Arabic" panose="02020603050405020304" pitchFamily="18" charset="-78"/>
              </a:rPr>
              <a:t>6</a:t>
            </a:r>
            <a:endParaRPr lang="ar-SA" sz="3600" b="1" dirty="0"/>
          </a:p>
        </p:txBody>
      </p:sp>
      <p:sp>
        <p:nvSpPr>
          <p:cNvPr id="10" name="مربع نص 9"/>
          <p:cNvSpPr txBox="1"/>
          <p:nvPr/>
        </p:nvSpPr>
        <p:spPr>
          <a:xfrm>
            <a:off x="1619672" y="4870901"/>
            <a:ext cx="2520280" cy="646331"/>
          </a:xfrm>
          <a:prstGeom prst="rect">
            <a:avLst/>
          </a:prstGeom>
          <a:noFill/>
        </p:spPr>
        <p:txBody>
          <a:bodyPr wrap="square" rtlCol="1">
            <a:spAutoFit/>
          </a:bodyPr>
          <a:lstStyle/>
          <a:p>
            <a:pPr marL="571500" indent="-571500">
              <a:buFont typeface="Calibri" panose="020F0502020204030204" pitchFamily="34" charset="0"/>
              <a:buChar char="④"/>
            </a:pPr>
            <a:r>
              <a:rPr lang="ar-SA" sz="3600" b="1" dirty="0" smtClean="0"/>
              <a:t> </a:t>
            </a:r>
            <a:r>
              <a:rPr lang="ar-SA" sz="3600" b="1" dirty="0">
                <a:latin typeface="Traditional Arabic" panose="02020603050405020304" pitchFamily="18" charset="-78"/>
                <a:cs typeface="Traditional Arabic" panose="02020603050405020304" pitchFamily="18" charset="-78"/>
              </a:rPr>
              <a:t>3 </a:t>
            </a:r>
            <a:r>
              <a:rPr lang="ar-SA" sz="3600" b="1" baseline="30000" dirty="0" smtClean="0">
                <a:latin typeface="Traditional Arabic" panose="02020603050405020304" pitchFamily="18" charset="-78"/>
                <a:cs typeface="Traditional Arabic" panose="02020603050405020304" pitchFamily="18" charset="-78"/>
              </a:rPr>
              <a:t>2</a:t>
            </a:r>
            <a:endParaRPr lang="ar-SA" sz="3600" b="1" dirty="0"/>
          </a:p>
        </p:txBody>
      </p:sp>
    </p:spTree>
    <p:extLst>
      <p:ext uri="{BB962C8B-B14F-4D97-AF65-F5344CB8AC3E}">
        <p14:creationId xmlns:p14="http://schemas.microsoft.com/office/powerpoint/2010/main" val="39439494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invX="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849</TotalTime>
  <Words>693</Words>
  <Application>Microsoft Office PowerPoint</Application>
  <PresentationFormat>عرض على الشاشة (3:4)‏</PresentationFormat>
  <Paragraphs>206</Paragraphs>
  <Slides>32</Slides>
  <Notes>0</Notes>
  <HiddenSlides>0</HiddenSlides>
  <MMClips>0</MMClips>
  <ScaleCrop>false</ScaleCrop>
  <HeadingPairs>
    <vt:vector size="6" baseType="variant">
      <vt:variant>
        <vt:lpstr>الخطوط المستخدمة</vt:lpstr>
      </vt:variant>
      <vt:variant>
        <vt:i4>12</vt:i4>
      </vt:variant>
      <vt:variant>
        <vt:lpstr>نسق</vt:lpstr>
      </vt:variant>
      <vt:variant>
        <vt:i4>1</vt:i4>
      </vt:variant>
      <vt:variant>
        <vt:lpstr>عناوين الشرائح</vt:lpstr>
      </vt:variant>
      <vt:variant>
        <vt:i4>32</vt:i4>
      </vt:variant>
    </vt:vector>
  </HeadingPairs>
  <TitlesOfParts>
    <vt:vector size="45" baseType="lpstr">
      <vt:lpstr>Arabic Typesetting</vt:lpstr>
      <vt:lpstr>Arial</vt:lpstr>
      <vt:lpstr>Calibri</vt:lpstr>
      <vt:lpstr>Cambria Math</vt:lpstr>
      <vt:lpstr>DecoType Naskh Variants</vt:lpstr>
      <vt:lpstr>Farsi Simple Bold</vt:lpstr>
      <vt:lpstr>Rekaa</vt:lpstr>
      <vt:lpstr>Times New Roman</vt:lpstr>
      <vt:lpstr>Traditional Arabic</vt:lpstr>
      <vt:lpstr>خطوط الكيلاني للرياضيات_2</vt:lpstr>
      <vt:lpstr>خطوط الكيلاني للرياضيات_3</vt:lpstr>
      <vt:lpstr>خطوط الكيلاني للرياضيات_4</vt: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User15</dc:creator>
  <cp:lastModifiedBy>أم عبدالعزيز ح ع</cp:lastModifiedBy>
  <cp:revision>146</cp:revision>
  <dcterms:created xsi:type="dcterms:W3CDTF">2016-10-31T07:23:50Z</dcterms:created>
  <dcterms:modified xsi:type="dcterms:W3CDTF">2017-11-30T20:24:12Z</dcterms:modified>
</cp:coreProperties>
</file>