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5A72"/>
    <a:srgbClr val="84D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48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5D7BC1-01F2-4F79-BA14-5ED68B04E7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968A13C-478E-4F9B-9D60-4104B071E6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03F60F6-B5B6-45A0-9226-05AEEFA11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400B4-006E-4C90-BCAF-370BBBF60BD4}" type="datetimeFigureOut">
              <a:rPr lang="ar-SA" smtClean="0"/>
              <a:t>05/02/40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423745D-6C83-4B77-BE6F-5F2A3C8C7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8E6F67D-69F4-4BC1-81E9-DB06E0F05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CC7E6-E0A1-49B9-9FEF-090C75F6CD7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245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63B50C-7A13-4A36-AA67-9BDC34A84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9A42F4E-5194-4483-9E4F-D8C491032F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1772952-0EA5-485C-8204-ABB61AACD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400B4-006E-4C90-BCAF-370BBBF60BD4}" type="datetimeFigureOut">
              <a:rPr lang="ar-SA" smtClean="0"/>
              <a:t>05/02/40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7059702-50B7-4831-BA0B-D458DD993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9F13975-165E-41E5-8AD6-3BE5E0C80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CC7E6-E0A1-49B9-9FEF-090C75F6CD7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385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C89DE2B9-9CB7-4936-92C1-1808A7F400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3CA39E6-4C4E-4381-9668-2D3DE07980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6630765-BDD0-4B7D-A414-EE6443F59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400B4-006E-4C90-BCAF-370BBBF60BD4}" type="datetimeFigureOut">
              <a:rPr lang="ar-SA" smtClean="0"/>
              <a:t>05/02/40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18DCF4B-2355-4F48-9895-0DB7B3B0D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C78716A-BA00-4BDF-B6E4-59EF4BBDF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CC7E6-E0A1-49B9-9FEF-090C75F6CD7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8739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ED32B7D-8F5A-4EEE-8097-8F7492160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0DA02EB-78CE-4852-A6CA-8C3E5EB49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3B962EA-7398-4FB9-8607-E4205EBB5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400B4-006E-4C90-BCAF-370BBBF60BD4}" type="datetimeFigureOut">
              <a:rPr lang="ar-SA" smtClean="0"/>
              <a:t>05/02/40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4C2A0A0-6A36-460A-8FBF-A991DA018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71938B2-D620-4DAA-8AE0-D6964C8D8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CC7E6-E0A1-49B9-9FEF-090C75F6CD7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7687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3C3474-469D-4142-8913-A1A94CAF9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4879CD7-8280-40AD-A0CC-D30CCE1EF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EDBA34C-9D70-49D4-B5FD-754B62E7A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400B4-006E-4C90-BCAF-370BBBF60BD4}" type="datetimeFigureOut">
              <a:rPr lang="ar-SA" smtClean="0"/>
              <a:t>05/02/40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E98BC41-9D97-4AD0-9D37-B53923602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ACE1715-AA67-486D-980D-CE36178C8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CC7E6-E0A1-49B9-9FEF-090C75F6CD7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6377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0F0375-C265-4762-8DD2-10F283AE8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8EAA181-C604-4DDB-9308-EF1B6A094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250FB65-ADE5-4F49-88EF-2A79814225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63B6C4D-D619-4156-B6E1-3C7988178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400B4-006E-4C90-BCAF-370BBBF60BD4}" type="datetimeFigureOut">
              <a:rPr lang="ar-SA" smtClean="0"/>
              <a:t>05/02/40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6214B51-AFDC-400C-8F61-F84532F55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6249272-316F-4778-8599-3D51712C0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CC7E6-E0A1-49B9-9FEF-090C75F6CD7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8930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25CC50-E213-4AE5-980B-59BA4C4F2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8704B2C-D204-45FD-851C-C059F4F9EF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82BB96F-AFD1-4756-91D9-8B3749BFB7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BD55A5F-88C7-4619-BFDE-5E9D7249F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90870C1-3417-496C-A050-387EA7D714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3D67D0B-362C-4DEF-B7B7-1EE3D288A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400B4-006E-4C90-BCAF-370BBBF60BD4}" type="datetimeFigureOut">
              <a:rPr lang="ar-SA" smtClean="0"/>
              <a:t>05/02/40</a:t>
            </a:fld>
            <a:endParaRPr lang="ar-SA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4DE56C27-9FC6-451E-BDB2-B4268FF59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85C645BD-B94A-4188-A871-FF8220404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CC7E6-E0A1-49B9-9FEF-090C75F6CD7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0871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7CC7CB-DF47-4AA7-AD52-9E8DD17D8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35A1000-EB93-46C3-8629-2ECA9121A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400B4-006E-4C90-BCAF-370BBBF60BD4}" type="datetimeFigureOut">
              <a:rPr lang="ar-SA" smtClean="0"/>
              <a:t>05/02/40</a:t>
            </a:fld>
            <a:endParaRPr lang="ar-SA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BF823FF-3B06-4E65-85A0-B4DE568AD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38ED891-EE80-4E0E-A3BC-9BE96EA7F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CC7E6-E0A1-49B9-9FEF-090C75F6CD7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905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9C6500F-6834-4B21-A56E-39D506985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400B4-006E-4C90-BCAF-370BBBF60BD4}" type="datetimeFigureOut">
              <a:rPr lang="ar-SA" smtClean="0"/>
              <a:t>05/02/40</a:t>
            </a:fld>
            <a:endParaRPr lang="ar-SA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2DC2610-7462-4A67-B84C-F872CA5BE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D305EA9-61FB-4A5E-9554-E5A09CEA1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CC7E6-E0A1-49B9-9FEF-090C75F6CD7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198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193318-E5B9-4EF0-B4ED-2C39EE2AB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0DA2808-9E60-4582-9170-7E86B186A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A0B1F81-57D9-466D-BD8B-6E706DD0F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1E3EF59-E59C-4D16-81CF-DAB6A2CB6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400B4-006E-4C90-BCAF-370BBBF60BD4}" type="datetimeFigureOut">
              <a:rPr lang="ar-SA" smtClean="0"/>
              <a:t>05/02/40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A9D93E2-3595-4D94-9C61-C6F6B90D5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32B90B3-50C9-4269-ABDD-D1B1A1575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CC7E6-E0A1-49B9-9FEF-090C75F6CD7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966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13E537-554F-4736-8813-3C39528C8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2D0E2C9-1AF1-4863-97BA-7485C789DF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5E5448F-1B0C-481C-AA12-499059E402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B90632B-72BF-47C4-9B4D-009A5232C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400B4-006E-4C90-BCAF-370BBBF60BD4}" type="datetimeFigureOut">
              <a:rPr lang="ar-SA" smtClean="0"/>
              <a:t>05/02/40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902BAB2-DA94-47C8-A2B6-01F4F7165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44DD125-CDCD-4958-BE15-56A22C410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CC7E6-E0A1-49B9-9FEF-090C75F6CD7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8810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7ED039A-3566-494E-ADE1-0DF5D9A1C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F967849-C44A-4AD2-959B-A51F0423DC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F89D66-1E15-496C-98AB-8D1DD0AA0E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400B4-006E-4C90-BCAF-370BBBF60BD4}" type="datetimeFigureOut">
              <a:rPr lang="ar-SA" smtClean="0"/>
              <a:t>05/02/40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7DE686E-0282-4E18-823A-1EA9C6A020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D15D4D2-7677-4933-B991-64BC8F6719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CC7E6-E0A1-49B9-9FEF-090C75F6CD7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2196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tm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map&#10;&#10;Description generated with high confidence">
            <a:extLst>
              <a:ext uri="{FF2B5EF4-FFF2-40B4-BE49-F238E27FC236}">
                <a16:creationId xmlns="" xmlns:a16="http://schemas.microsoft.com/office/drawing/2014/main" id="{7E593D5C-F94C-4775-B3E4-A9E62C541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683107C-91B8-434A-A7B7-C487A9C05ED1}"/>
              </a:ext>
            </a:extLst>
          </p:cNvPr>
          <p:cNvSpPr/>
          <p:nvPr/>
        </p:nvSpPr>
        <p:spPr>
          <a:xfrm>
            <a:off x="4225136" y="2967335"/>
            <a:ext cx="37417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600" dirty="0">
                <a:ln w="0"/>
                <a:solidFill>
                  <a:srgbClr val="405A72"/>
                </a:solidFill>
                <a:latin typeface="Ara Hamah Homs" panose="00000500000000000000" pitchFamily="2" charset="-78"/>
                <a:cs typeface="Ara Hamah Homs" panose="00000500000000000000" pitchFamily="2" charset="-78"/>
              </a:rPr>
              <a:t>تمارين قدرات</a:t>
            </a:r>
            <a:endParaRPr lang="en-US" sz="6600" b="0" cap="none" spc="0" dirty="0">
              <a:ln w="0"/>
              <a:solidFill>
                <a:srgbClr val="405A72"/>
              </a:solidFill>
              <a:latin typeface="Ara Hamah Homs" panose="00000500000000000000" pitchFamily="2" charset="-78"/>
              <a:cs typeface="Ara Hamah Homs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7222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generated with high confidence">
            <a:extLst>
              <a:ext uri="{FF2B5EF4-FFF2-40B4-BE49-F238E27FC236}">
                <a16:creationId xmlns="" xmlns:a16="http://schemas.microsoft.com/office/drawing/2014/main" id="{2EB580AB-D592-4F2A-ADB1-8CE082B8EC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40D9DD01-5D32-4562-BABC-8E44C5A49E0F}"/>
              </a:ext>
            </a:extLst>
          </p:cNvPr>
          <p:cNvSpPr/>
          <p:nvPr/>
        </p:nvSpPr>
        <p:spPr>
          <a:xfrm>
            <a:off x="4530158" y="1847464"/>
            <a:ext cx="7232112" cy="779622"/>
          </a:xfrm>
          <a:prstGeom prst="roundRect">
            <a:avLst>
              <a:gd name="adj" fmla="val 50000"/>
            </a:avLst>
          </a:prstGeom>
          <a:solidFill>
            <a:srgbClr val="405A7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2400" dirty="0">
                <a:latin typeface="Ara Hamah Homs" panose="00000500000000000000" pitchFamily="2" charset="-78"/>
                <a:ea typeface="Times New Roman" panose="02020603050405020304" pitchFamily="18" charset="0"/>
                <a:cs typeface="Ara Hamah Homs" panose="00000500000000000000" pitchFamily="2" charset="-78"/>
              </a:rPr>
              <a:t>سبيكة وزنها 800 غرام 2%دهب ، فما وزن الذهب؟ </a:t>
            </a:r>
            <a:endParaRPr lang="en-US" sz="2400" dirty="0">
              <a:latin typeface="Ara Hamah Homs" panose="00000500000000000000" pitchFamily="2" charset="-78"/>
              <a:ea typeface="Times New Roman" panose="02020603050405020304" pitchFamily="18" charset="0"/>
              <a:cs typeface="Ara Hamah Homs" panose="00000500000000000000" pitchFamily="2" charset="-78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F20960FA-0F2A-46BE-9464-A61DDA36B6A3}"/>
              </a:ext>
            </a:extLst>
          </p:cNvPr>
          <p:cNvSpPr/>
          <p:nvPr/>
        </p:nvSpPr>
        <p:spPr>
          <a:xfrm>
            <a:off x="6330652" y="369734"/>
            <a:ext cx="363112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600" dirty="0">
                <a:ln w="0"/>
                <a:solidFill>
                  <a:srgbClr val="405A72"/>
                </a:solidFill>
                <a:latin typeface="Ara Hamah Homs" panose="00000500000000000000" pitchFamily="2" charset="-78"/>
                <a:cs typeface="Ara Hamah Homs" panose="00000500000000000000" pitchFamily="2" charset="-78"/>
              </a:rPr>
              <a:t>سؤال و جواب</a:t>
            </a:r>
            <a:endParaRPr lang="en-US" sz="6600" b="0" cap="none" spc="0" dirty="0">
              <a:ln w="0"/>
              <a:solidFill>
                <a:srgbClr val="405A72"/>
              </a:solidFill>
              <a:latin typeface="Ara Hamah Homs" panose="00000500000000000000" pitchFamily="2" charset="-78"/>
              <a:cs typeface="Ara Hamah Homs" panose="00000500000000000000" pitchFamily="2" charset="-78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="" xmlns:a16="http://schemas.microsoft.com/office/drawing/2014/main" id="{5E4BDBC8-684B-44D3-A8F0-BE9AD9AA5CAA}"/>
              </a:ext>
            </a:extLst>
          </p:cNvPr>
          <p:cNvSpPr/>
          <p:nvPr/>
        </p:nvSpPr>
        <p:spPr>
          <a:xfrm>
            <a:off x="4445016" y="2893014"/>
            <a:ext cx="7172109" cy="3163072"/>
          </a:xfrm>
          <a:prstGeom prst="roundRect">
            <a:avLst>
              <a:gd name="adj" fmla="val 22468"/>
            </a:avLst>
          </a:prstGeom>
          <a:solidFill>
            <a:srgbClr val="84DCF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a Hamah Homs" panose="00000500000000000000" pitchFamily="2" charset="-78"/>
                <a:ea typeface="Times New Roman" panose="02020603050405020304" pitchFamily="18" charset="0"/>
                <a:cs typeface="Ara Hamah Homs" panose="00000500000000000000" pitchFamily="2" charset="-78"/>
              </a:rPr>
              <a:t>الإجابة: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a Hamah Homs" panose="00000500000000000000" pitchFamily="2" charset="-78"/>
                <a:ea typeface="Times New Roman" panose="02020603050405020304" pitchFamily="18" charset="0"/>
                <a:cs typeface="Ara Hamah Homs" panose="00000500000000000000" pitchFamily="2" charset="-78"/>
              </a:rPr>
              <a:t>                                            غرام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ar-SA" sz="4400" b="1" dirty="0">
              <a:solidFill>
                <a:schemeClr val="tx1">
                  <a:lumMod val="95000"/>
                  <a:lumOff val="5000"/>
                </a:schemeClr>
              </a:solidFill>
              <a:latin typeface="Ara Hamah Homs" panose="00000500000000000000" pitchFamily="2" charset="-78"/>
              <a:ea typeface="Times New Roman" panose="02020603050405020304" pitchFamily="18" charset="0"/>
              <a:cs typeface="Ara Hamah Homs" panose="00000500000000000000" pitchFamily="2" charset="-78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A40BE882-68FC-46FB-8E37-EC531BAC8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6" name="Rectangle 3">
            <a:extLst>
              <a:ext uri="{FF2B5EF4-FFF2-40B4-BE49-F238E27FC236}">
                <a16:creationId xmlns="" xmlns:a16="http://schemas.microsoft.com/office/drawing/2014/main" id="{1CBDF4D2-E122-4E0D-8AED-5E869D11C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38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AB96F7E-CBA8-46B9-99B3-FAB6C7BC4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8588" y="4083425"/>
            <a:ext cx="3303659" cy="89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99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6" grpId="0"/>
      <p:bldP spid="47" grpId="0" animBg="1"/>
      <p:bldP spid="4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generated with high confidence">
            <a:extLst>
              <a:ext uri="{FF2B5EF4-FFF2-40B4-BE49-F238E27FC236}">
                <a16:creationId xmlns="" xmlns:a16="http://schemas.microsoft.com/office/drawing/2014/main" id="{2EB580AB-D592-4F2A-ADB1-8CE082B8EC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40D9DD01-5D32-4562-BABC-8E44C5A49E0F}"/>
              </a:ext>
            </a:extLst>
          </p:cNvPr>
          <p:cNvSpPr/>
          <p:nvPr/>
        </p:nvSpPr>
        <p:spPr>
          <a:xfrm>
            <a:off x="4530158" y="1847464"/>
            <a:ext cx="7232112" cy="779622"/>
          </a:xfrm>
          <a:prstGeom prst="roundRect">
            <a:avLst>
              <a:gd name="adj" fmla="val 50000"/>
            </a:avLst>
          </a:prstGeom>
          <a:solidFill>
            <a:srgbClr val="405A7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2400">
                <a:latin typeface="Ara Hamah Homs" panose="00000500000000000000" pitchFamily="2" charset="-78"/>
                <a:ea typeface="Times New Roman" panose="02020603050405020304" pitchFamily="18" charset="0"/>
                <a:cs typeface="Ara Hamah Homs" panose="00000500000000000000" pitchFamily="2" charset="-78"/>
              </a:rPr>
              <a:t>دراجة سعرها 300 ريال تم تخفيضها إلى 60 ريال، فما نسبة هذا التخفيض؟</a:t>
            </a:r>
            <a:endParaRPr lang="en-US" sz="2400" dirty="0">
              <a:latin typeface="Ara Hamah Homs" panose="00000500000000000000" pitchFamily="2" charset="-78"/>
              <a:ea typeface="Times New Roman" panose="02020603050405020304" pitchFamily="18" charset="0"/>
              <a:cs typeface="Ara Hamah Homs" panose="00000500000000000000" pitchFamily="2" charset="-78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F20960FA-0F2A-46BE-9464-A61DDA36B6A3}"/>
              </a:ext>
            </a:extLst>
          </p:cNvPr>
          <p:cNvSpPr/>
          <p:nvPr/>
        </p:nvSpPr>
        <p:spPr>
          <a:xfrm>
            <a:off x="6330652" y="369734"/>
            <a:ext cx="363112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600" dirty="0">
                <a:ln w="0"/>
                <a:solidFill>
                  <a:srgbClr val="405A72"/>
                </a:solidFill>
                <a:latin typeface="Ara Hamah Homs" panose="00000500000000000000" pitchFamily="2" charset="-78"/>
                <a:cs typeface="Ara Hamah Homs" panose="00000500000000000000" pitchFamily="2" charset="-78"/>
              </a:rPr>
              <a:t>سؤال و جواب</a:t>
            </a:r>
            <a:endParaRPr lang="en-US" sz="6600" b="0" cap="none" spc="0" dirty="0">
              <a:ln w="0"/>
              <a:solidFill>
                <a:srgbClr val="405A72"/>
              </a:solidFill>
              <a:latin typeface="Ara Hamah Homs" panose="00000500000000000000" pitchFamily="2" charset="-78"/>
              <a:cs typeface="Ara Hamah Homs" panose="00000500000000000000" pitchFamily="2" charset="-78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="" xmlns:a16="http://schemas.microsoft.com/office/drawing/2014/main" id="{5E4BDBC8-684B-44D3-A8F0-BE9AD9AA5CAA}"/>
              </a:ext>
            </a:extLst>
          </p:cNvPr>
          <p:cNvSpPr/>
          <p:nvPr/>
        </p:nvSpPr>
        <p:spPr>
          <a:xfrm>
            <a:off x="4509704" y="2893014"/>
            <a:ext cx="7107422" cy="2757516"/>
          </a:xfrm>
          <a:prstGeom prst="roundRect">
            <a:avLst>
              <a:gd name="adj" fmla="val 22468"/>
            </a:avLst>
          </a:prstGeom>
          <a:solidFill>
            <a:srgbClr val="84DCF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3200" dirty="0">
                <a:solidFill>
                  <a:srgbClr val="405A72"/>
                </a:solidFill>
                <a:latin typeface="Ara Hamah Homs" panose="00000500000000000000" pitchFamily="2" charset="-78"/>
                <a:ea typeface="Times New Roman" panose="02020603050405020304" pitchFamily="18" charset="0"/>
                <a:cs typeface="Ara Hamah Homs" panose="00000500000000000000" pitchFamily="2" charset="-78"/>
              </a:rPr>
              <a:t>الإجابة: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ar-SA" sz="3200" dirty="0">
              <a:solidFill>
                <a:srgbClr val="405A72"/>
              </a:solidFill>
              <a:latin typeface="Ara Hamah Homs" panose="00000500000000000000" pitchFamily="2" charset="-78"/>
              <a:ea typeface="Times New Roman" panose="02020603050405020304" pitchFamily="18" charset="0"/>
              <a:cs typeface="Ara Hamah Homs" panose="00000500000000000000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ar-SA" sz="3200" dirty="0">
              <a:solidFill>
                <a:srgbClr val="405A72"/>
              </a:solidFill>
              <a:latin typeface="Ara Hamah Homs" panose="00000500000000000000" pitchFamily="2" charset="-78"/>
              <a:ea typeface="Times New Roman" panose="02020603050405020304" pitchFamily="18" charset="0"/>
              <a:cs typeface="Ara Hamah Homs" panose="00000500000000000000" pitchFamily="2" charset="-78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A40BE882-68FC-46FB-8E37-EC531BAC8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6" name="Rectangle 3">
            <a:extLst>
              <a:ext uri="{FF2B5EF4-FFF2-40B4-BE49-F238E27FC236}">
                <a16:creationId xmlns="" xmlns:a16="http://schemas.microsoft.com/office/drawing/2014/main" id="{1CBDF4D2-E122-4E0D-8AED-5E869D11C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38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326BCAD-BC03-4798-8E9C-01A66B2C4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4306" y="3906996"/>
            <a:ext cx="5509825" cy="96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99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6" grpId="0"/>
      <p:bldP spid="47" grpId="0" animBg="1"/>
      <p:bldP spid="4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generated with high confidence">
            <a:extLst>
              <a:ext uri="{FF2B5EF4-FFF2-40B4-BE49-F238E27FC236}">
                <a16:creationId xmlns="" xmlns:a16="http://schemas.microsoft.com/office/drawing/2014/main" id="{2EB580AB-D592-4F2A-ADB1-8CE082B8EC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40D9DD01-5D32-4562-BABC-8E44C5A49E0F}"/>
              </a:ext>
            </a:extLst>
          </p:cNvPr>
          <p:cNvSpPr/>
          <p:nvPr/>
        </p:nvSpPr>
        <p:spPr>
          <a:xfrm>
            <a:off x="4530158" y="1847464"/>
            <a:ext cx="7232112" cy="779622"/>
          </a:xfrm>
          <a:prstGeom prst="roundRect">
            <a:avLst>
              <a:gd name="adj" fmla="val 50000"/>
            </a:avLst>
          </a:prstGeom>
          <a:solidFill>
            <a:srgbClr val="405A7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2400" dirty="0">
                <a:latin typeface="Ara Hamah Homs" panose="00000500000000000000" pitchFamily="2" charset="-78"/>
                <a:ea typeface="Times New Roman" panose="02020603050405020304" pitchFamily="18" charset="0"/>
                <a:cs typeface="Ara Hamah Homs" panose="00000500000000000000" pitchFamily="2" charset="-78"/>
              </a:rPr>
              <a:t>سيارة قيمتها 70000 ريال ، بيعت بربح مقدراه 3% كم أصبح سعرها ؟ </a:t>
            </a:r>
            <a:endParaRPr lang="en-US" sz="2400" dirty="0">
              <a:latin typeface="Ara Hamah Homs" panose="00000500000000000000" pitchFamily="2" charset="-78"/>
              <a:ea typeface="Times New Roman" panose="02020603050405020304" pitchFamily="18" charset="0"/>
              <a:cs typeface="Ara Hamah Homs" panose="00000500000000000000" pitchFamily="2" charset="-78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F20960FA-0F2A-46BE-9464-A61DDA36B6A3}"/>
              </a:ext>
            </a:extLst>
          </p:cNvPr>
          <p:cNvSpPr/>
          <p:nvPr/>
        </p:nvSpPr>
        <p:spPr>
          <a:xfrm>
            <a:off x="6330652" y="369734"/>
            <a:ext cx="363112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600" dirty="0">
                <a:ln w="0"/>
                <a:solidFill>
                  <a:srgbClr val="405A72"/>
                </a:solidFill>
                <a:latin typeface="Ara Hamah Homs" panose="00000500000000000000" pitchFamily="2" charset="-78"/>
                <a:cs typeface="Ara Hamah Homs" panose="00000500000000000000" pitchFamily="2" charset="-78"/>
              </a:rPr>
              <a:t>سؤال و جواب</a:t>
            </a:r>
            <a:endParaRPr lang="en-US" sz="6600" b="0" cap="none" spc="0" dirty="0">
              <a:ln w="0"/>
              <a:solidFill>
                <a:srgbClr val="405A72"/>
              </a:solidFill>
              <a:latin typeface="Ara Hamah Homs" panose="00000500000000000000" pitchFamily="2" charset="-78"/>
              <a:cs typeface="Ara Hamah Homs" panose="00000500000000000000" pitchFamily="2" charset="-78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="" xmlns:a16="http://schemas.microsoft.com/office/drawing/2014/main" id="{5E4BDBC8-684B-44D3-A8F0-BE9AD9AA5CAA}"/>
              </a:ext>
            </a:extLst>
          </p:cNvPr>
          <p:cNvSpPr/>
          <p:nvPr/>
        </p:nvSpPr>
        <p:spPr>
          <a:xfrm>
            <a:off x="4385014" y="2893014"/>
            <a:ext cx="7232112" cy="3163072"/>
          </a:xfrm>
          <a:prstGeom prst="roundRect">
            <a:avLst>
              <a:gd name="adj" fmla="val 22468"/>
            </a:avLst>
          </a:prstGeom>
          <a:solidFill>
            <a:srgbClr val="84DCF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3200" dirty="0">
                <a:solidFill>
                  <a:srgbClr val="405A72"/>
                </a:solidFill>
                <a:latin typeface="Ara Hamah Homs" panose="00000500000000000000" pitchFamily="2" charset="-78"/>
                <a:ea typeface="Times New Roman" panose="02020603050405020304" pitchFamily="18" charset="0"/>
                <a:cs typeface="Ara Hamah Homs" panose="00000500000000000000" pitchFamily="2" charset="-78"/>
              </a:rPr>
              <a:t>الإجابة: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ar-SA" sz="3200" dirty="0">
              <a:solidFill>
                <a:srgbClr val="405A72"/>
              </a:solidFill>
              <a:latin typeface="Ara Hamah Homs" panose="00000500000000000000" pitchFamily="2" charset="-78"/>
              <a:ea typeface="Times New Roman" panose="02020603050405020304" pitchFamily="18" charset="0"/>
              <a:cs typeface="Ara Hamah Homs" panose="00000500000000000000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a Hamah Homs" panose="00000500000000000000" pitchFamily="2" charset="-78"/>
                <a:ea typeface="Times New Roman" panose="02020603050405020304" pitchFamily="18" charset="0"/>
                <a:cs typeface="Ara Hamah Homs" panose="00000500000000000000" pitchFamily="2" charset="-78"/>
              </a:rPr>
              <a:t>سعر السيارة = 70000 + 2100 = 72100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A40BE882-68FC-46FB-8E37-EC531BAC8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6" name="Rectangle 3">
            <a:extLst>
              <a:ext uri="{FF2B5EF4-FFF2-40B4-BE49-F238E27FC236}">
                <a16:creationId xmlns="" xmlns:a16="http://schemas.microsoft.com/office/drawing/2014/main" id="{1CBDF4D2-E122-4E0D-8AED-5E869D11C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38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مربع نص 8"/>
              <p:cNvSpPr txBox="1"/>
              <p:nvPr/>
            </p:nvSpPr>
            <p:spPr>
              <a:xfrm flipH="1">
                <a:off x="4840941" y="3883460"/>
                <a:ext cx="6776184" cy="78560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𝟐𝟏𝟎𝟎</m:t>
                      </m:r>
                      <m:r>
                        <a:rPr lang="ar-SA" sz="2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SA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ar-SA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ar-SA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𝟕𝟎𝟎𝟎𝟎</m:t>
                          </m:r>
                        </m:num>
                        <m:den>
                          <m:r>
                            <a:rPr lang="ar-SA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  <m:r>
                        <a:rPr lang="ar-SA" sz="2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ar-SA" sz="2400" b="1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r>
                        <m:rPr>
                          <m:nor/>
                        </m:rPr>
                        <a:rPr lang="ar-SA" sz="2400" b="1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ar-SA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m:t>س </m:t>
                      </m:r>
                      <m:r>
                        <a:rPr lang="ar-SA" sz="2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sym typeface="خطوط الكيلاني للرياضيات_2" panose="05010101010101010101" pitchFamily="2" charset="2"/>
                        </a:rPr>
                        <m:t> </m:t>
                      </m:r>
                      <m:r>
                        <a:rPr lang="ar-SA" sz="2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ar-SA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ar-SA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  <m:r>
                        <a:rPr lang="ar-SA" sz="24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ar-SA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س</m:t>
                          </m:r>
                        </m:num>
                        <m:den>
                          <m:r>
                            <a:rPr lang="ar-SA" sz="24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𝟕𝟎𝟎𝟎𝟎</m:t>
                          </m:r>
                        </m:den>
                      </m:f>
                    </m:oMath>
                  </m:oMathPara>
                </a14:m>
                <a:endParaRPr lang="ar-SA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9" name="مربع نص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840941" y="3883460"/>
                <a:ext cx="6776184" cy="7856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295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6" grpId="0"/>
      <p:bldP spid="47" grpId="0" animBg="1"/>
      <p:bldP spid="4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generated with high confidence">
            <a:extLst>
              <a:ext uri="{FF2B5EF4-FFF2-40B4-BE49-F238E27FC236}">
                <a16:creationId xmlns="" xmlns:a16="http://schemas.microsoft.com/office/drawing/2014/main" id="{2EB580AB-D592-4F2A-ADB1-8CE082B8EC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40D9DD01-5D32-4562-BABC-8E44C5A49E0F}"/>
              </a:ext>
            </a:extLst>
          </p:cNvPr>
          <p:cNvSpPr/>
          <p:nvPr/>
        </p:nvSpPr>
        <p:spPr>
          <a:xfrm>
            <a:off x="4530158" y="1847464"/>
            <a:ext cx="7232112" cy="779622"/>
          </a:xfrm>
          <a:prstGeom prst="roundRect">
            <a:avLst>
              <a:gd name="adj" fmla="val 50000"/>
            </a:avLst>
          </a:prstGeom>
          <a:solidFill>
            <a:srgbClr val="405A7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2400" dirty="0">
                <a:latin typeface="Ara Hamah Homs" panose="00000500000000000000" pitchFamily="2" charset="-78"/>
                <a:ea typeface="Times New Roman" panose="02020603050405020304" pitchFamily="18" charset="0"/>
                <a:cs typeface="Ara Hamah Homs" panose="00000500000000000000" pitchFamily="2" charset="-78"/>
              </a:rPr>
              <a:t>إذا كان س = 3  ، ص = (3) -1      أوجدي :    س 1001   ×   ص 1000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F20960FA-0F2A-46BE-9464-A61DDA36B6A3}"/>
              </a:ext>
            </a:extLst>
          </p:cNvPr>
          <p:cNvSpPr/>
          <p:nvPr/>
        </p:nvSpPr>
        <p:spPr>
          <a:xfrm>
            <a:off x="6330652" y="369734"/>
            <a:ext cx="363112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600" dirty="0">
                <a:ln w="0"/>
                <a:solidFill>
                  <a:srgbClr val="405A72"/>
                </a:solidFill>
                <a:latin typeface="Ara Hamah Homs" panose="00000500000000000000" pitchFamily="2" charset="-78"/>
                <a:cs typeface="Ara Hamah Homs" panose="00000500000000000000" pitchFamily="2" charset="-78"/>
              </a:rPr>
              <a:t>سؤال و جواب</a:t>
            </a:r>
            <a:endParaRPr lang="en-US" sz="6600" b="0" cap="none" spc="0" dirty="0">
              <a:ln w="0"/>
              <a:solidFill>
                <a:srgbClr val="405A72"/>
              </a:solidFill>
              <a:latin typeface="Ara Hamah Homs" panose="00000500000000000000" pitchFamily="2" charset="-78"/>
              <a:cs typeface="Ara Hamah Homs" panose="00000500000000000000" pitchFamily="2" charset="-78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="" xmlns:a16="http://schemas.microsoft.com/office/drawing/2014/main" id="{5E4BDBC8-684B-44D3-A8F0-BE9AD9AA5CAA}"/>
              </a:ext>
            </a:extLst>
          </p:cNvPr>
          <p:cNvSpPr/>
          <p:nvPr/>
        </p:nvSpPr>
        <p:spPr>
          <a:xfrm>
            <a:off x="4456732" y="2947541"/>
            <a:ext cx="7232112" cy="3163072"/>
          </a:xfrm>
          <a:prstGeom prst="roundRect">
            <a:avLst>
              <a:gd name="adj" fmla="val 22468"/>
            </a:avLst>
          </a:prstGeom>
          <a:solidFill>
            <a:srgbClr val="84DCF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ar-SA" sz="3200" dirty="0">
              <a:solidFill>
                <a:srgbClr val="405A72"/>
              </a:solidFill>
              <a:latin typeface="Ara Hamah Homs" panose="00000500000000000000" pitchFamily="2" charset="-78"/>
              <a:ea typeface="Times New Roman" panose="02020603050405020304" pitchFamily="18" charset="0"/>
              <a:cs typeface="Ara Hamah Homs" panose="00000500000000000000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ar-SA" sz="3200" dirty="0">
              <a:solidFill>
                <a:srgbClr val="405A72"/>
              </a:solidFill>
              <a:latin typeface="Ara Hamah Homs" panose="00000500000000000000" pitchFamily="2" charset="-78"/>
              <a:ea typeface="Times New Roman" panose="02020603050405020304" pitchFamily="18" charset="0"/>
              <a:cs typeface="Ara Hamah Homs" panose="00000500000000000000" pitchFamily="2" charset="-78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A40BE882-68FC-46FB-8E37-EC531BAC8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6" name="Rectangle 3">
            <a:extLst>
              <a:ext uri="{FF2B5EF4-FFF2-40B4-BE49-F238E27FC236}">
                <a16:creationId xmlns="" xmlns:a16="http://schemas.microsoft.com/office/drawing/2014/main" id="{1CBDF4D2-E122-4E0D-8AED-5E869D11C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38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5" name="مربع نص 4"/>
          <p:cNvSpPr txBox="1"/>
          <p:nvPr/>
        </p:nvSpPr>
        <p:spPr>
          <a:xfrm>
            <a:off x="7719684" y="3105834"/>
            <a:ext cx="335279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ص = ( 3 ) </a:t>
            </a:r>
            <a:r>
              <a:rPr lang="ar-SA" sz="36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-1 = </a:t>
            </a:r>
            <a:r>
              <a:rPr lang="ar-SA" sz="36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خطوط الكيلاني للرياضيات_2" panose="05010101010101010101" pitchFamily="2" charset="2"/>
              </a:rPr>
              <a:t></a:t>
            </a:r>
            <a:endParaRPr lang="ar-SA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6976111" y="3882746"/>
            <a:ext cx="478615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ص = ( </a:t>
            </a:r>
            <a:r>
              <a:rPr lang="ar-S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خطوط الكيلاني للرياضيات_2" panose="05010101010101010101" pitchFamily="2" charset="2"/>
              </a:rPr>
              <a:t></a:t>
            </a:r>
            <a:r>
              <a:rPr lang="ar-S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 </a:t>
            </a:r>
            <a:r>
              <a:rPr lang="ar-SA" sz="36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1000= </a:t>
            </a:r>
            <a:r>
              <a:rPr lang="ar-S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خطوط الكيلاني للرياضيات_2" panose="05010101010101010101" pitchFamily="2" charset="2"/>
              </a:rPr>
              <a:t>3</a:t>
            </a:r>
            <a:r>
              <a:rPr lang="ar-SA" sz="36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خطوط الكيلاني للرياضيات_2" panose="05010101010101010101" pitchFamily="2" charset="2"/>
              </a:rPr>
              <a:t> 1001</a:t>
            </a:r>
            <a:endParaRPr lang="ar-SA" sz="3600" b="1" baseline="30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7003003" y="4672930"/>
            <a:ext cx="478615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= </a:t>
            </a:r>
            <a:r>
              <a:rPr lang="ar-SA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r>
              <a:rPr lang="ar-S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ar-SA" sz="36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1001</a:t>
            </a:r>
            <a:r>
              <a:rPr lang="ar-S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÷ 3 </a:t>
            </a:r>
            <a:r>
              <a:rPr lang="ar-SA" sz="36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1000</a:t>
            </a:r>
            <a:endParaRPr lang="ar-SA" sz="3600" b="1" baseline="30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8516471" y="5340381"/>
            <a:ext cx="278859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= </a:t>
            </a:r>
            <a:r>
              <a:rPr lang="ar-SA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r>
              <a:rPr lang="ar-S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ar-SA" sz="36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1001 -1000</a:t>
            </a:r>
            <a:endParaRPr lang="ar-SA" sz="3600" b="1" baseline="30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7421071" y="5303618"/>
            <a:ext cx="112116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= </a:t>
            </a:r>
            <a:r>
              <a:rPr lang="ar-SA" sz="36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ar-S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endParaRPr lang="ar-SA" sz="3600" b="1" baseline="30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6096000" y="5369789"/>
            <a:ext cx="112116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= 3</a:t>
            </a:r>
            <a:endParaRPr lang="ar-SA" sz="3600" b="1" baseline="30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37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6" grpId="0"/>
      <p:bldP spid="47" grpId="0" animBg="1"/>
      <p:bldP spid="4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generated with high confidence">
            <a:extLst>
              <a:ext uri="{FF2B5EF4-FFF2-40B4-BE49-F238E27FC236}">
                <a16:creationId xmlns="" xmlns:a16="http://schemas.microsoft.com/office/drawing/2014/main" id="{2EB580AB-D592-4F2A-ADB1-8CE082B8EC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40D9DD01-5D32-4562-BABC-8E44C5A49E0F}"/>
              </a:ext>
            </a:extLst>
          </p:cNvPr>
          <p:cNvSpPr/>
          <p:nvPr/>
        </p:nvSpPr>
        <p:spPr>
          <a:xfrm>
            <a:off x="4530158" y="1847464"/>
            <a:ext cx="7232112" cy="779622"/>
          </a:xfrm>
          <a:prstGeom prst="roundRect">
            <a:avLst>
              <a:gd name="adj" fmla="val 50000"/>
            </a:avLst>
          </a:prstGeom>
          <a:solidFill>
            <a:srgbClr val="405A7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2400" dirty="0">
                <a:latin typeface="Ara Hamah Homs" panose="00000500000000000000" pitchFamily="2" charset="-78"/>
                <a:ea typeface="Times New Roman" panose="02020603050405020304" pitchFamily="18" charset="0"/>
                <a:cs typeface="Ara Hamah Homs" panose="00000500000000000000" pitchFamily="2" charset="-78"/>
              </a:rPr>
              <a:t>لدى سلمى اختين احدهما أكبر منها بــ 8 سنوات ، والأخرى أصغر منها بسنتين، ومجموع عمريهما 56 سنة ،  فما عمر سلمى ؟ </a:t>
            </a:r>
            <a:endParaRPr lang="en-US" sz="2400" dirty="0">
              <a:latin typeface="Ara Hamah Homs" panose="00000500000000000000" pitchFamily="2" charset="-78"/>
              <a:ea typeface="Times New Roman" panose="02020603050405020304" pitchFamily="18" charset="0"/>
              <a:cs typeface="Ara Hamah Homs" panose="00000500000000000000" pitchFamily="2" charset="-78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F20960FA-0F2A-46BE-9464-A61DDA36B6A3}"/>
              </a:ext>
            </a:extLst>
          </p:cNvPr>
          <p:cNvSpPr/>
          <p:nvPr/>
        </p:nvSpPr>
        <p:spPr>
          <a:xfrm>
            <a:off x="6330652" y="369734"/>
            <a:ext cx="363112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600" dirty="0">
                <a:ln w="0"/>
                <a:solidFill>
                  <a:srgbClr val="405A72"/>
                </a:solidFill>
                <a:latin typeface="Ara Hamah Homs" panose="00000500000000000000" pitchFamily="2" charset="-78"/>
                <a:cs typeface="Ara Hamah Homs" panose="00000500000000000000" pitchFamily="2" charset="-78"/>
              </a:rPr>
              <a:t>سؤال و جواب</a:t>
            </a:r>
            <a:endParaRPr lang="en-US" sz="6600" b="0" cap="none" spc="0" dirty="0">
              <a:ln w="0"/>
              <a:solidFill>
                <a:srgbClr val="405A72"/>
              </a:solidFill>
              <a:latin typeface="Ara Hamah Homs" panose="00000500000000000000" pitchFamily="2" charset="-78"/>
              <a:cs typeface="Ara Hamah Homs" panose="00000500000000000000" pitchFamily="2" charset="-78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="" xmlns:a16="http://schemas.microsoft.com/office/drawing/2014/main" id="{5E4BDBC8-684B-44D3-A8F0-BE9AD9AA5CAA}"/>
              </a:ext>
            </a:extLst>
          </p:cNvPr>
          <p:cNvSpPr/>
          <p:nvPr/>
        </p:nvSpPr>
        <p:spPr>
          <a:xfrm>
            <a:off x="4385014" y="2893014"/>
            <a:ext cx="7232112" cy="3588468"/>
          </a:xfrm>
          <a:prstGeom prst="roundRect">
            <a:avLst>
              <a:gd name="adj" fmla="val 22468"/>
            </a:avLst>
          </a:prstGeom>
          <a:solidFill>
            <a:srgbClr val="84DCF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10000000000000000" pitchFamily="2" charset="-78"/>
              </a:rPr>
              <a:t>الإجابة: نفرض عمر سلمى   = س     ، الكبرى = س + 8  ، الصغرى = س - 2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10000000000000000" pitchFamily="2" charset="-78"/>
              </a:rPr>
              <a:t>                       2س + 6 = 56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10000000000000000" pitchFamily="2" charset="-78"/>
              </a:rPr>
              <a:t>                          2س =  50        </a:t>
            </a:r>
            <a:r>
              <a:rPr 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10000000000000000" pitchFamily="2" charset="-78"/>
              </a:rPr>
              <a:t>  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10000000000000000" pitchFamily="2" charset="-78"/>
              </a:rPr>
              <a:t>          </a:t>
            </a:r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10000000000000000" pitchFamily="2" charset="-78"/>
              </a:rPr>
              <a:t>س =  25   عُمر سلمى</a:t>
            </a:r>
          </a:p>
        </p:txBody>
      </p:sp>
    </p:spTree>
    <p:extLst>
      <p:ext uri="{BB962C8B-B14F-4D97-AF65-F5344CB8AC3E}">
        <p14:creationId xmlns:p14="http://schemas.microsoft.com/office/powerpoint/2010/main" val="11154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6" grpId="0"/>
      <p:bldP spid="47" grpId="0" animBg="1"/>
      <p:bldP spid="4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generated with high confidence">
            <a:extLst>
              <a:ext uri="{FF2B5EF4-FFF2-40B4-BE49-F238E27FC236}">
                <a16:creationId xmlns="" xmlns:a16="http://schemas.microsoft.com/office/drawing/2014/main" id="{2EB580AB-D592-4F2A-ADB1-8CE082B8EC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40D9DD01-5D32-4562-BABC-8E44C5A49E0F}"/>
              </a:ext>
            </a:extLst>
          </p:cNvPr>
          <p:cNvSpPr/>
          <p:nvPr/>
        </p:nvSpPr>
        <p:spPr>
          <a:xfrm>
            <a:off x="4530158" y="1847464"/>
            <a:ext cx="7232112" cy="779622"/>
          </a:xfrm>
          <a:prstGeom prst="roundRect">
            <a:avLst>
              <a:gd name="adj" fmla="val 50000"/>
            </a:avLst>
          </a:prstGeom>
          <a:solidFill>
            <a:srgbClr val="405A7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2400" dirty="0">
                <a:latin typeface="Ara Hamah Homs" panose="00000500000000000000" pitchFamily="2" charset="-78"/>
                <a:ea typeface="Times New Roman" panose="02020603050405020304" pitchFamily="18" charset="0"/>
                <a:cs typeface="Ara Hamah Homs" panose="00000500000000000000" pitchFamily="2" charset="-78"/>
              </a:rPr>
              <a:t>تكفي مؤونة10 أشخاص مدة 60 يوماً، فكم يوماً تكفي المؤونة نفسها 100 شخص ؟ </a:t>
            </a:r>
            <a:endParaRPr lang="en-US" sz="2400" dirty="0">
              <a:latin typeface="Ara Hamah Homs" panose="00000500000000000000" pitchFamily="2" charset="-78"/>
              <a:ea typeface="Times New Roman" panose="02020603050405020304" pitchFamily="18" charset="0"/>
              <a:cs typeface="Ara Hamah Homs" panose="00000500000000000000" pitchFamily="2" charset="-78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F20960FA-0F2A-46BE-9464-A61DDA36B6A3}"/>
              </a:ext>
            </a:extLst>
          </p:cNvPr>
          <p:cNvSpPr/>
          <p:nvPr/>
        </p:nvSpPr>
        <p:spPr>
          <a:xfrm>
            <a:off x="6330652" y="369734"/>
            <a:ext cx="363112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600" dirty="0">
                <a:ln w="0"/>
                <a:solidFill>
                  <a:srgbClr val="405A72"/>
                </a:solidFill>
                <a:latin typeface="Ara Hamah Homs" panose="00000500000000000000" pitchFamily="2" charset="-78"/>
                <a:cs typeface="Ara Hamah Homs" panose="00000500000000000000" pitchFamily="2" charset="-78"/>
              </a:rPr>
              <a:t>سؤال و جواب</a:t>
            </a:r>
            <a:endParaRPr lang="en-US" sz="6600" b="0" cap="none" spc="0" dirty="0">
              <a:ln w="0"/>
              <a:solidFill>
                <a:srgbClr val="405A72"/>
              </a:solidFill>
              <a:latin typeface="Ara Hamah Homs" panose="00000500000000000000" pitchFamily="2" charset="-78"/>
              <a:cs typeface="Ara Hamah Homs" panose="00000500000000000000" pitchFamily="2" charset="-78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="" xmlns:a16="http://schemas.microsoft.com/office/drawing/2014/main" id="{5E4BDBC8-684B-44D3-A8F0-BE9AD9AA5CAA}"/>
              </a:ext>
            </a:extLst>
          </p:cNvPr>
          <p:cNvSpPr/>
          <p:nvPr/>
        </p:nvSpPr>
        <p:spPr>
          <a:xfrm>
            <a:off x="4385014" y="2893014"/>
            <a:ext cx="7232112" cy="3163072"/>
          </a:xfrm>
          <a:prstGeom prst="roundRect">
            <a:avLst>
              <a:gd name="adj" fmla="val 22468"/>
            </a:avLst>
          </a:prstGeom>
          <a:solidFill>
            <a:srgbClr val="84DCF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a Hamah Homs" panose="00000500000000000000" pitchFamily="2" charset="-78"/>
              </a:rPr>
              <a:t>الإجابة:</a:t>
            </a:r>
          </a:p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a Hamah Homs" panose="00000500000000000000" pitchFamily="2" charset="-78"/>
              </a:rPr>
              <a:t>10  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a Hamah Homs" panose="00000500000000000000" pitchFamily="2" charset="-78"/>
              </a:rPr>
              <a:t>&lt;</a:t>
            </a:r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a Hamah Homs" panose="00000500000000000000" pitchFamily="2" charset="-78"/>
              </a:rPr>
              <a:t>  60</a:t>
            </a:r>
          </a:p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a Hamah Homs" panose="00000500000000000000" pitchFamily="2" charset="-78"/>
              </a:rPr>
              <a:t>100  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a Hamah Homs" panose="00000500000000000000" pitchFamily="2" charset="-78"/>
              </a:rPr>
              <a:t>&lt;</a:t>
            </a:r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a Hamah Homs" panose="00000500000000000000" pitchFamily="2" charset="-78"/>
              </a:rPr>
              <a:t>  س </a:t>
            </a:r>
          </a:p>
          <a:p>
            <a:pPr algn="ctr" rtl="1">
              <a:lnSpc>
                <a:spcPct val="115000"/>
              </a:lnSpc>
              <a:spcAft>
                <a:spcPts val="1000"/>
              </a:spcAft>
            </a:pPr>
            <a:endParaRPr lang="ar-SA" sz="32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Ara Hamah Homs" panose="00000500000000000000" pitchFamily="2" charset="-78"/>
            </a:endParaRPr>
          </a:p>
          <a:p>
            <a:pPr algn="ctr" rtl="1">
              <a:lnSpc>
                <a:spcPct val="115000"/>
              </a:lnSpc>
              <a:spcAft>
                <a:spcPts val="1000"/>
              </a:spcAft>
            </a:pPr>
            <a:endParaRPr lang="ar-SA" sz="32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Ara Hamah Homs" panose="00000500000000000000" pitchFamily="2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CD545F3-C5B5-47BE-B536-21CD29E0D4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3310" y="4863837"/>
            <a:ext cx="2555215" cy="77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96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6" grpId="0"/>
      <p:bldP spid="47" grpId="0" animBg="1"/>
      <p:bldP spid="4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generated with high confidence">
            <a:extLst>
              <a:ext uri="{FF2B5EF4-FFF2-40B4-BE49-F238E27FC236}">
                <a16:creationId xmlns="" xmlns:a16="http://schemas.microsoft.com/office/drawing/2014/main" id="{2EB580AB-D592-4F2A-ADB1-8CE082B8EC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="" xmlns:a16="http://schemas.microsoft.com/office/drawing/2014/main" id="{40D9DD01-5D32-4562-BABC-8E44C5A49E0F}"/>
                  </a:ext>
                </a:extLst>
              </p:cNvPr>
              <p:cNvSpPr/>
              <p:nvPr/>
            </p:nvSpPr>
            <p:spPr>
              <a:xfrm>
                <a:off x="4573701" y="654185"/>
                <a:ext cx="7232112" cy="1918741"/>
              </a:xfrm>
              <a:prstGeom prst="roundRect">
                <a:avLst>
                  <a:gd name="adj" fmla="val 50000"/>
                </a:avLst>
              </a:prstGeom>
              <a:solidFill>
                <a:srgbClr val="405A7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ar-SA" sz="3200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L-Mohanad"/>
                        </a:rPr>
                        <m:t>أي مما يلي تصلح لأن تكون أطوال أضلاع مثلث ؟</m:t>
                      </m:r>
                    </m:oMath>
                  </m:oMathPara>
                </a14:m>
                <a:endParaRPr lang="ar-SA" sz="3200" dirty="0">
                  <a:solidFill>
                    <a:schemeClr val="bg1"/>
                  </a:solidFill>
                  <a:latin typeface="Ara Hamah Homs" panose="00000500000000000000" pitchFamily="2" charset="-78"/>
                  <a:ea typeface="AlSharkTitle" panose="020B0800040000020004" pitchFamily="34" charset="-78"/>
                  <a:cs typeface="Ara Hamah Homs" panose="00000500000000000000" pitchFamily="2" charset="-78"/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40D9DD01-5D32-4562-BABC-8E44C5A49E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701" y="654185"/>
                <a:ext cx="7232112" cy="1918741"/>
              </a:xfrm>
              <a:prstGeom prst="roundRect">
                <a:avLst>
                  <a:gd name="adj" fmla="val 50000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مجموعة 4">
            <a:extLst>
              <a:ext uri="{FF2B5EF4-FFF2-40B4-BE49-F238E27FC236}">
                <a16:creationId xmlns="" xmlns:a16="http://schemas.microsoft.com/office/drawing/2014/main" id="{53BB1784-E1F6-462F-94AA-155F6BCFE90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935654" y="4482454"/>
            <a:ext cx="4054475" cy="457200"/>
            <a:chOff x="1303273" y="1895"/>
            <a:chExt cx="4053840" cy="1128772"/>
          </a:xfrm>
          <a:solidFill>
            <a:srgbClr val="84DCF4"/>
          </a:solidFill>
          <a:effectLst/>
        </p:grpSpPr>
        <p:sp>
          <p:nvSpPr>
            <p:cNvPr id="7" name="خماسي 14">
              <a:extLst>
                <a:ext uri="{FF2B5EF4-FFF2-40B4-BE49-F238E27FC236}">
                  <a16:creationId xmlns="" xmlns:a16="http://schemas.microsoft.com/office/drawing/2014/main" id="{2DD49B41-2C15-4AA2-B77E-5533CCD62DE0}"/>
                </a:ext>
              </a:extLst>
            </p:cNvPr>
            <p:cNvSpPr/>
            <p:nvPr/>
          </p:nvSpPr>
          <p:spPr>
            <a:xfrm rot="10800000">
              <a:off x="1303273" y="1895"/>
              <a:ext cx="4053840" cy="1128772"/>
            </a:xfrm>
            <a:prstGeom prst="round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sp>
        <p:sp>
          <p:nvSpPr>
            <p:cNvPr id="8" name="خماسي 4">
              <a:extLst>
                <a:ext uri="{FF2B5EF4-FFF2-40B4-BE49-F238E27FC236}">
                  <a16:creationId xmlns="" xmlns:a16="http://schemas.microsoft.com/office/drawing/2014/main" id="{E886D36D-0B3D-46AD-A163-239F4E477B73}"/>
                </a:ext>
              </a:extLst>
            </p:cNvPr>
            <p:cNvSpPr/>
            <p:nvPr/>
          </p:nvSpPr>
          <p:spPr>
            <a:xfrm>
              <a:off x="1585804" y="1895"/>
              <a:ext cx="3771309" cy="1128772"/>
            </a:xfrm>
            <a:prstGeom prst="round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497757" tIns="205740" rIns="384048" bIns="205740" spcCol="1270" anchor="ctr"/>
            <a:lstStyle/>
            <a:p>
              <a:pPr algn="ctr" defTabSz="2400300" rtl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ar-SA" sz="2400" dirty="0">
                  <a:solidFill>
                    <a:srgbClr val="405A72"/>
                  </a:solidFill>
                  <a:latin typeface="Ara Hamah Homs" panose="00000500000000000000" pitchFamily="2" charset="-78"/>
                  <a:cs typeface="Ara Hamah Homs" panose="00000500000000000000" pitchFamily="2" charset="-78"/>
                </a:rPr>
                <a:t>6، 5 ، 4 </a:t>
              </a:r>
              <a:endParaRPr lang="ar-JO" sz="3200" dirty="0">
                <a:solidFill>
                  <a:srgbClr val="405A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 Hamah Homs" panose="00000500000000000000" pitchFamily="2" charset="-78"/>
                <a:cs typeface="Ara Hamah Homs" panose="00000500000000000000" pitchFamily="2" charset="-78"/>
              </a:endParaRPr>
            </a:p>
          </p:txBody>
        </p:sp>
      </p:grpSp>
      <p:sp>
        <p:nvSpPr>
          <p:cNvPr id="9" name="شكل بيضاوي 5">
            <a:extLst>
              <a:ext uri="{FF2B5EF4-FFF2-40B4-BE49-F238E27FC236}">
                <a16:creationId xmlns="" xmlns:a16="http://schemas.microsoft.com/office/drawing/2014/main" id="{9F59B9B8-9835-4F0F-81A6-AB2EF8E40739}"/>
              </a:ext>
            </a:extLst>
          </p:cNvPr>
          <p:cNvSpPr/>
          <p:nvPr/>
        </p:nvSpPr>
        <p:spPr>
          <a:xfrm flipH="1">
            <a:off x="10758809" y="4483036"/>
            <a:ext cx="462520" cy="457178"/>
          </a:xfrm>
          <a:prstGeom prst="roundRect">
            <a:avLst/>
          </a:prstGeom>
          <a:solidFill>
            <a:srgbClr val="84DCF4"/>
          </a:solidFill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sp>
      <p:grpSp>
        <p:nvGrpSpPr>
          <p:cNvPr id="10" name="مجموعة 17">
            <a:extLst>
              <a:ext uri="{FF2B5EF4-FFF2-40B4-BE49-F238E27FC236}">
                <a16:creationId xmlns="" xmlns:a16="http://schemas.microsoft.com/office/drawing/2014/main" id="{541E51EC-8E7B-4114-A8EE-F7F8325C260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935654" y="3750763"/>
            <a:ext cx="4054475" cy="457200"/>
            <a:chOff x="1303273" y="1895"/>
            <a:chExt cx="4053840" cy="1128772"/>
          </a:xfrm>
          <a:solidFill>
            <a:srgbClr val="84DCF4"/>
          </a:solidFill>
          <a:effectLst/>
        </p:grpSpPr>
        <p:sp>
          <p:nvSpPr>
            <p:cNvPr id="11" name="خماسي 18">
              <a:extLst>
                <a:ext uri="{FF2B5EF4-FFF2-40B4-BE49-F238E27FC236}">
                  <a16:creationId xmlns="" xmlns:a16="http://schemas.microsoft.com/office/drawing/2014/main" id="{400DDD35-8859-4135-A887-C72A404F7B67}"/>
                </a:ext>
              </a:extLst>
            </p:cNvPr>
            <p:cNvSpPr/>
            <p:nvPr/>
          </p:nvSpPr>
          <p:spPr>
            <a:xfrm rot="10800000">
              <a:off x="1303273" y="1895"/>
              <a:ext cx="4053840" cy="1128772"/>
            </a:xfrm>
            <a:prstGeom prst="round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12" name="خماسي 4">
              <a:extLst>
                <a:ext uri="{FF2B5EF4-FFF2-40B4-BE49-F238E27FC236}">
                  <a16:creationId xmlns="" xmlns:a16="http://schemas.microsoft.com/office/drawing/2014/main" id="{9DCF1FA3-5A4D-4EE9-A32A-F835B32E5FAF}"/>
                </a:ext>
              </a:extLst>
            </p:cNvPr>
            <p:cNvSpPr/>
            <p:nvPr/>
          </p:nvSpPr>
          <p:spPr>
            <a:xfrm rot="21600000">
              <a:off x="1585804" y="1895"/>
              <a:ext cx="3771309" cy="1128772"/>
            </a:xfrm>
            <a:prstGeom prst="round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497757" tIns="205740" rIns="384048" bIns="205740" spcCol="1270" anchor="ctr"/>
            <a:lstStyle/>
            <a:p>
              <a:pPr algn="ctr" defTabSz="2400300" rtl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ar-SA" sz="2400" dirty="0">
                  <a:solidFill>
                    <a:srgbClr val="405A72"/>
                  </a:solidFill>
                  <a:latin typeface="Ara Hamah Homs" panose="00000500000000000000" pitchFamily="2" charset="-78"/>
                  <a:cs typeface="Ara Hamah Homs" panose="00000500000000000000" pitchFamily="2" charset="-78"/>
                </a:rPr>
                <a:t>8، 5 ، 3 </a:t>
              </a:r>
              <a:endParaRPr lang="ar-JO" sz="3200" dirty="0">
                <a:solidFill>
                  <a:srgbClr val="405A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 Hamah Homs" panose="00000500000000000000" pitchFamily="2" charset="-78"/>
                <a:cs typeface="Ara Hamah Homs" panose="00000500000000000000" pitchFamily="2" charset="-78"/>
              </a:endParaRPr>
            </a:p>
          </p:txBody>
        </p:sp>
      </p:grpSp>
      <p:sp>
        <p:nvSpPr>
          <p:cNvPr id="13" name="شكل بيضاوي 20">
            <a:extLst>
              <a:ext uri="{FF2B5EF4-FFF2-40B4-BE49-F238E27FC236}">
                <a16:creationId xmlns="" xmlns:a16="http://schemas.microsoft.com/office/drawing/2014/main" id="{EF5C27D4-407B-4252-A8E7-8500E4177614}"/>
              </a:ext>
            </a:extLst>
          </p:cNvPr>
          <p:cNvSpPr/>
          <p:nvPr/>
        </p:nvSpPr>
        <p:spPr>
          <a:xfrm flipH="1">
            <a:off x="10758809" y="3751532"/>
            <a:ext cx="462520" cy="457178"/>
          </a:xfrm>
          <a:prstGeom prst="roundRect">
            <a:avLst/>
          </a:prstGeom>
          <a:solidFill>
            <a:srgbClr val="84DCF4"/>
          </a:solidFill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sp>
      <p:grpSp>
        <p:nvGrpSpPr>
          <p:cNvPr id="14" name="مجموعة 21">
            <a:extLst>
              <a:ext uri="{FF2B5EF4-FFF2-40B4-BE49-F238E27FC236}">
                <a16:creationId xmlns="" xmlns:a16="http://schemas.microsoft.com/office/drawing/2014/main" id="{BF0F83DE-7D1C-4866-AD54-4DA26F8CD5F3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935654" y="3128446"/>
            <a:ext cx="4054475" cy="457200"/>
            <a:chOff x="1303273" y="1895"/>
            <a:chExt cx="4053840" cy="1128772"/>
          </a:xfrm>
          <a:solidFill>
            <a:srgbClr val="84DCF4"/>
          </a:solidFill>
          <a:effectLst/>
        </p:grpSpPr>
        <p:sp>
          <p:nvSpPr>
            <p:cNvPr id="15" name="خماسي 22">
              <a:extLst>
                <a:ext uri="{FF2B5EF4-FFF2-40B4-BE49-F238E27FC236}">
                  <a16:creationId xmlns="" xmlns:a16="http://schemas.microsoft.com/office/drawing/2014/main" id="{4BD0E386-2F8F-4656-96D2-F7311B5C11D4}"/>
                </a:ext>
              </a:extLst>
            </p:cNvPr>
            <p:cNvSpPr/>
            <p:nvPr/>
          </p:nvSpPr>
          <p:spPr>
            <a:xfrm rot="10800000">
              <a:off x="1303273" y="1895"/>
              <a:ext cx="4053840" cy="1128772"/>
            </a:xfrm>
            <a:prstGeom prst="round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خماسي 4">
              <a:extLst>
                <a:ext uri="{FF2B5EF4-FFF2-40B4-BE49-F238E27FC236}">
                  <a16:creationId xmlns="" xmlns:a16="http://schemas.microsoft.com/office/drawing/2014/main" id="{A9070646-89CE-413A-B52E-1B6F6DDC4C10}"/>
                </a:ext>
              </a:extLst>
            </p:cNvPr>
            <p:cNvSpPr/>
            <p:nvPr/>
          </p:nvSpPr>
          <p:spPr>
            <a:xfrm rot="21600000">
              <a:off x="1585804" y="1895"/>
              <a:ext cx="3771309" cy="1128772"/>
            </a:xfrm>
            <a:prstGeom prst="round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497757" tIns="205740" rIns="384048" bIns="205740" spcCol="1270" anchor="ctr"/>
            <a:lstStyle/>
            <a:p>
              <a:pPr algn="ctr" defTabSz="2400300" rtl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ar-SA" sz="2400" dirty="0">
                  <a:solidFill>
                    <a:srgbClr val="405A72"/>
                  </a:solidFill>
                  <a:latin typeface="Ara Hamah Homs" panose="00000500000000000000" pitchFamily="2" charset="-78"/>
                  <a:cs typeface="Ara Hamah Homs" panose="00000500000000000000" pitchFamily="2" charset="-78"/>
                </a:rPr>
                <a:t>9، 3 ، 6 </a:t>
              </a:r>
              <a:endParaRPr lang="ar-JO" sz="3200" dirty="0">
                <a:solidFill>
                  <a:srgbClr val="405A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 Hamah Homs" panose="00000500000000000000" pitchFamily="2" charset="-78"/>
                <a:cs typeface="Ara Hamah Homs" panose="00000500000000000000" pitchFamily="2" charset="-78"/>
              </a:endParaRPr>
            </a:p>
          </p:txBody>
        </p:sp>
      </p:grpSp>
      <p:sp>
        <p:nvSpPr>
          <p:cNvPr id="17" name="شكل بيضاوي 24">
            <a:extLst>
              <a:ext uri="{FF2B5EF4-FFF2-40B4-BE49-F238E27FC236}">
                <a16:creationId xmlns="" xmlns:a16="http://schemas.microsoft.com/office/drawing/2014/main" id="{6BD6A222-4A99-4F9D-A170-748F3B235F9D}"/>
              </a:ext>
            </a:extLst>
          </p:cNvPr>
          <p:cNvSpPr/>
          <p:nvPr/>
        </p:nvSpPr>
        <p:spPr>
          <a:xfrm flipH="1">
            <a:off x="10758809" y="3127813"/>
            <a:ext cx="462520" cy="457178"/>
          </a:xfrm>
          <a:prstGeom prst="roundRect">
            <a:avLst/>
          </a:prstGeom>
          <a:solidFill>
            <a:srgbClr val="84DCF4"/>
          </a:solidFill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sp>
      <p:pic>
        <p:nvPicPr>
          <p:cNvPr id="18" name="علامة صح">
            <a:extLst>
              <a:ext uri="{FF2B5EF4-FFF2-40B4-BE49-F238E27FC236}">
                <a16:creationId xmlns="" xmlns:a16="http://schemas.microsoft.com/office/drawing/2014/main" id="{61F016B7-F018-47C7-AC38-49D0F292FF3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5667" y="4568179"/>
            <a:ext cx="288925" cy="287338"/>
          </a:xfrm>
          <a:prstGeom prst="roundRect">
            <a:avLst/>
          </a:prstGeom>
          <a:solidFill>
            <a:srgbClr val="84DCF4"/>
          </a:solidFill>
          <a:ln>
            <a:noFill/>
          </a:ln>
          <a:effectLst/>
          <a:extLst/>
        </p:spPr>
      </p:pic>
      <p:pic>
        <p:nvPicPr>
          <p:cNvPr id="19" name="علامة خطأ 1">
            <a:extLst>
              <a:ext uri="{FF2B5EF4-FFF2-40B4-BE49-F238E27FC236}">
                <a16:creationId xmlns="" xmlns:a16="http://schemas.microsoft.com/office/drawing/2014/main" id="{35A5DC57-6BD8-4F69-BD1B-B37B9E08D77A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5667" y="3836488"/>
            <a:ext cx="288925" cy="287338"/>
          </a:xfrm>
          <a:prstGeom prst="roundRect">
            <a:avLst/>
          </a:prstGeom>
          <a:solidFill>
            <a:srgbClr val="84DCF4"/>
          </a:solidFill>
          <a:ln>
            <a:noFill/>
          </a:ln>
          <a:effectLst/>
          <a:extLst/>
        </p:spPr>
      </p:pic>
      <p:pic>
        <p:nvPicPr>
          <p:cNvPr id="20" name="علامة خطأ 2">
            <a:extLst>
              <a:ext uri="{FF2B5EF4-FFF2-40B4-BE49-F238E27FC236}">
                <a16:creationId xmlns="" xmlns:a16="http://schemas.microsoft.com/office/drawing/2014/main" id="{A0C52588-8979-47A2-B5F2-F98059DE48D7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5667" y="3212583"/>
            <a:ext cx="288925" cy="287338"/>
          </a:xfrm>
          <a:prstGeom prst="roundRect">
            <a:avLst/>
          </a:prstGeom>
          <a:solidFill>
            <a:srgbClr val="84DCF4"/>
          </a:solidFill>
          <a:ln>
            <a:noFill/>
          </a:ln>
          <a:effectLst/>
          <a:extLst/>
        </p:spPr>
      </p:pic>
      <p:grpSp>
        <p:nvGrpSpPr>
          <p:cNvPr id="21" name="مجموعة 21">
            <a:extLst>
              <a:ext uri="{FF2B5EF4-FFF2-40B4-BE49-F238E27FC236}">
                <a16:creationId xmlns="" xmlns:a16="http://schemas.microsoft.com/office/drawing/2014/main" id="{482253FC-9817-435F-8EF3-0385A34ECCF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935654" y="5099233"/>
            <a:ext cx="4054475" cy="457200"/>
            <a:chOff x="1303273" y="1895"/>
            <a:chExt cx="4053840" cy="1128772"/>
          </a:xfrm>
          <a:solidFill>
            <a:srgbClr val="84DCF4"/>
          </a:solidFill>
          <a:effectLst/>
        </p:grpSpPr>
        <p:sp>
          <p:nvSpPr>
            <p:cNvPr id="22" name="خماسي 22">
              <a:extLst>
                <a:ext uri="{FF2B5EF4-FFF2-40B4-BE49-F238E27FC236}">
                  <a16:creationId xmlns="" xmlns:a16="http://schemas.microsoft.com/office/drawing/2014/main" id="{DEFCF705-B420-4EC4-9FAD-AEED3D1DCC8C}"/>
                </a:ext>
              </a:extLst>
            </p:cNvPr>
            <p:cNvSpPr/>
            <p:nvPr/>
          </p:nvSpPr>
          <p:spPr>
            <a:xfrm rot="10800000">
              <a:off x="1303273" y="1895"/>
              <a:ext cx="4053840" cy="1128772"/>
            </a:xfrm>
            <a:prstGeom prst="round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خماسي 4">
              <a:extLst>
                <a:ext uri="{FF2B5EF4-FFF2-40B4-BE49-F238E27FC236}">
                  <a16:creationId xmlns="" xmlns:a16="http://schemas.microsoft.com/office/drawing/2014/main" id="{17070D37-C6FB-4269-B457-C14491EB8834}"/>
                </a:ext>
              </a:extLst>
            </p:cNvPr>
            <p:cNvSpPr/>
            <p:nvPr/>
          </p:nvSpPr>
          <p:spPr>
            <a:xfrm rot="21600000">
              <a:off x="1585804" y="1895"/>
              <a:ext cx="3771309" cy="1128772"/>
            </a:xfrm>
            <a:prstGeom prst="round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497757" tIns="205740" rIns="384048" bIns="205740" spcCol="1270" anchor="ctr"/>
            <a:lstStyle/>
            <a:p>
              <a:pPr algn="ctr" defTabSz="2400300" rtl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ar-SA" sz="2400" dirty="0">
                  <a:solidFill>
                    <a:srgbClr val="405A72"/>
                  </a:solidFill>
                  <a:latin typeface="Ara Hamah Homs" panose="00000500000000000000" pitchFamily="2" charset="-78"/>
                  <a:cs typeface="Ara Hamah Homs" panose="00000500000000000000" pitchFamily="2" charset="-78"/>
                </a:rPr>
                <a:t>6، 4 ، 2 </a:t>
              </a:r>
              <a:endParaRPr lang="ar-JO" sz="3200" dirty="0">
                <a:solidFill>
                  <a:srgbClr val="405A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 Hamah Homs" panose="00000500000000000000" pitchFamily="2" charset="-78"/>
                <a:cs typeface="Ara Hamah Homs" panose="00000500000000000000" pitchFamily="2" charset="-78"/>
              </a:endParaRPr>
            </a:p>
          </p:txBody>
        </p:sp>
      </p:grpSp>
      <p:sp>
        <p:nvSpPr>
          <p:cNvPr id="24" name="شكل بيضاوي 24">
            <a:extLst>
              <a:ext uri="{FF2B5EF4-FFF2-40B4-BE49-F238E27FC236}">
                <a16:creationId xmlns="" xmlns:a16="http://schemas.microsoft.com/office/drawing/2014/main" id="{95AD301F-D4E6-48B9-B183-2C4FE91D78DF}"/>
              </a:ext>
            </a:extLst>
          </p:cNvPr>
          <p:cNvSpPr/>
          <p:nvPr/>
        </p:nvSpPr>
        <p:spPr>
          <a:xfrm flipH="1">
            <a:off x="10758809" y="5098600"/>
            <a:ext cx="462520" cy="457178"/>
          </a:xfrm>
          <a:prstGeom prst="roundRect">
            <a:avLst/>
          </a:prstGeom>
          <a:solidFill>
            <a:srgbClr val="84DCF4"/>
          </a:solidFill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sp>
      <p:pic>
        <p:nvPicPr>
          <p:cNvPr id="25" name="علامة خطأ 2">
            <a:extLst>
              <a:ext uri="{FF2B5EF4-FFF2-40B4-BE49-F238E27FC236}">
                <a16:creationId xmlns="" xmlns:a16="http://schemas.microsoft.com/office/drawing/2014/main" id="{BB2A52EE-51EB-48C0-956E-0A533E4E9E9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5667" y="5183370"/>
            <a:ext cx="288925" cy="287338"/>
          </a:xfrm>
          <a:prstGeom prst="roundRect">
            <a:avLst/>
          </a:prstGeom>
          <a:solidFill>
            <a:srgbClr val="84DCF4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70654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i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generated with high confidence">
            <a:extLst>
              <a:ext uri="{FF2B5EF4-FFF2-40B4-BE49-F238E27FC236}">
                <a16:creationId xmlns="" xmlns:a16="http://schemas.microsoft.com/office/drawing/2014/main" id="{2EB580AB-D592-4F2A-ADB1-8CE082B8EC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F20960FA-0F2A-46BE-9464-A61DDA36B6A3}"/>
              </a:ext>
            </a:extLst>
          </p:cNvPr>
          <p:cNvSpPr/>
          <p:nvPr/>
        </p:nvSpPr>
        <p:spPr>
          <a:xfrm>
            <a:off x="7149788" y="369734"/>
            <a:ext cx="199285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600" dirty="0">
                <a:ln w="0"/>
                <a:solidFill>
                  <a:srgbClr val="405A72"/>
                </a:solidFill>
                <a:latin typeface="Ara Hamah Homs" panose="00000500000000000000" pitchFamily="2" charset="-78"/>
                <a:cs typeface="Ara Hamah Homs" panose="00000500000000000000" pitchFamily="2" charset="-78"/>
              </a:rPr>
              <a:t>الجواب</a:t>
            </a:r>
            <a:endParaRPr lang="en-US" sz="6600" b="0" cap="none" spc="0" dirty="0">
              <a:ln w="0"/>
              <a:solidFill>
                <a:srgbClr val="405A72"/>
              </a:solidFill>
              <a:latin typeface="Ara Hamah Homs" panose="00000500000000000000" pitchFamily="2" charset="-78"/>
              <a:cs typeface="Ara Hamah Homs" panose="00000500000000000000" pitchFamily="2" charset="-78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="" xmlns:a16="http://schemas.microsoft.com/office/drawing/2014/main" id="{5E4BDBC8-684B-44D3-A8F0-BE9AD9AA5CAA}"/>
              </a:ext>
            </a:extLst>
          </p:cNvPr>
          <p:cNvSpPr/>
          <p:nvPr/>
        </p:nvSpPr>
        <p:spPr>
          <a:xfrm>
            <a:off x="4530158" y="2103304"/>
            <a:ext cx="7232112" cy="3163072"/>
          </a:xfrm>
          <a:prstGeom prst="roundRect">
            <a:avLst>
              <a:gd name="adj" fmla="val 22468"/>
            </a:avLst>
          </a:prstGeom>
          <a:solidFill>
            <a:srgbClr val="84DCF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3200" dirty="0">
                <a:solidFill>
                  <a:srgbClr val="405A72"/>
                </a:solidFill>
                <a:latin typeface="Ara Hamah Homs" panose="00000500000000000000" pitchFamily="2" charset="-78"/>
                <a:ea typeface="Times New Roman" panose="02020603050405020304" pitchFamily="18" charset="0"/>
                <a:cs typeface="Ara Hamah Homs" panose="00000500000000000000" pitchFamily="2" charset="-78"/>
              </a:rPr>
              <a:t> مجموع ضلعين أكبر من الثالث </a:t>
            </a:r>
          </a:p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3200" dirty="0">
                <a:solidFill>
                  <a:srgbClr val="405A72"/>
                </a:solidFill>
                <a:latin typeface="Ara Hamah Homs" panose="00000500000000000000" pitchFamily="2" charset="-78"/>
                <a:ea typeface="Times New Roman" panose="02020603050405020304" pitchFamily="18" charset="0"/>
                <a:cs typeface="Ara Hamah Homs" panose="00000500000000000000" pitchFamily="2" charset="-78"/>
              </a:rPr>
              <a:t>نختار الأصغر فيهم</a:t>
            </a:r>
          </a:p>
        </p:txBody>
      </p:sp>
    </p:spTree>
    <p:extLst>
      <p:ext uri="{BB962C8B-B14F-4D97-AF65-F5344CB8AC3E}">
        <p14:creationId xmlns:p14="http://schemas.microsoft.com/office/powerpoint/2010/main" val="104074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 animBg="1"/>
      <p:bldP spid="4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generated with high confidence">
            <a:extLst>
              <a:ext uri="{FF2B5EF4-FFF2-40B4-BE49-F238E27FC236}">
                <a16:creationId xmlns="" xmlns:a16="http://schemas.microsoft.com/office/drawing/2014/main" id="{2EB580AB-D592-4F2A-ADB1-8CE082B8EC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40D9DD01-5D32-4562-BABC-8E44C5A49E0F}"/>
              </a:ext>
            </a:extLst>
          </p:cNvPr>
          <p:cNvSpPr/>
          <p:nvPr/>
        </p:nvSpPr>
        <p:spPr>
          <a:xfrm>
            <a:off x="4530158" y="1847464"/>
            <a:ext cx="7232112" cy="779622"/>
          </a:xfrm>
          <a:prstGeom prst="roundRect">
            <a:avLst>
              <a:gd name="adj" fmla="val 50000"/>
            </a:avLst>
          </a:prstGeom>
          <a:solidFill>
            <a:srgbClr val="405A7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2400" dirty="0">
                <a:latin typeface="Ara Hamah Homs" panose="00000500000000000000" pitchFamily="2" charset="-78"/>
                <a:ea typeface="Times New Roman" panose="02020603050405020304" pitchFamily="18" charset="0"/>
                <a:cs typeface="Ara Hamah Homs" panose="00000500000000000000" pitchFamily="2" charset="-78"/>
              </a:rPr>
              <a:t>إذا كانت تكلفة 5 كتب هي 120 ريال،كم تكون تكلفة 7 كتب؟</a:t>
            </a:r>
            <a:endParaRPr lang="en-US" sz="2400" dirty="0">
              <a:latin typeface="Ara Hamah Homs" panose="00000500000000000000" pitchFamily="2" charset="-78"/>
              <a:ea typeface="Times New Roman" panose="02020603050405020304" pitchFamily="18" charset="0"/>
              <a:cs typeface="Ara Hamah Homs" panose="00000500000000000000" pitchFamily="2" charset="-78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F20960FA-0F2A-46BE-9464-A61DDA36B6A3}"/>
              </a:ext>
            </a:extLst>
          </p:cNvPr>
          <p:cNvSpPr/>
          <p:nvPr/>
        </p:nvSpPr>
        <p:spPr>
          <a:xfrm>
            <a:off x="6330652" y="369734"/>
            <a:ext cx="363112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600" dirty="0">
                <a:ln w="0"/>
                <a:solidFill>
                  <a:srgbClr val="405A72"/>
                </a:solidFill>
                <a:latin typeface="Ara Hamah Homs" panose="00000500000000000000" pitchFamily="2" charset="-78"/>
                <a:cs typeface="Ara Hamah Homs" panose="00000500000000000000" pitchFamily="2" charset="-78"/>
              </a:rPr>
              <a:t>سؤال و جواب</a:t>
            </a:r>
            <a:endParaRPr lang="en-US" sz="6600" b="0" cap="none" spc="0" dirty="0">
              <a:ln w="0"/>
              <a:solidFill>
                <a:srgbClr val="405A72"/>
              </a:solidFill>
              <a:latin typeface="Ara Hamah Homs" panose="00000500000000000000" pitchFamily="2" charset="-78"/>
              <a:cs typeface="Ara Hamah Homs" panose="00000500000000000000" pitchFamily="2" charset="-78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="" xmlns:a16="http://schemas.microsoft.com/office/drawing/2014/main" id="{5E4BDBC8-684B-44D3-A8F0-BE9AD9AA5CAA}"/>
              </a:ext>
            </a:extLst>
          </p:cNvPr>
          <p:cNvSpPr/>
          <p:nvPr/>
        </p:nvSpPr>
        <p:spPr>
          <a:xfrm>
            <a:off x="4385014" y="2893014"/>
            <a:ext cx="7232112" cy="3163072"/>
          </a:xfrm>
          <a:prstGeom prst="roundRect">
            <a:avLst>
              <a:gd name="adj" fmla="val 22468"/>
            </a:avLst>
          </a:prstGeom>
          <a:solidFill>
            <a:srgbClr val="84DCF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3200" dirty="0">
                <a:solidFill>
                  <a:srgbClr val="405A7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a Hamah Homs" panose="00000500000000000000" pitchFamily="2" charset="-78"/>
              </a:rPr>
              <a:t>الإجابة:</a:t>
            </a:r>
          </a:p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3200" dirty="0">
                <a:solidFill>
                  <a:srgbClr val="405A7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a Hamah Homs" panose="00000500000000000000" pitchFamily="2" charset="-78"/>
              </a:rPr>
              <a:t>5   </a:t>
            </a:r>
            <a:r>
              <a:rPr lang="en-US" sz="3200" dirty="0">
                <a:solidFill>
                  <a:srgbClr val="405A7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a Hamah Homs" panose="00000500000000000000" pitchFamily="2" charset="-78"/>
              </a:rPr>
              <a:t>&lt;</a:t>
            </a:r>
            <a:r>
              <a:rPr lang="ar-SA" sz="3200" dirty="0">
                <a:solidFill>
                  <a:srgbClr val="405A7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a Hamah Homs" panose="00000500000000000000" pitchFamily="2" charset="-78"/>
              </a:rPr>
              <a:t>  120</a:t>
            </a:r>
          </a:p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3200" dirty="0">
                <a:solidFill>
                  <a:srgbClr val="405A7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a Hamah Homs" panose="00000500000000000000" pitchFamily="2" charset="-78"/>
              </a:rPr>
              <a:t>7   </a:t>
            </a:r>
            <a:r>
              <a:rPr lang="en-US" sz="3200" dirty="0">
                <a:solidFill>
                  <a:srgbClr val="405A7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a Hamah Homs" panose="00000500000000000000" pitchFamily="2" charset="-78"/>
              </a:rPr>
              <a:t>&lt;</a:t>
            </a:r>
            <a:r>
              <a:rPr lang="ar-SA" sz="3200" dirty="0">
                <a:solidFill>
                  <a:srgbClr val="405A7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a Hamah Homs" panose="00000500000000000000" pitchFamily="2" charset="-78"/>
              </a:rPr>
              <a:t>  س </a:t>
            </a:r>
          </a:p>
          <a:p>
            <a:pPr algn="ctr" rtl="1">
              <a:lnSpc>
                <a:spcPct val="115000"/>
              </a:lnSpc>
              <a:spcAft>
                <a:spcPts val="1000"/>
              </a:spcAft>
            </a:pPr>
            <a:endParaRPr lang="ar-SA" sz="3200" dirty="0">
              <a:solidFill>
                <a:srgbClr val="405A72"/>
              </a:solidFill>
              <a:latin typeface="Calibri" panose="020F0502020204030204" pitchFamily="34" charset="0"/>
              <a:ea typeface="Times New Roman" panose="02020603050405020304" pitchFamily="18" charset="0"/>
              <a:cs typeface="Ara Hamah Homs" panose="00000500000000000000" pitchFamily="2" charset="-78"/>
            </a:endParaRPr>
          </a:p>
          <a:p>
            <a:pPr algn="ctr" rtl="1">
              <a:lnSpc>
                <a:spcPct val="115000"/>
              </a:lnSpc>
              <a:spcAft>
                <a:spcPts val="1000"/>
              </a:spcAft>
            </a:pPr>
            <a:endParaRPr lang="ar-SA" sz="3200" dirty="0">
              <a:solidFill>
                <a:srgbClr val="405A72"/>
              </a:solidFill>
              <a:latin typeface="Calibri" panose="020F0502020204030204" pitchFamily="34" charset="0"/>
              <a:ea typeface="Times New Roman" panose="02020603050405020304" pitchFamily="18" charset="0"/>
              <a:cs typeface="Ara Hamah Homs" panose="000005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DBBE679-6848-4828-8FD8-5D1EA5E2E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0457" y="4905399"/>
            <a:ext cx="2236018" cy="80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04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6" grpId="0"/>
      <p:bldP spid="47" grpId="0" animBg="1"/>
      <p:bldP spid="4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generated with high confidence">
            <a:extLst>
              <a:ext uri="{FF2B5EF4-FFF2-40B4-BE49-F238E27FC236}">
                <a16:creationId xmlns="" xmlns:a16="http://schemas.microsoft.com/office/drawing/2014/main" id="{2EB580AB-D592-4F2A-ADB1-8CE082B8EC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40D9DD01-5D32-4562-BABC-8E44C5A49E0F}"/>
              </a:ext>
            </a:extLst>
          </p:cNvPr>
          <p:cNvSpPr/>
          <p:nvPr/>
        </p:nvSpPr>
        <p:spPr>
          <a:xfrm>
            <a:off x="4530158" y="1847464"/>
            <a:ext cx="7232112" cy="779622"/>
          </a:xfrm>
          <a:prstGeom prst="roundRect">
            <a:avLst>
              <a:gd name="adj" fmla="val 50000"/>
            </a:avLst>
          </a:prstGeom>
          <a:solidFill>
            <a:srgbClr val="405A7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2400" dirty="0">
                <a:latin typeface="Ara Hamah Homs" panose="00000500000000000000" pitchFamily="2" charset="-78"/>
                <a:ea typeface="Times New Roman" panose="02020603050405020304" pitchFamily="18" charset="0"/>
                <a:cs typeface="Ara Hamah Homs" panose="00000500000000000000" pitchFamily="2" charset="-78"/>
              </a:rPr>
              <a:t>معسكر صيفي به 50 مشارك يستهلكون خزان الماء خلال 12 يوم، إذا زاد عدد المشاركين 10 أشخاص فكم يوم سيكفيهم؟</a:t>
            </a:r>
            <a:endParaRPr lang="en-US" sz="2400" dirty="0">
              <a:latin typeface="Ara Hamah Homs" panose="00000500000000000000" pitchFamily="2" charset="-78"/>
              <a:ea typeface="Times New Roman" panose="02020603050405020304" pitchFamily="18" charset="0"/>
              <a:cs typeface="Ara Hamah Homs" panose="00000500000000000000" pitchFamily="2" charset="-78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F20960FA-0F2A-46BE-9464-A61DDA36B6A3}"/>
              </a:ext>
            </a:extLst>
          </p:cNvPr>
          <p:cNvSpPr/>
          <p:nvPr/>
        </p:nvSpPr>
        <p:spPr>
          <a:xfrm>
            <a:off x="6330652" y="369734"/>
            <a:ext cx="363112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600" dirty="0">
                <a:ln w="0"/>
                <a:solidFill>
                  <a:srgbClr val="405A72"/>
                </a:solidFill>
                <a:latin typeface="Ara Hamah Homs" panose="00000500000000000000" pitchFamily="2" charset="-78"/>
                <a:cs typeface="Ara Hamah Homs" panose="00000500000000000000" pitchFamily="2" charset="-78"/>
              </a:rPr>
              <a:t>سؤال و جواب</a:t>
            </a:r>
            <a:endParaRPr lang="en-US" sz="6600" b="0" cap="none" spc="0" dirty="0">
              <a:ln w="0"/>
              <a:solidFill>
                <a:srgbClr val="405A72"/>
              </a:solidFill>
              <a:latin typeface="Ara Hamah Homs" panose="00000500000000000000" pitchFamily="2" charset="-78"/>
              <a:cs typeface="Ara Hamah Homs" panose="00000500000000000000" pitchFamily="2" charset="-78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="" xmlns:a16="http://schemas.microsoft.com/office/drawing/2014/main" id="{5E4BDBC8-684B-44D3-A8F0-BE9AD9AA5CAA}"/>
              </a:ext>
            </a:extLst>
          </p:cNvPr>
          <p:cNvSpPr/>
          <p:nvPr/>
        </p:nvSpPr>
        <p:spPr>
          <a:xfrm>
            <a:off x="4385014" y="2893014"/>
            <a:ext cx="7232112" cy="3163072"/>
          </a:xfrm>
          <a:prstGeom prst="roundRect">
            <a:avLst>
              <a:gd name="adj" fmla="val 22468"/>
            </a:avLst>
          </a:prstGeom>
          <a:solidFill>
            <a:srgbClr val="84DCF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3200" dirty="0">
                <a:solidFill>
                  <a:srgbClr val="405A7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a Hamah Homs" panose="00000500000000000000" pitchFamily="2" charset="-78"/>
              </a:rPr>
              <a:t>الإجابة:</a:t>
            </a:r>
          </a:p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3200" dirty="0">
                <a:solidFill>
                  <a:srgbClr val="405A7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a Hamah Homs" panose="00000500000000000000" pitchFamily="2" charset="-78"/>
              </a:rPr>
              <a:t>50   </a:t>
            </a:r>
            <a:r>
              <a:rPr lang="en-US" sz="3200" dirty="0">
                <a:solidFill>
                  <a:srgbClr val="405A7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a Hamah Homs" panose="00000500000000000000" pitchFamily="2" charset="-78"/>
              </a:rPr>
              <a:t>&lt;</a:t>
            </a:r>
            <a:r>
              <a:rPr lang="ar-SA" sz="3200" dirty="0">
                <a:solidFill>
                  <a:srgbClr val="405A7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a Hamah Homs" panose="00000500000000000000" pitchFamily="2" charset="-78"/>
              </a:rPr>
              <a:t>  12</a:t>
            </a:r>
          </a:p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3200" dirty="0">
                <a:solidFill>
                  <a:srgbClr val="405A7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a Hamah Homs" panose="00000500000000000000" pitchFamily="2" charset="-78"/>
              </a:rPr>
              <a:t>50+10  </a:t>
            </a:r>
            <a:r>
              <a:rPr lang="en-US" sz="3200" dirty="0">
                <a:solidFill>
                  <a:srgbClr val="405A7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a Hamah Homs" panose="00000500000000000000" pitchFamily="2" charset="-78"/>
              </a:rPr>
              <a:t>&lt;</a:t>
            </a:r>
            <a:r>
              <a:rPr lang="ar-SA" sz="3200" dirty="0">
                <a:solidFill>
                  <a:srgbClr val="405A7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a Hamah Homs" panose="00000500000000000000" pitchFamily="2" charset="-78"/>
              </a:rPr>
              <a:t>  س </a:t>
            </a:r>
          </a:p>
          <a:p>
            <a:pPr algn="ctr" rtl="1">
              <a:lnSpc>
                <a:spcPct val="115000"/>
              </a:lnSpc>
              <a:spcAft>
                <a:spcPts val="1000"/>
              </a:spcAft>
            </a:pPr>
            <a:endParaRPr lang="ar-SA" sz="3200" dirty="0">
              <a:solidFill>
                <a:srgbClr val="405A72"/>
              </a:solidFill>
              <a:latin typeface="Calibri" panose="020F0502020204030204" pitchFamily="34" charset="0"/>
              <a:ea typeface="Times New Roman" panose="02020603050405020304" pitchFamily="18" charset="0"/>
              <a:cs typeface="Ara Hamah Homs" panose="00000500000000000000" pitchFamily="2" charset="-78"/>
            </a:endParaRPr>
          </a:p>
          <a:p>
            <a:pPr algn="ctr" rtl="1">
              <a:lnSpc>
                <a:spcPct val="115000"/>
              </a:lnSpc>
              <a:spcAft>
                <a:spcPts val="1000"/>
              </a:spcAft>
            </a:pPr>
            <a:endParaRPr lang="ar-SA" sz="3200" dirty="0">
              <a:solidFill>
                <a:srgbClr val="405A72"/>
              </a:solidFill>
              <a:latin typeface="Calibri" panose="020F0502020204030204" pitchFamily="34" charset="0"/>
              <a:ea typeface="Times New Roman" panose="02020603050405020304" pitchFamily="18" charset="0"/>
              <a:cs typeface="Ara Hamah Homs" panose="000005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4C59D65-7BD7-4507-BFC6-687C35225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9747" y="4960817"/>
            <a:ext cx="1939017" cy="76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33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6" grpId="0"/>
      <p:bldP spid="47" grpId="0" animBg="1"/>
      <p:bldP spid="4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generated with high confidence">
            <a:extLst>
              <a:ext uri="{FF2B5EF4-FFF2-40B4-BE49-F238E27FC236}">
                <a16:creationId xmlns="" xmlns:a16="http://schemas.microsoft.com/office/drawing/2014/main" id="{2EB580AB-D592-4F2A-ADB1-8CE082B8EC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40D9DD01-5D32-4562-BABC-8E44C5A49E0F}"/>
              </a:ext>
            </a:extLst>
          </p:cNvPr>
          <p:cNvSpPr/>
          <p:nvPr/>
        </p:nvSpPr>
        <p:spPr>
          <a:xfrm>
            <a:off x="4530158" y="1847464"/>
            <a:ext cx="7232112" cy="779622"/>
          </a:xfrm>
          <a:prstGeom prst="roundRect">
            <a:avLst>
              <a:gd name="adj" fmla="val 50000"/>
            </a:avLst>
          </a:prstGeom>
          <a:solidFill>
            <a:srgbClr val="405A7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3200" b="1" dirty="0">
                <a:latin typeface="Ara Hamah Homs" panose="00000500000000000000" pitchFamily="2" charset="-78"/>
                <a:ea typeface="Times New Roman" panose="02020603050405020304" pitchFamily="18" charset="0"/>
                <a:cs typeface="Ara Hamah Homs" panose="00000500000000000000" pitchFamily="2" charset="-78"/>
              </a:rPr>
              <a:t>س1/إذا كان س</a:t>
            </a:r>
            <a:r>
              <a:rPr lang="ar-SA" sz="3200" b="1" baseline="30000" dirty="0">
                <a:latin typeface="Ara Hamah Homs" panose="00000500000000000000" pitchFamily="2" charset="-78"/>
                <a:ea typeface="Times New Roman" panose="02020603050405020304" pitchFamily="18" charset="0"/>
                <a:cs typeface="Ara Hamah Homs" panose="00000500000000000000" pitchFamily="2" charset="-78"/>
              </a:rPr>
              <a:t>4</a:t>
            </a:r>
            <a:r>
              <a:rPr lang="ar-SA" sz="3200" b="1" dirty="0">
                <a:latin typeface="Ara Hamah Homs" panose="00000500000000000000" pitchFamily="2" charset="-78"/>
                <a:ea typeface="Times New Roman" panose="02020603050405020304" pitchFamily="18" charset="0"/>
                <a:cs typeface="Ara Hamah Homs" panose="00000500000000000000" pitchFamily="2" charset="-78"/>
              </a:rPr>
              <a:t> = 10  فأوجد س</a:t>
            </a:r>
            <a:r>
              <a:rPr lang="ar-SA" sz="3200" b="1" baseline="30000" dirty="0">
                <a:latin typeface="Ara Hamah Homs" panose="00000500000000000000" pitchFamily="2" charset="-78"/>
                <a:ea typeface="Times New Roman" panose="02020603050405020304" pitchFamily="18" charset="0"/>
                <a:cs typeface="Ara Hamah Homs" panose="00000500000000000000" pitchFamily="2" charset="-78"/>
              </a:rPr>
              <a:t>6</a:t>
            </a:r>
            <a:endParaRPr lang="en-US" sz="3200" b="1" dirty="0">
              <a:latin typeface="Ara Hamah Homs" panose="00000500000000000000" pitchFamily="2" charset="-78"/>
              <a:ea typeface="Times New Roman" panose="02020603050405020304" pitchFamily="18" charset="0"/>
              <a:cs typeface="Ara Hamah Homs" panose="00000500000000000000" pitchFamily="2" charset="-78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F20960FA-0F2A-46BE-9464-A61DDA36B6A3}"/>
              </a:ext>
            </a:extLst>
          </p:cNvPr>
          <p:cNvSpPr/>
          <p:nvPr/>
        </p:nvSpPr>
        <p:spPr>
          <a:xfrm>
            <a:off x="6330652" y="369734"/>
            <a:ext cx="363112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600" b="1" dirty="0">
                <a:ln w="0"/>
                <a:solidFill>
                  <a:srgbClr val="405A72"/>
                </a:solidFill>
                <a:latin typeface="Ara Hamah Homs" panose="00000500000000000000" pitchFamily="2" charset="-78"/>
                <a:cs typeface="Ara Hamah Homs" panose="00000500000000000000" pitchFamily="2" charset="-78"/>
              </a:rPr>
              <a:t>سؤال و جواب</a:t>
            </a:r>
            <a:endParaRPr lang="en-US" sz="6600" b="1" cap="none" spc="0" dirty="0">
              <a:ln w="0"/>
              <a:solidFill>
                <a:srgbClr val="405A72"/>
              </a:solidFill>
              <a:latin typeface="Ara Hamah Homs" panose="00000500000000000000" pitchFamily="2" charset="-78"/>
              <a:cs typeface="Ara Hamah Homs" panose="00000500000000000000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Rectangle: Rounded Corners 46">
                <a:extLst>
                  <a:ext uri="{FF2B5EF4-FFF2-40B4-BE49-F238E27FC236}">
                    <a16:creationId xmlns="" xmlns:a16="http://schemas.microsoft.com/office/drawing/2014/main" id="{5E4BDBC8-684B-44D3-A8F0-BE9AD9AA5CAA}"/>
                  </a:ext>
                </a:extLst>
              </p:cNvPr>
              <p:cNvSpPr/>
              <p:nvPr/>
            </p:nvSpPr>
            <p:spPr>
              <a:xfrm>
                <a:off x="4385014" y="2893014"/>
                <a:ext cx="7232112" cy="3163072"/>
              </a:xfrm>
              <a:prstGeom prst="roundRect">
                <a:avLst>
                  <a:gd name="adj" fmla="val 22468"/>
                </a:avLst>
              </a:prstGeom>
              <a:solidFill>
                <a:srgbClr val="84DCF4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ar-SA" sz="32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Ara Hamah Homs" panose="00000500000000000000" pitchFamily="2" charset="-78"/>
                  </a:rPr>
                  <a:t>الإجابة: س</a:t>
                </a:r>
                <a:r>
                  <a:rPr lang="ar-SA" sz="3200" b="1" baseline="30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Ara Hamah Homs" panose="00000500000000000000" pitchFamily="2" charset="-78"/>
                  </a:rPr>
                  <a:t>4</a:t>
                </a:r>
                <a:r>
                  <a:rPr lang="ar-SA" sz="3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Ara Hamah Homs" panose="00000500000000000000" pitchFamily="2" charset="-78"/>
                  </a:rPr>
                  <a:t> = 10 بأخذ الجذر</a:t>
                </a:r>
                <a:endParaRPr lang="en-US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ar-SA" sz="3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Ara Hamah Homs" panose="00000500000000000000" pitchFamily="2" charset="-78"/>
                  </a:rPr>
                  <a:t>س</a:t>
                </a:r>
                <a:r>
                  <a:rPr lang="ar-SA" sz="3200" b="1" baseline="30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Ara Hamah Homs" panose="00000500000000000000" pitchFamily="2" charset="-78"/>
                  </a:rPr>
                  <a:t>2</a:t>
                </a:r>
                <a:r>
                  <a:rPr lang="ar-SA" sz="3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Ara Hamah Homs" panose="00000500000000000000" pitchFamily="2" charset="-78"/>
                  </a:rPr>
                  <a:t> 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ar-SA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a Hamah Homs" panose="00000500000000000000" pitchFamily="2" charset="-78"/>
                          </a:rPr>
                        </m:ctrlPr>
                      </m:radPr>
                      <m:deg/>
                      <m:e>
                        <m:r>
                          <a:rPr lang="en-US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a Hamah Homs" panose="00000500000000000000" pitchFamily="2" charset="-78"/>
                          </a:rPr>
                          <m:t>𝟏𝟎</m:t>
                        </m:r>
                      </m:e>
                    </m:rad>
                  </m:oMath>
                </a14:m>
                <a:endParaRPr lang="en-US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ar-SA" sz="3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Ara Hamah Homs" panose="00000500000000000000" pitchFamily="2" charset="-78"/>
                  </a:rPr>
                  <a:t>س</a:t>
                </a:r>
                <a:r>
                  <a:rPr lang="ar-SA" sz="3200" b="1" baseline="30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Ara Hamah Homs" panose="00000500000000000000" pitchFamily="2" charset="-78"/>
                  </a:rPr>
                  <a:t>6</a:t>
                </a:r>
                <a:r>
                  <a:rPr lang="ar-SA" sz="3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Ara Hamah Homs" panose="00000500000000000000" pitchFamily="2" charset="-78"/>
                  </a:rPr>
                  <a:t> = س</a:t>
                </a:r>
                <a:r>
                  <a:rPr lang="ar-SA" sz="3200" b="1" baseline="30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Ara Hamah Homs" panose="00000500000000000000" pitchFamily="2" charset="-78"/>
                  </a:rPr>
                  <a:t>2</a:t>
                </a:r>
                <a:r>
                  <a:rPr lang="ar-SA" sz="3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Ara Hamah Homs" panose="00000500000000000000" pitchFamily="2" charset="-78"/>
                  </a:rPr>
                  <a:t> </a:t>
                </a:r>
                <a:r>
                  <a:rPr lang="ar-SA" sz="3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×</a:t>
                </a:r>
                <a:r>
                  <a:rPr lang="ar-SA" sz="3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Ara Hamah Homs" panose="00000500000000000000" pitchFamily="2" charset="-78"/>
                  </a:rPr>
                  <a:t> س4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ar-SA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a Hamah Homs" panose="00000500000000000000" pitchFamily="2" charset="-78"/>
                          </a:rPr>
                        </m:ctrlPr>
                      </m:radPr>
                      <m:deg/>
                      <m:e>
                        <m:r>
                          <a:rPr lang="ar-SA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a Hamah Homs" panose="00000500000000000000" pitchFamily="2" charset="-78"/>
                          </a:rPr>
                          <m:t>𝟏𝟎</m:t>
                        </m:r>
                      </m:e>
                    </m:rad>
                  </m:oMath>
                </a14:m>
                <a:r>
                  <a:rPr lang="ar-SA" sz="3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×</a:t>
                </a:r>
                <a:r>
                  <a:rPr lang="ar-SA" sz="3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Ara Hamah Homs" panose="00000500000000000000" pitchFamily="2" charset="-78"/>
                  </a:rPr>
                  <a:t> 10  </a:t>
                </a:r>
                <a:endParaRPr lang="en-US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ar-SA" sz="3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Ara Hamah Homs" panose="00000500000000000000" pitchFamily="2" charset="-78"/>
                  </a:rPr>
                  <a:t>س</a:t>
                </a:r>
                <a:r>
                  <a:rPr lang="ar-SA" sz="3200" b="1" baseline="30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Ara Hamah Homs" panose="00000500000000000000" pitchFamily="2" charset="-78"/>
                  </a:rPr>
                  <a:t>6</a:t>
                </a:r>
                <a:r>
                  <a:rPr lang="ar-SA" sz="3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Ara Hamah Homs" panose="00000500000000000000" pitchFamily="2" charset="-78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ar-SA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a Hamah Homs" panose="00000500000000000000" pitchFamily="2" charset="-78"/>
                          </a:rPr>
                        </m:ctrlPr>
                      </m:radPr>
                      <m:deg/>
                      <m:e>
                        <m:r>
                          <a:rPr lang="ar-SA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a Hamah Homs" panose="00000500000000000000" pitchFamily="2" charset="-78"/>
                          </a:rPr>
                          <m:t>𝟏𝟎</m:t>
                        </m:r>
                      </m:e>
                    </m:rad>
                  </m:oMath>
                </a14:m>
                <a:r>
                  <a:rPr lang="ar-SA" sz="3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Ara Hamah Homs" panose="00000500000000000000" pitchFamily="2" charset="-78"/>
                  </a:rPr>
                  <a:t> 10  </a:t>
                </a:r>
                <a:endParaRPr lang="en-US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7" name="Rectangle: Rounded Corners 4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E4BDBC8-684B-44D3-A8F0-BE9AD9AA5C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014" y="2893014"/>
                <a:ext cx="7232112" cy="3163072"/>
              </a:xfrm>
              <a:prstGeom prst="roundRect">
                <a:avLst>
                  <a:gd name="adj" fmla="val 22468"/>
                </a:avLst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653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6" grpId="0"/>
      <p:bldP spid="47" grpId="0" animBg="1"/>
      <p:bldP spid="47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generated with high confidence">
            <a:extLst>
              <a:ext uri="{FF2B5EF4-FFF2-40B4-BE49-F238E27FC236}">
                <a16:creationId xmlns="" xmlns:a16="http://schemas.microsoft.com/office/drawing/2014/main" id="{2EB580AB-D592-4F2A-ADB1-8CE082B8EC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40D9DD01-5D32-4562-BABC-8E44C5A49E0F}"/>
              </a:ext>
            </a:extLst>
          </p:cNvPr>
          <p:cNvSpPr/>
          <p:nvPr/>
        </p:nvSpPr>
        <p:spPr>
          <a:xfrm>
            <a:off x="4530158" y="1847464"/>
            <a:ext cx="7232112" cy="779622"/>
          </a:xfrm>
          <a:prstGeom prst="roundRect">
            <a:avLst>
              <a:gd name="adj" fmla="val 50000"/>
            </a:avLst>
          </a:prstGeom>
          <a:solidFill>
            <a:srgbClr val="405A7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2400" dirty="0">
                <a:latin typeface="Ara Hamah Homs" panose="00000500000000000000" pitchFamily="2" charset="-78"/>
                <a:ea typeface="Times New Roman" panose="02020603050405020304" pitchFamily="18" charset="0"/>
                <a:cs typeface="Ara Hamah Homs" panose="00000500000000000000" pitchFamily="2" charset="-78"/>
              </a:rPr>
              <a:t>إذا كان الوسط الحسابي للأعداد س ، س+4 ، س + 5 يساوي 12 ، فما قيمة س؟</a:t>
            </a:r>
            <a:endParaRPr lang="en-US" sz="2400" dirty="0">
              <a:latin typeface="Ara Hamah Homs" panose="00000500000000000000" pitchFamily="2" charset="-78"/>
              <a:ea typeface="Times New Roman" panose="02020603050405020304" pitchFamily="18" charset="0"/>
              <a:cs typeface="Ara Hamah Homs" panose="00000500000000000000" pitchFamily="2" charset="-78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F20960FA-0F2A-46BE-9464-A61DDA36B6A3}"/>
              </a:ext>
            </a:extLst>
          </p:cNvPr>
          <p:cNvSpPr/>
          <p:nvPr/>
        </p:nvSpPr>
        <p:spPr>
          <a:xfrm>
            <a:off x="6330652" y="369734"/>
            <a:ext cx="363112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600" dirty="0">
                <a:ln w="0"/>
                <a:solidFill>
                  <a:srgbClr val="405A72"/>
                </a:solidFill>
                <a:latin typeface="Ara Hamah Homs" panose="00000500000000000000" pitchFamily="2" charset="-78"/>
                <a:cs typeface="Ara Hamah Homs" panose="00000500000000000000" pitchFamily="2" charset="-78"/>
              </a:rPr>
              <a:t>سؤال و جواب</a:t>
            </a:r>
            <a:endParaRPr lang="en-US" sz="6600" b="0" cap="none" spc="0" dirty="0">
              <a:ln w="0"/>
              <a:solidFill>
                <a:srgbClr val="405A72"/>
              </a:solidFill>
              <a:latin typeface="Ara Hamah Homs" panose="00000500000000000000" pitchFamily="2" charset="-78"/>
              <a:cs typeface="Ara Hamah Homs" panose="00000500000000000000" pitchFamily="2" charset="-78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="" xmlns:a16="http://schemas.microsoft.com/office/drawing/2014/main" id="{5E4BDBC8-684B-44D3-A8F0-BE9AD9AA5CAA}"/>
              </a:ext>
            </a:extLst>
          </p:cNvPr>
          <p:cNvSpPr/>
          <p:nvPr/>
        </p:nvSpPr>
        <p:spPr>
          <a:xfrm>
            <a:off x="4385014" y="2893014"/>
            <a:ext cx="7232112" cy="3163072"/>
          </a:xfrm>
          <a:prstGeom prst="roundRect">
            <a:avLst>
              <a:gd name="adj" fmla="val 22468"/>
            </a:avLst>
          </a:prstGeom>
          <a:solidFill>
            <a:srgbClr val="84DCF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3200" dirty="0">
                <a:solidFill>
                  <a:srgbClr val="405A7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a Hamah Homs" panose="00000500000000000000" pitchFamily="2" charset="-78"/>
              </a:rPr>
              <a:t>الإجابة: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ar-SA" sz="3200" dirty="0">
              <a:solidFill>
                <a:srgbClr val="405A72"/>
              </a:solidFill>
              <a:latin typeface="Calibri" panose="020F0502020204030204" pitchFamily="34" charset="0"/>
              <a:ea typeface="Times New Roman" panose="02020603050405020304" pitchFamily="18" charset="0"/>
              <a:cs typeface="Ara Hamah Homs" panose="00000500000000000000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3200" dirty="0">
                <a:solidFill>
                  <a:srgbClr val="405A7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a Hamah Homs" panose="00000500000000000000" pitchFamily="2" charset="-78"/>
              </a:rPr>
              <a:t>س + 3 = 12  ،  س = 9 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ar-SA" sz="3200" dirty="0">
              <a:solidFill>
                <a:srgbClr val="405A72"/>
              </a:solidFill>
              <a:latin typeface="Calibri" panose="020F0502020204030204" pitchFamily="34" charset="0"/>
              <a:ea typeface="Times New Roman" panose="02020603050405020304" pitchFamily="18" charset="0"/>
              <a:cs typeface="Ara Hamah Homs" panose="00000500000000000000" pitchFamily="2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D173D59-B6C4-4E39-8726-039FA9F76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9022" y="3908399"/>
            <a:ext cx="2129806" cy="5661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BF636E7-BD0A-4233-811C-3772B93C94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8853" y="3908399"/>
            <a:ext cx="1078383" cy="56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74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6" grpId="0"/>
      <p:bldP spid="47" grpId="0" animBg="1"/>
      <p:bldP spid="4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generated with high confidence">
            <a:extLst>
              <a:ext uri="{FF2B5EF4-FFF2-40B4-BE49-F238E27FC236}">
                <a16:creationId xmlns="" xmlns:a16="http://schemas.microsoft.com/office/drawing/2014/main" id="{2EB580AB-D592-4F2A-ADB1-8CE082B8EC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40D9DD01-5D32-4562-BABC-8E44C5A49E0F}"/>
              </a:ext>
            </a:extLst>
          </p:cNvPr>
          <p:cNvSpPr/>
          <p:nvPr/>
        </p:nvSpPr>
        <p:spPr>
          <a:xfrm>
            <a:off x="4530158" y="1847464"/>
            <a:ext cx="7232112" cy="779622"/>
          </a:xfrm>
          <a:prstGeom prst="roundRect">
            <a:avLst>
              <a:gd name="adj" fmla="val 50000"/>
            </a:avLst>
          </a:prstGeom>
          <a:solidFill>
            <a:srgbClr val="405A7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2400">
                <a:latin typeface="Ara Hamah Homs" panose="00000500000000000000" pitchFamily="2" charset="-78"/>
                <a:ea typeface="Times New Roman" panose="02020603050405020304" pitchFamily="18" charset="0"/>
                <a:cs typeface="Ara Hamah Homs" panose="00000500000000000000" pitchFamily="2" charset="-78"/>
              </a:rPr>
              <a:t>نحتاج 3 ملاعق من الخميرة لإنتاج 12 قطعة خبز، فكم نحتاج من الملاعق لإنتاج 96 قطعة؟</a:t>
            </a:r>
            <a:endParaRPr lang="en-US" sz="2400" dirty="0">
              <a:latin typeface="Ara Hamah Homs" panose="00000500000000000000" pitchFamily="2" charset="-78"/>
              <a:ea typeface="Times New Roman" panose="02020603050405020304" pitchFamily="18" charset="0"/>
              <a:cs typeface="Ara Hamah Homs" panose="00000500000000000000" pitchFamily="2" charset="-78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F20960FA-0F2A-46BE-9464-A61DDA36B6A3}"/>
              </a:ext>
            </a:extLst>
          </p:cNvPr>
          <p:cNvSpPr/>
          <p:nvPr/>
        </p:nvSpPr>
        <p:spPr>
          <a:xfrm>
            <a:off x="6330652" y="369734"/>
            <a:ext cx="363112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600" dirty="0">
                <a:ln w="0"/>
                <a:solidFill>
                  <a:srgbClr val="405A72"/>
                </a:solidFill>
                <a:latin typeface="Ara Hamah Homs" panose="00000500000000000000" pitchFamily="2" charset="-78"/>
                <a:cs typeface="Ara Hamah Homs" panose="00000500000000000000" pitchFamily="2" charset="-78"/>
              </a:rPr>
              <a:t>سؤال و جواب</a:t>
            </a:r>
            <a:endParaRPr lang="en-US" sz="6600" b="0" cap="none" spc="0" dirty="0">
              <a:ln w="0"/>
              <a:solidFill>
                <a:srgbClr val="405A72"/>
              </a:solidFill>
              <a:latin typeface="Ara Hamah Homs" panose="00000500000000000000" pitchFamily="2" charset="-78"/>
              <a:cs typeface="Ara Hamah Homs" panose="00000500000000000000" pitchFamily="2" charset="-78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="" xmlns:a16="http://schemas.microsoft.com/office/drawing/2014/main" id="{5E4BDBC8-684B-44D3-A8F0-BE9AD9AA5CAA}"/>
              </a:ext>
            </a:extLst>
          </p:cNvPr>
          <p:cNvSpPr/>
          <p:nvPr/>
        </p:nvSpPr>
        <p:spPr>
          <a:xfrm>
            <a:off x="4385014" y="2893014"/>
            <a:ext cx="7232112" cy="3163072"/>
          </a:xfrm>
          <a:prstGeom prst="roundRect">
            <a:avLst>
              <a:gd name="adj" fmla="val 22468"/>
            </a:avLst>
          </a:prstGeom>
          <a:solidFill>
            <a:srgbClr val="84DCF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3200" dirty="0">
                <a:solidFill>
                  <a:srgbClr val="405A7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a Hamah Homs" panose="00000500000000000000" pitchFamily="2" charset="-78"/>
              </a:rPr>
              <a:t>الإجابة:</a:t>
            </a:r>
          </a:p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3200" dirty="0">
                <a:solidFill>
                  <a:srgbClr val="405A7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a Hamah Homs" panose="00000500000000000000" pitchFamily="2" charset="-78"/>
              </a:rPr>
              <a:t>3   </a:t>
            </a:r>
            <a:r>
              <a:rPr lang="en-US" sz="3200" dirty="0">
                <a:solidFill>
                  <a:srgbClr val="405A7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a Hamah Homs" panose="00000500000000000000" pitchFamily="2" charset="-78"/>
              </a:rPr>
              <a:t>&lt;</a:t>
            </a:r>
            <a:r>
              <a:rPr lang="ar-SA" sz="3200" dirty="0">
                <a:solidFill>
                  <a:srgbClr val="405A7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a Hamah Homs" panose="00000500000000000000" pitchFamily="2" charset="-78"/>
              </a:rPr>
              <a:t>  12</a:t>
            </a:r>
          </a:p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3200" dirty="0">
                <a:solidFill>
                  <a:srgbClr val="405A7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a Hamah Homs" panose="00000500000000000000" pitchFamily="2" charset="-78"/>
              </a:rPr>
              <a:t>96  </a:t>
            </a:r>
            <a:r>
              <a:rPr lang="en-US" sz="3200" dirty="0">
                <a:solidFill>
                  <a:srgbClr val="405A7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a Hamah Homs" panose="00000500000000000000" pitchFamily="2" charset="-78"/>
              </a:rPr>
              <a:t>&lt;</a:t>
            </a:r>
            <a:r>
              <a:rPr lang="ar-SA" sz="3200" dirty="0">
                <a:solidFill>
                  <a:srgbClr val="405A7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a Hamah Homs" panose="00000500000000000000" pitchFamily="2" charset="-78"/>
              </a:rPr>
              <a:t>  س </a:t>
            </a:r>
          </a:p>
          <a:p>
            <a:pPr algn="ctr" rtl="1">
              <a:lnSpc>
                <a:spcPct val="115000"/>
              </a:lnSpc>
              <a:spcAft>
                <a:spcPts val="1000"/>
              </a:spcAft>
            </a:pPr>
            <a:endParaRPr lang="ar-SA" sz="3200" dirty="0">
              <a:solidFill>
                <a:srgbClr val="405A72"/>
              </a:solidFill>
              <a:latin typeface="Calibri" panose="020F0502020204030204" pitchFamily="34" charset="0"/>
              <a:ea typeface="Times New Roman" panose="02020603050405020304" pitchFamily="18" charset="0"/>
              <a:cs typeface="Ara Hamah Homs" panose="00000500000000000000" pitchFamily="2" charset="-78"/>
            </a:endParaRPr>
          </a:p>
          <a:p>
            <a:pPr algn="ctr" rtl="1">
              <a:lnSpc>
                <a:spcPct val="115000"/>
              </a:lnSpc>
              <a:spcAft>
                <a:spcPts val="1000"/>
              </a:spcAft>
            </a:pPr>
            <a:endParaRPr lang="ar-SA" sz="3200" dirty="0">
              <a:solidFill>
                <a:srgbClr val="405A72"/>
              </a:solidFill>
              <a:latin typeface="Calibri" panose="020F0502020204030204" pitchFamily="34" charset="0"/>
              <a:ea typeface="Times New Roman" panose="02020603050405020304" pitchFamily="18" charset="0"/>
              <a:cs typeface="Ara Hamah Homs" panose="00000500000000000000" pitchFamily="2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668831B-E3FF-4AB2-A24A-9262E3448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5489" y="4974672"/>
            <a:ext cx="2033094" cy="8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2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6" grpId="0"/>
      <p:bldP spid="47" grpId="0" animBg="1"/>
      <p:bldP spid="47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generated with high confidence">
            <a:extLst>
              <a:ext uri="{FF2B5EF4-FFF2-40B4-BE49-F238E27FC236}">
                <a16:creationId xmlns="" xmlns:a16="http://schemas.microsoft.com/office/drawing/2014/main" id="{2EB580AB-D592-4F2A-ADB1-8CE082B8EC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40D9DD01-5D32-4562-BABC-8E44C5A49E0F}"/>
              </a:ext>
            </a:extLst>
          </p:cNvPr>
          <p:cNvSpPr/>
          <p:nvPr/>
        </p:nvSpPr>
        <p:spPr>
          <a:xfrm>
            <a:off x="4530158" y="1847464"/>
            <a:ext cx="7232112" cy="779622"/>
          </a:xfrm>
          <a:prstGeom prst="roundRect">
            <a:avLst>
              <a:gd name="adj" fmla="val 50000"/>
            </a:avLst>
          </a:prstGeom>
          <a:solidFill>
            <a:srgbClr val="405A7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2400">
                <a:latin typeface="Ara Hamah Homs" panose="00000500000000000000" pitchFamily="2" charset="-78"/>
                <a:ea typeface="Times New Roman" panose="02020603050405020304" pitchFamily="18" charset="0"/>
                <a:cs typeface="Ara Hamah Homs" panose="00000500000000000000" pitchFamily="2" charset="-78"/>
              </a:rPr>
              <a:t>يستطيع ثلاثة عمال انهاء بناء غرفة خلال 10 أيام ، إذا زاد عدد العمال 5 فكم يوم سيحتاجون؟</a:t>
            </a:r>
            <a:endParaRPr lang="en-US" sz="2400" dirty="0">
              <a:latin typeface="Ara Hamah Homs" panose="00000500000000000000" pitchFamily="2" charset="-78"/>
              <a:ea typeface="Times New Roman" panose="02020603050405020304" pitchFamily="18" charset="0"/>
              <a:cs typeface="Ara Hamah Homs" panose="00000500000000000000" pitchFamily="2" charset="-78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F20960FA-0F2A-46BE-9464-A61DDA36B6A3}"/>
              </a:ext>
            </a:extLst>
          </p:cNvPr>
          <p:cNvSpPr/>
          <p:nvPr/>
        </p:nvSpPr>
        <p:spPr>
          <a:xfrm>
            <a:off x="6330652" y="369734"/>
            <a:ext cx="363112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600" dirty="0">
                <a:ln w="0"/>
                <a:solidFill>
                  <a:srgbClr val="405A72"/>
                </a:solidFill>
                <a:latin typeface="Ara Hamah Homs" panose="00000500000000000000" pitchFamily="2" charset="-78"/>
                <a:cs typeface="Ara Hamah Homs" panose="00000500000000000000" pitchFamily="2" charset="-78"/>
              </a:rPr>
              <a:t>سؤال و جواب</a:t>
            </a:r>
            <a:endParaRPr lang="en-US" sz="6600" b="0" cap="none" spc="0" dirty="0">
              <a:ln w="0"/>
              <a:solidFill>
                <a:srgbClr val="405A72"/>
              </a:solidFill>
              <a:latin typeface="Ara Hamah Homs" panose="00000500000000000000" pitchFamily="2" charset="-78"/>
              <a:cs typeface="Ara Hamah Homs" panose="00000500000000000000" pitchFamily="2" charset="-78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="" xmlns:a16="http://schemas.microsoft.com/office/drawing/2014/main" id="{5E4BDBC8-684B-44D3-A8F0-BE9AD9AA5CAA}"/>
              </a:ext>
            </a:extLst>
          </p:cNvPr>
          <p:cNvSpPr/>
          <p:nvPr/>
        </p:nvSpPr>
        <p:spPr>
          <a:xfrm>
            <a:off x="4385014" y="2893014"/>
            <a:ext cx="7232112" cy="3163072"/>
          </a:xfrm>
          <a:prstGeom prst="roundRect">
            <a:avLst>
              <a:gd name="adj" fmla="val 22468"/>
            </a:avLst>
          </a:prstGeom>
          <a:solidFill>
            <a:srgbClr val="84DCF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3200" dirty="0">
                <a:solidFill>
                  <a:srgbClr val="405A7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a Hamah Homs" panose="00000500000000000000" pitchFamily="2" charset="-78"/>
              </a:rPr>
              <a:t>الإجابة:</a:t>
            </a:r>
          </a:p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3200" dirty="0">
                <a:solidFill>
                  <a:srgbClr val="405A7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a Hamah Homs" panose="00000500000000000000" pitchFamily="2" charset="-78"/>
              </a:rPr>
              <a:t>3   </a:t>
            </a:r>
            <a:r>
              <a:rPr lang="en-US" sz="3200" dirty="0">
                <a:solidFill>
                  <a:srgbClr val="405A7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a Hamah Homs" panose="00000500000000000000" pitchFamily="2" charset="-78"/>
              </a:rPr>
              <a:t>&lt;</a:t>
            </a:r>
            <a:r>
              <a:rPr lang="ar-SA" sz="3200" dirty="0">
                <a:solidFill>
                  <a:srgbClr val="405A7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a Hamah Homs" panose="00000500000000000000" pitchFamily="2" charset="-78"/>
              </a:rPr>
              <a:t>  10</a:t>
            </a:r>
          </a:p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3200" dirty="0">
                <a:solidFill>
                  <a:srgbClr val="405A7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a Hamah Homs" panose="00000500000000000000" pitchFamily="2" charset="-78"/>
              </a:rPr>
              <a:t>5  </a:t>
            </a:r>
            <a:r>
              <a:rPr lang="en-US" sz="3200" dirty="0">
                <a:solidFill>
                  <a:srgbClr val="405A7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a Hamah Homs" panose="00000500000000000000" pitchFamily="2" charset="-78"/>
              </a:rPr>
              <a:t>&lt;</a:t>
            </a:r>
            <a:r>
              <a:rPr lang="ar-SA" sz="3200" dirty="0">
                <a:solidFill>
                  <a:srgbClr val="405A7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a Hamah Homs" panose="00000500000000000000" pitchFamily="2" charset="-78"/>
              </a:rPr>
              <a:t>  س </a:t>
            </a:r>
          </a:p>
          <a:p>
            <a:pPr algn="ctr" rtl="1">
              <a:lnSpc>
                <a:spcPct val="115000"/>
              </a:lnSpc>
              <a:spcAft>
                <a:spcPts val="1000"/>
              </a:spcAft>
            </a:pPr>
            <a:endParaRPr lang="ar-SA" sz="3200" dirty="0">
              <a:solidFill>
                <a:srgbClr val="405A72"/>
              </a:solidFill>
              <a:latin typeface="Calibri" panose="020F0502020204030204" pitchFamily="34" charset="0"/>
              <a:ea typeface="Times New Roman" panose="02020603050405020304" pitchFamily="18" charset="0"/>
              <a:cs typeface="Ara Hamah Homs" panose="00000500000000000000" pitchFamily="2" charset="-78"/>
            </a:endParaRPr>
          </a:p>
          <a:p>
            <a:pPr algn="ctr" rtl="1">
              <a:lnSpc>
                <a:spcPct val="115000"/>
              </a:lnSpc>
              <a:spcAft>
                <a:spcPts val="1000"/>
              </a:spcAft>
            </a:pPr>
            <a:endParaRPr lang="ar-SA" sz="3200" dirty="0">
              <a:solidFill>
                <a:srgbClr val="405A72"/>
              </a:solidFill>
              <a:latin typeface="Calibri" panose="020F0502020204030204" pitchFamily="34" charset="0"/>
              <a:ea typeface="Times New Roman" panose="02020603050405020304" pitchFamily="18" charset="0"/>
              <a:cs typeface="Ara Hamah Homs" panose="000005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4586FCB-6ACE-4391-8CAA-568F097A4C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7350" y="4946963"/>
            <a:ext cx="1657726" cy="73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0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6" grpId="0"/>
      <p:bldP spid="47" grpId="0" animBg="1"/>
      <p:bldP spid="47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generated with high confidence">
            <a:extLst>
              <a:ext uri="{FF2B5EF4-FFF2-40B4-BE49-F238E27FC236}">
                <a16:creationId xmlns="" xmlns:a16="http://schemas.microsoft.com/office/drawing/2014/main" id="{2EB580AB-D592-4F2A-ADB1-8CE082B8EC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40D9DD01-5D32-4562-BABC-8E44C5A49E0F}"/>
              </a:ext>
            </a:extLst>
          </p:cNvPr>
          <p:cNvSpPr/>
          <p:nvPr/>
        </p:nvSpPr>
        <p:spPr>
          <a:xfrm>
            <a:off x="4530158" y="1847464"/>
            <a:ext cx="7232112" cy="779622"/>
          </a:xfrm>
          <a:prstGeom prst="roundRect">
            <a:avLst>
              <a:gd name="adj" fmla="val 50000"/>
            </a:avLst>
          </a:prstGeom>
          <a:solidFill>
            <a:srgbClr val="405A7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2400">
                <a:latin typeface="Ara Hamah Homs" panose="00000500000000000000" pitchFamily="2" charset="-78"/>
                <a:ea typeface="Times New Roman" panose="02020603050405020304" pitchFamily="18" charset="0"/>
                <a:cs typeface="Ara Hamah Homs" panose="00000500000000000000" pitchFamily="2" charset="-78"/>
              </a:rPr>
              <a:t>إذا احتاج خباز إلى 3 كيلو من الدقيق لينتج 45 رغيف فكم يحتاج إلى كيلو لينتج 60رغيفاً؟</a:t>
            </a:r>
            <a:endParaRPr lang="en-US" sz="2400" dirty="0">
              <a:latin typeface="Ara Hamah Homs" panose="00000500000000000000" pitchFamily="2" charset="-78"/>
              <a:ea typeface="Times New Roman" panose="02020603050405020304" pitchFamily="18" charset="0"/>
              <a:cs typeface="Ara Hamah Homs" panose="00000500000000000000" pitchFamily="2" charset="-78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F20960FA-0F2A-46BE-9464-A61DDA36B6A3}"/>
              </a:ext>
            </a:extLst>
          </p:cNvPr>
          <p:cNvSpPr/>
          <p:nvPr/>
        </p:nvSpPr>
        <p:spPr>
          <a:xfrm>
            <a:off x="6330652" y="369734"/>
            <a:ext cx="363112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600" dirty="0">
                <a:ln w="0"/>
                <a:solidFill>
                  <a:srgbClr val="405A72"/>
                </a:solidFill>
                <a:latin typeface="Ara Hamah Homs" panose="00000500000000000000" pitchFamily="2" charset="-78"/>
                <a:cs typeface="Ara Hamah Homs" panose="00000500000000000000" pitchFamily="2" charset="-78"/>
              </a:rPr>
              <a:t>سؤال و جواب</a:t>
            </a:r>
            <a:endParaRPr lang="en-US" sz="6600" b="0" cap="none" spc="0" dirty="0">
              <a:ln w="0"/>
              <a:solidFill>
                <a:srgbClr val="405A72"/>
              </a:solidFill>
              <a:latin typeface="Ara Hamah Homs" panose="00000500000000000000" pitchFamily="2" charset="-78"/>
              <a:cs typeface="Ara Hamah Homs" panose="00000500000000000000" pitchFamily="2" charset="-78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="" xmlns:a16="http://schemas.microsoft.com/office/drawing/2014/main" id="{5E4BDBC8-684B-44D3-A8F0-BE9AD9AA5CAA}"/>
              </a:ext>
            </a:extLst>
          </p:cNvPr>
          <p:cNvSpPr/>
          <p:nvPr/>
        </p:nvSpPr>
        <p:spPr>
          <a:xfrm>
            <a:off x="4385014" y="2893014"/>
            <a:ext cx="7232112" cy="3163072"/>
          </a:xfrm>
          <a:prstGeom prst="roundRect">
            <a:avLst>
              <a:gd name="adj" fmla="val 22468"/>
            </a:avLst>
          </a:prstGeom>
          <a:solidFill>
            <a:srgbClr val="84DCF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3200" dirty="0">
                <a:solidFill>
                  <a:srgbClr val="405A7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a Hamah Homs" panose="00000500000000000000" pitchFamily="2" charset="-78"/>
              </a:rPr>
              <a:t>الإجابة:</a:t>
            </a:r>
          </a:p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3200" dirty="0">
                <a:solidFill>
                  <a:srgbClr val="405A7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a Hamah Homs" panose="00000500000000000000" pitchFamily="2" charset="-78"/>
              </a:rPr>
              <a:t>3   </a:t>
            </a:r>
            <a:r>
              <a:rPr lang="en-US" sz="3200" dirty="0">
                <a:solidFill>
                  <a:srgbClr val="405A7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a Hamah Homs" panose="00000500000000000000" pitchFamily="2" charset="-78"/>
              </a:rPr>
              <a:t>&lt;</a:t>
            </a:r>
            <a:r>
              <a:rPr lang="ar-SA" sz="3200" dirty="0">
                <a:solidFill>
                  <a:srgbClr val="405A7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a Hamah Homs" panose="00000500000000000000" pitchFamily="2" charset="-78"/>
              </a:rPr>
              <a:t>  45</a:t>
            </a:r>
          </a:p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3200" dirty="0">
                <a:solidFill>
                  <a:srgbClr val="405A7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a Hamah Homs" panose="00000500000000000000" pitchFamily="2" charset="-78"/>
              </a:rPr>
              <a:t>60  </a:t>
            </a:r>
            <a:r>
              <a:rPr lang="en-US" sz="3200" dirty="0">
                <a:solidFill>
                  <a:srgbClr val="405A7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a Hamah Homs" panose="00000500000000000000" pitchFamily="2" charset="-78"/>
              </a:rPr>
              <a:t>&lt;</a:t>
            </a:r>
            <a:r>
              <a:rPr lang="ar-SA" sz="3200" dirty="0">
                <a:solidFill>
                  <a:srgbClr val="405A7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a Hamah Homs" panose="00000500000000000000" pitchFamily="2" charset="-78"/>
              </a:rPr>
              <a:t>  س </a:t>
            </a:r>
          </a:p>
          <a:p>
            <a:pPr algn="ctr" rtl="1">
              <a:lnSpc>
                <a:spcPct val="115000"/>
              </a:lnSpc>
              <a:spcAft>
                <a:spcPts val="1000"/>
              </a:spcAft>
            </a:pPr>
            <a:endParaRPr lang="ar-SA" sz="3200" dirty="0">
              <a:solidFill>
                <a:srgbClr val="405A72"/>
              </a:solidFill>
              <a:latin typeface="Calibri" panose="020F0502020204030204" pitchFamily="34" charset="0"/>
              <a:ea typeface="Times New Roman" panose="02020603050405020304" pitchFamily="18" charset="0"/>
              <a:cs typeface="Ara Hamah Homs" panose="00000500000000000000" pitchFamily="2" charset="-78"/>
            </a:endParaRPr>
          </a:p>
          <a:p>
            <a:pPr algn="ctr" rtl="1">
              <a:lnSpc>
                <a:spcPct val="115000"/>
              </a:lnSpc>
              <a:spcAft>
                <a:spcPts val="1000"/>
              </a:spcAft>
            </a:pPr>
            <a:endParaRPr lang="ar-SA" sz="3200" dirty="0">
              <a:solidFill>
                <a:srgbClr val="405A72"/>
              </a:solidFill>
              <a:latin typeface="Calibri" panose="020F0502020204030204" pitchFamily="34" charset="0"/>
              <a:ea typeface="Times New Roman" panose="02020603050405020304" pitchFamily="18" charset="0"/>
              <a:cs typeface="Ara Hamah Homs" panose="00000500000000000000" pitchFamily="2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A1F1A24-E1E4-41E2-9197-4ECD7E88C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2310" y="4933109"/>
            <a:ext cx="1796272" cy="79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18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6" grpId="0"/>
      <p:bldP spid="47" grpId="0" animBg="1"/>
      <p:bldP spid="47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generated with high confidence">
            <a:extLst>
              <a:ext uri="{FF2B5EF4-FFF2-40B4-BE49-F238E27FC236}">
                <a16:creationId xmlns="" xmlns:a16="http://schemas.microsoft.com/office/drawing/2014/main" id="{2EB580AB-D592-4F2A-ADB1-8CE082B8EC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40D9DD01-5D32-4562-BABC-8E44C5A49E0F}"/>
              </a:ext>
            </a:extLst>
          </p:cNvPr>
          <p:cNvSpPr/>
          <p:nvPr/>
        </p:nvSpPr>
        <p:spPr>
          <a:xfrm>
            <a:off x="4530158" y="1847464"/>
            <a:ext cx="7232112" cy="779622"/>
          </a:xfrm>
          <a:prstGeom prst="roundRect">
            <a:avLst>
              <a:gd name="adj" fmla="val 50000"/>
            </a:avLst>
          </a:prstGeom>
          <a:solidFill>
            <a:srgbClr val="405A7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2400">
                <a:latin typeface="Ara Hamah Homs" panose="00000500000000000000" pitchFamily="2" charset="-78"/>
                <a:ea typeface="Times New Roman" panose="02020603050405020304" pitchFamily="18" charset="0"/>
                <a:cs typeface="Ara Hamah Homs" panose="00000500000000000000" pitchFamily="2" charset="-78"/>
              </a:rPr>
              <a:t>يتقاضى أحمد 250 ريال مقابل عمل لمدة 5 ساعات ، فكم سيحصل من الريالات مقابل 10 ساعات؟</a:t>
            </a:r>
            <a:endParaRPr lang="en-US" sz="2400" dirty="0">
              <a:latin typeface="Ara Hamah Homs" panose="00000500000000000000" pitchFamily="2" charset="-78"/>
              <a:ea typeface="Times New Roman" panose="02020603050405020304" pitchFamily="18" charset="0"/>
              <a:cs typeface="Ara Hamah Homs" panose="00000500000000000000" pitchFamily="2" charset="-78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F20960FA-0F2A-46BE-9464-A61DDA36B6A3}"/>
              </a:ext>
            </a:extLst>
          </p:cNvPr>
          <p:cNvSpPr/>
          <p:nvPr/>
        </p:nvSpPr>
        <p:spPr>
          <a:xfrm>
            <a:off x="6330652" y="369734"/>
            <a:ext cx="363112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600" dirty="0">
                <a:ln w="0"/>
                <a:solidFill>
                  <a:srgbClr val="405A72"/>
                </a:solidFill>
                <a:latin typeface="Ara Hamah Homs" panose="00000500000000000000" pitchFamily="2" charset="-78"/>
                <a:cs typeface="Ara Hamah Homs" panose="00000500000000000000" pitchFamily="2" charset="-78"/>
              </a:rPr>
              <a:t>سؤال و جواب</a:t>
            </a:r>
            <a:endParaRPr lang="en-US" sz="6600" b="0" cap="none" spc="0" dirty="0">
              <a:ln w="0"/>
              <a:solidFill>
                <a:srgbClr val="405A72"/>
              </a:solidFill>
              <a:latin typeface="Ara Hamah Homs" panose="00000500000000000000" pitchFamily="2" charset="-78"/>
              <a:cs typeface="Ara Hamah Homs" panose="00000500000000000000" pitchFamily="2" charset="-78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="" xmlns:a16="http://schemas.microsoft.com/office/drawing/2014/main" id="{5E4BDBC8-684B-44D3-A8F0-BE9AD9AA5CAA}"/>
              </a:ext>
            </a:extLst>
          </p:cNvPr>
          <p:cNvSpPr/>
          <p:nvPr/>
        </p:nvSpPr>
        <p:spPr>
          <a:xfrm>
            <a:off x="4385014" y="2893014"/>
            <a:ext cx="7232112" cy="3163072"/>
          </a:xfrm>
          <a:prstGeom prst="roundRect">
            <a:avLst>
              <a:gd name="adj" fmla="val 22468"/>
            </a:avLst>
          </a:prstGeom>
          <a:solidFill>
            <a:srgbClr val="84DCF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3200" dirty="0">
                <a:solidFill>
                  <a:srgbClr val="405A7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a Hamah Homs" panose="00000500000000000000" pitchFamily="2" charset="-78"/>
              </a:rPr>
              <a:t>الإجابة:</a:t>
            </a:r>
          </a:p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3200" dirty="0">
                <a:solidFill>
                  <a:srgbClr val="405A7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a Hamah Homs" panose="00000500000000000000" pitchFamily="2" charset="-78"/>
              </a:rPr>
              <a:t>250   </a:t>
            </a:r>
            <a:r>
              <a:rPr lang="en-US" sz="3200" dirty="0">
                <a:solidFill>
                  <a:srgbClr val="405A7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a Hamah Homs" panose="00000500000000000000" pitchFamily="2" charset="-78"/>
              </a:rPr>
              <a:t>&lt;</a:t>
            </a:r>
            <a:r>
              <a:rPr lang="ar-SA" sz="3200" dirty="0">
                <a:solidFill>
                  <a:srgbClr val="405A7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a Hamah Homs" panose="00000500000000000000" pitchFamily="2" charset="-78"/>
              </a:rPr>
              <a:t>  5</a:t>
            </a:r>
          </a:p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3200" dirty="0">
                <a:solidFill>
                  <a:srgbClr val="405A7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a Hamah Homs" panose="00000500000000000000" pitchFamily="2" charset="-78"/>
              </a:rPr>
              <a:t>10  </a:t>
            </a:r>
            <a:r>
              <a:rPr lang="en-US" sz="3200" dirty="0">
                <a:solidFill>
                  <a:srgbClr val="405A7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a Hamah Homs" panose="00000500000000000000" pitchFamily="2" charset="-78"/>
              </a:rPr>
              <a:t>&lt;</a:t>
            </a:r>
            <a:r>
              <a:rPr lang="ar-SA" sz="3200" dirty="0">
                <a:solidFill>
                  <a:srgbClr val="405A7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a Hamah Homs" panose="00000500000000000000" pitchFamily="2" charset="-78"/>
              </a:rPr>
              <a:t>  س </a:t>
            </a:r>
          </a:p>
          <a:p>
            <a:pPr algn="ctr" rtl="1">
              <a:lnSpc>
                <a:spcPct val="115000"/>
              </a:lnSpc>
              <a:spcAft>
                <a:spcPts val="1000"/>
              </a:spcAft>
            </a:pPr>
            <a:endParaRPr lang="ar-SA" sz="3200" dirty="0">
              <a:solidFill>
                <a:srgbClr val="405A72"/>
              </a:solidFill>
              <a:latin typeface="Calibri" panose="020F0502020204030204" pitchFamily="34" charset="0"/>
              <a:ea typeface="Times New Roman" panose="02020603050405020304" pitchFamily="18" charset="0"/>
              <a:cs typeface="Ara Hamah Homs" panose="00000500000000000000" pitchFamily="2" charset="-78"/>
            </a:endParaRPr>
          </a:p>
          <a:p>
            <a:pPr algn="ctr" rtl="1">
              <a:lnSpc>
                <a:spcPct val="115000"/>
              </a:lnSpc>
              <a:spcAft>
                <a:spcPts val="1000"/>
              </a:spcAft>
            </a:pPr>
            <a:endParaRPr lang="ar-SA" sz="3200" dirty="0">
              <a:solidFill>
                <a:srgbClr val="405A72"/>
              </a:solidFill>
              <a:latin typeface="Calibri" panose="020F0502020204030204" pitchFamily="34" charset="0"/>
              <a:ea typeface="Times New Roman" panose="02020603050405020304" pitchFamily="18" charset="0"/>
              <a:cs typeface="Ara Hamah Homs" panose="00000500000000000000" pitchFamily="2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8D90DCE-8217-4375-89D0-61AE13B5B6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171" y="4877690"/>
            <a:ext cx="2293351" cy="80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54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6" grpId="0"/>
      <p:bldP spid="47" grpId="0" animBg="1"/>
      <p:bldP spid="47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generated with high confidence">
            <a:extLst>
              <a:ext uri="{FF2B5EF4-FFF2-40B4-BE49-F238E27FC236}">
                <a16:creationId xmlns="" xmlns:a16="http://schemas.microsoft.com/office/drawing/2014/main" id="{2EB580AB-D592-4F2A-ADB1-8CE082B8EC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="" xmlns:a16="http://schemas.microsoft.com/office/drawing/2014/main" id="{40D9DD01-5D32-4562-BABC-8E44C5A49E0F}"/>
                  </a:ext>
                </a:extLst>
              </p:cNvPr>
              <p:cNvSpPr/>
              <p:nvPr/>
            </p:nvSpPr>
            <p:spPr>
              <a:xfrm>
                <a:off x="4530158" y="1847464"/>
                <a:ext cx="7232112" cy="779622"/>
              </a:xfrm>
              <a:prstGeom prst="roundRect">
                <a:avLst>
                  <a:gd name="adj" fmla="val 50000"/>
                </a:avLst>
              </a:prstGeom>
              <a:solidFill>
                <a:srgbClr val="405A7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ar-SA" sz="3200" dirty="0">
                    <a:latin typeface="Ara Hamah Homs" panose="00000500000000000000" pitchFamily="2" charset="-78"/>
                    <a:ea typeface="Times New Roman" panose="02020603050405020304" pitchFamily="18" charset="0"/>
                    <a:cs typeface="Ara Hamah Homs" panose="00000500000000000000" pitchFamily="2" charset="-78"/>
                  </a:rPr>
                  <a:t>إذا كان </a:t>
                </a:r>
                <a14:m>
                  <m:oMath xmlns:m="http://schemas.openxmlformats.org/officeDocument/2006/math">
                    <m:r>
                      <a:rPr lang="ar-SA" sz="32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a Hamah Homs" panose="00000500000000000000" pitchFamily="2" charset="-78"/>
                      </a:rPr>
                      <m:t>104</m:t>
                    </m:r>
                  </m:oMath>
                </a14:m>
                <a:r>
                  <a:rPr lang="ar-SA" sz="3200" dirty="0">
                    <a:latin typeface="Ara Hamah Homs" panose="00000500000000000000" pitchFamily="2" charset="-78"/>
                    <a:ea typeface="Times New Roman" panose="02020603050405020304" pitchFamily="18" charset="0"/>
                    <a:cs typeface="Ara Hamah Homs" panose="00000500000000000000" pitchFamily="2" charset="-78"/>
                  </a:rPr>
                  <a:t> + 104 =  2 س-2  أوجدي قيمة س؟</a:t>
                </a:r>
                <a:endParaRPr lang="en-US" sz="3200" dirty="0">
                  <a:latin typeface="Ara Hamah Homs" panose="00000500000000000000" pitchFamily="2" charset="-78"/>
                  <a:ea typeface="Times New Roman" panose="02020603050405020304" pitchFamily="18" charset="0"/>
                  <a:cs typeface="Ara Hamah Homs" panose="00000500000000000000" pitchFamily="2" charset="-78"/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40D9DD01-5D32-4562-BABC-8E44C5A49E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158" y="1847464"/>
                <a:ext cx="7232112" cy="779622"/>
              </a:xfrm>
              <a:prstGeom prst="roundRect">
                <a:avLst>
                  <a:gd name="adj" fmla="val 50000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F20960FA-0F2A-46BE-9464-A61DDA36B6A3}"/>
              </a:ext>
            </a:extLst>
          </p:cNvPr>
          <p:cNvSpPr/>
          <p:nvPr/>
        </p:nvSpPr>
        <p:spPr>
          <a:xfrm>
            <a:off x="6330652" y="369734"/>
            <a:ext cx="363112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600" dirty="0">
                <a:ln w="0"/>
                <a:solidFill>
                  <a:srgbClr val="405A72"/>
                </a:solidFill>
                <a:latin typeface="Ara Hamah Homs" panose="00000500000000000000" pitchFamily="2" charset="-78"/>
                <a:cs typeface="Ara Hamah Homs" panose="00000500000000000000" pitchFamily="2" charset="-78"/>
              </a:rPr>
              <a:t>سؤال و جواب</a:t>
            </a:r>
            <a:endParaRPr lang="en-US" sz="6600" b="0" cap="none" spc="0" dirty="0">
              <a:ln w="0"/>
              <a:solidFill>
                <a:srgbClr val="405A72"/>
              </a:solidFill>
              <a:latin typeface="Ara Hamah Homs" panose="00000500000000000000" pitchFamily="2" charset="-78"/>
              <a:cs typeface="Ara Hamah Homs" panose="00000500000000000000" pitchFamily="2" charset="-78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="" xmlns:a16="http://schemas.microsoft.com/office/drawing/2014/main" id="{5E4BDBC8-684B-44D3-A8F0-BE9AD9AA5CAA}"/>
              </a:ext>
            </a:extLst>
          </p:cNvPr>
          <p:cNvSpPr/>
          <p:nvPr/>
        </p:nvSpPr>
        <p:spPr>
          <a:xfrm>
            <a:off x="4385014" y="2893014"/>
            <a:ext cx="7232112" cy="3163072"/>
          </a:xfrm>
          <a:prstGeom prst="roundRect">
            <a:avLst>
              <a:gd name="adj" fmla="val 22468"/>
            </a:avLst>
          </a:prstGeom>
          <a:solidFill>
            <a:srgbClr val="84DCF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3200" dirty="0">
                <a:solidFill>
                  <a:srgbClr val="405A7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a Hamah Homs" panose="00000500000000000000" pitchFamily="2" charset="-78"/>
              </a:rPr>
              <a:t>الإجابة: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ar-SA" sz="3200" dirty="0">
              <a:solidFill>
                <a:srgbClr val="405A72"/>
              </a:solidFill>
              <a:latin typeface="Calibri" panose="020F0502020204030204" pitchFamily="34" charset="0"/>
              <a:ea typeface="Times New Roman" panose="02020603050405020304" pitchFamily="18" charset="0"/>
              <a:cs typeface="Ara Hamah Homs" panose="00000500000000000000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ar-SA" sz="3200" dirty="0">
              <a:solidFill>
                <a:srgbClr val="405A72"/>
              </a:solidFill>
              <a:latin typeface="Calibri" panose="020F0502020204030204" pitchFamily="34" charset="0"/>
              <a:ea typeface="Times New Roman" panose="02020603050405020304" pitchFamily="18" charset="0"/>
              <a:cs typeface="Ara Hamah Homs" panose="00000500000000000000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ar-SA" sz="3200" dirty="0">
              <a:solidFill>
                <a:srgbClr val="405A72"/>
              </a:solidFill>
              <a:latin typeface="Calibri" panose="020F0502020204030204" pitchFamily="34" charset="0"/>
              <a:ea typeface="Times New Roman" panose="02020603050405020304" pitchFamily="18" charset="0"/>
              <a:cs typeface="Ara Hamah Homs" panose="00000500000000000000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en-US" dirty="0">
              <a:solidFill>
                <a:srgbClr val="405A72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" name="Picture 5" descr="A flock of birds flying in the sky&#10;&#10;Description generated with high confidence">
            <a:extLst>
              <a:ext uri="{FF2B5EF4-FFF2-40B4-BE49-F238E27FC236}">
                <a16:creationId xmlns="" xmlns:a16="http://schemas.microsoft.com/office/drawing/2014/main" id="{4CFBABEE-C6F6-4C4C-9935-CAEF2017BDE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709" y="3465881"/>
            <a:ext cx="2883700" cy="245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1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6" grpId="0"/>
      <p:bldP spid="47" grpId="0" animBg="1"/>
      <p:bldP spid="47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generated with high confidence">
            <a:extLst>
              <a:ext uri="{FF2B5EF4-FFF2-40B4-BE49-F238E27FC236}">
                <a16:creationId xmlns="" xmlns:a16="http://schemas.microsoft.com/office/drawing/2014/main" id="{2EB580AB-D592-4F2A-ADB1-8CE082B8EC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="" xmlns:a16="http://schemas.microsoft.com/office/drawing/2014/main" id="{40D9DD01-5D32-4562-BABC-8E44C5A49E0F}"/>
                  </a:ext>
                </a:extLst>
              </p:cNvPr>
              <p:cNvSpPr/>
              <p:nvPr/>
            </p:nvSpPr>
            <p:spPr>
              <a:xfrm>
                <a:off x="4530158" y="1847464"/>
                <a:ext cx="7232112" cy="779622"/>
              </a:xfrm>
              <a:prstGeom prst="roundRect">
                <a:avLst>
                  <a:gd name="adj" fmla="val 50000"/>
                </a:avLst>
              </a:prstGeom>
              <a:solidFill>
                <a:srgbClr val="405A7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ar-SA" sz="2800" dirty="0">
                    <a:latin typeface="Ara Hamah Homs" panose="00000500000000000000" pitchFamily="2" charset="-78"/>
                    <a:ea typeface="Times New Roman" panose="02020603050405020304" pitchFamily="18" charset="0"/>
                    <a:cs typeface="Ara Hamah Homs" panose="00000500000000000000" pitchFamily="2" charset="-78"/>
                  </a:rPr>
                  <a:t>قارني  5% من 30    ،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A" sz="2800" i="1" smtClean="0">
                            <a:latin typeface="Cambria Math" panose="02040503050406030204" pitchFamily="18" charset="0"/>
                            <a:cs typeface="Ara Hamah Homs" panose="00000500000000000000" pitchFamily="2" charset="-78"/>
                          </a:rPr>
                        </m:ctrlPr>
                      </m:fPr>
                      <m:num>
                        <m:r>
                          <a:rPr lang="ar-SA" sz="2800" b="0" i="1" smtClean="0">
                            <a:latin typeface="Cambria Math" panose="02040503050406030204" pitchFamily="18" charset="0"/>
                            <a:cs typeface="Ara Hamah Homs" panose="00000500000000000000" pitchFamily="2" charset="-78"/>
                          </a:rPr>
                          <m:t>3</m:t>
                        </m:r>
                      </m:num>
                      <m:den>
                        <m:r>
                          <a:rPr lang="ar-SA" sz="2800" b="0" i="1" smtClean="0">
                            <a:latin typeface="Cambria Math" panose="02040503050406030204" pitchFamily="18" charset="0"/>
                            <a:cs typeface="Ara Hamah Homs" panose="00000500000000000000" pitchFamily="2" charset="-78"/>
                          </a:rPr>
                          <m:t>5</m:t>
                        </m:r>
                      </m:den>
                    </m:f>
                  </m:oMath>
                </a14:m>
                <a:r>
                  <a:rPr lang="ar-SA" sz="2800" dirty="0">
                    <a:latin typeface="Ara Hamah Homs" panose="00000500000000000000" pitchFamily="2" charset="-78"/>
                    <a:ea typeface="Times New Roman" panose="02020603050405020304" pitchFamily="18" charset="0"/>
                    <a:cs typeface="Ara Hamah Homs" panose="00000500000000000000" pitchFamily="2" charset="-78"/>
                  </a:rPr>
                  <a:t> من 30 </a:t>
                </a:r>
                <a:endParaRPr lang="en-US" sz="2800" dirty="0">
                  <a:latin typeface="Ara Hamah Homs" panose="00000500000000000000" pitchFamily="2" charset="-78"/>
                  <a:ea typeface="Times New Roman" panose="02020603050405020304" pitchFamily="18" charset="0"/>
                  <a:cs typeface="Ara Hamah Homs" panose="00000500000000000000" pitchFamily="2" charset="-78"/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40D9DD01-5D32-4562-BABC-8E44C5A49E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158" y="1847464"/>
                <a:ext cx="7232112" cy="779622"/>
              </a:xfrm>
              <a:prstGeom prst="roundRect">
                <a:avLst>
                  <a:gd name="adj" fmla="val 50000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F20960FA-0F2A-46BE-9464-A61DDA36B6A3}"/>
              </a:ext>
            </a:extLst>
          </p:cNvPr>
          <p:cNvSpPr/>
          <p:nvPr/>
        </p:nvSpPr>
        <p:spPr>
          <a:xfrm>
            <a:off x="6330652" y="369734"/>
            <a:ext cx="363112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600" dirty="0">
                <a:ln w="0"/>
                <a:solidFill>
                  <a:srgbClr val="405A72"/>
                </a:solidFill>
                <a:latin typeface="Ara Hamah Homs" panose="00000500000000000000" pitchFamily="2" charset="-78"/>
                <a:cs typeface="Ara Hamah Homs" panose="00000500000000000000" pitchFamily="2" charset="-78"/>
              </a:rPr>
              <a:t>سؤال و جواب</a:t>
            </a:r>
            <a:endParaRPr lang="en-US" sz="6600" b="0" cap="none" spc="0" dirty="0">
              <a:ln w="0"/>
              <a:solidFill>
                <a:srgbClr val="405A72"/>
              </a:solidFill>
              <a:latin typeface="Ara Hamah Homs" panose="00000500000000000000" pitchFamily="2" charset="-78"/>
              <a:cs typeface="Ara Hamah Homs" panose="000005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: Rounded Corners 46">
                <a:extLst>
                  <a:ext uri="{FF2B5EF4-FFF2-40B4-BE49-F238E27FC236}">
                    <a16:creationId xmlns="" xmlns:a16="http://schemas.microsoft.com/office/drawing/2014/main" id="{5E4BDBC8-684B-44D3-A8F0-BE9AD9AA5CAA}"/>
                  </a:ext>
                </a:extLst>
              </p:cNvPr>
              <p:cNvSpPr/>
              <p:nvPr/>
            </p:nvSpPr>
            <p:spPr>
              <a:xfrm>
                <a:off x="4385014" y="2893014"/>
                <a:ext cx="7232112" cy="3163072"/>
              </a:xfrm>
              <a:prstGeom prst="roundRect">
                <a:avLst>
                  <a:gd name="adj" fmla="val 22468"/>
                </a:avLst>
              </a:prstGeom>
              <a:solidFill>
                <a:srgbClr val="84DCF4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ar-SA" sz="3200" dirty="0">
                    <a:solidFill>
                      <a:srgbClr val="405A72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Ara Hamah Homs" panose="00000500000000000000" pitchFamily="2" charset="-78"/>
                  </a:rPr>
                  <a:t>الإجابة:</a:t>
                </a:r>
              </a:p>
              <a:p>
                <a:pPr algn="r" rtl="1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ar-SA" sz="3200" dirty="0">
                    <a:solidFill>
                      <a:srgbClr val="405A72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Ara Hamah Homs" panose="00000500000000000000" pitchFamily="2" charset="-78"/>
                  </a:rPr>
                  <a:t>5% من 30    ، 3/5 من 30 </a:t>
                </a:r>
              </a:p>
              <a:p>
                <a:pPr algn="r" rtl="1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ar-SA" sz="3200" dirty="0">
                    <a:solidFill>
                      <a:srgbClr val="405A72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Ara Hamah Homs" panose="00000500000000000000" pitchFamily="2" charset="-78"/>
                  </a:rPr>
                  <a:t>                                </a:t>
                </a:r>
                <a14:m>
                  <m:oMath xmlns:m="http://schemas.openxmlformats.org/officeDocument/2006/math">
                    <m:r>
                      <a:rPr lang="ar-SA" sz="3200" i="1" smtClean="0">
                        <a:solidFill>
                          <a:srgbClr val="405A7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a Hamah Homs" panose="00000500000000000000" pitchFamily="2" charset="-78"/>
                      </a:rPr>
                      <m:t>&gt;</m:t>
                    </m:r>
                  </m:oMath>
                </a14:m>
                <a:endParaRPr lang="ar-SA" sz="3200" dirty="0">
                  <a:solidFill>
                    <a:srgbClr val="405A72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Ara Hamah Homs" panose="00000500000000000000" pitchFamily="2" charset="-78"/>
                </a:endParaRPr>
              </a:p>
              <a:p>
                <a:pPr algn="r" rtl="1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ar-SA" sz="2400" dirty="0">
                    <a:solidFill>
                      <a:srgbClr val="405A72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Ara Hamah Homs" panose="00000500000000000000" pitchFamily="2" charset="-78"/>
                  </a:rPr>
                  <a:t>بطريقة أخرى:    أي كسرين ما بينهم مشترك بشرط نفس الشيء </a:t>
                </a:r>
              </a:p>
              <a:p>
                <a:pPr algn="r" rtl="1">
                  <a:lnSpc>
                    <a:spcPct val="115000"/>
                  </a:lnSpc>
                  <a:spcAft>
                    <a:spcPts val="1000"/>
                  </a:spcAft>
                </a:pPr>
                <a:endParaRPr lang="en-US" dirty="0">
                  <a:solidFill>
                    <a:srgbClr val="405A72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5E4BDBC8-684B-44D3-A8F0-BE9AD9AA5C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014" y="2893014"/>
                <a:ext cx="7232112" cy="3163072"/>
              </a:xfrm>
              <a:prstGeom prst="roundRect">
                <a:avLst>
                  <a:gd name="adj" fmla="val 22468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DC12118-EBA5-4342-BC23-36B16834ED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6327" y="4252512"/>
            <a:ext cx="1256390" cy="7130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F0461EA-5C2F-4B37-BEE5-49A6711D57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07591" y="4370744"/>
            <a:ext cx="1260524" cy="59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46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6" grpId="0"/>
      <p:bldP spid="47" grpId="0" animBg="1"/>
      <p:bldP spid="47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generated with high confidence">
            <a:extLst>
              <a:ext uri="{FF2B5EF4-FFF2-40B4-BE49-F238E27FC236}">
                <a16:creationId xmlns="" xmlns:a16="http://schemas.microsoft.com/office/drawing/2014/main" id="{2EB580AB-D592-4F2A-ADB1-8CE082B8EC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="" xmlns:a16="http://schemas.microsoft.com/office/drawing/2014/main" id="{40D9DD01-5D32-4562-BABC-8E44C5A49E0F}"/>
                  </a:ext>
                </a:extLst>
              </p:cNvPr>
              <p:cNvSpPr/>
              <p:nvPr/>
            </p:nvSpPr>
            <p:spPr>
              <a:xfrm>
                <a:off x="4530158" y="1847464"/>
                <a:ext cx="7232112" cy="779622"/>
              </a:xfrm>
              <a:prstGeom prst="roundRect">
                <a:avLst>
                  <a:gd name="adj" fmla="val 50000"/>
                </a:avLst>
              </a:prstGeom>
              <a:solidFill>
                <a:srgbClr val="405A7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ar-SA" sz="2800" dirty="0">
                    <a:latin typeface="Ara Hamah Homs" panose="00000500000000000000" pitchFamily="2" charset="-78"/>
                    <a:ea typeface="Times New Roman" panose="02020603050405020304" pitchFamily="18" charset="0"/>
                    <a:cs typeface="Ara Hamah Homs" panose="00000500000000000000" pitchFamily="2" charset="-78"/>
                  </a:rPr>
                  <a:t>احسب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ar-SA" sz="2800" b="0" i="1" dirty="0" smtClean="0">
                            <a:latin typeface="Cambria Math" panose="02040503050406030204" pitchFamily="18" charset="0"/>
                            <a:cs typeface="Ara Hamah Homs" panose="00000500000000000000" pitchFamily="2" charset="-78"/>
                          </a:rPr>
                        </m:ctrlPr>
                      </m:radPr>
                      <m:deg/>
                      <m:e>
                        <m:r>
                          <a:rPr lang="ar-SA" sz="2800" b="0" i="1" dirty="0" smtClean="0">
                            <a:latin typeface="Cambria Math" panose="02040503050406030204" pitchFamily="18" charset="0"/>
                            <a:cs typeface="Ara Hamah Homs" panose="00000500000000000000" pitchFamily="2" charset="-78"/>
                          </a:rPr>
                          <m:t>3</m:t>
                        </m:r>
                      </m:e>
                    </m:rad>
                    <m:r>
                      <a:rPr lang="ar-SA" sz="2800" b="0" i="0" dirty="0" smtClean="0">
                        <a:latin typeface="Cambria Math" panose="02040503050406030204" pitchFamily="18" charset="0"/>
                        <a:cs typeface="Ara Hamah Homs" panose="00000500000000000000" pitchFamily="2" charset="-78"/>
                      </a:rPr>
                      <m:t> </m:t>
                    </m:r>
                    <m:r>
                      <a:rPr lang="ar-SA" sz="2800" b="0" i="0" dirty="0" smtClean="0">
                        <a:latin typeface="Cambria Math" panose="02040503050406030204" pitchFamily="18" charset="0"/>
                        <a:cs typeface="Ara Hamah Homs" panose="00000500000000000000" pitchFamily="2" charset="-78"/>
                      </a:rPr>
                      <m:t>2</m:t>
                    </m:r>
                    <m:r>
                      <a:rPr lang="ar-SA" sz="2800" b="0" i="0" dirty="0" smtClean="0">
                        <a:latin typeface="Cambria Math" panose="02040503050406030204" pitchFamily="18" charset="0"/>
                        <a:cs typeface="Ara Hamah Homs" panose="00000500000000000000" pitchFamily="2" charset="-78"/>
                      </a:rPr>
                      <m:t>+</m:t>
                    </m:r>
                    <m:rad>
                      <m:radPr>
                        <m:degHide m:val="on"/>
                        <m:ctrlPr>
                          <a:rPr lang="ar-SA" sz="2800" i="1" dirty="0" smtClean="0">
                            <a:latin typeface="Cambria Math" panose="02040503050406030204" pitchFamily="18" charset="0"/>
                            <a:cs typeface="Ara Hamah Homs" panose="00000500000000000000" pitchFamily="2" charset="-78"/>
                          </a:rPr>
                        </m:ctrlPr>
                      </m:radPr>
                      <m:deg/>
                      <m:e>
                        <m:r>
                          <a:rPr lang="ar-SA" sz="2800" b="0" i="1" dirty="0" smtClean="0">
                            <a:latin typeface="Cambria Math" panose="02040503050406030204" pitchFamily="18" charset="0"/>
                            <a:cs typeface="Ara Hamah Homs" panose="00000500000000000000" pitchFamily="2" charset="-78"/>
                          </a:rPr>
                          <m:t>31</m:t>
                        </m:r>
                      </m:e>
                    </m:rad>
                  </m:oMath>
                </a14:m>
                <a:r>
                  <a:rPr lang="ar-SA" sz="2800" dirty="0">
                    <a:latin typeface="Ara Hamah Homs" panose="00000500000000000000" pitchFamily="2" charset="-78"/>
                    <a:ea typeface="Times New Roman" panose="02020603050405020304" pitchFamily="18" charset="0"/>
                    <a:cs typeface="Ara Hamah Homs" panose="00000500000000000000" pitchFamily="2" charset="-78"/>
                  </a:rPr>
                  <a:t> ) ×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ar-SA" sz="28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a Hamah Homs" panose="00000500000000000000" pitchFamily="2" charset="-78"/>
                          </a:rPr>
                        </m:ctrlPr>
                      </m:radPr>
                      <m:deg/>
                      <m:e>
                        <m:r>
                          <a:rPr lang="ar-SA" sz="28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a Hamah Homs" panose="00000500000000000000" pitchFamily="2" charset="-78"/>
                          </a:rPr>
                          <m:t>3</m:t>
                        </m:r>
                      </m:e>
                    </m:rad>
                    <m:r>
                      <a:rPr lang="ar-SA" sz="280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a Hamah Homs" panose="00000500000000000000" pitchFamily="2" charset="-78"/>
                      </a:rPr>
                      <m:t> </m:t>
                    </m:r>
                    <m:r>
                      <a:rPr lang="ar-SA" sz="280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a Hamah Homs" panose="00000500000000000000" pitchFamily="2" charset="-78"/>
                      </a:rPr>
                      <m:t>2</m:t>
                    </m:r>
                    <m:r>
                      <a:rPr lang="ar-SA" sz="2800" b="0" i="0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a Hamah Homs" panose="00000500000000000000" pitchFamily="2" charset="-78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ar-SA" sz="28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a Hamah Homs" panose="00000500000000000000" pitchFamily="2" charset="-78"/>
                          </a:rPr>
                        </m:ctrlPr>
                      </m:radPr>
                      <m:deg/>
                      <m:e>
                        <m:r>
                          <a:rPr lang="ar-SA" sz="28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a Hamah Homs" panose="00000500000000000000" pitchFamily="2" charset="-78"/>
                          </a:rPr>
                          <m:t>31</m:t>
                        </m:r>
                      </m:e>
                    </m:rad>
                  </m:oMath>
                </a14:m>
                <a:r>
                  <a:rPr lang="ar-SA" sz="2800" dirty="0">
                    <a:latin typeface="Ara Hamah Homs" panose="00000500000000000000" pitchFamily="2" charset="-78"/>
                    <a:ea typeface="Times New Roman" panose="02020603050405020304" pitchFamily="18" charset="0"/>
                    <a:cs typeface="Ara Hamah Homs" panose="00000500000000000000" pitchFamily="2" charset="-78"/>
                  </a:rPr>
                  <a:t> )</a:t>
                </a:r>
                <a:endParaRPr lang="en-US" sz="2800" dirty="0">
                  <a:latin typeface="Ara Hamah Homs" panose="00000500000000000000" pitchFamily="2" charset="-78"/>
                  <a:ea typeface="Times New Roman" panose="02020603050405020304" pitchFamily="18" charset="0"/>
                  <a:cs typeface="Ara Hamah Homs" panose="00000500000000000000" pitchFamily="2" charset="-78"/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40D9DD01-5D32-4562-BABC-8E44C5A49E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158" y="1847464"/>
                <a:ext cx="7232112" cy="779622"/>
              </a:xfrm>
              <a:prstGeom prst="roundRect">
                <a:avLst>
                  <a:gd name="adj" fmla="val 50000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F20960FA-0F2A-46BE-9464-A61DDA36B6A3}"/>
              </a:ext>
            </a:extLst>
          </p:cNvPr>
          <p:cNvSpPr/>
          <p:nvPr/>
        </p:nvSpPr>
        <p:spPr>
          <a:xfrm>
            <a:off x="6330652" y="369734"/>
            <a:ext cx="363112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600" dirty="0">
                <a:ln w="0"/>
                <a:solidFill>
                  <a:srgbClr val="405A72"/>
                </a:solidFill>
                <a:latin typeface="Ara Hamah Homs" panose="00000500000000000000" pitchFamily="2" charset="-78"/>
                <a:cs typeface="Ara Hamah Homs" panose="00000500000000000000" pitchFamily="2" charset="-78"/>
              </a:rPr>
              <a:t>سؤال و جواب</a:t>
            </a:r>
            <a:endParaRPr lang="en-US" sz="6600" b="0" cap="none" spc="0" dirty="0">
              <a:ln w="0"/>
              <a:solidFill>
                <a:srgbClr val="405A72"/>
              </a:solidFill>
              <a:latin typeface="Ara Hamah Homs" panose="00000500000000000000" pitchFamily="2" charset="-78"/>
              <a:cs typeface="Ara Hamah Homs" panose="00000500000000000000" pitchFamily="2" charset="-78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="" xmlns:a16="http://schemas.microsoft.com/office/drawing/2014/main" id="{5E4BDBC8-684B-44D3-A8F0-BE9AD9AA5CAA}"/>
              </a:ext>
            </a:extLst>
          </p:cNvPr>
          <p:cNvSpPr/>
          <p:nvPr/>
        </p:nvSpPr>
        <p:spPr>
          <a:xfrm>
            <a:off x="4385014" y="2893014"/>
            <a:ext cx="7232112" cy="3163072"/>
          </a:xfrm>
          <a:prstGeom prst="roundRect">
            <a:avLst>
              <a:gd name="adj" fmla="val 22468"/>
            </a:avLst>
          </a:prstGeom>
          <a:solidFill>
            <a:srgbClr val="84DCF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3200" dirty="0">
                <a:solidFill>
                  <a:srgbClr val="405A7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a Hamah Homs" panose="00000500000000000000" pitchFamily="2" charset="-78"/>
              </a:rPr>
              <a:t>الإجابة: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3200" dirty="0">
                <a:solidFill>
                  <a:srgbClr val="405A7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a Hamah Homs" panose="00000500000000000000" pitchFamily="2" charset="-78"/>
              </a:rPr>
              <a:t>= 13 – 4(3) = 13 – 12 = 1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ar-SA" sz="3200" dirty="0">
              <a:solidFill>
                <a:srgbClr val="405A72"/>
              </a:solidFill>
              <a:latin typeface="Calibri" panose="020F0502020204030204" pitchFamily="34" charset="0"/>
              <a:ea typeface="Times New Roman" panose="02020603050405020304" pitchFamily="18" charset="0"/>
              <a:cs typeface="Ara Hamah Homs" panose="00000500000000000000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ar-SA" sz="3200" dirty="0">
              <a:solidFill>
                <a:srgbClr val="405A72"/>
              </a:solidFill>
              <a:latin typeface="Calibri" panose="020F0502020204030204" pitchFamily="34" charset="0"/>
              <a:ea typeface="Times New Roman" panose="02020603050405020304" pitchFamily="18" charset="0"/>
              <a:cs typeface="Ara Hamah Homs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1699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6" grpId="0"/>
      <p:bldP spid="47" grpId="0" animBg="1"/>
      <p:bldP spid="47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generated with high confidence">
            <a:extLst>
              <a:ext uri="{FF2B5EF4-FFF2-40B4-BE49-F238E27FC236}">
                <a16:creationId xmlns="" xmlns:a16="http://schemas.microsoft.com/office/drawing/2014/main" id="{2EB580AB-D592-4F2A-ADB1-8CE082B8EC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="" xmlns:a16="http://schemas.microsoft.com/office/drawing/2014/main" id="{40D9DD01-5D32-4562-BABC-8E44C5A49E0F}"/>
                  </a:ext>
                </a:extLst>
              </p:cNvPr>
              <p:cNvSpPr/>
              <p:nvPr/>
            </p:nvSpPr>
            <p:spPr>
              <a:xfrm>
                <a:off x="4530158" y="1847464"/>
                <a:ext cx="7232112" cy="779622"/>
              </a:xfrm>
              <a:prstGeom prst="roundRect">
                <a:avLst>
                  <a:gd name="adj" fmla="val 50000"/>
                </a:avLst>
              </a:prstGeom>
              <a:solidFill>
                <a:srgbClr val="405A7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ar-SA" sz="2800" dirty="0">
                    <a:latin typeface="Ara Hamah Homs" panose="00000500000000000000" pitchFamily="2" charset="-78"/>
                    <a:ea typeface="Times New Roman" panose="02020603050405020304" pitchFamily="18" charset="0"/>
                    <a:cs typeface="Ara Hamah Homs" panose="00000500000000000000" pitchFamily="2" charset="-78"/>
                  </a:rPr>
                  <a:t>ما قيمة المقدار  (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SA" sz="2800" i="1" dirty="0" smtClean="0">
                            <a:latin typeface="Cambria Math" panose="02040503050406030204" pitchFamily="18" charset="0"/>
                            <a:cs typeface="Ara Hamah Homs" panose="00000500000000000000" pitchFamily="2" charset="-78"/>
                          </a:rPr>
                        </m:ctrlPr>
                      </m:sSupPr>
                      <m:e>
                        <m:r>
                          <a:rPr lang="ar-SA" sz="2800" b="0" i="1" dirty="0" smtClean="0">
                            <a:latin typeface="Cambria Math" panose="02040503050406030204" pitchFamily="18" charset="0"/>
                            <a:cs typeface="Ara Hamah Homs" panose="00000500000000000000" pitchFamily="2" charset="-78"/>
                          </a:rPr>
                          <m:t>9</m:t>
                        </m:r>
                      </m:e>
                      <m:sup>
                        <m:r>
                          <a:rPr lang="ar-SA" sz="2800" b="0" i="1" dirty="0" smtClean="0">
                            <a:latin typeface="Cambria Math" panose="02040503050406030204" pitchFamily="18" charset="0"/>
                            <a:cs typeface="Ara Hamah Homs" panose="00000500000000000000" pitchFamily="2" charset="-78"/>
                          </a:rPr>
                          <m:t>12</m:t>
                        </m:r>
                      </m:sup>
                    </m:sSup>
                  </m:oMath>
                </a14:m>
                <a:r>
                  <a:rPr lang="ar-SA" sz="2800" dirty="0">
                    <a:latin typeface="Ara Hamah Homs" panose="00000500000000000000" pitchFamily="2" charset="-78"/>
                    <a:ea typeface="Times New Roman" panose="02020603050405020304" pitchFamily="18" charset="0"/>
                    <a:cs typeface="Ara Hamah Homs" panose="00000500000000000000" pitchFamily="2" charset="-78"/>
                  </a:rPr>
                  <a:t>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SA" sz="2800" i="1" dirty="0" smtClean="0">
                            <a:latin typeface="Cambria Math" panose="02040503050406030204" pitchFamily="18" charset="0"/>
                            <a:cs typeface="Ara Hamah Homs" panose="00000500000000000000" pitchFamily="2" charset="-78"/>
                          </a:rPr>
                        </m:ctrlPr>
                      </m:sSupPr>
                      <m:e>
                        <m:r>
                          <a:rPr lang="ar-SA" sz="2800" b="0" i="1" dirty="0" smtClean="0">
                            <a:latin typeface="Cambria Math" panose="02040503050406030204" pitchFamily="18" charset="0"/>
                            <a:cs typeface="Ara Hamah Homs" panose="00000500000000000000" pitchFamily="2" charset="-78"/>
                          </a:rPr>
                          <m:t>3</m:t>
                        </m:r>
                      </m:e>
                      <m:sup>
                        <m:r>
                          <a:rPr lang="ar-SA" sz="2800" b="0" i="1" dirty="0" smtClean="0">
                            <a:latin typeface="Cambria Math" panose="02040503050406030204" pitchFamily="18" charset="0"/>
                            <a:cs typeface="Ara Hamah Homs" panose="00000500000000000000" pitchFamily="2" charset="-78"/>
                          </a:rPr>
                          <m:t>4</m:t>
                        </m:r>
                      </m:sup>
                    </m:sSup>
                  </m:oMath>
                </a14:m>
                <a:r>
                  <a:rPr lang="ar-SA" sz="2800" dirty="0">
                    <a:latin typeface="Ara Hamah Homs" panose="00000500000000000000" pitchFamily="2" charset="-78"/>
                    <a:ea typeface="Times New Roman" panose="02020603050405020304" pitchFamily="18" charset="0"/>
                    <a:cs typeface="Ara Hamah Homs" panose="00000500000000000000" pitchFamily="2" charset="-78"/>
                  </a:rPr>
                  <a:t>) ÷ 81؟</a:t>
                </a:r>
                <a:endParaRPr lang="en-US" sz="2800" dirty="0">
                  <a:latin typeface="Ara Hamah Homs" panose="00000500000000000000" pitchFamily="2" charset="-78"/>
                  <a:ea typeface="Times New Roman" panose="02020603050405020304" pitchFamily="18" charset="0"/>
                  <a:cs typeface="Ara Hamah Homs" panose="00000500000000000000" pitchFamily="2" charset="-78"/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40D9DD01-5D32-4562-BABC-8E44C5A49E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158" y="1847464"/>
                <a:ext cx="7232112" cy="779622"/>
              </a:xfrm>
              <a:prstGeom prst="roundRect">
                <a:avLst>
                  <a:gd name="adj" fmla="val 50000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F20960FA-0F2A-46BE-9464-A61DDA36B6A3}"/>
              </a:ext>
            </a:extLst>
          </p:cNvPr>
          <p:cNvSpPr/>
          <p:nvPr/>
        </p:nvSpPr>
        <p:spPr>
          <a:xfrm>
            <a:off x="6330652" y="369734"/>
            <a:ext cx="363112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600" dirty="0">
                <a:ln w="0"/>
                <a:solidFill>
                  <a:srgbClr val="405A72"/>
                </a:solidFill>
                <a:latin typeface="Ara Hamah Homs" panose="00000500000000000000" pitchFamily="2" charset="-78"/>
                <a:cs typeface="Ara Hamah Homs" panose="00000500000000000000" pitchFamily="2" charset="-78"/>
              </a:rPr>
              <a:t>سؤال و جواب</a:t>
            </a:r>
            <a:endParaRPr lang="en-US" sz="6600" b="0" cap="none" spc="0" dirty="0">
              <a:ln w="0"/>
              <a:solidFill>
                <a:srgbClr val="405A72"/>
              </a:solidFill>
              <a:latin typeface="Ara Hamah Homs" panose="00000500000000000000" pitchFamily="2" charset="-78"/>
              <a:cs typeface="Ara Hamah Homs" panose="000005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: Rounded Corners 46">
                <a:extLst>
                  <a:ext uri="{FF2B5EF4-FFF2-40B4-BE49-F238E27FC236}">
                    <a16:creationId xmlns="" xmlns:a16="http://schemas.microsoft.com/office/drawing/2014/main" id="{5E4BDBC8-684B-44D3-A8F0-BE9AD9AA5CAA}"/>
                  </a:ext>
                </a:extLst>
              </p:cNvPr>
              <p:cNvSpPr/>
              <p:nvPr/>
            </p:nvSpPr>
            <p:spPr>
              <a:xfrm>
                <a:off x="4385014" y="2893014"/>
                <a:ext cx="7232112" cy="3163072"/>
              </a:xfrm>
              <a:prstGeom prst="roundRect">
                <a:avLst>
                  <a:gd name="adj" fmla="val 22468"/>
                </a:avLst>
              </a:prstGeom>
              <a:solidFill>
                <a:srgbClr val="84DCF4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ar-SA" sz="3200" dirty="0">
                    <a:solidFill>
                      <a:srgbClr val="405A72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Ara Hamah Homs" panose="00000500000000000000" pitchFamily="2" charset="-78"/>
                  </a:rPr>
                  <a:t>الإجابة:</a:t>
                </a:r>
              </a:p>
              <a:p>
                <a:pPr algn="r" rtl="1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ar-SA" sz="3200" dirty="0">
                    <a:solidFill>
                      <a:srgbClr val="405A72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Ara Hamah Homs" panose="00000500000000000000" pitchFamily="2" charset="-78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SA" sz="3200" i="1" smtClean="0">
                            <a:solidFill>
                              <a:srgbClr val="405A72"/>
                            </a:solidFill>
                            <a:latin typeface="Cambria Math" panose="02040503050406030204" pitchFamily="18" charset="0"/>
                            <a:cs typeface="Ara Hamah Homs" panose="00000500000000000000" pitchFamily="2" charset="-78"/>
                          </a:rPr>
                        </m:ctrlPr>
                      </m:sSupPr>
                      <m:e>
                        <m:r>
                          <a:rPr lang="ar-SA" sz="3200" b="0" i="1" smtClean="0">
                            <a:solidFill>
                              <a:srgbClr val="405A72"/>
                            </a:solidFill>
                            <a:latin typeface="Cambria Math" panose="02040503050406030204" pitchFamily="18" charset="0"/>
                            <a:cs typeface="Ara Hamah Homs" panose="00000500000000000000" pitchFamily="2" charset="-78"/>
                          </a:rPr>
                          <m:t>9</m:t>
                        </m:r>
                      </m:e>
                      <m:sup>
                        <m:r>
                          <a:rPr lang="ar-SA" sz="3200" b="0" i="1" smtClean="0">
                            <a:solidFill>
                              <a:srgbClr val="405A72"/>
                            </a:solidFill>
                            <a:latin typeface="Cambria Math" panose="02040503050406030204" pitchFamily="18" charset="0"/>
                            <a:cs typeface="Ara Hamah Homs" panose="00000500000000000000" pitchFamily="2" charset="-78"/>
                          </a:rPr>
                          <m:t>12</m:t>
                        </m:r>
                      </m:sup>
                    </m:sSup>
                  </m:oMath>
                </a14:m>
                <a:r>
                  <a:rPr lang="ar-SA" sz="3200" dirty="0">
                    <a:solidFill>
                      <a:srgbClr val="405A72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Ara Hamah Homs" panose="00000500000000000000" pitchFamily="2" charset="-78"/>
                  </a:rPr>
                  <a:t>×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SA" sz="3200" i="1" dirty="0" smtClean="0">
                            <a:solidFill>
                              <a:srgbClr val="405A72"/>
                            </a:solidFill>
                            <a:latin typeface="Cambria Math" panose="02040503050406030204" pitchFamily="18" charset="0"/>
                            <a:cs typeface="Ara Hamah Homs" panose="00000500000000000000" pitchFamily="2" charset="-78"/>
                          </a:rPr>
                        </m:ctrlPr>
                      </m:sSupPr>
                      <m:e>
                        <m:r>
                          <a:rPr lang="ar-SA" sz="3200" i="1" dirty="0">
                            <a:solidFill>
                              <a:srgbClr val="405A72"/>
                            </a:solidFill>
                            <a:latin typeface="Cambria Math" panose="02040503050406030204" pitchFamily="18" charset="0"/>
                            <a:cs typeface="Ara Hamah Homs" panose="00000500000000000000" pitchFamily="2" charset="-78"/>
                          </a:rPr>
                          <m:t>3</m:t>
                        </m:r>
                      </m:e>
                      <m:sup>
                        <m:r>
                          <a:rPr lang="ar-SA" sz="3200" i="1" dirty="0">
                            <a:solidFill>
                              <a:srgbClr val="405A72"/>
                            </a:solidFill>
                            <a:latin typeface="Cambria Math" panose="02040503050406030204" pitchFamily="18" charset="0"/>
                            <a:cs typeface="Ara Hamah Homs" panose="00000500000000000000" pitchFamily="2" charset="-78"/>
                          </a:rPr>
                          <m:t>4</m:t>
                        </m:r>
                      </m:sup>
                    </m:sSup>
                  </m:oMath>
                </a14:m>
                <a:r>
                  <a:rPr lang="ar-SA" sz="3200" dirty="0">
                    <a:solidFill>
                      <a:srgbClr val="405A72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Ara Hamah Homs" panose="00000500000000000000" pitchFamily="2" charset="-78"/>
                  </a:rPr>
                  <a:t>) ÷ 81</a:t>
                </a:r>
              </a:p>
              <a:p>
                <a:pPr algn="r" rtl="1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ar-SA" sz="3200" i="1" smtClean="0">
                            <a:solidFill>
                              <a:srgbClr val="405A72"/>
                            </a:solidFill>
                            <a:latin typeface="Cambria Math" panose="02040503050406030204" pitchFamily="18" charset="0"/>
                            <a:cs typeface="Ara Hamah Homs" panose="00000500000000000000" pitchFamily="2" charset="-78"/>
                          </a:rPr>
                        </m:ctrlPr>
                      </m:sSupPr>
                      <m:e>
                        <m:r>
                          <a:rPr lang="ar-SA" sz="3200" b="0" i="1" smtClean="0">
                            <a:solidFill>
                              <a:srgbClr val="405A72"/>
                            </a:solidFill>
                            <a:latin typeface="Cambria Math" panose="02040503050406030204" pitchFamily="18" charset="0"/>
                            <a:cs typeface="Ara Hamah Homs" panose="00000500000000000000" pitchFamily="2" charset="-78"/>
                          </a:rPr>
                          <m:t>(</m:t>
                        </m:r>
                        <m:sSup>
                          <m:sSupPr>
                            <m:ctrlPr>
                              <a:rPr lang="ar-SA" sz="3200" b="0" i="1" smtClean="0">
                                <a:solidFill>
                                  <a:srgbClr val="405A72"/>
                                </a:solidFill>
                                <a:latin typeface="Cambria Math" panose="02040503050406030204" pitchFamily="18" charset="0"/>
                                <a:cs typeface="Ara Hamah Homs" panose="00000500000000000000" pitchFamily="2" charset="-78"/>
                              </a:rPr>
                            </m:ctrlPr>
                          </m:sSupPr>
                          <m:e>
                            <m:r>
                              <a:rPr lang="ar-SA" sz="3200" b="0" i="1" smtClean="0">
                                <a:solidFill>
                                  <a:srgbClr val="405A72"/>
                                </a:solidFill>
                                <a:latin typeface="Cambria Math" panose="02040503050406030204" pitchFamily="18" charset="0"/>
                                <a:cs typeface="Ara Hamah Homs" panose="00000500000000000000" pitchFamily="2" charset="-78"/>
                              </a:rPr>
                              <m:t>3</m:t>
                            </m:r>
                          </m:e>
                          <m:sup>
                            <m:r>
                              <a:rPr lang="ar-SA" sz="3200" b="0" i="1" smtClean="0">
                                <a:solidFill>
                                  <a:srgbClr val="405A72"/>
                                </a:solidFill>
                                <a:latin typeface="Cambria Math" panose="02040503050406030204" pitchFamily="18" charset="0"/>
                                <a:cs typeface="Ara Hamah Homs" panose="00000500000000000000" pitchFamily="2" charset="-78"/>
                              </a:rPr>
                              <m:t>3</m:t>
                            </m:r>
                          </m:sup>
                        </m:sSup>
                        <m:r>
                          <a:rPr lang="ar-SA" sz="3200" b="0" i="1" smtClean="0">
                            <a:solidFill>
                              <a:srgbClr val="405A72"/>
                            </a:solidFill>
                            <a:latin typeface="Cambria Math" panose="02040503050406030204" pitchFamily="18" charset="0"/>
                            <a:cs typeface="Ara Hamah Homs" panose="00000500000000000000" pitchFamily="2" charset="-78"/>
                          </a:rPr>
                          <m:t>)</m:t>
                        </m:r>
                      </m:e>
                      <m:sup>
                        <m:r>
                          <a:rPr lang="ar-SA" sz="3200" b="0" i="1" smtClean="0">
                            <a:solidFill>
                              <a:srgbClr val="405A72"/>
                            </a:solidFill>
                            <a:latin typeface="Cambria Math" panose="02040503050406030204" pitchFamily="18" charset="0"/>
                            <a:cs typeface="Ara Hamah Homs" panose="00000500000000000000" pitchFamily="2" charset="-78"/>
                          </a:rPr>
                          <m:t>12</m:t>
                        </m:r>
                      </m:sup>
                    </m:sSup>
                  </m:oMath>
                </a14:m>
                <a:r>
                  <a:rPr lang="ar-SA" sz="3200" dirty="0">
                    <a:solidFill>
                      <a:srgbClr val="405A72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Ara Hamah Homs" panose="00000500000000000000" pitchFamily="2" charset="-78"/>
                  </a:rPr>
                  <a:t>×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SA" sz="3200" i="1" dirty="0">
                            <a:solidFill>
                              <a:srgbClr val="405A72"/>
                            </a:solidFill>
                            <a:latin typeface="Cambria Math" panose="02040503050406030204" pitchFamily="18" charset="0"/>
                            <a:cs typeface="Ara Hamah Homs" panose="00000500000000000000" pitchFamily="2" charset="-78"/>
                          </a:rPr>
                        </m:ctrlPr>
                      </m:sSupPr>
                      <m:e>
                        <m:r>
                          <a:rPr lang="ar-SA" sz="3200" i="1" dirty="0">
                            <a:solidFill>
                              <a:srgbClr val="405A72"/>
                            </a:solidFill>
                            <a:latin typeface="Cambria Math" panose="02040503050406030204" pitchFamily="18" charset="0"/>
                            <a:cs typeface="Ara Hamah Homs" panose="00000500000000000000" pitchFamily="2" charset="-78"/>
                          </a:rPr>
                          <m:t>3</m:t>
                        </m:r>
                      </m:e>
                      <m:sup>
                        <m:r>
                          <a:rPr lang="ar-SA" sz="3200" i="1" dirty="0">
                            <a:solidFill>
                              <a:srgbClr val="405A72"/>
                            </a:solidFill>
                            <a:latin typeface="Cambria Math" panose="02040503050406030204" pitchFamily="18" charset="0"/>
                            <a:cs typeface="Ara Hamah Homs" panose="00000500000000000000" pitchFamily="2" charset="-78"/>
                          </a:rPr>
                          <m:t>4</m:t>
                        </m:r>
                      </m:sup>
                    </m:sSup>
                  </m:oMath>
                </a14:m>
                <a:r>
                  <a:rPr lang="ar-SA" sz="3200" dirty="0">
                    <a:solidFill>
                      <a:srgbClr val="405A72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Ara Hamah Homs" panose="00000500000000000000" pitchFamily="2" charset="-78"/>
                  </a:rPr>
                  <a:t> ÷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SA" sz="3200" i="1" dirty="0">
                            <a:solidFill>
                              <a:srgbClr val="405A72"/>
                            </a:solidFill>
                            <a:latin typeface="Cambria Math" panose="02040503050406030204" pitchFamily="18" charset="0"/>
                            <a:cs typeface="Ara Hamah Homs" panose="00000500000000000000" pitchFamily="2" charset="-78"/>
                          </a:rPr>
                        </m:ctrlPr>
                      </m:sSupPr>
                      <m:e>
                        <m:r>
                          <a:rPr lang="ar-SA" sz="3200" i="1" dirty="0">
                            <a:solidFill>
                              <a:srgbClr val="405A72"/>
                            </a:solidFill>
                            <a:latin typeface="Cambria Math" panose="02040503050406030204" pitchFamily="18" charset="0"/>
                            <a:cs typeface="Ara Hamah Homs" panose="00000500000000000000" pitchFamily="2" charset="-78"/>
                          </a:rPr>
                          <m:t>3</m:t>
                        </m:r>
                      </m:e>
                      <m:sup>
                        <m:r>
                          <a:rPr lang="ar-SA" sz="3200" i="1" dirty="0">
                            <a:solidFill>
                              <a:srgbClr val="405A72"/>
                            </a:solidFill>
                            <a:latin typeface="Cambria Math" panose="02040503050406030204" pitchFamily="18" charset="0"/>
                            <a:cs typeface="Ara Hamah Homs" panose="00000500000000000000" pitchFamily="2" charset="-78"/>
                          </a:rPr>
                          <m:t>4</m:t>
                        </m:r>
                      </m:sup>
                    </m:sSup>
                    <m:r>
                      <a:rPr lang="ar-SA" sz="3200" i="1" dirty="0">
                        <a:solidFill>
                          <a:srgbClr val="405A72"/>
                        </a:solidFill>
                        <a:latin typeface="Cambria Math" panose="02040503050406030204" pitchFamily="18" charset="0"/>
                        <a:cs typeface="Ara Hamah Homs" panose="00000500000000000000" pitchFamily="2" charset="-78"/>
                      </a:rPr>
                      <m:t> </m:t>
                    </m:r>
                  </m:oMath>
                </a14:m>
                <a:endParaRPr lang="ar-SA" sz="3200" dirty="0">
                  <a:solidFill>
                    <a:srgbClr val="405A72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Ara Hamah Homs" panose="00000500000000000000" pitchFamily="2" charset="-78"/>
                </a:endParaRPr>
              </a:p>
              <a:p>
                <a:pPr algn="r" rtl="1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ar-SA" sz="3200" i="1" dirty="0">
                            <a:solidFill>
                              <a:srgbClr val="405A72"/>
                            </a:solidFill>
                            <a:latin typeface="Cambria Math" panose="02040503050406030204" pitchFamily="18" charset="0"/>
                            <a:cs typeface="Ara Hamah Homs" panose="00000500000000000000" pitchFamily="2" charset="-78"/>
                          </a:rPr>
                        </m:ctrlPr>
                      </m:sSupPr>
                      <m:e>
                        <m:r>
                          <a:rPr lang="ar-SA" sz="3200" i="1" dirty="0">
                            <a:solidFill>
                              <a:srgbClr val="405A72"/>
                            </a:solidFill>
                            <a:latin typeface="Cambria Math" panose="02040503050406030204" pitchFamily="18" charset="0"/>
                            <a:cs typeface="Ara Hamah Homs" panose="00000500000000000000" pitchFamily="2" charset="-78"/>
                          </a:rPr>
                          <m:t>3</m:t>
                        </m:r>
                      </m:e>
                      <m:sup>
                        <m:r>
                          <a:rPr lang="ar-SA" sz="3200" b="0" i="1" dirty="0" smtClean="0">
                            <a:solidFill>
                              <a:srgbClr val="405A72"/>
                            </a:solidFill>
                            <a:latin typeface="Cambria Math" panose="02040503050406030204" pitchFamily="18" charset="0"/>
                            <a:cs typeface="Ara Hamah Homs" panose="00000500000000000000" pitchFamily="2" charset="-78"/>
                          </a:rPr>
                          <m:t>24</m:t>
                        </m:r>
                      </m:sup>
                    </m:sSup>
                  </m:oMath>
                </a14:m>
                <a:r>
                  <a:rPr lang="ar-SA" sz="3200" dirty="0">
                    <a:solidFill>
                      <a:srgbClr val="405A72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Ara Hamah Homs" panose="00000500000000000000" pitchFamily="2" charset="-78"/>
                  </a:rPr>
                  <a:t> ×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SA" sz="3200" i="1" dirty="0">
                            <a:solidFill>
                              <a:srgbClr val="405A72"/>
                            </a:solidFill>
                            <a:latin typeface="Cambria Math" panose="02040503050406030204" pitchFamily="18" charset="0"/>
                            <a:cs typeface="Ara Hamah Homs" panose="00000500000000000000" pitchFamily="2" charset="-78"/>
                          </a:rPr>
                        </m:ctrlPr>
                      </m:sSupPr>
                      <m:e>
                        <m:r>
                          <a:rPr lang="ar-SA" sz="3200" i="1" dirty="0">
                            <a:solidFill>
                              <a:srgbClr val="405A72"/>
                            </a:solidFill>
                            <a:latin typeface="Cambria Math" panose="02040503050406030204" pitchFamily="18" charset="0"/>
                            <a:cs typeface="Ara Hamah Homs" panose="00000500000000000000" pitchFamily="2" charset="-78"/>
                          </a:rPr>
                          <m:t>3</m:t>
                        </m:r>
                      </m:e>
                      <m:sup>
                        <m:r>
                          <a:rPr lang="ar-SA" sz="3200" i="1" dirty="0">
                            <a:solidFill>
                              <a:srgbClr val="405A72"/>
                            </a:solidFill>
                            <a:latin typeface="Cambria Math" panose="02040503050406030204" pitchFamily="18" charset="0"/>
                            <a:cs typeface="Ara Hamah Homs" panose="00000500000000000000" pitchFamily="2" charset="-78"/>
                          </a:rPr>
                          <m:t>4</m:t>
                        </m:r>
                      </m:sup>
                    </m:sSup>
                  </m:oMath>
                </a14:m>
                <a:r>
                  <a:rPr lang="ar-SA" sz="3200" dirty="0">
                    <a:solidFill>
                      <a:srgbClr val="405A72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Ara Hamah Homs" panose="00000500000000000000" pitchFamily="2" charset="-78"/>
                  </a:rPr>
                  <a:t>  ÷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SA" sz="3200" i="1" dirty="0">
                            <a:solidFill>
                              <a:srgbClr val="405A72"/>
                            </a:solidFill>
                            <a:latin typeface="Cambria Math" panose="02040503050406030204" pitchFamily="18" charset="0"/>
                            <a:cs typeface="Ara Hamah Homs" panose="00000500000000000000" pitchFamily="2" charset="-78"/>
                          </a:rPr>
                        </m:ctrlPr>
                      </m:sSupPr>
                      <m:e>
                        <m:r>
                          <a:rPr lang="ar-SA" sz="3200" i="1" dirty="0">
                            <a:solidFill>
                              <a:srgbClr val="405A72"/>
                            </a:solidFill>
                            <a:latin typeface="Cambria Math" panose="02040503050406030204" pitchFamily="18" charset="0"/>
                            <a:cs typeface="Ara Hamah Homs" panose="00000500000000000000" pitchFamily="2" charset="-78"/>
                          </a:rPr>
                          <m:t>3</m:t>
                        </m:r>
                      </m:e>
                      <m:sup>
                        <m:r>
                          <a:rPr lang="ar-SA" sz="3200" i="1" dirty="0">
                            <a:solidFill>
                              <a:srgbClr val="405A72"/>
                            </a:solidFill>
                            <a:latin typeface="Cambria Math" panose="02040503050406030204" pitchFamily="18" charset="0"/>
                            <a:cs typeface="Ara Hamah Homs" panose="00000500000000000000" pitchFamily="2" charset="-78"/>
                          </a:rPr>
                          <m:t>4</m:t>
                        </m:r>
                      </m:sup>
                    </m:sSup>
                  </m:oMath>
                </a14:m>
                <a:r>
                  <a:rPr lang="ar-SA" sz="3200" dirty="0">
                    <a:solidFill>
                      <a:srgbClr val="405A72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Ara Hamah Homs" panose="00000500000000000000" pitchFamily="2" charset="-78"/>
                  </a:rPr>
                  <a:t> </a:t>
                </a:r>
              </a:p>
              <a:p>
                <a:pPr algn="r" rtl="1">
                  <a:lnSpc>
                    <a:spcPct val="115000"/>
                  </a:lnSpc>
                  <a:spcAft>
                    <a:spcPts val="1000"/>
                  </a:spcAft>
                </a:pPr>
                <a:endParaRPr lang="ar-SA" sz="3200" dirty="0">
                  <a:solidFill>
                    <a:srgbClr val="405A72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Ara Hamah Homs" panose="00000500000000000000" pitchFamily="2" charset="-78"/>
                </a:endParaRPr>
              </a:p>
            </p:txBody>
          </p:sp>
        </mc:Choice>
        <mc:Fallback xmlns=""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5E4BDBC8-684B-44D3-A8F0-BE9AD9AA5C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014" y="2893014"/>
                <a:ext cx="7232112" cy="3163072"/>
              </a:xfrm>
              <a:prstGeom prst="roundRect">
                <a:avLst>
                  <a:gd name="adj" fmla="val 22468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99EF0BA-A7DA-4709-B0BA-65897D6CCE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2653" y="5410742"/>
            <a:ext cx="907856" cy="64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60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6" grpId="0"/>
      <p:bldP spid="47" grpId="0" animBg="1"/>
      <p:bldP spid="47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generated with high confidence">
            <a:extLst>
              <a:ext uri="{FF2B5EF4-FFF2-40B4-BE49-F238E27FC236}">
                <a16:creationId xmlns="" xmlns:a16="http://schemas.microsoft.com/office/drawing/2014/main" id="{2EB580AB-D592-4F2A-ADB1-8CE082B8EC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="" xmlns:a16="http://schemas.microsoft.com/office/drawing/2014/main" id="{40D9DD01-5D32-4562-BABC-8E44C5A49E0F}"/>
                  </a:ext>
                </a:extLst>
              </p:cNvPr>
              <p:cNvSpPr/>
              <p:nvPr/>
            </p:nvSpPr>
            <p:spPr>
              <a:xfrm>
                <a:off x="4530158" y="1847464"/>
                <a:ext cx="7232112" cy="779622"/>
              </a:xfrm>
              <a:prstGeom prst="roundRect">
                <a:avLst>
                  <a:gd name="adj" fmla="val 50000"/>
                </a:avLst>
              </a:prstGeom>
              <a:solidFill>
                <a:srgbClr val="405A7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ar-SA" sz="2800" dirty="0">
                    <a:latin typeface="Ara Hamah Homs" panose="00000500000000000000" pitchFamily="2" charset="-78"/>
                    <a:ea typeface="Times New Roman" panose="02020603050405020304" pitchFamily="18" charset="0"/>
                    <a:cs typeface="Ara Hamah Homs" panose="00000500000000000000" pitchFamily="2" charset="-78"/>
                  </a:rPr>
                  <a:t>إذا كان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SA" sz="2800" i="1" smtClean="0">
                            <a:latin typeface="Cambria Math" panose="02040503050406030204" pitchFamily="18" charset="0"/>
                            <a:cs typeface="Ara Hamah Homs" panose="00000500000000000000" pitchFamily="2" charset="-78"/>
                          </a:rPr>
                        </m:ctrlPr>
                      </m:sSupPr>
                      <m:e>
                        <m:r>
                          <a:rPr lang="ar-SA" sz="2800" b="0" i="1" smtClean="0">
                            <a:latin typeface="Cambria Math" panose="02040503050406030204" pitchFamily="18" charset="0"/>
                            <a:cs typeface="Ara Hamah Homs" panose="00000500000000000000" pitchFamily="2" charset="-78"/>
                          </a:rPr>
                          <m:t>2</m:t>
                        </m:r>
                      </m:e>
                      <m:sup>
                        <m:r>
                          <a:rPr lang="ar-SA" sz="2800" b="0" i="1" smtClean="0">
                            <a:latin typeface="Cambria Math" panose="02040503050406030204" pitchFamily="18" charset="0"/>
                            <a:cs typeface="Ara Hamah Homs" panose="00000500000000000000" pitchFamily="2" charset="-78"/>
                          </a:rPr>
                          <m:t>س</m:t>
                        </m:r>
                        <m:r>
                          <a:rPr lang="ar-SA" sz="2800" b="0" i="1" smtClean="0">
                            <a:latin typeface="Cambria Math" panose="02040503050406030204" pitchFamily="18" charset="0"/>
                            <a:cs typeface="Ara Hamah Homs" panose="00000500000000000000" pitchFamily="2" charset="-78"/>
                          </a:rPr>
                          <m:t>+</m:t>
                        </m:r>
                        <m:r>
                          <a:rPr lang="ar-SA" sz="2800" b="0" i="1" smtClean="0">
                            <a:latin typeface="Cambria Math" panose="02040503050406030204" pitchFamily="18" charset="0"/>
                            <a:cs typeface="Ara Hamah Homs" panose="00000500000000000000" pitchFamily="2" charset="-78"/>
                          </a:rPr>
                          <m:t>1</m:t>
                        </m:r>
                      </m:sup>
                    </m:sSup>
                  </m:oMath>
                </a14:m>
                <a:r>
                  <a:rPr lang="ar-SA" sz="2800" dirty="0">
                    <a:latin typeface="Ara Hamah Homs" panose="00000500000000000000" pitchFamily="2" charset="-78"/>
                    <a:ea typeface="Times New Roman" panose="02020603050405020304" pitchFamily="18" charset="0"/>
                    <a:cs typeface="Ara Hamah Homs" panose="00000500000000000000" pitchFamily="2" charset="-78"/>
                  </a:rPr>
                  <a:t>= 6 فما قيمة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SA" sz="2800" i="1" smtClean="0">
                            <a:latin typeface="Cambria Math" panose="02040503050406030204" pitchFamily="18" charset="0"/>
                            <a:cs typeface="Ara Hamah Homs" panose="00000500000000000000" pitchFamily="2" charset="-78"/>
                          </a:rPr>
                        </m:ctrlPr>
                      </m:sSupPr>
                      <m:e>
                        <m:r>
                          <a:rPr lang="ar-SA" sz="2800" b="0" i="1" smtClean="0">
                            <a:latin typeface="Cambria Math" panose="02040503050406030204" pitchFamily="18" charset="0"/>
                            <a:cs typeface="Ara Hamah Homs" panose="00000500000000000000" pitchFamily="2" charset="-78"/>
                          </a:rPr>
                          <m:t>16</m:t>
                        </m:r>
                      </m:e>
                      <m:sup>
                        <m:r>
                          <a:rPr lang="ar-SA" sz="2800" b="0" i="1" smtClean="0">
                            <a:latin typeface="Cambria Math" panose="02040503050406030204" pitchFamily="18" charset="0"/>
                            <a:cs typeface="Ara Hamah Homs" panose="00000500000000000000" pitchFamily="2" charset="-78"/>
                          </a:rPr>
                          <m:t>س</m:t>
                        </m:r>
                      </m:sup>
                    </m:sSup>
                  </m:oMath>
                </a14:m>
                <a:r>
                  <a:rPr lang="ar-SA" sz="2800" dirty="0">
                    <a:latin typeface="Ara Hamah Homs" panose="00000500000000000000" pitchFamily="2" charset="-78"/>
                    <a:ea typeface="Times New Roman" panose="02020603050405020304" pitchFamily="18" charset="0"/>
                    <a:cs typeface="Ara Hamah Homs" panose="00000500000000000000" pitchFamily="2" charset="-78"/>
                  </a:rPr>
                  <a:t>؟</a:t>
                </a:r>
                <a:endParaRPr lang="en-US" sz="2800" dirty="0">
                  <a:latin typeface="Ara Hamah Homs" panose="00000500000000000000" pitchFamily="2" charset="-78"/>
                  <a:ea typeface="Times New Roman" panose="02020603050405020304" pitchFamily="18" charset="0"/>
                  <a:cs typeface="Ara Hamah Homs" panose="00000500000000000000" pitchFamily="2" charset="-78"/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40D9DD01-5D32-4562-BABC-8E44C5A49E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158" y="1847464"/>
                <a:ext cx="7232112" cy="779622"/>
              </a:xfrm>
              <a:prstGeom prst="roundRect">
                <a:avLst>
                  <a:gd name="adj" fmla="val 50000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F20960FA-0F2A-46BE-9464-A61DDA36B6A3}"/>
              </a:ext>
            </a:extLst>
          </p:cNvPr>
          <p:cNvSpPr/>
          <p:nvPr/>
        </p:nvSpPr>
        <p:spPr>
          <a:xfrm>
            <a:off x="6330652" y="369734"/>
            <a:ext cx="363112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600" dirty="0">
                <a:ln w="0"/>
                <a:solidFill>
                  <a:srgbClr val="405A72"/>
                </a:solidFill>
                <a:latin typeface="Ara Hamah Homs" panose="00000500000000000000" pitchFamily="2" charset="-78"/>
                <a:cs typeface="Ara Hamah Homs" panose="00000500000000000000" pitchFamily="2" charset="-78"/>
              </a:rPr>
              <a:t>سؤال و جواب</a:t>
            </a:r>
            <a:endParaRPr lang="en-US" sz="6600" b="0" cap="none" spc="0" dirty="0">
              <a:ln w="0"/>
              <a:solidFill>
                <a:srgbClr val="405A72"/>
              </a:solidFill>
              <a:latin typeface="Ara Hamah Homs" panose="00000500000000000000" pitchFamily="2" charset="-78"/>
              <a:cs typeface="Ara Hamah Homs" panose="00000500000000000000" pitchFamily="2" charset="-78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="" xmlns:a16="http://schemas.microsoft.com/office/drawing/2014/main" id="{5E4BDBC8-684B-44D3-A8F0-BE9AD9AA5CAA}"/>
              </a:ext>
            </a:extLst>
          </p:cNvPr>
          <p:cNvSpPr/>
          <p:nvPr/>
        </p:nvSpPr>
        <p:spPr>
          <a:xfrm>
            <a:off x="4385014" y="2893014"/>
            <a:ext cx="7232112" cy="3163072"/>
          </a:xfrm>
          <a:prstGeom prst="roundRect">
            <a:avLst>
              <a:gd name="adj" fmla="val 22468"/>
            </a:avLst>
          </a:prstGeom>
          <a:solidFill>
            <a:srgbClr val="84DCF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3200" dirty="0">
                <a:solidFill>
                  <a:srgbClr val="405A7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a Hamah Homs" panose="00000500000000000000" pitchFamily="2" charset="-78"/>
              </a:rPr>
              <a:t>الإجابة: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ar-SA" sz="3200" dirty="0">
              <a:solidFill>
                <a:srgbClr val="405A72"/>
              </a:solidFill>
              <a:latin typeface="Calibri" panose="020F0502020204030204" pitchFamily="34" charset="0"/>
              <a:ea typeface="Times New Roman" panose="02020603050405020304" pitchFamily="18" charset="0"/>
              <a:cs typeface="Ara Hamah Homs" panose="00000500000000000000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ar-SA" sz="3200" dirty="0">
              <a:solidFill>
                <a:srgbClr val="405A72"/>
              </a:solidFill>
              <a:latin typeface="Calibri" panose="020F0502020204030204" pitchFamily="34" charset="0"/>
              <a:ea typeface="Times New Roman" panose="02020603050405020304" pitchFamily="18" charset="0"/>
              <a:cs typeface="Ara Hamah Homs" panose="00000500000000000000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ar-SA" sz="3200" dirty="0">
              <a:solidFill>
                <a:srgbClr val="405A72"/>
              </a:solidFill>
              <a:latin typeface="Calibri" panose="020F0502020204030204" pitchFamily="34" charset="0"/>
              <a:ea typeface="Times New Roman" panose="02020603050405020304" pitchFamily="18" charset="0"/>
              <a:cs typeface="Ara Hamah Homs" panose="000005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7F0EA5F-0EEC-4D9E-B89B-78F50B84F94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131" y="3751804"/>
            <a:ext cx="4486901" cy="198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15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6" grpId="0"/>
      <p:bldP spid="47" grpId="0" animBg="1"/>
      <p:bldP spid="4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generated with high confidence">
            <a:extLst>
              <a:ext uri="{FF2B5EF4-FFF2-40B4-BE49-F238E27FC236}">
                <a16:creationId xmlns="" xmlns:a16="http://schemas.microsoft.com/office/drawing/2014/main" id="{2EB580AB-D592-4F2A-ADB1-8CE082B8EC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40D9DD01-5D32-4562-BABC-8E44C5A49E0F}"/>
              </a:ext>
            </a:extLst>
          </p:cNvPr>
          <p:cNvSpPr/>
          <p:nvPr/>
        </p:nvSpPr>
        <p:spPr>
          <a:xfrm>
            <a:off x="4530158" y="1847464"/>
            <a:ext cx="7232112" cy="779622"/>
          </a:xfrm>
          <a:prstGeom prst="roundRect">
            <a:avLst>
              <a:gd name="adj" fmla="val 50000"/>
            </a:avLst>
          </a:prstGeom>
          <a:solidFill>
            <a:srgbClr val="405A7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3200" dirty="0">
                <a:latin typeface="Ara Hamah Homs" panose="00000500000000000000" pitchFamily="2" charset="-78"/>
                <a:ea typeface="Times New Roman" panose="02020603050405020304" pitchFamily="18" charset="0"/>
                <a:cs typeface="Ara Hamah Homs" panose="00000500000000000000" pitchFamily="2" charset="-78"/>
              </a:rPr>
              <a:t>قارن   0.53  ×   0.56  ×   0.52 ........ 7 </a:t>
            </a:r>
            <a:endParaRPr lang="en-US" sz="3200" dirty="0">
              <a:latin typeface="Ara Hamah Homs" panose="00000500000000000000" pitchFamily="2" charset="-78"/>
              <a:ea typeface="Times New Roman" panose="02020603050405020304" pitchFamily="18" charset="0"/>
              <a:cs typeface="Ara Hamah Homs" panose="00000500000000000000" pitchFamily="2" charset="-78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F20960FA-0F2A-46BE-9464-A61DDA36B6A3}"/>
              </a:ext>
            </a:extLst>
          </p:cNvPr>
          <p:cNvSpPr/>
          <p:nvPr/>
        </p:nvSpPr>
        <p:spPr>
          <a:xfrm>
            <a:off x="6330652" y="369734"/>
            <a:ext cx="363112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600" dirty="0">
                <a:ln w="0"/>
                <a:solidFill>
                  <a:srgbClr val="405A72"/>
                </a:solidFill>
                <a:latin typeface="Ara Hamah Homs" panose="00000500000000000000" pitchFamily="2" charset="-78"/>
                <a:cs typeface="Ara Hamah Homs" panose="00000500000000000000" pitchFamily="2" charset="-78"/>
              </a:rPr>
              <a:t>سؤال و جواب</a:t>
            </a:r>
            <a:endParaRPr lang="en-US" sz="6600" b="0" cap="none" spc="0" dirty="0">
              <a:ln w="0"/>
              <a:solidFill>
                <a:srgbClr val="405A72"/>
              </a:solidFill>
              <a:latin typeface="Ara Hamah Homs" panose="00000500000000000000" pitchFamily="2" charset="-78"/>
              <a:cs typeface="Ara Hamah Homs" panose="00000500000000000000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Rectangle: Rounded Corners 46">
                <a:extLst>
                  <a:ext uri="{FF2B5EF4-FFF2-40B4-BE49-F238E27FC236}">
                    <a16:creationId xmlns="" xmlns:a16="http://schemas.microsoft.com/office/drawing/2014/main" id="{5E4BDBC8-684B-44D3-A8F0-BE9AD9AA5CAA}"/>
                  </a:ext>
                </a:extLst>
              </p:cNvPr>
              <p:cNvSpPr/>
              <p:nvPr/>
            </p:nvSpPr>
            <p:spPr>
              <a:xfrm>
                <a:off x="4385014" y="2893014"/>
                <a:ext cx="7232112" cy="3163072"/>
              </a:xfrm>
              <a:prstGeom prst="roundRect">
                <a:avLst>
                  <a:gd name="adj" fmla="val 22468"/>
                </a:avLst>
              </a:prstGeom>
              <a:solidFill>
                <a:srgbClr val="84DCF4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ar-SA" sz="32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a Hamah Homs" panose="00000500000000000000" pitchFamily="2" charset="-78"/>
                    <a:ea typeface="Times New Roman" panose="02020603050405020304" pitchFamily="18" charset="0"/>
                    <a:cs typeface="Ara Hamah Homs" panose="00000500000000000000" pitchFamily="2" charset="-78"/>
                  </a:rPr>
                  <a:t>الإجابة: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SA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a Hamah Homs" panose="00000500000000000000" pitchFamily="2" charset="-78"/>
                          </a:rPr>
                        </m:ctrlPr>
                      </m:sSupPr>
                      <m:e>
                        <m:r>
                          <a:rPr lang="ar-SA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a Hamah Homs" panose="00000500000000000000" pitchFamily="2" charset="-78"/>
                          </a:rPr>
                          <m:t>(</m:t>
                        </m:r>
                        <m:r>
                          <a:rPr lang="ar-SA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a Hamah Homs" panose="00000500000000000000" pitchFamily="2" charset="-78"/>
                          </a:rPr>
                          <m:t>𝟐</m:t>
                        </m:r>
                        <m:r>
                          <a:rPr lang="ar-SA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a Hamah Homs" panose="00000500000000000000" pitchFamily="2" charset="-78"/>
                          </a:rPr>
                          <m:t>×</m:t>
                        </m:r>
                        <m:r>
                          <a:rPr lang="ar-SA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a Hamah Homs" panose="00000500000000000000" pitchFamily="2" charset="-78"/>
                          </a:rPr>
                          <m:t>𝟔</m:t>
                        </m:r>
                        <m:r>
                          <a:rPr lang="ar-SA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a Hamah Homs" panose="00000500000000000000" pitchFamily="2" charset="-78"/>
                          </a:rPr>
                          <m:t>×</m:t>
                        </m:r>
                        <m:r>
                          <a:rPr lang="ar-SA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a Hamah Homs" panose="00000500000000000000" pitchFamily="2" charset="-78"/>
                          </a:rPr>
                          <m:t>𝟑</m:t>
                        </m:r>
                        <m:r>
                          <a:rPr lang="ar-SA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a Hamah Homs" panose="00000500000000000000" pitchFamily="2" charset="-78"/>
                          </a:rPr>
                          <m:t>)</m:t>
                        </m:r>
                      </m:e>
                      <m:sup>
                        <m:f>
                          <m:fPr>
                            <m:ctrlPr>
                              <a:rPr lang="ar-SA" sz="32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a Hamah Homs" panose="00000500000000000000" pitchFamily="2" charset="-78"/>
                              </a:rPr>
                            </m:ctrlPr>
                          </m:fPr>
                          <m:num>
                            <m:r>
                              <a:rPr lang="ar-SA" sz="32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a Hamah Homs" panose="00000500000000000000" pitchFamily="2" charset="-78"/>
                              </a:rPr>
                              <m:t>𝟏</m:t>
                            </m:r>
                          </m:num>
                          <m:den>
                            <m:r>
                              <a:rPr lang="ar-SA" sz="32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a Hamah Homs" panose="00000500000000000000" pitchFamily="2" charset="-78"/>
                              </a:rPr>
                              <m:t>𝟐</m:t>
                            </m:r>
                          </m:den>
                        </m:f>
                      </m:sup>
                    </m:sSup>
                  </m:oMath>
                </a14:m>
                <a:endParaRPr lang="ar-SA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a Hamah Homs" panose="00000500000000000000" pitchFamily="2" charset="-78"/>
                  <a:ea typeface="Times New Roman" panose="02020603050405020304" pitchFamily="18" charset="0"/>
                  <a:cs typeface="Ara Hamah Homs" panose="00000500000000000000" pitchFamily="2" charset="-78"/>
                </a:endParaRPr>
              </a:p>
              <a:p>
                <a:pPr algn="r" rtl="1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ar-SA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a Hamah Homs" panose="00000500000000000000" pitchFamily="2" charset="-78"/>
                          </a:rPr>
                        </m:ctrlPr>
                      </m:sSupPr>
                      <m:e>
                        <m:r>
                          <a:rPr lang="ar-SA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a Hamah Homs" panose="00000500000000000000" pitchFamily="2" charset="-78"/>
                          </a:rPr>
                          <m:t>(</m:t>
                        </m:r>
                        <m:r>
                          <a:rPr lang="ar-SA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a Hamah Homs" panose="00000500000000000000" pitchFamily="2" charset="-78"/>
                          </a:rPr>
                          <m:t>𝟑𝟔</m:t>
                        </m:r>
                        <m:r>
                          <a:rPr lang="ar-SA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a Hamah Homs" panose="00000500000000000000" pitchFamily="2" charset="-78"/>
                          </a:rPr>
                          <m:t>)</m:t>
                        </m:r>
                      </m:e>
                      <m:sup>
                        <m:f>
                          <m:fPr>
                            <m:ctrlPr>
                              <a:rPr lang="ar-SA" sz="32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a Hamah Homs" panose="00000500000000000000" pitchFamily="2" charset="-78"/>
                              </a:rPr>
                            </m:ctrlPr>
                          </m:fPr>
                          <m:num>
                            <m:r>
                              <a:rPr lang="ar-SA" sz="32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a Hamah Homs" panose="00000500000000000000" pitchFamily="2" charset="-78"/>
                              </a:rPr>
                              <m:t>𝟏</m:t>
                            </m:r>
                          </m:num>
                          <m:den>
                            <m:r>
                              <a:rPr lang="ar-SA" sz="32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a Hamah Homs" panose="00000500000000000000" pitchFamily="2" charset="-78"/>
                              </a:rPr>
                              <m:t>𝟐</m:t>
                            </m:r>
                          </m:den>
                        </m:f>
                      </m:sup>
                    </m:sSup>
                  </m:oMath>
                </a14:m>
                <a:r>
                  <a:rPr lang="ar-SA" sz="3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a Hamah Homs" panose="00000500000000000000" pitchFamily="2" charset="-78"/>
                    <a:ea typeface="Times New Roman" panose="02020603050405020304" pitchFamily="18" charset="0"/>
                    <a:cs typeface="Ara Hamah Homs" panose="00000500000000000000" pitchFamily="2" charset="-78"/>
                  </a:rPr>
                  <a:t>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ar-SA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a Hamah Homs" panose="00000500000000000000" pitchFamily="2" charset="-78"/>
                          </a:rPr>
                        </m:ctrlPr>
                      </m:radPr>
                      <m:deg/>
                      <m:e>
                        <m:r>
                          <a:rPr lang="en-US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a Hamah Homs" panose="00000500000000000000" pitchFamily="2" charset="-78"/>
                          </a:rPr>
                          <m:t>𝟑𝟔</m:t>
                        </m:r>
                      </m:e>
                    </m:rad>
                  </m:oMath>
                </a14:m>
                <a:r>
                  <a:rPr lang="ar-SA" sz="32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a Hamah Homs" panose="00000500000000000000" pitchFamily="2" charset="-78"/>
                    <a:ea typeface="Times New Roman" panose="02020603050405020304" pitchFamily="18" charset="0"/>
                    <a:cs typeface="Ara Hamah Homs" panose="00000500000000000000" pitchFamily="2" charset="-78"/>
                  </a:rPr>
                  <a:t>=</a:t>
                </a:r>
                <a:r>
                  <a:rPr lang="en-US" sz="3200" b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a Hamah Homs" panose="00000500000000000000" pitchFamily="2" charset="-78"/>
                    <a:ea typeface="Times New Roman" panose="02020603050405020304" pitchFamily="18" charset="0"/>
                    <a:cs typeface="Ara Hamah Homs" panose="00000500000000000000" pitchFamily="2" charset="-78"/>
                  </a:rPr>
                  <a:t>6 </a:t>
                </a:r>
                <a:endParaRPr lang="ar-SA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a Hamah Homs" panose="00000500000000000000" pitchFamily="2" charset="-78"/>
                  <a:ea typeface="Times New Roman" panose="02020603050405020304" pitchFamily="18" charset="0"/>
                  <a:cs typeface="Ara Hamah Homs" panose="00000500000000000000" pitchFamily="2" charset="-78"/>
                </a:endParaRPr>
              </a:p>
              <a:p>
                <a:pPr algn="r" rtl="1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ar-SA" sz="3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a Hamah Homs" panose="00000500000000000000" pitchFamily="2" charset="-78"/>
                    <a:ea typeface="Times New Roman" panose="02020603050405020304" pitchFamily="18" charset="0"/>
                    <a:cs typeface="Ara Hamah Homs" panose="00000500000000000000" pitchFamily="2" charset="-78"/>
                  </a:rPr>
                  <a:t>0.53  ×   0.56  ×   0.52 &lt;  7 </a:t>
                </a:r>
              </a:p>
            </p:txBody>
          </p:sp>
        </mc:Choice>
        <mc:Fallback>
          <p:sp>
            <p:nvSpPr>
              <p:cNvPr id="47" name="Rectangle: Rounded Corners 4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E4BDBC8-684B-44D3-A8F0-BE9AD9AA5C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014" y="2893014"/>
                <a:ext cx="7232112" cy="3163072"/>
              </a:xfrm>
              <a:prstGeom prst="roundRect">
                <a:avLst>
                  <a:gd name="adj" fmla="val 22468"/>
                </a:avLst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460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6" grpId="0"/>
      <p:bldP spid="47" grpId="0" animBg="1"/>
      <p:bldP spid="47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generated with high confidence">
            <a:extLst>
              <a:ext uri="{FF2B5EF4-FFF2-40B4-BE49-F238E27FC236}">
                <a16:creationId xmlns="" xmlns:a16="http://schemas.microsoft.com/office/drawing/2014/main" id="{2EB580AB-D592-4F2A-ADB1-8CE082B8EC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40D9DD01-5D32-4562-BABC-8E44C5A49E0F}"/>
              </a:ext>
            </a:extLst>
          </p:cNvPr>
          <p:cNvSpPr/>
          <p:nvPr/>
        </p:nvSpPr>
        <p:spPr>
          <a:xfrm>
            <a:off x="4530158" y="1847464"/>
            <a:ext cx="7232112" cy="779622"/>
          </a:xfrm>
          <a:prstGeom prst="roundRect">
            <a:avLst>
              <a:gd name="adj" fmla="val 50000"/>
            </a:avLst>
          </a:prstGeom>
          <a:solidFill>
            <a:srgbClr val="405A7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2000" dirty="0">
                <a:latin typeface="Ara Hamah Homs" panose="00000500000000000000" pitchFamily="2" charset="-78"/>
                <a:ea typeface="Times New Roman" panose="02020603050405020304" pitchFamily="18" charset="0"/>
                <a:cs typeface="Ara Hamah Homs" panose="00000500000000000000" pitchFamily="2" charset="-78"/>
              </a:rPr>
              <a:t>انطلقت حافلة ركاب بحيث تقف في كل محطة وينزل نصف عدد الركاب ، إلى أن وصلت للمحطة السادسة وليس بها سوى راكب فقط، كم كان عدد الركاب عند انطلاقها؟</a:t>
            </a:r>
            <a:endParaRPr lang="en-US" sz="2000" dirty="0">
              <a:latin typeface="Ara Hamah Homs" panose="00000500000000000000" pitchFamily="2" charset="-78"/>
              <a:ea typeface="Times New Roman" panose="02020603050405020304" pitchFamily="18" charset="0"/>
              <a:cs typeface="Ara Hamah Homs" panose="00000500000000000000" pitchFamily="2" charset="-78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F20960FA-0F2A-46BE-9464-A61DDA36B6A3}"/>
              </a:ext>
            </a:extLst>
          </p:cNvPr>
          <p:cNvSpPr/>
          <p:nvPr/>
        </p:nvSpPr>
        <p:spPr>
          <a:xfrm>
            <a:off x="6330652" y="369734"/>
            <a:ext cx="363112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600" dirty="0">
                <a:ln w="0"/>
                <a:solidFill>
                  <a:srgbClr val="405A72"/>
                </a:solidFill>
                <a:latin typeface="Ara Hamah Homs" panose="00000500000000000000" pitchFamily="2" charset="-78"/>
                <a:cs typeface="Ara Hamah Homs" panose="00000500000000000000" pitchFamily="2" charset="-78"/>
              </a:rPr>
              <a:t>سؤال و جواب</a:t>
            </a:r>
            <a:endParaRPr lang="en-US" sz="6600" b="0" cap="none" spc="0" dirty="0">
              <a:ln w="0"/>
              <a:solidFill>
                <a:srgbClr val="405A72"/>
              </a:solidFill>
              <a:latin typeface="Ara Hamah Homs" panose="00000500000000000000" pitchFamily="2" charset="-78"/>
              <a:cs typeface="Ara Hamah Homs" panose="00000500000000000000" pitchFamily="2" charset="-78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="" xmlns:a16="http://schemas.microsoft.com/office/drawing/2014/main" id="{5E4BDBC8-684B-44D3-A8F0-BE9AD9AA5CAA}"/>
              </a:ext>
            </a:extLst>
          </p:cNvPr>
          <p:cNvSpPr/>
          <p:nvPr/>
        </p:nvSpPr>
        <p:spPr>
          <a:xfrm>
            <a:off x="4385014" y="2893014"/>
            <a:ext cx="7232112" cy="3163072"/>
          </a:xfrm>
          <a:prstGeom prst="roundRect">
            <a:avLst>
              <a:gd name="adj" fmla="val 22468"/>
            </a:avLst>
          </a:prstGeom>
          <a:solidFill>
            <a:srgbClr val="84DCF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3200" dirty="0">
                <a:solidFill>
                  <a:srgbClr val="405A7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a Hamah Homs" panose="00000500000000000000" pitchFamily="2" charset="-78"/>
              </a:rPr>
              <a:t>الإجابة: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400" dirty="0">
                <a:solidFill>
                  <a:srgbClr val="405A7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a Hamah Homs" panose="00000500000000000000" pitchFamily="2" charset="-78"/>
              </a:rPr>
              <a:t>استراتيجية الحل العكسي 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ar-SA" sz="3200" dirty="0">
              <a:solidFill>
                <a:srgbClr val="405A72"/>
              </a:solidFill>
              <a:latin typeface="Calibri" panose="020F0502020204030204" pitchFamily="34" charset="0"/>
              <a:ea typeface="Times New Roman" panose="02020603050405020304" pitchFamily="18" charset="0"/>
              <a:cs typeface="Ara Hamah Homs" panose="00000500000000000000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3200" dirty="0">
                <a:solidFill>
                  <a:srgbClr val="405A7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a Hamah Homs" panose="00000500000000000000" pitchFamily="2" charset="-78"/>
              </a:rPr>
              <a:t>عدد الركاب عند الانطلاق = 32 راكب 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="" xmlns:a16="http://schemas.microsoft.com/office/drawing/2014/main" id="{ABD311F8-D0DF-4E7C-B1F4-86598F52EF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361424"/>
              </p:ext>
            </p:extLst>
          </p:nvPr>
        </p:nvGraphicFramePr>
        <p:xfrm>
          <a:off x="7855268" y="4461905"/>
          <a:ext cx="3425190" cy="560832"/>
        </p:xfrm>
        <a:graphic>
          <a:graphicData uri="http://schemas.openxmlformats.org/drawingml/2006/table">
            <a:tbl>
              <a:tblPr rtl="1" firstRow="1" firstCol="1" bandRow="1"/>
              <a:tblGrid>
                <a:gridCol w="570865">
                  <a:extLst>
                    <a:ext uri="{9D8B030D-6E8A-4147-A177-3AD203B41FA5}">
                      <a16:colId xmlns="" xmlns:a16="http://schemas.microsoft.com/office/drawing/2014/main" val="2571201125"/>
                    </a:ext>
                  </a:extLst>
                </a:gridCol>
                <a:gridCol w="570865">
                  <a:extLst>
                    <a:ext uri="{9D8B030D-6E8A-4147-A177-3AD203B41FA5}">
                      <a16:colId xmlns="" xmlns:a16="http://schemas.microsoft.com/office/drawing/2014/main" val="1576465640"/>
                    </a:ext>
                  </a:extLst>
                </a:gridCol>
                <a:gridCol w="570865">
                  <a:extLst>
                    <a:ext uri="{9D8B030D-6E8A-4147-A177-3AD203B41FA5}">
                      <a16:colId xmlns="" xmlns:a16="http://schemas.microsoft.com/office/drawing/2014/main" val="2774230700"/>
                    </a:ext>
                  </a:extLst>
                </a:gridCol>
                <a:gridCol w="570865">
                  <a:extLst>
                    <a:ext uri="{9D8B030D-6E8A-4147-A177-3AD203B41FA5}">
                      <a16:colId xmlns="" xmlns:a16="http://schemas.microsoft.com/office/drawing/2014/main" val="3479198696"/>
                    </a:ext>
                  </a:extLst>
                </a:gridCol>
                <a:gridCol w="570865">
                  <a:extLst>
                    <a:ext uri="{9D8B030D-6E8A-4147-A177-3AD203B41FA5}">
                      <a16:colId xmlns="" xmlns:a16="http://schemas.microsoft.com/office/drawing/2014/main" val="3289695984"/>
                    </a:ext>
                  </a:extLst>
                </a:gridCol>
                <a:gridCol w="570865">
                  <a:extLst>
                    <a:ext uri="{9D8B030D-6E8A-4147-A177-3AD203B41FA5}">
                      <a16:colId xmlns="" xmlns:a16="http://schemas.microsoft.com/office/drawing/2014/main" val="1816548492"/>
                    </a:ext>
                  </a:extLst>
                </a:gridCol>
              </a:tblGrid>
              <a:tr h="23177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16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32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40956904"/>
                  </a:ext>
                </a:extLst>
              </a:tr>
              <a:tr h="23177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33820378"/>
                  </a:ext>
                </a:extLst>
              </a:tr>
            </a:tbl>
          </a:graphicData>
        </a:graphic>
      </p:graphicFrame>
      <p:sp>
        <p:nvSpPr>
          <p:cNvPr id="11" name="Rectangle 3">
            <a:extLst>
              <a:ext uri="{FF2B5EF4-FFF2-40B4-BE49-F238E27FC236}">
                <a16:creationId xmlns="" xmlns:a16="http://schemas.microsoft.com/office/drawing/2014/main" id="{7C5E7805-B6FE-43F4-996A-48E2948B4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4951" y="446212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830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6" grpId="0"/>
      <p:bldP spid="47" grpId="0" animBg="1"/>
      <p:bldP spid="47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generated with high confidence">
            <a:extLst>
              <a:ext uri="{FF2B5EF4-FFF2-40B4-BE49-F238E27FC236}">
                <a16:creationId xmlns="" xmlns:a16="http://schemas.microsoft.com/office/drawing/2014/main" id="{2EB580AB-D592-4F2A-ADB1-8CE082B8EC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40D9DD01-5D32-4562-BABC-8E44C5A49E0F}"/>
              </a:ext>
            </a:extLst>
          </p:cNvPr>
          <p:cNvSpPr/>
          <p:nvPr/>
        </p:nvSpPr>
        <p:spPr>
          <a:xfrm>
            <a:off x="4530158" y="1847464"/>
            <a:ext cx="7232112" cy="779622"/>
          </a:xfrm>
          <a:prstGeom prst="roundRect">
            <a:avLst>
              <a:gd name="adj" fmla="val 50000"/>
            </a:avLst>
          </a:prstGeom>
          <a:solidFill>
            <a:srgbClr val="405A7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2800" dirty="0">
                <a:latin typeface="Ara Hamah Homs" panose="00000500000000000000" pitchFamily="2" charset="-78"/>
                <a:ea typeface="Times New Roman" panose="02020603050405020304" pitchFamily="18" charset="0"/>
                <a:cs typeface="Ara Hamah Homs" panose="00000500000000000000" pitchFamily="2" charset="-78"/>
              </a:rPr>
              <a:t>تقع مدينة جنوب شرق مكة المكرمة ، فأين يكون اتجاه القبلة لسكان هذه المدينة؟</a:t>
            </a:r>
            <a:endParaRPr lang="en-US" sz="2800" dirty="0">
              <a:latin typeface="Ara Hamah Homs" panose="00000500000000000000" pitchFamily="2" charset="-78"/>
              <a:ea typeface="Times New Roman" panose="02020603050405020304" pitchFamily="18" charset="0"/>
              <a:cs typeface="Ara Hamah Homs" panose="00000500000000000000" pitchFamily="2" charset="-78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F20960FA-0F2A-46BE-9464-A61DDA36B6A3}"/>
              </a:ext>
            </a:extLst>
          </p:cNvPr>
          <p:cNvSpPr/>
          <p:nvPr/>
        </p:nvSpPr>
        <p:spPr>
          <a:xfrm>
            <a:off x="6330652" y="369734"/>
            <a:ext cx="363112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600" dirty="0">
                <a:ln w="0"/>
                <a:solidFill>
                  <a:srgbClr val="405A72"/>
                </a:solidFill>
                <a:latin typeface="Ara Hamah Homs" panose="00000500000000000000" pitchFamily="2" charset="-78"/>
                <a:cs typeface="Ara Hamah Homs" panose="00000500000000000000" pitchFamily="2" charset="-78"/>
              </a:rPr>
              <a:t>سؤال و جواب</a:t>
            </a:r>
            <a:endParaRPr lang="en-US" sz="6600" b="0" cap="none" spc="0" dirty="0">
              <a:ln w="0"/>
              <a:solidFill>
                <a:srgbClr val="405A72"/>
              </a:solidFill>
              <a:latin typeface="Ara Hamah Homs" panose="00000500000000000000" pitchFamily="2" charset="-78"/>
              <a:cs typeface="Ara Hamah Homs" panose="00000500000000000000" pitchFamily="2" charset="-78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="" xmlns:a16="http://schemas.microsoft.com/office/drawing/2014/main" id="{5E4BDBC8-684B-44D3-A8F0-BE9AD9AA5CAA}"/>
              </a:ext>
            </a:extLst>
          </p:cNvPr>
          <p:cNvSpPr/>
          <p:nvPr/>
        </p:nvSpPr>
        <p:spPr>
          <a:xfrm>
            <a:off x="4385014" y="2893014"/>
            <a:ext cx="7232112" cy="3163072"/>
          </a:xfrm>
          <a:prstGeom prst="roundRect">
            <a:avLst>
              <a:gd name="adj" fmla="val 22468"/>
            </a:avLst>
          </a:prstGeom>
          <a:solidFill>
            <a:srgbClr val="84DCF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3200" dirty="0">
                <a:solidFill>
                  <a:srgbClr val="405A7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a Hamah Homs" panose="00000500000000000000" pitchFamily="2" charset="-78"/>
              </a:rPr>
              <a:t>الإجابة: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ar-SA" sz="3200" dirty="0">
              <a:solidFill>
                <a:srgbClr val="405A72"/>
              </a:solidFill>
              <a:latin typeface="Calibri" panose="020F0502020204030204" pitchFamily="34" charset="0"/>
              <a:ea typeface="Times New Roman" panose="02020603050405020304" pitchFamily="18" charset="0"/>
              <a:cs typeface="Ara Hamah Homs" panose="00000500000000000000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ar-SA" sz="3200" dirty="0">
              <a:solidFill>
                <a:srgbClr val="405A72"/>
              </a:solidFill>
              <a:latin typeface="Calibri" panose="020F0502020204030204" pitchFamily="34" charset="0"/>
              <a:ea typeface="Times New Roman" panose="02020603050405020304" pitchFamily="18" charset="0"/>
              <a:cs typeface="Ara Hamah Homs" panose="00000500000000000000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ar-SA" sz="3200" dirty="0">
              <a:solidFill>
                <a:srgbClr val="405A72"/>
              </a:solidFill>
              <a:latin typeface="Calibri" panose="020F0502020204030204" pitchFamily="34" charset="0"/>
              <a:ea typeface="Times New Roman" panose="02020603050405020304" pitchFamily="18" charset="0"/>
              <a:cs typeface="Ara Hamah Homs" panose="00000500000000000000" pitchFamily="2" charset="-78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="" xmlns:a16="http://schemas.microsoft.com/office/drawing/2014/main" id="{7C5E7805-B6FE-43F4-996A-48E2948B4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4951" y="446212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pic>
        <p:nvPicPr>
          <p:cNvPr id="8" name="صورة 1">
            <a:extLst>
              <a:ext uri="{FF2B5EF4-FFF2-40B4-BE49-F238E27FC236}">
                <a16:creationId xmlns="" xmlns:a16="http://schemas.microsoft.com/office/drawing/2014/main" id="{39D6CF2F-0711-45D7-B4BE-A41CBDCA4F9D}"/>
              </a:ext>
            </a:extLst>
          </p:cNvPr>
          <p:cNvPicPr/>
          <p:nvPr/>
        </p:nvPicPr>
        <p:blipFill>
          <a:blip r:embed="rId3" cstate="print"/>
          <a:srcRect l="33902" t="44477" r="45657" b="31657"/>
          <a:stretch>
            <a:fillRect/>
          </a:stretch>
        </p:blipFill>
        <p:spPr bwMode="auto">
          <a:xfrm>
            <a:off x="8615364" y="3891578"/>
            <a:ext cx="2559366" cy="172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3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6" grpId="0"/>
      <p:bldP spid="47" grpId="0" animBg="1"/>
      <p:bldP spid="47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generated with high confidence">
            <a:extLst>
              <a:ext uri="{FF2B5EF4-FFF2-40B4-BE49-F238E27FC236}">
                <a16:creationId xmlns="" xmlns:a16="http://schemas.microsoft.com/office/drawing/2014/main" id="{2EB580AB-D592-4F2A-ADB1-8CE082B8EC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40D9DD01-5D32-4562-BABC-8E44C5A49E0F}"/>
              </a:ext>
            </a:extLst>
          </p:cNvPr>
          <p:cNvSpPr/>
          <p:nvPr/>
        </p:nvSpPr>
        <p:spPr>
          <a:xfrm>
            <a:off x="4573701" y="654185"/>
            <a:ext cx="7232112" cy="1918741"/>
          </a:xfrm>
          <a:prstGeom prst="roundRect">
            <a:avLst>
              <a:gd name="adj" fmla="val 50000"/>
            </a:avLst>
          </a:prstGeom>
          <a:solidFill>
            <a:srgbClr val="405A7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bg1"/>
                </a:solidFill>
                <a:latin typeface="Ara Hamah Homs" panose="00000500000000000000" pitchFamily="2" charset="-78"/>
                <a:ea typeface="AlSharkTitle" panose="020B0800040000020004" pitchFamily="34" charset="-78"/>
                <a:cs typeface="Ara Hamah Homs" panose="00000500000000000000" pitchFamily="2" charset="-78"/>
              </a:rPr>
              <a:t>أوجدي قيمة المقدار                      </a:t>
            </a:r>
          </a:p>
        </p:txBody>
      </p:sp>
      <p:grpSp>
        <p:nvGrpSpPr>
          <p:cNvPr id="6" name="مجموعة 4">
            <a:extLst>
              <a:ext uri="{FF2B5EF4-FFF2-40B4-BE49-F238E27FC236}">
                <a16:creationId xmlns="" xmlns:a16="http://schemas.microsoft.com/office/drawing/2014/main" id="{53BB1784-E1F6-462F-94AA-155F6BCFE90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866382" y="3200400"/>
            <a:ext cx="4054475" cy="457200"/>
            <a:chOff x="1303273" y="1895"/>
            <a:chExt cx="4053840" cy="1128772"/>
          </a:xfrm>
          <a:solidFill>
            <a:srgbClr val="84DCF4"/>
          </a:solidFill>
          <a:effectLst/>
        </p:grpSpPr>
        <p:sp>
          <p:nvSpPr>
            <p:cNvPr id="7" name="خماسي 14">
              <a:extLst>
                <a:ext uri="{FF2B5EF4-FFF2-40B4-BE49-F238E27FC236}">
                  <a16:creationId xmlns="" xmlns:a16="http://schemas.microsoft.com/office/drawing/2014/main" id="{2DD49B41-2C15-4AA2-B77E-5533CCD62DE0}"/>
                </a:ext>
              </a:extLst>
            </p:cNvPr>
            <p:cNvSpPr/>
            <p:nvPr/>
          </p:nvSpPr>
          <p:spPr>
            <a:xfrm rot="10800000">
              <a:off x="1303273" y="1895"/>
              <a:ext cx="4053840" cy="1128772"/>
            </a:xfrm>
            <a:prstGeom prst="round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sp>
        <p:sp>
          <p:nvSpPr>
            <p:cNvPr id="8" name="خماسي 4">
              <a:extLst>
                <a:ext uri="{FF2B5EF4-FFF2-40B4-BE49-F238E27FC236}">
                  <a16:creationId xmlns="" xmlns:a16="http://schemas.microsoft.com/office/drawing/2014/main" id="{E886D36D-0B3D-46AD-A163-239F4E477B73}"/>
                </a:ext>
              </a:extLst>
            </p:cNvPr>
            <p:cNvSpPr/>
            <p:nvPr/>
          </p:nvSpPr>
          <p:spPr>
            <a:xfrm>
              <a:off x="1585804" y="1895"/>
              <a:ext cx="3771309" cy="1128772"/>
            </a:xfrm>
            <a:prstGeom prst="round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497757" tIns="205740" rIns="384048" bIns="205740" spcCol="1270" anchor="ctr"/>
            <a:lstStyle/>
            <a:p>
              <a:pPr algn="ctr" defTabSz="2400300" rtl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ar-SA" sz="2400" dirty="0">
                  <a:solidFill>
                    <a:srgbClr val="405A72"/>
                  </a:solidFill>
                  <a:latin typeface="Ara Hamah Homs" panose="00000500000000000000" pitchFamily="2" charset="-78"/>
                  <a:cs typeface="Ara Hamah Homs" panose="00000500000000000000" pitchFamily="2" charset="-78"/>
                </a:rPr>
                <a:t>0.7</a:t>
              </a:r>
              <a:endParaRPr lang="ar-JO" sz="3200" dirty="0">
                <a:solidFill>
                  <a:srgbClr val="405A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 Hamah Homs" panose="00000500000000000000" pitchFamily="2" charset="-78"/>
                <a:cs typeface="Ara Hamah Homs" panose="00000500000000000000" pitchFamily="2" charset="-78"/>
              </a:endParaRPr>
            </a:p>
          </p:txBody>
        </p:sp>
      </p:grpSp>
      <p:sp>
        <p:nvSpPr>
          <p:cNvPr id="9" name="شكل بيضاوي 5">
            <a:extLst>
              <a:ext uri="{FF2B5EF4-FFF2-40B4-BE49-F238E27FC236}">
                <a16:creationId xmlns="" xmlns:a16="http://schemas.microsoft.com/office/drawing/2014/main" id="{9F59B9B8-9835-4F0F-81A6-AB2EF8E40739}"/>
              </a:ext>
            </a:extLst>
          </p:cNvPr>
          <p:cNvSpPr/>
          <p:nvPr/>
        </p:nvSpPr>
        <p:spPr>
          <a:xfrm flipH="1">
            <a:off x="10689537" y="3200982"/>
            <a:ext cx="462520" cy="457178"/>
          </a:xfrm>
          <a:prstGeom prst="roundRect">
            <a:avLst/>
          </a:prstGeom>
          <a:solidFill>
            <a:srgbClr val="84DCF4"/>
          </a:solidFill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sp>
      <p:grpSp>
        <p:nvGrpSpPr>
          <p:cNvPr id="10" name="مجموعة 17">
            <a:extLst>
              <a:ext uri="{FF2B5EF4-FFF2-40B4-BE49-F238E27FC236}">
                <a16:creationId xmlns="" xmlns:a16="http://schemas.microsoft.com/office/drawing/2014/main" id="{541E51EC-8E7B-4114-A8EE-F7F8325C260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866382" y="4416897"/>
            <a:ext cx="4054475" cy="457200"/>
            <a:chOff x="1303273" y="1895"/>
            <a:chExt cx="4053840" cy="1128772"/>
          </a:xfrm>
          <a:solidFill>
            <a:srgbClr val="84DCF4"/>
          </a:solidFill>
          <a:effectLst/>
        </p:grpSpPr>
        <p:sp>
          <p:nvSpPr>
            <p:cNvPr id="11" name="خماسي 18">
              <a:extLst>
                <a:ext uri="{FF2B5EF4-FFF2-40B4-BE49-F238E27FC236}">
                  <a16:creationId xmlns="" xmlns:a16="http://schemas.microsoft.com/office/drawing/2014/main" id="{400DDD35-8859-4135-A887-C72A404F7B67}"/>
                </a:ext>
              </a:extLst>
            </p:cNvPr>
            <p:cNvSpPr/>
            <p:nvPr/>
          </p:nvSpPr>
          <p:spPr>
            <a:xfrm rot="10800000">
              <a:off x="1303273" y="1895"/>
              <a:ext cx="4053840" cy="1128772"/>
            </a:xfrm>
            <a:prstGeom prst="round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12" name="خماسي 4">
              <a:extLst>
                <a:ext uri="{FF2B5EF4-FFF2-40B4-BE49-F238E27FC236}">
                  <a16:creationId xmlns="" xmlns:a16="http://schemas.microsoft.com/office/drawing/2014/main" id="{9DCF1FA3-5A4D-4EE9-A32A-F835B32E5FAF}"/>
                </a:ext>
              </a:extLst>
            </p:cNvPr>
            <p:cNvSpPr/>
            <p:nvPr/>
          </p:nvSpPr>
          <p:spPr>
            <a:xfrm rot="21600000">
              <a:off x="1585804" y="1895"/>
              <a:ext cx="3771309" cy="1128772"/>
            </a:xfrm>
            <a:prstGeom prst="round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497757" tIns="205740" rIns="384048" bIns="205740" spcCol="1270" anchor="ctr"/>
            <a:lstStyle/>
            <a:p>
              <a:pPr algn="ctr" defTabSz="2400300" rtl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ar-SA" sz="2400" dirty="0">
                  <a:solidFill>
                    <a:srgbClr val="405A72"/>
                  </a:solidFill>
                  <a:latin typeface="Ara Hamah Homs" panose="00000500000000000000" pitchFamily="2" charset="-78"/>
                  <a:cs typeface="Ara Hamah Homs" panose="00000500000000000000" pitchFamily="2" charset="-78"/>
                </a:rPr>
                <a:t>0.2</a:t>
              </a:r>
              <a:endParaRPr lang="ar-JO" sz="3200" dirty="0">
                <a:solidFill>
                  <a:srgbClr val="405A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 Hamah Homs" panose="00000500000000000000" pitchFamily="2" charset="-78"/>
                <a:cs typeface="Ara Hamah Homs" panose="00000500000000000000" pitchFamily="2" charset="-78"/>
              </a:endParaRPr>
            </a:p>
          </p:txBody>
        </p:sp>
      </p:grpSp>
      <p:sp>
        <p:nvSpPr>
          <p:cNvPr id="13" name="شكل بيضاوي 20">
            <a:extLst>
              <a:ext uri="{FF2B5EF4-FFF2-40B4-BE49-F238E27FC236}">
                <a16:creationId xmlns="" xmlns:a16="http://schemas.microsoft.com/office/drawing/2014/main" id="{EF5C27D4-407B-4252-A8E7-8500E4177614}"/>
              </a:ext>
            </a:extLst>
          </p:cNvPr>
          <p:cNvSpPr/>
          <p:nvPr/>
        </p:nvSpPr>
        <p:spPr>
          <a:xfrm flipH="1">
            <a:off x="10689537" y="4417666"/>
            <a:ext cx="462520" cy="457178"/>
          </a:xfrm>
          <a:prstGeom prst="roundRect">
            <a:avLst/>
          </a:prstGeom>
          <a:solidFill>
            <a:srgbClr val="84DCF4"/>
          </a:solidFill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sp>
      <p:grpSp>
        <p:nvGrpSpPr>
          <p:cNvPr id="14" name="مجموعة 21">
            <a:extLst>
              <a:ext uri="{FF2B5EF4-FFF2-40B4-BE49-F238E27FC236}">
                <a16:creationId xmlns="" xmlns:a16="http://schemas.microsoft.com/office/drawing/2014/main" id="{BF0F83DE-7D1C-4866-AD54-4DA26F8CD5F3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866382" y="3794580"/>
            <a:ext cx="4054475" cy="457200"/>
            <a:chOff x="1303273" y="1895"/>
            <a:chExt cx="4053840" cy="1128772"/>
          </a:xfrm>
          <a:solidFill>
            <a:srgbClr val="84DCF4"/>
          </a:solidFill>
          <a:effectLst/>
        </p:grpSpPr>
        <p:sp>
          <p:nvSpPr>
            <p:cNvPr id="15" name="خماسي 22">
              <a:extLst>
                <a:ext uri="{FF2B5EF4-FFF2-40B4-BE49-F238E27FC236}">
                  <a16:creationId xmlns="" xmlns:a16="http://schemas.microsoft.com/office/drawing/2014/main" id="{4BD0E386-2F8F-4656-96D2-F7311B5C11D4}"/>
                </a:ext>
              </a:extLst>
            </p:cNvPr>
            <p:cNvSpPr/>
            <p:nvPr/>
          </p:nvSpPr>
          <p:spPr>
            <a:xfrm rot="10800000">
              <a:off x="1303273" y="1895"/>
              <a:ext cx="4053840" cy="1128772"/>
            </a:xfrm>
            <a:prstGeom prst="round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خماسي 4">
              <a:extLst>
                <a:ext uri="{FF2B5EF4-FFF2-40B4-BE49-F238E27FC236}">
                  <a16:creationId xmlns="" xmlns:a16="http://schemas.microsoft.com/office/drawing/2014/main" id="{A9070646-89CE-413A-B52E-1B6F6DDC4C10}"/>
                </a:ext>
              </a:extLst>
            </p:cNvPr>
            <p:cNvSpPr/>
            <p:nvPr/>
          </p:nvSpPr>
          <p:spPr>
            <a:xfrm rot="21600000">
              <a:off x="1585804" y="1895"/>
              <a:ext cx="3771309" cy="1128772"/>
            </a:xfrm>
            <a:prstGeom prst="round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497757" tIns="205740" rIns="384048" bIns="205740" spcCol="1270" anchor="ctr"/>
            <a:lstStyle/>
            <a:p>
              <a:pPr algn="ctr" defTabSz="2400300" rtl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ar-SA" sz="2400" dirty="0">
                  <a:solidFill>
                    <a:srgbClr val="405A72"/>
                  </a:solidFill>
                  <a:latin typeface="Ara Hamah Homs" panose="00000500000000000000" pitchFamily="2" charset="-78"/>
                  <a:cs typeface="Ara Hamah Homs" panose="00000500000000000000" pitchFamily="2" charset="-78"/>
                </a:rPr>
                <a:t>0.5</a:t>
              </a:r>
              <a:endParaRPr lang="ar-JO" sz="3200" dirty="0">
                <a:solidFill>
                  <a:srgbClr val="405A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 Hamah Homs" panose="00000500000000000000" pitchFamily="2" charset="-78"/>
                <a:cs typeface="Ara Hamah Homs" panose="00000500000000000000" pitchFamily="2" charset="-78"/>
              </a:endParaRPr>
            </a:p>
          </p:txBody>
        </p:sp>
      </p:grpSp>
      <p:sp>
        <p:nvSpPr>
          <p:cNvPr id="17" name="شكل بيضاوي 24">
            <a:extLst>
              <a:ext uri="{FF2B5EF4-FFF2-40B4-BE49-F238E27FC236}">
                <a16:creationId xmlns="" xmlns:a16="http://schemas.microsoft.com/office/drawing/2014/main" id="{6BD6A222-4A99-4F9D-A170-748F3B235F9D}"/>
              </a:ext>
            </a:extLst>
          </p:cNvPr>
          <p:cNvSpPr/>
          <p:nvPr/>
        </p:nvSpPr>
        <p:spPr>
          <a:xfrm flipH="1">
            <a:off x="10689537" y="3793947"/>
            <a:ext cx="462520" cy="457178"/>
          </a:xfrm>
          <a:prstGeom prst="roundRect">
            <a:avLst/>
          </a:prstGeom>
          <a:solidFill>
            <a:srgbClr val="84DCF4"/>
          </a:solidFill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sp>
      <p:pic>
        <p:nvPicPr>
          <p:cNvPr id="18" name="علامة صح">
            <a:extLst>
              <a:ext uri="{FF2B5EF4-FFF2-40B4-BE49-F238E27FC236}">
                <a16:creationId xmlns="" xmlns:a16="http://schemas.microsoft.com/office/drawing/2014/main" id="{61F016B7-F018-47C7-AC38-49D0F292FF3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395" y="3286125"/>
            <a:ext cx="288925" cy="287338"/>
          </a:xfrm>
          <a:prstGeom prst="roundRect">
            <a:avLst/>
          </a:prstGeom>
          <a:solidFill>
            <a:srgbClr val="84DCF4"/>
          </a:solidFill>
          <a:ln>
            <a:noFill/>
          </a:ln>
          <a:effectLst/>
          <a:extLst/>
        </p:spPr>
      </p:pic>
      <p:pic>
        <p:nvPicPr>
          <p:cNvPr id="19" name="علامة خطأ 1">
            <a:extLst>
              <a:ext uri="{FF2B5EF4-FFF2-40B4-BE49-F238E27FC236}">
                <a16:creationId xmlns="" xmlns:a16="http://schemas.microsoft.com/office/drawing/2014/main" id="{35A5DC57-6BD8-4F69-BD1B-B37B9E08D77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395" y="4502622"/>
            <a:ext cx="288925" cy="287338"/>
          </a:xfrm>
          <a:prstGeom prst="roundRect">
            <a:avLst/>
          </a:prstGeom>
          <a:solidFill>
            <a:srgbClr val="84DCF4"/>
          </a:solidFill>
          <a:ln>
            <a:noFill/>
          </a:ln>
          <a:effectLst/>
          <a:extLst/>
        </p:spPr>
      </p:pic>
      <p:pic>
        <p:nvPicPr>
          <p:cNvPr id="20" name="علامة خطأ 2">
            <a:extLst>
              <a:ext uri="{FF2B5EF4-FFF2-40B4-BE49-F238E27FC236}">
                <a16:creationId xmlns="" xmlns:a16="http://schemas.microsoft.com/office/drawing/2014/main" id="{A0C52588-8979-47A2-B5F2-F98059DE48D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395" y="3878717"/>
            <a:ext cx="288925" cy="287338"/>
          </a:xfrm>
          <a:prstGeom prst="roundRect">
            <a:avLst/>
          </a:prstGeom>
          <a:solidFill>
            <a:srgbClr val="84DCF4"/>
          </a:solidFill>
          <a:ln>
            <a:noFill/>
          </a:ln>
          <a:effectLst/>
          <a:extLst/>
        </p:spPr>
      </p:pic>
      <p:grpSp>
        <p:nvGrpSpPr>
          <p:cNvPr id="21" name="مجموعة 21">
            <a:extLst>
              <a:ext uri="{FF2B5EF4-FFF2-40B4-BE49-F238E27FC236}">
                <a16:creationId xmlns="" xmlns:a16="http://schemas.microsoft.com/office/drawing/2014/main" id="{482253FC-9817-435F-8EF3-0385A34ECCF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866382" y="5050172"/>
            <a:ext cx="4054475" cy="457200"/>
            <a:chOff x="1303273" y="1895"/>
            <a:chExt cx="4053840" cy="1128772"/>
          </a:xfrm>
          <a:solidFill>
            <a:srgbClr val="84DCF4"/>
          </a:solidFill>
          <a:effectLst/>
        </p:grpSpPr>
        <p:sp>
          <p:nvSpPr>
            <p:cNvPr id="22" name="خماسي 22">
              <a:extLst>
                <a:ext uri="{FF2B5EF4-FFF2-40B4-BE49-F238E27FC236}">
                  <a16:creationId xmlns="" xmlns:a16="http://schemas.microsoft.com/office/drawing/2014/main" id="{DEFCF705-B420-4EC4-9FAD-AEED3D1DCC8C}"/>
                </a:ext>
              </a:extLst>
            </p:cNvPr>
            <p:cNvSpPr/>
            <p:nvPr/>
          </p:nvSpPr>
          <p:spPr>
            <a:xfrm rot="10800000">
              <a:off x="1303273" y="1895"/>
              <a:ext cx="4053840" cy="1128772"/>
            </a:xfrm>
            <a:prstGeom prst="round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خماسي 4">
              <a:extLst>
                <a:ext uri="{FF2B5EF4-FFF2-40B4-BE49-F238E27FC236}">
                  <a16:creationId xmlns="" xmlns:a16="http://schemas.microsoft.com/office/drawing/2014/main" id="{17070D37-C6FB-4269-B457-C14491EB8834}"/>
                </a:ext>
              </a:extLst>
            </p:cNvPr>
            <p:cNvSpPr/>
            <p:nvPr/>
          </p:nvSpPr>
          <p:spPr>
            <a:xfrm rot="21600000">
              <a:off x="1585804" y="1895"/>
              <a:ext cx="3771309" cy="1128772"/>
            </a:xfrm>
            <a:prstGeom prst="round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497757" tIns="205740" rIns="384048" bIns="205740" spcCol="1270" anchor="ctr"/>
            <a:lstStyle/>
            <a:p>
              <a:pPr algn="ctr" defTabSz="2400300" rtl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ar-SA" sz="2400" dirty="0">
                  <a:solidFill>
                    <a:srgbClr val="405A72"/>
                  </a:solidFill>
                  <a:latin typeface="Ara Hamah Homs" panose="00000500000000000000" pitchFamily="2" charset="-78"/>
                  <a:cs typeface="Ara Hamah Homs" panose="00000500000000000000" pitchFamily="2" charset="-78"/>
                </a:rPr>
                <a:t>0.9</a:t>
              </a:r>
              <a:endParaRPr lang="ar-JO" sz="3200" dirty="0">
                <a:solidFill>
                  <a:srgbClr val="405A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 Hamah Homs" panose="00000500000000000000" pitchFamily="2" charset="-78"/>
                <a:cs typeface="Ara Hamah Homs" panose="00000500000000000000" pitchFamily="2" charset="-78"/>
              </a:endParaRPr>
            </a:p>
          </p:txBody>
        </p:sp>
      </p:grpSp>
      <p:sp>
        <p:nvSpPr>
          <p:cNvPr id="24" name="شكل بيضاوي 24">
            <a:extLst>
              <a:ext uri="{FF2B5EF4-FFF2-40B4-BE49-F238E27FC236}">
                <a16:creationId xmlns="" xmlns:a16="http://schemas.microsoft.com/office/drawing/2014/main" id="{95AD301F-D4E6-48B9-B183-2C4FE91D78DF}"/>
              </a:ext>
            </a:extLst>
          </p:cNvPr>
          <p:cNvSpPr/>
          <p:nvPr/>
        </p:nvSpPr>
        <p:spPr>
          <a:xfrm flipH="1">
            <a:off x="10689537" y="5049539"/>
            <a:ext cx="462520" cy="457178"/>
          </a:xfrm>
          <a:prstGeom prst="roundRect">
            <a:avLst/>
          </a:prstGeom>
          <a:solidFill>
            <a:srgbClr val="84DCF4"/>
          </a:solidFill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sp>
      <p:pic>
        <p:nvPicPr>
          <p:cNvPr id="25" name="علامة خطأ 2">
            <a:extLst>
              <a:ext uri="{FF2B5EF4-FFF2-40B4-BE49-F238E27FC236}">
                <a16:creationId xmlns="" xmlns:a16="http://schemas.microsoft.com/office/drawing/2014/main" id="{BB2A52EE-51EB-48C0-956E-0A533E4E9E91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395" y="5134309"/>
            <a:ext cx="288925" cy="287338"/>
          </a:xfrm>
          <a:prstGeom prst="roundRect">
            <a:avLst/>
          </a:prstGeom>
          <a:solidFill>
            <a:srgbClr val="84DCF4"/>
          </a:solidFill>
          <a:ln>
            <a:noFill/>
          </a:ln>
          <a:effectLst/>
          <a:extLst/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63EF23A-B007-4A3C-BAE9-3E5E04A8EA40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</a:blip>
          <a:stretch>
            <a:fillRect/>
          </a:stretch>
        </p:blipFill>
        <p:spPr>
          <a:xfrm>
            <a:off x="5417128" y="1258082"/>
            <a:ext cx="2125463" cy="83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5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i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generated with high confidence">
            <a:extLst>
              <a:ext uri="{FF2B5EF4-FFF2-40B4-BE49-F238E27FC236}">
                <a16:creationId xmlns="" xmlns:a16="http://schemas.microsoft.com/office/drawing/2014/main" id="{2EB580AB-D592-4F2A-ADB1-8CE082B8EC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F20960FA-0F2A-46BE-9464-A61DDA36B6A3}"/>
              </a:ext>
            </a:extLst>
          </p:cNvPr>
          <p:cNvSpPr/>
          <p:nvPr/>
        </p:nvSpPr>
        <p:spPr>
          <a:xfrm>
            <a:off x="7149788" y="369734"/>
            <a:ext cx="199285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600" dirty="0">
                <a:ln w="0"/>
                <a:solidFill>
                  <a:srgbClr val="405A72"/>
                </a:solidFill>
                <a:latin typeface="Ara Hamah Homs" panose="00000500000000000000" pitchFamily="2" charset="-78"/>
                <a:cs typeface="Ara Hamah Homs" panose="00000500000000000000" pitchFamily="2" charset="-78"/>
              </a:rPr>
              <a:t>الجواب</a:t>
            </a:r>
            <a:endParaRPr lang="en-US" sz="6600" b="0" cap="none" spc="0" dirty="0">
              <a:ln w="0"/>
              <a:solidFill>
                <a:srgbClr val="405A72"/>
              </a:solidFill>
              <a:latin typeface="Ara Hamah Homs" panose="00000500000000000000" pitchFamily="2" charset="-78"/>
              <a:cs typeface="Ara Hamah Homs" panose="00000500000000000000" pitchFamily="2" charset="-78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="" xmlns:a16="http://schemas.microsoft.com/office/drawing/2014/main" id="{5E4BDBC8-684B-44D3-A8F0-BE9AD9AA5CAA}"/>
              </a:ext>
            </a:extLst>
          </p:cNvPr>
          <p:cNvSpPr/>
          <p:nvPr/>
        </p:nvSpPr>
        <p:spPr>
          <a:xfrm>
            <a:off x="4530158" y="2103304"/>
            <a:ext cx="7232112" cy="3163072"/>
          </a:xfrm>
          <a:prstGeom prst="roundRect">
            <a:avLst>
              <a:gd name="adj" fmla="val 22468"/>
            </a:avLst>
          </a:prstGeom>
          <a:solidFill>
            <a:srgbClr val="84DCF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ar-SA" sz="3200" dirty="0">
              <a:solidFill>
                <a:srgbClr val="405A72"/>
              </a:solidFill>
              <a:latin typeface="Ara Hamah Homs" panose="00000500000000000000" pitchFamily="2" charset="-78"/>
              <a:ea typeface="Times New Roman" panose="02020603050405020304" pitchFamily="18" charset="0"/>
              <a:cs typeface="Ara Hamah Homs" panose="000005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F729A46-7F78-42EB-8D53-81D347940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1058" y="2407418"/>
            <a:ext cx="1922688" cy="7726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2C1583D-E950-48D8-8611-C46E468525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6843" y="3319579"/>
            <a:ext cx="1796902" cy="7726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E43C38F-4B44-4298-A541-C16485936E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2991" y="4231739"/>
            <a:ext cx="3647705" cy="77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95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 animBg="1"/>
      <p:bldP spid="47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generated with high confidence">
            <a:extLst>
              <a:ext uri="{FF2B5EF4-FFF2-40B4-BE49-F238E27FC236}">
                <a16:creationId xmlns="" xmlns:a16="http://schemas.microsoft.com/office/drawing/2014/main" id="{2EB580AB-D592-4F2A-ADB1-8CE082B8EC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40D9DD01-5D32-4562-BABC-8E44C5A49E0F}"/>
              </a:ext>
            </a:extLst>
          </p:cNvPr>
          <p:cNvSpPr/>
          <p:nvPr/>
        </p:nvSpPr>
        <p:spPr>
          <a:xfrm>
            <a:off x="4530158" y="1847464"/>
            <a:ext cx="7232112" cy="779622"/>
          </a:xfrm>
          <a:prstGeom prst="roundRect">
            <a:avLst>
              <a:gd name="adj" fmla="val 50000"/>
            </a:avLst>
          </a:prstGeom>
          <a:solidFill>
            <a:srgbClr val="405A7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4000">
                <a:latin typeface="Ara Hamah Homs" panose="00000500000000000000" pitchFamily="2" charset="-78"/>
                <a:ea typeface="Times New Roman" panose="02020603050405020304" pitchFamily="18" charset="0"/>
                <a:cs typeface="Ara Hamah Homs" panose="00000500000000000000" pitchFamily="2" charset="-78"/>
              </a:rPr>
              <a:t>أوجدي ناتج  4 × 15 +  12 ÷  3</a:t>
            </a:r>
            <a:endParaRPr lang="en-US" sz="4000" dirty="0">
              <a:latin typeface="Ara Hamah Homs" panose="00000500000000000000" pitchFamily="2" charset="-78"/>
              <a:ea typeface="Times New Roman" panose="02020603050405020304" pitchFamily="18" charset="0"/>
              <a:cs typeface="Ara Hamah Homs" panose="00000500000000000000" pitchFamily="2" charset="-78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F20960FA-0F2A-46BE-9464-A61DDA36B6A3}"/>
              </a:ext>
            </a:extLst>
          </p:cNvPr>
          <p:cNvSpPr/>
          <p:nvPr/>
        </p:nvSpPr>
        <p:spPr>
          <a:xfrm>
            <a:off x="6330652" y="369734"/>
            <a:ext cx="363112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600" dirty="0">
                <a:ln w="0"/>
                <a:solidFill>
                  <a:srgbClr val="405A72"/>
                </a:solidFill>
                <a:latin typeface="Ara Hamah Homs" panose="00000500000000000000" pitchFamily="2" charset="-78"/>
                <a:cs typeface="Ara Hamah Homs" panose="00000500000000000000" pitchFamily="2" charset="-78"/>
              </a:rPr>
              <a:t>سؤال و جواب</a:t>
            </a:r>
            <a:endParaRPr lang="en-US" sz="6600" b="0" cap="none" spc="0" dirty="0">
              <a:ln w="0"/>
              <a:solidFill>
                <a:srgbClr val="405A72"/>
              </a:solidFill>
              <a:latin typeface="Ara Hamah Homs" panose="00000500000000000000" pitchFamily="2" charset="-78"/>
              <a:cs typeface="Ara Hamah Homs" panose="00000500000000000000" pitchFamily="2" charset="-78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="" xmlns:a16="http://schemas.microsoft.com/office/drawing/2014/main" id="{5E4BDBC8-684B-44D3-A8F0-BE9AD9AA5CAA}"/>
              </a:ext>
            </a:extLst>
          </p:cNvPr>
          <p:cNvSpPr/>
          <p:nvPr/>
        </p:nvSpPr>
        <p:spPr>
          <a:xfrm>
            <a:off x="4238895" y="2778714"/>
            <a:ext cx="7232112" cy="3163072"/>
          </a:xfrm>
          <a:prstGeom prst="roundRect">
            <a:avLst>
              <a:gd name="adj" fmla="val 22468"/>
            </a:avLst>
          </a:prstGeom>
          <a:solidFill>
            <a:srgbClr val="84DCF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4000" dirty="0">
                <a:solidFill>
                  <a:srgbClr val="405A7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a Hamah Homs" panose="00000500000000000000" pitchFamily="2" charset="-78"/>
              </a:rPr>
              <a:t>الإجابة: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3200" dirty="0">
                <a:solidFill>
                  <a:srgbClr val="405A7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a Hamah Homs" panose="00000500000000000000" pitchFamily="2" charset="-78"/>
              </a:rPr>
              <a:t>4 × 15 +  12 ÷  3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3200" dirty="0">
                <a:solidFill>
                  <a:srgbClr val="405A7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a Hamah Homs" panose="00000500000000000000" pitchFamily="2" charset="-78"/>
              </a:rPr>
              <a:t>60 + 4 = 64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ar-SA" sz="3200" dirty="0">
              <a:solidFill>
                <a:srgbClr val="405A72"/>
              </a:solidFill>
              <a:latin typeface="Calibri" panose="020F0502020204030204" pitchFamily="34" charset="0"/>
              <a:ea typeface="Times New Roman" panose="02020603050405020304" pitchFamily="18" charset="0"/>
              <a:cs typeface="Ara Hamah Homs" panose="00000500000000000000" pitchFamily="2" charset="-78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="" xmlns:a16="http://schemas.microsoft.com/office/drawing/2014/main" id="{7C5E7805-B6FE-43F4-996A-48E2948B4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4951" y="446212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3318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6" grpId="0"/>
      <p:bldP spid="47" grpId="0" animBg="1"/>
      <p:bldP spid="4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generated with high confidence">
            <a:extLst>
              <a:ext uri="{FF2B5EF4-FFF2-40B4-BE49-F238E27FC236}">
                <a16:creationId xmlns="" xmlns:a16="http://schemas.microsoft.com/office/drawing/2014/main" id="{2EB580AB-D592-4F2A-ADB1-8CE082B8EC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="" xmlns:a16="http://schemas.microsoft.com/office/drawing/2014/main" id="{40D9DD01-5D32-4562-BABC-8E44C5A49E0F}"/>
                  </a:ext>
                </a:extLst>
              </p:cNvPr>
              <p:cNvSpPr/>
              <p:nvPr/>
            </p:nvSpPr>
            <p:spPr>
              <a:xfrm>
                <a:off x="4573701" y="654185"/>
                <a:ext cx="7232112" cy="1918741"/>
              </a:xfrm>
              <a:prstGeom prst="roundRect">
                <a:avLst>
                  <a:gd name="adj" fmla="val 50000"/>
                </a:avLst>
              </a:prstGeom>
              <a:solidFill>
                <a:srgbClr val="405A7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ar-SA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lSharkTitle" panose="020B0800040000020004" pitchFamily="34" charset="-78"/>
                              <a:cs typeface="Ara Hamah Homs" panose="00000500000000000000" pitchFamily="2" charset="-78"/>
                            </a:rPr>
                          </m:ctrlPr>
                        </m:radPr>
                        <m:deg/>
                        <m:e>
                          <m:r>
                            <a:rPr lang="ar-SA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lSharkTitle" panose="020B0800040000020004" pitchFamily="34" charset="-78"/>
                              <a:cs typeface="Ara Hamah Homs" panose="00000500000000000000" pitchFamily="2" charset="-78"/>
                            </a:rPr>
                            <m:t>2</m:t>
                          </m:r>
                        </m:e>
                      </m:rad>
                      <m:r>
                        <a:rPr lang="ar-SA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lSharkTitle" panose="020B0800040000020004" pitchFamily="34" charset="-78"/>
                          <a:cs typeface="Ara Hamah Homs" panose="00000500000000000000" pitchFamily="2" charset="-78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ar-SA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lSharkTitle" panose="020B0800040000020004" pitchFamily="34" charset="-78"/>
                              <a:cs typeface="Ara Hamah Homs" panose="00000500000000000000" pitchFamily="2" charset="-78"/>
                            </a:rPr>
                          </m:ctrlPr>
                        </m:radPr>
                        <m:deg/>
                        <m:e>
                          <m:r>
                            <a:rPr lang="ar-SA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lSharkTitle" panose="020B0800040000020004" pitchFamily="34" charset="-78"/>
                              <a:cs typeface="Ara Hamah Homs" panose="00000500000000000000" pitchFamily="2" charset="-78"/>
                            </a:rPr>
                            <m:t>54</m:t>
                          </m:r>
                        </m:e>
                      </m:rad>
                      <m:r>
                        <a:rPr lang="ar-SA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lSharkTitle" panose="020B0800040000020004" pitchFamily="34" charset="-78"/>
                          <a:cs typeface="Ara Hamah Homs" panose="00000500000000000000" pitchFamily="2" charset="-78"/>
                        </a:rPr>
                        <m:t>+</m:t>
                      </m:r>
                      <m:r>
                        <a:rPr lang="ar-SA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lSharkTitle" panose="020B0800040000020004" pitchFamily="34" charset="-78"/>
                          <a:cs typeface="Ara Hamah Homs" panose="00000500000000000000" pitchFamily="2" charset="-78"/>
                        </a:rPr>
                        <m:t>5</m:t>
                      </m:r>
                      <m:rad>
                        <m:radPr>
                          <m:degHide m:val="on"/>
                          <m:ctrlPr>
                            <a:rPr lang="ar-SA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lSharkTitle" panose="020B0800040000020004" pitchFamily="34" charset="-78"/>
                              <a:cs typeface="Ara Hamah Homs" panose="00000500000000000000" pitchFamily="2" charset="-78"/>
                            </a:rPr>
                          </m:ctrlPr>
                        </m:radPr>
                        <m:deg/>
                        <m:e>
                          <m:r>
                            <a:rPr lang="ar-SA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lSharkTitle" panose="020B0800040000020004" pitchFamily="34" charset="-78"/>
                              <a:cs typeface="Ara Hamah Homs" panose="00000500000000000000" pitchFamily="2" charset="-78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ar-SA" sz="3200" dirty="0">
                  <a:solidFill>
                    <a:schemeClr val="bg1"/>
                  </a:solidFill>
                  <a:latin typeface="Ara Hamah Homs" panose="00000500000000000000" pitchFamily="2" charset="-78"/>
                  <a:ea typeface="AlSharkTitle" panose="020B0800040000020004" pitchFamily="34" charset="-78"/>
                  <a:cs typeface="Ara Hamah Homs" panose="00000500000000000000" pitchFamily="2" charset="-78"/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40D9DD01-5D32-4562-BABC-8E44C5A49E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701" y="654185"/>
                <a:ext cx="7232112" cy="1918741"/>
              </a:xfrm>
              <a:prstGeom prst="roundRect">
                <a:avLst>
                  <a:gd name="adj" fmla="val 50000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مجموعة 4">
            <a:extLst>
              <a:ext uri="{FF2B5EF4-FFF2-40B4-BE49-F238E27FC236}">
                <a16:creationId xmlns="" xmlns:a16="http://schemas.microsoft.com/office/drawing/2014/main" id="{53BB1784-E1F6-462F-94AA-155F6BCFE90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935654" y="4482454"/>
            <a:ext cx="4054475" cy="457200"/>
            <a:chOff x="1303273" y="1895"/>
            <a:chExt cx="4053840" cy="1128772"/>
          </a:xfrm>
          <a:solidFill>
            <a:srgbClr val="84DCF4"/>
          </a:solidFill>
          <a:effectLst/>
        </p:grpSpPr>
        <p:sp>
          <p:nvSpPr>
            <p:cNvPr id="7" name="خماسي 14">
              <a:extLst>
                <a:ext uri="{FF2B5EF4-FFF2-40B4-BE49-F238E27FC236}">
                  <a16:creationId xmlns="" xmlns:a16="http://schemas.microsoft.com/office/drawing/2014/main" id="{2DD49B41-2C15-4AA2-B77E-5533CCD62DE0}"/>
                </a:ext>
              </a:extLst>
            </p:cNvPr>
            <p:cNvSpPr/>
            <p:nvPr/>
          </p:nvSpPr>
          <p:spPr>
            <a:xfrm rot="10800000">
              <a:off x="1303273" y="1895"/>
              <a:ext cx="4053840" cy="1128772"/>
            </a:xfrm>
            <a:prstGeom prst="round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sp>
        <p:sp>
          <p:nvSpPr>
            <p:cNvPr id="8" name="خماسي 4">
              <a:extLst>
                <a:ext uri="{FF2B5EF4-FFF2-40B4-BE49-F238E27FC236}">
                  <a16:creationId xmlns="" xmlns:a16="http://schemas.microsoft.com/office/drawing/2014/main" id="{E886D36D-0B3D-46AD-A163-239F4E477B73}"/>
                </a:ext>
              </a:extLst>
            </p:cNvPr>
            <p:cNvSpPr/>
            <p:nvPr/>
          </p:nvSpPr>
          <p:spPr>
            <a:xfrm>
              <a:off x="1585804" y="1895"/>
              <a:ext cx="3771309" cy="1128772"/>
            </a:xfrm>
            <a:prstGeom prst="round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497757" tIns="205740" rIns="384048" bIns="205740" spcCol="1270" anchor="ctr"/>
            <a:lstStyle/>
            <a:p>
              <a:pPr algn="ctr" defTabSz="2400300" rtl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ar-SA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a Hamah Homs" panose="00000500000000000000" pitchFamily="2" charset="-78"/>
                  <a:cs typeface="Ara Hamah Homs" panose="00000500000000000000" pitchFamily="2" charset="-78"/>
                </a:rPr>
                <a:t>5√6</a:t>
              </a:r>
              <a:endParaRPr lang="ar-JO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 Hamah Homs" panose="00000500000000000000" pitchFamily="2" charset="-78"/>
                <a:cs typeface="Ara Hamah Homs" panose="00000500000000000000" pitchFamily="2" charset="-78"/>
              </a:endParaRPr>
            </a:p>
          </p:txBody>
        </p:sp>
      </p:grpSp>
      <p:sp>
        <p:nvSpPr>
          <p:cNvPr id="9" name="شكل بيضاوي 5">
            <a:extLst>
              <a:ext uri="{FF2B5EF4-FFF2-40B4-BE49-F238E27FC236}">
                <a16:creationId xmlns="" xmlns:a16="http://schemas.microsoft.com/office/drawing/2014/main" id="{9F59B9B8-9835-4F0F-81A6-AB2EF8E40739}"/>
              </a:ext>
            </a:extLst>
          </p:cNvPr>
          <p:cNvSpPr/>
          <p:nvPr/>
        </p:nvSpPr>
        <p:spPr>
          <a:xfrm flipH="1">
            <a:off x="10758809" y="4483036"/>
            <a:ext cx="462520" cy="457178"/>
          </a:xfrm>
          <a:prstGeom prst="roundRect">
            <a:avLst/>
          </a:prstGeom>
          <a:solidFill>
            <a:srgbClr val="84DCF4"/>
          </a:solidFill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sp>
      <p:grpSp>
        <p:nvGrpSpPr>
          <p:cNvPr id="10" name="مجموعة 17">
            <a:extLst>
              <a:ext uri="{FF2B5EF4-FFF2-40B4-BE49-F238E27FC236}">
                <a16:creationId xmlns="" xmlns:a16="http://schemas.microsoft.com/office/drawing/2014/main" id="{541E51EC-8E7B-4114-A8EE-F7F8325C260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935654" y="3750763"/>
            <a:ext cx="4054475" cy="457200"/>
            <a:chOff x="1303273" y="1895"/>
            <a:chExt cx="4053840" cy="1128772"/>
          </a:xfrm>
          <a:solidFill>
            <a:srgbClr val="84DCF4"/>
          </a:solidFill>
          <a:effectLst/>
        </p:grpSpPr>
        <p:sp>
          <p:nvSpPr>
            <p:cNvPr id="11" name="خماسي 18">
              <a:extLst>
                <a:ext uri="{FF2B5EF4-FFF2-40B4-BE49-F238E27FC236}">
                  <a16:creationId xmlns="" xmlns:a16="http://schemas.microsoft.com/office/drawing/2014/main" id="{400DDD35-8859-4135-A887-C72A404F7B67}"/>
                </a:ext>
              </a:extLst>
            </p:cNvPr>
            <p:cNvSpPr/>
            <p:nvPr/>
          </p:nvSpPr>
          <p:spPr>
            <a:xfrm rot="10800000">
              <a:off x="1303273" y="1895"/>
              <a:ext cx="4053840" cy="1128772"/>
            </a:xfrm>
            <a:prstGeom prst="round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12" name="خماسي 4">
              <a:extLst>
                <a:ext uri="{FF2B5EF4-FFF2-40B4-BE49-F238E27FC236}">
                  <a16:creationId xmlns="" xmlns:a16="http://schemas.microsoft.com/office/drawing/2014/main" id="{9DCF1FA3-5A4D-4EE9-A32A-F835B32E5FAF}"/>
                </a:ext>
              </a:extLst>
            </p:cNvPr>
            <p:cNvSpPr/>
            <p:nvPr/>
          </p:nvSpPr>
          <p:spPr>
            <a:xfrm rot="21600000">
              <a:off x="1585804" y="1895"/>
              <a:ext cx="3771309" cy="1128772"/>
            </a:xfrm>
            <a:prstGeom prst="round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497757" tIns="205740" rIns="384048" bIns="205740" spcCol="1270" anchor="ctr"/>
            <a:lstStyle/>
            <a:p>
              <a:pPr algn="ctr" defTabSz="2400300" rtl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ar-SA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a Hamah Homs" panose="00000500000000000000" pitchFamily="2" charset="-78"/>
                  <a:cs typeface="Ara Hamah Homs" panose="00000500000000000000" pitchFamily="2" charset="-78"/>
                </a:rPr>
                <a:t>5√4</a:t>
              </a:r>
              <a:endParaRPr lang="ar-JO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 Hamah Homs" panose="00000500000000000000" pitchFamily="2" charset="-78"/>
                <a:cs typeface="Ara Hamah Homs" panose="00000500000000000000" pitchFamily="2" charset="-78"/>
              </a:endParaRPr>
            </a:p>
          </p:txBody>
        </p:sp>
      </p:grpSp>
      <p:sp>
        <p:nvSpPr>
          <p:cNvPr id="13" name="شكل بيضاوي 20">
            <a:extLst>
              <a:ext uri="{FF2B5EF4-FFF2-40B4-BE49-F238E27FC236}">
                <a16:creationId xmlns="" xmlns:a16="http://schemas.microsoft.com/office/drawing/2014/main" id="{EF5C27D4-407B-4252-A8E7-8500E4177614}"/>
              </a:ext>
            </a:extLst>
          </p:cNvPr>
          <p:cNvSpPr/>
          <p:nvPr/>
        </p:nvSpPr>
        <p:spPr>
          <a:xfrm flipH="1">
            <a:off x="10758809" y="3751532"/>
            <a:ext cx="462520" cy="457178"/>
          </a:xfrm>
          <a:prstGeom prst="roundRect">
            <a:avLst/>
          </a:prstGeom>
          <a:solidFill>
            <a:srgbClr val="84DCF4"/>
          </a:solidFill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sp>
      <p:grpSp>
        <p:nvGrpSpPr>
          <p:cNvPr id="14" name="مجموعة 21">
            <a:extLst>
              <a:ext uri="{FF2B5EF4-FFF2-40B4-BE49-F238E27FC236}">
                <a16:creationId xmlns="" xmlns:a16="http://schemas.microsoft.com/office/drawing/2014/main" id="{BF0F83DE-7D1C-4866-AD54-4DA26F8CD5F3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935654" y="3128446"/>
            <a:ext cx="4054475" cy="457200"/>
            <a:chOff x="1303273" y="1895"/>
            <a:chExt cx="4053840" cy="1128772"/>
          </a:xfrm>
          <a:solidFill>
            <a:srgbClr val="84DCF4"/>
          </a:solidFill>
          <a:effectLst/>
        </p:grpSpPr>
        <p:sp>
          <p:nvSpPr>
            <p:cNvPr id="15" name="خماسي 22">
              <a:extLst>
                <a:ext uri="{FF2B5EF4-FFF2-40B4-BE49-F238E27FC236}">
                  <a16:creationId xmlns="" xmlns:a16="http://schemas.microsoft.com/office/drawing/2014/main" id="{4BD0E386-2F8F-4656-96D2-F7311B5C11D4}"/>
                </a:ext>
              </a:extLst>
            </p:cNvPr>
            <p:cNvSpPr/>
            <p:nvPr/>
          </p:nvSpPr>
          <p:spPr>
            <a:xfrm rot="10800000">
              <a:off x="1303273" y="1895"/>
              <a:ext cx="4053840" cy="1128772"/>
            </a:xfrm>
            <a:prstGeom prst="round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خماسي 4">
              <a:extLst>
                <a:ext uri="{FF2B5EF4-FFF2-40B4-BE49-F238E27FC236}">
                  <a16:creationId xmlns="" xmlns:a16="http://schemas.microsoft.com/office/drawing/2014/main" id="{A9070646-89CE-413A-B52E-1B6F6DDC4C10}"/>
                </a:ext>
              </a:extLst>
            </p:cNvPr>
            <p:cNvSpPr/>
            <p:nvPr/>
          </p:nvSpPr>
          <p:spPr>
            <a:xfrm rot="21600000">
              <a:off x="1585804" y="1895"/>
              <a:ext cx="3771309" cy="1128772"/>
            </a:xfrm>
            <a:prstGeom prst="round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497757" tIns="205740" rIns="384048" bIns="205740" spcCol="1270" anchor="ctr"/>
            <a:lstStyle/>
            <a:p>
              <a:pPr algn="ctr" defTabSz="2400300" rtl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ar-SA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a Hamah Homs" panose="00000500000000000000" pitchFamily="2" charset="-78"/>
                  <a:cs typeface="Ara Hamah Homs" panose="00000500000000000000" pitchFamily="2" charset="-78"/>
                </a:rPr>
                <a:t>5√5</a:t>
              </a:r>
              <a:endParaRPr lang="ar-JO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 Hamah Homs" panose="00000500000000000000" pitchFamily="2" charset="-78"/>
                <a:cs typeface="Ara Hamah Homs" panose="00000500000000000000" pitchFamily="2" charset="-78"/>
              </a:endParaRPr>
            </a:p>
          </p:txBody>
        </p:sp>
      </p:grpSp>
      <p:sp>
        <p:nvSpPr>
          <p:cNvPr id="17" name="شكل بيضاوي 24">
            <a:extLst>
              <a:ext uri="{FF2B5EF4-FFF2-40B4-BE49-F238E27FC236}">
                <a16:creationId xmlns="" xmlns:a16="http://schemas.microsoft.com/office/drawing/2014/main" id="{6BD6A222-4A99-4F9D-A170-748F3B235F9D}"/>
              </a:ext>
            </a:extLst>
          </p:cNvPr>
          <p:cNvSpPr/>
          <p:nvPr/>
        </p:nvSpPr>
        <p:spPr>
          <a:xfrm flipH="1">
            <a:off x="10758809" y="3127813"/>
            <a:ext cx="462520" cy="457178"/>
          </a:xfrm>
          <a:prstGeom prst="roundRect">
            <a:avLst/>
          </a:prstGeom>
          <a:solidFill>
            <a:srgbClr val="84DCF4"/>
          </a:solidFill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sp>
      <p:pic>
        <p:nvPicPr>
          <p:cNvPr id="18" name="علامة صح">
            <a:extLst>
              <a:ext uri="{FF2B5EF4-FFF2-40B4-BE49-F238E27FC236}">
                <a16:creationId xmlns="" xmlns:a16="http://schemas.microsoft.com/office/drawing/2014/main" id="{61F016B7-F018-47C7-AC38-49D0F292FF3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5667" y="4568179"/>
            <a:ext cx="288925" cy="287338"/>
          </a:xfrm>
          <a:prstGeom prst="roundRect">
            <a:avLst/>
          </a:prstGeom>
          <a:solidFill>
            <a:srgbClr val="84DCF4"/>
          </a:solidFill>
          <a:ln>
            <a:noFill/>
          </a:ln>
          <a:effectLst/>
          <a:extLst/>
        </p:spPr>
      </p:pic>
      <p:pic>
        <p:nvPicPr>
          <p:cNvPr id="19" name="علامة خطأ 1">
            <a:extLst>
              <a:ext uri="{FF2B5EF4-FFF2-40B4-BE49-F238E27FC236}">
                <a16:creationId xmlns="" xmlns:a16="http://schemas.microsoft.com/office/drawing/2014/main" id="{35A5DC57-6BD8-4F69-BD1B-B37B9E08D77A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5667" y="3836488"/>
            <a:ext cx="288925" cy="287338"/>
          </a:xfrm>
          <a:prstGeom prst="roundRect">
            <a:avLst/>
          </a:prstGeom>
          <a:solidFill>
            <a:srgbClr val="84DCF4"/>
          </a:solidFill>
          <a:ln>
            <a:noFill/>
          </a:ln>
          <a:effectLst/>
          <a:extLst/>
        </p:spPr>
      </p:pic>
      <p:pic>
        <p:nvPicPr>
          <p:cNvPr id="20" name="علامة خطأ 2">
            <a:extLst>
              <a:ext uri="{FF2B5EF4-FFF2-40B4-BE49-F238E27FC236}">
                <a16:creationId xmlns="" xmlns:a16="http://schemas.microsoft.com/office/drawing/2014/main" id="{A0C52588-8979-47A2-B5F2-F98059DE48D7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5667" y="3212583"/>
            <a:ext cx="288925" cy="287338"/>
          </a:xfrm>
          <a:prstGeom prst="roundRect">
            <a:avLst/>
          </a:prstGeom>
          <a:solidFill>
            <a:srgbClr val="84DCF4"/>
          </a:solidFill>
          <a:ln>
            <a:noFill/>
          </a:ln>
          <a:effectLst/>
          <a:extLst/>
        </p:spPr>
      </p:pic>
      <p:grpSp>
        <p:nvGrpSpPr>
          <p:cNvPr id="21" name="مجموعة 21">
            <a:extLst>
              <a:ext uri="{FF2B5EF4-FFF2-40B4-BE49-F238E27FC236}">
                <a16:creationId xmlns="" xmlns:a16="http://schemas.microsoft.com/office/drawing/2014/main" id="{482253FC-9817-435F-8EF3-0385A34ECCF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935654" y="5099233"/>
            <a:ext cx="4054475" cy="457200"/>
            <a:chOff x="1303273" y="1895"/>
            <a:chExt cx="4053840" cy="1128772"/>
          </a:xfrm>
          <a:solidFill>
            <a:srgbClr val="84DCF4"/>
          </a:solidFill>
          <a:effectLst/>
        </p:grpSpPr>
        <p:sp>
          <p:nvSpPr>
            <p:cNvPr id="22" name="خماسي 22">
              <a:extLst>
                <a:ext uri="{FF2B5EF4-FFF2-40B4-BE49-F238E27FC236}">
                  <a16:creationId xmlns="" xmlns:a16="http://schemas.microsoft.com/office/drawing/2014/main" id="{DEFCF705-B420-4EC4-9FAD-AEED3D1DCC8C}"/>
                </a:ext>
              </a:extLst>
            </p:cNvPr>
            <p:cNvSpPr/>
            <p:nvPr/>
          </p:nvSpPr>
          <p:spPr>
            <a:xfrm rot="10800000">
              <a:off x="1303273" y="1895"/>
              <a:ext cx="4053840" cy="1128772"/>
            </a:xfrm>
            <a:prstGeom prst="round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خماسي 4">
              <a:extLst>
                <a:ext uri="{FF2B5EF4-FFF2-40B4-BE49-F238E27FC236}">
                  <a16:creationId xmlns="" xmlns:a16="http://schemas.microsoft.com/office/drawing/2014/main" id="{17070D37-C6FB-4269-B457-C14491EB8834}"/>
                </a:ext>
              </a:extLst>
            </p:cNvPr>
            <p:cNvSpPr/>
            <p:nvPr/>
          </p:nvSpPr>
          <p:spPr>
            <a:xfrm rot="21600000">
              <a:off x="1585804" y="1895"/>
              <a:ext cx="3771309" cy="1128772"/>
            </a:xfrm>
            <a:prstGeom prst="round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497757" tIns="205740" rIns="384048" bIns="205740" spcCol="1270" anchor="ctr"/>
            <a:lstStyle/>
            <a:p>
              <a:pPr algn="ctr" defTabSz="2400300" rtl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ar-SA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a Hamah Homs" panose="00000500000000000000" pitchFamily="2" charset="-78"/>
                  <a:cs typeface="Ara Hamah Homs" panose="00000500000000000000" pitchFamily="2" charset="-78"/>
                </a:rPr>
                <a:t>5√3</a:t>
              </a:r>
              <a:endParaRPr lang="ar-JO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 Hamah Homs" panose="00000500000000000000" pitchFamily="2" charset="-78"/>
                <a:cs typeface="Ara Hamah Homs" panose="00000500000000000000" pitchFamily="2" charset="-78"/>
              </a:endParaRPr>
            </a:p>
          </p:txBody>
        </p:sp>
      </p:grpSp>
      <p:sp>
        <p:nvSpPr>
          <p:cNvPr id="24" name="شكل بيضاوي 24">
            <a:extLst>
              <a:ext uri="{FF2B5EF4-FFF2-40B4-BE49-F238E27FC236}">
                <a16:creationId xmlns="" xmlns:a16="http://schemas.microsoft.com/office/drawing/2014/main" id="{95AD301F-D4E6-48B9-B183-2C4FE91D78DF}"/>
              </a:ext>
            </a:extLst>
          </p:cNvPr>
          <p:cNvSpPr/>
          <p:nvPr/>
        </p:nvSpPr>
        <p:spPr>
          <a:xfrm flipH="1">
            <a:off x="10758809" y="5098600"/>
            <a:ext cx="462520" cy="457178"/>
          </a:xfrm>
          <a:prstGeom prst="roundRect">
            <a:avLst/>
          </a:prstGeom>
          <a:solidFill>
            <a:srgbClr val="84DCF4"/>
          </a:solidFill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sp>
      <p:pic>
        <p:nvPicPr>
          <p:cNvPr id="25" name="علامة خطأ 2">
            <a:extLst>
              <a:ext uri="{FF2B5EF4-FFF2-40B4-BE49-F238E27FC236}">
                <a16:creationId xmlns="" xmlns:a16="http://schemas.microsoft.com/office/drawing/2014/main" id="{BB2A52EE-51EB-48C0-956E-0A533E4E9E9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5667" y="5183370"/>
            <a:ext cx="288925" cy="287338"/>
          </a:xfrm>
          <a:prstGeom prst="roundRect">
            <a:avLst/>
          </a:prstGeom>
          <a:solidFill>
            <a:srgbClr val="84DCF4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78598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i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generated with high confidence">
            <a:extLst>
              <a:ext uri="{FF2B5EF4-FFF2-40B4-BE49-F238E27FC236}">
                <a16:creationId xmlns="" xmlns:a16="http://schemas.microsoft.com/office/drawing/2014/main" id="{2EB580AB-D592-4F2A-ADB1-8CE082B8EC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F20960FA-0F2A-46BE-9464-A61DDA36B6A3}"/>
              </a:ext>
            </a:extLst>
          </p:cNvPr>
          <p:cNvSpPr/>
          <p:nvPr/>
        </p:nvSpPr>
        <p:spPr>
          <a:xfrm>
            <a:off x="7149788" y="369734"/>
            <a:ext cx="199285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600" dirty="0">
                <a:ln w="0"/>
                <a:solidFill>
                  <a:srgbClr val="405A72"/>
                </a:solidFill>
                <a:latin typeface="Ara Hamah Homs" panose="00000500000000000000" pitchFamily="2" charset="-78"/>
                <a:cs typeface="Ara Hamah Homs" panose="00000500000000000000" pitchFamily="2" charset="-78"/>
              </a:rPr>
              <a:t>الجواب</a:t>
            </a:r>
            <a:endParaRPr lang="en-US" sz="6600" b="0" cap="none" spc="0" dirty="0">
              <a:ln w="0"/>
              <a:solidFill>
                <a:srgbClr val="405A72"/>
              </a:solidFill>
              <a:latin typeface="Ara Hamah Homs" panose="00000500000000000000" pitchFamily="2" charset="-78"/>
              <a:cs typeface="Ara Hamah Homs" panose="00000500000000000000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Rectangle: Rounded Corners 46">
                <a:extLst>
                  <a:ext uri="{FF2B5EF4-FFF2-40B4-BE49-F238E27FC236}">
                    <a16:creationId xmlns="" xmlns:a16="http://schemas.microsoft.com/office/drawing/2014/main" id="{5E4BDBC8-684B-44D3-A8F0-BE9AD9AA5CAA}"/>
                  </a:ext>
                </a:extLst>
              </p:cNvPr>
              <p:cNvSpPr/>
              <p:nvPr/>
            </p:nvSpPr>
            <p:spPr>
              <a:xfrm>
                <a:off x="4530158" y="2103304"/>
                <a:ext cx="7232112" cy="3163072"/>
              </a:xfrm>
              <a:prstGeom prst="roundRect">
                <a:avLst>
                  <a:gd name="adj" fmla="val 22468"/>
                </a:avLst>
              </a:prstGeom>
              <a:solidFill>
                <a:srgbClr val="84DCF4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ar-SA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a Hamah Homs" panose="00000500000000000000" pitchFamily="2" charset="-78"/>
                            </a:rPr>
                          </m:ctrlPr>
                        </m:radPr>
                        <m:deg/>
                        <m:e>
                          <m:r>
                            <a:rPr lang="ar-SA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a Hamah Homs" panose="00000500000000000000" pitchFamily="2" charset="-78"/>
                            </a:rPr>
                            <m:t>𝟓</m:t>
                          </m:r>
                          <m:r>
                            <a:rPr lang="ar-SA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a Hamah Homs" panose="00000500000000000000" pitchFamily="2" charset="-78"/>
                            </a:rPr>
                            <m:t>×</m:t>
                          </m:r>
                          <m:r>
                            <a:rPr lang="ar-SA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a Hamah Homs" panose="00000500000000000000" pitchFamily="2" charset="-78"/>
                            </a:rPr>
                            <m:t>𝟒</m:t>
                          </m:r>
                        </m:e>
                      </m:rad>
                      <m:r>
                        <a:rPr lang="ar-SA" sz="3200" b="1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cs typeface="Ara Hamah Homs" panose="00000500000000000000" pitchFamily="2" charset="-78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ar-SA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a Hamah Homs" panose="00000500000000000000" pitchFamily="2" charset="-78"/>
                            </a:rPr>
                          </m:ctrlPr>
                        </m:radPr>
                        <m:deg/>
                        <m:e>
                          <m:r>
                            <a:rPr lang="ar-SA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a Hamah Homs" panose="00000500000000000000" pitchFamily="2" charset="-78"/>
                            </a:rPr>
                            <m:t>𝟗</m:t>
                          </m:r>
                          <m:r>
                            <a:rPr lang="ar-SA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a Hamah Homs" panose="00000500000000000000" pitchFamily="2" charset="-78"/>
                            </a:rPr>
                            <m:t>×</m:t>
                          </m:r>
                          <m:r>
                            <a:rPr lang="ar-SA" sz="32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a Hamah Homs" panose="00000500000000000000" pitchFamily="2" charset="-78"/>
                            </a:rPr>
                            <m:t>𝟓</m:t>
                          </m:r>
                        </m:e>
                      </m:rad>
                      <m:r>
                        <a:rPr lang="ar-SA" sz="32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cs typeface="Ara Hamah Homs" panose="00000500000000000000" pitchFamily="2" charset="-78"/>
                        </a:rPr>
                        <m:t>+</m:t>
                      </m:r>
                      <m:r>
                        <a:rPr lang="ar-SA" sz="3200" b="1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cs typeface="Ara Hamah Homs" panose="00000500000000000000" pitchFamily="2" charset="-78"/>
                        </a:rPr>
                        <m:t>𝟓</m:t>
                      </m:r>
                      <m:rad>
                        <m:radPr>
                          <m:degHide m:val="on"/>
                          <m:ctrlPr>
                            <a:rPr lang="ar-SA" sz="32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a Hamah Homs" panose="00000500000000000000" pitchFamily="2" charset="-78"/>
                            </a:rPr>
                          </m:ctrlPr>
                        </m:radPr>
                        <m:deg/>
                        <m:e>
                          <m:r>
                            <a:rPr lang="ar-SA" sz="3200" b="1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a Hamah Homs" panose="00000500000000000000" pitchFamily="2" charset="-78"/>
                            </a:rPr>
                            <m:t>𝟓</m:t>
                          </m:r>
                        </m:e>
                      </m:rad>
                    </m:oMath>
                  </m:oMathPara>
                </a14:m>
                <a:endParaRPr lang="ar-SA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a Hamah Homs" panose="00000500000000000000" pitchFamily="2" charset="-78"/>
                  <a:ea typeface="Times New Roman" panose="02020603050405020304" pitchFamily="18" charset="0"/>
                  <a:cs typeface="Ara Hamah Homs" panose="00000500000000000000" pitchFamily="2" charset="-78"/>
                </a:endParaRPr>
              </a:p>
              <a:p>
                <a:pPr algn="r" rtl="1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ar-SA" sz="32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a Hamah Homs" panose="00000500000000000000" pitchFamily="2" charset="-78"/>
                      </a:rPr>
                      <m:t>𝟓</m:t>
                    </m:r>
                    <m:rad>
                      <m:radPr>
                        <m:degHide m:val="on"/>
                        <m:ctrlPr>
                          <a:rPr lang="ar-SA" sz="32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a Hamah Homs" panose="00000500000000000000" pitchFamily="2" charset="-78"/>
                          </a:rPr>
                        </m:ctrlPr>
                      </m:radPr>
                      <m:deg/>
                      <m:e>
                        <m:r>
                          <a:rPr lang="ar-SA" sz="32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a Hamah Homs" panose="00000500000000000000" pitchFamily="2" charset="-78"/>
                          </a:rPr>
                          <m:t>𝟓</m:t>
                        </m:r>
                      </m:e>
                    </m:rad>
                    <m:r>
                      <a:rPr lang="ar-SA" sz="32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a Hamah Homs" panose="00000500000000000000" pitchFamily="2" charset="-78"/>
                      </a:rPr>
                      <m:t>+</m:t>
                    </m:r>
                    <m:r>
                      <a:rPr lang="ar-SA" sz="32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a Hamah Homs" panose="00000500000000000000" pitchFamily="2" charset="-78"/>
                      </a:rPr>
                      <m:t>𝟑</m:t>
                    </m:r>
                    <m:rad>
                      <m:radPr>
                        <m:degHide m:val="on"/>
                        <m:ctrlPr>
                          <a:rPr lang="ar-SA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a Hamah Homs" panose="00000500000000000000" pitchFamily="2" charset="-78"/>
                          </a:rPr>
                        </m:ctrlPr>
                      </m:radPr>
                      <m:deg/>
                      <m:e>
                        <m:r>
                          <a:rPr lang="ar-SA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a Hamah Homs" panose="00000500000000000000" pitchFamily="2" charset="-78"/>
                          </a:rPr>
                          <m:t>𝟓</m:t>
                        </m:r>
                      </m:e>
                    </m:rad>
                    <m:r>
                      <a:rPr lang="ar-SA" sz="32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a Hamah Homs" panose="00000500000000000000" pitchFamily="2" charset="-78"/>
                      </a:rPr>
                      <m:t>−</m:t>
                    </m:r>
                    <m:r>
                      <a:rPr lang="ar-SA" sz="32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a Hamah Homs" panose="00000500000000000000" pitchFamily="2" charset="-78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ar-SA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a Hamah Homs" panose="00000500000000000000" pitchFamily="2" charset="-78"/>
                          </a:rPr>
                        </m:ctrlPr>
                      </m:radPr>
                      <m:deg/>
                      <m:e>
                        <m:r>
                          <a:rPr lang="ar-SA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a Hamah Homs" panose="00000500000000000000" pitchFamily="2" charset="-78"/>
                          </a:rPr>
                          <m:t>𝟓</m:t>
                        </m:r>
                      </m:e>
                    </m:rad>
                  </m:oMath>
                </a14:m>
                <a:r>
                  <a:rPr lang="ar-SA" sz="3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a Hamah Homs" panose="00000500000000000000" pitchFamily="2" charset="-78"/>
                    <a:ea typeface="Times New Roman" panose="02020603050405020304" pitchFamily="18" charset="0"/>
                    <a:cs typeface="Ara Hamah Homs" panose="00000500000000000000" pitchFamily="2" charset="-78"/>
                  </a:rPr>
                  <a:t>=</a:t>
                </a:r>
                <a:r>
                  <a:rPr lang="ar-SA" sz="3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Ara Hamah Homs" panose="00000500000000000000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ar-SA" sz="32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a Hamah Homs" panose="00000500000000000000" pitchFamily="2" charset="-78"/>
                      </a:rPr>
                      <m:t>𝟔</m:t>
                    </m:r>
                    <m:rad>
                      <m:radPr>
                        <m:degHide m:val="on"/>
                        <m:ctrlPr>
                          <a:rPr lang="ar-SA" sz="32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a Hamah Homs" panose="00000500000000000000" pitchFamily="2" charset="-78"/>
                          </a:rPr>
                        </m:ctrlPr>
                      </m:radPr>
                      <m:deg/>
                      <m:e>
                        <m:r>
                          <a:rPr lang="ar-SA" sz="32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a Hamah Homs" panose="00000500000000000000" pitchFamily="2" charset="-78"/>
                          </a:rPr>
                          <m:t>𝟓</m:t>
                        </m:r>
                      </m:e>
                    </m:rad>
                  </m:oMath>
                </a14:m>
                <a:endParaRPr lang="ar-SA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a Hamah Homs" panose="00000500000000000000" pitchFamily="2" charset="-78"/>
                  <a:ea typeface="Times New Roman" panose="02020603050405020304" pitchFamily="18" charset="0"/>
                  <a:cs typeface="Ara Hamah Homs" panose="00000500000000000000" pitchFamily="2" charset="-78"/>
                </a:endParaRPr>
              </a:p>
            </p:txBody>
          </p:sp>
        </mc:Choice>
        <mc:Fallback>
          <p:sp>
            <p:nvSpPr>
              <p:cNvPr id="47" name="Rectangle: Rounded Corners 4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E4BDBC8-684B-44D3-A8F0-BE9AD9AA5C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158" y="2103304"/>
                <a:ext cx="7232112" cy="3163072"/>
              </a:xfrm>
              <a:prstGeom prst="roundRect">
                <a:avLst>
                  <a:gd name="adj" fmla="val 22468"/>
                </a:avLst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025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 animBg="1"/>
      <p:bldP spid="4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generated with high confidence">
            <a:extLst>
              <a:ext uri="{FF2B5EF4-FFF2-40B4-BE49-F238E27FC236}">
                <a16:creationId xmlns="" xmlns:a16="http://schemas.microsoft.com/office/drawing/2014/main" id="{2EB580AB-D592-4F2A-ADB1-8CE082B8EC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40D9DD01-5D32-4562-BABC-8E44C5A49E0F}"/>
              </a:ext>
            </a:extLst>
          </p:cNvPr>
          <p:cNvSpPr/>
          <p:nvPr/>
        </p:nvSpPr>
        <p:spPr>
          <a:xfrm>
            <a:off x="4573701" y="654185"/>
            <a:ext cx="7232112" cy="1918741"/>
          </a:xfrm>
          <a:prstGeom prst="roundRect">
            <a:avLst>
              <a:gd name="adj" fmla="val 50000"/>
            </a:avLst>
          </a:prstGeom>
          <a:solidFill>
            <a:srgbClr val="405A7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200" b="1" dirty="0">
              <a:solidFill>
                <a:schemeClr val="tx1">
                  <a:lumMod val="95000"/>
                  <a:lumOff val="5000"/>
                </a:schemeClr>
              </a:solidFill>
              <a:latin typeface="Ara Hamah Homs" panose="00000500000000000000" pitchFamily="2" charset="-78"/>
              <a:ea typeface="AlSharkTitle" panose="020B0800040000020004" pitchFamily="34" charset="-78"/>
              <a:cs typeface="Ara Hamah Homs" panose="00000500000000000000" pitchFamily="2" charset="-78"/>
            </a:endParaRPr>
          </a:p>
        </p:txBody>
      </p:sp>
      <p:grpSp>
        <p:nvGrpSpPr>
          <p:cNvPr id="6" name="مجموعة 4">
            <a:extLst>
              <a:ext uri="{FF2B5EF4-FFF2-40B4-BE49-F238E27FC236}">
                <a16:creationId xmlns="" xmlns:a16="http://schemas.microsoft.com/office/drawing/2014/main" id="{53BB1784-E1F6-462F-94AA-155F6BCFE90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935654" y="4482454"/>
            <a:ext cx="4054475" cy="457200"/>
            <a:chOff x="1303273" y="1895"/>
            <a:chExt cx="4053840" cy="1128772"/>
          </a:xfrm>
          <a:solidFill>
            <a:srgbClr val="84DCF4"/>
          </a:solidFill>
          <a:effectLst/>
        </p:grpSpPr>
        <p:sp>
          <p:nvSpPr>
            <p:cNvPr id="7" name="خماسي 14">
              <a:extLst>
                <a:ext uri="{FF2B5EF4-FFF2-40B4-BE49-F238E27FC236}">
                  <a16:creationId xmlns="" xmlns:a16="http://schemas.microsoft.com/office/drawing/2014/main" id="{2DD49B41-2C15-4AA2-B77E-5533CCD62DE0}"/>
                </a:ext>
              </a:extLst>
            </p:cNvPr>
            <p:cNvSpPr/>
            <p:nvPr/>
          </p:nvSpPr>
          <p:spPr>
            <a:xfrm rot="10800000">
              <a:off x="1303273" y="1895"/>
              <a:ext cx="4053840" cy="1128772"/>
            </a:xfrm>
            <a:prstGeom prst="round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sp>
        <p:sp>
          <p:nvSpPr>
            <p:cNvPr id="8" name="خماسي 4">
              <a:extLst>
                <a:ext uri="{FF2B5EF4-FFF2-40B4-BE49-F238E27FC236}">
                  <a16:creationId xmlns="" xmlns:a16="http://schemas.microsoft.com/office/drawing/2014/main" id="{E886D36D-0B3D-46AD-A163-239F4E477B73}"/>
                </a:ext>
              </a:extLst>
            </p:cNvPr>
            <p:cNvSpPr/>
            <p:nvPr/>
          </p:nvSpPr>
          <p:spPr>
            <a:xfrm>
              <a:off x="1585804" y="1895"/>
              <a:ext cx="3771309" cy="1128772"/>
            </a:xfrm>
            <a:prstGeom prst="round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497757" tIns="205740" rIns="384048" bIns="205740" spcCol="1270" anchor="ctr"/>
            <a:lstStyle/>
            <a:p>
              <a:pPr algn="ctr" defTabSz="2400300" rtl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ar-SA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a Hamah Homs" panose="00000500000000000000" pitchFamily="2" charset="-78"/>
                  <a:cs typeface="Ara Hamah Homs" panose="00000500000000000000" pitchFamily="2" charset="-78"/>
                </a:rPr>
                <a:t>4 س ص</a:t>
              </a:r>
              <a:endParaRPr lang="ar-JO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 Hamah Homs" panose="00000500000000000000" pitchFamily="2" charset="-78"/>
                <a:cs typeface="Ara Hamah Homs" panose="00000500000000000000" pitchFamily="2" charset="-78"/>
              </a:endParaRPr>
            </a:p>
          </p:txBody>
        </p:sp>
      </p:grpSp>
      <p:sp>
        <p:nvSpPr>
          <p:cNvPr id="9" name="شكل بيضاوي 5">
            <a:extLst>
              <a:ext uri="{FF2B5EF4-FFF2-40B4-BE49-F238E27FC236}">
                <a16:creationId xmlns="" xmlns:a16="http://schemas.microsoft.com/office/drawing/2014/main" id="{9F59B9B8-9835-4F0F-81A6-AB2EF8E40739}"/>
              </a:ext>
            </a:extLst>
          </p:cNvPr>
          <p:cNvSpPr/>
          <p:nvPr/>
        </p:nvSpPr>
        <p:spPr>
          <a:xfrm flipH="1">
            <a:off x="10758809" y="4483036"/>
            <a:ext cx="462520" cy="457178"/>
          </a:xfrm>
          <a:prstGeom prst="roundRect">
            <a:avLst/>
          </a:prstGeom>
          <a:solidFill>
            <a:srgbClr val="84DCF4"/>
          </a:solidFill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sp>
      <p:grpSp>
        <p:nvGrpSpPr>
          <p:cNvPr id="10" name="مجموعة 17">
            <a:extLst>
              <a:ext uri="{FF2B5EF4-FFF2-40B4-BE49-F238E27FC236}">
                <a16:creationId xmlns="" xmlns:a16="http://schemas.microsoft.com/office/drawing/2014/main" id="{541E51EC-8E7B-4114-A8EE-F7F8325C260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935654" y="3750763"/>
            <a:ext cx="4054475" cy="457200"/>
            <a:chOff x="1303273" y="1895"/>
            <a:chExt cx="4053840" cy="1128772"/>
          </a:xfrm>
          <a:solidFill>
            <a:srgbClr val="84DCF4"/>
          </a:solidFill>
          <a:effectLst/>
        </p:grpSpPr>
        <p:sp>
          <p:nvSpPr>
            <p:cNvPr id="11" name="خماسي 18">
              <a:extLst>
                <a:ext uri="{FF2B5EF4-FFF2-40B4-BE49-F238E27FC236}">
                  <a16:creationId xmlns="" xmlns:a16="http://schemas.microsoft.com/office/drawing/2014/main" id="{400DDD35-8859-4135-A887-C72A404F7B67}"/>
                </a:ext>
              </a:extLst>
            </p:cNvPr>
            <p:cNvSpPr/>
            <p:nvPr/>
          </p:nvSpPr>
          <p:spPr>
            <a:xfrm rot="10800000">
              <a:off x="1303273" y="1895"/>
              <a:ext cx="4053840" cy="1128772"/>
            </a:xfrm>
            <a:prstGeom prst="round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12" name="خماسي 4">
              <a:extLst>
                <a:ext uri="{FF2B5EF4-FFF2-40B4-BE49-F238E27FC236}">
                  <a16:creationId xmlns="" xmlns:a16="http://schemas.microsoft.com/office/drawing/2014/main" id="{9DCF1FA3-5A4D-4EE9-A32A-F835B32E5FAF}"/>
                </a:ext>
              </a:extLst>
            </p:cNvPr>
            <p:cNvSpPr/>
            <p:nvPr/>
          </p:nvSpPr>
          <p:spPr>
            <a:xfrm rot="21600000">
              <a:off x="1585804" y="1895"/>
              <a:ext cx="3771309" cy="1128772"/>
            </a:xfrm>
            <a:prstGeom prst="round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497757" tIns="205740" rIns="384048" bIns="205740" spcCol="1270" anchor="ctr"/>
            <a:lstStyle/>
            <a:p>
              <a:pPr algn="ctr" defTabSz="2400300" rtl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ar-SA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a Hamah Homs" panose="00000500000000000000" pitchFamily="2" charset="-78"/>
                  <a:cs typeface="Ara Hamah Homs" panose="00000500000000000000" pitchFamily="2" charset="-78"/>
                </a:rPr>
                <a:t>2 س ص</a:t>
              </a:r>
              <a:endParaRPr lang="ar-JO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 Hamah Homs" panose="00000500000000000000" pitchFamily="2" charset="-78"/>
                <a:cs typeface="Ara Hamah Homs" panose="00000500000000000000" pitchFamily="2" charset="-78"/>
              </a:endParaRPr>
            </a:p>
          </p:txBody>
        </p:sp>
      </p:grpSp>
      <p:sp>
        <p:nvSpPr>
          <p:cNvPr id="13" name="شكل بيضاوي 20">
            <a:extLst>
              <a:ext uri="{FF2B5EF4-FFF2-40B4-BE49-F238E27FC236}">
                <a16:creationId xmlns="" xmlns:a16="http://schemas.microsoft.com/office/drawing/2014/main" id="{EF5C27D4-407B-4252-A8E7-8500E4177614}"/>
              </a:ext>
            </a:extLst>
          </p:cNvPr>
          <p:cNvSpPr/>
          <p:nvPr/>
        </p:nvSpPr>
        <p:spPr>
          <a:xfrm flipH="1">
            <a:off x="10758809" y="3751532"/>
            <a:ext cx="462520" cy="457178"/>
          </a:xfrm>
          <a:prstGeom prst="roundRect">
            <a:avLst/>
          </a:prstGeom>
          <a:solidFill>
            <a:srgbClr val="84DCF4"/>
          </a:solidFill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sp>
      <p:grpSp>
        <p:nvGrpSpPr>
          <p:cNvPr id="14" name="مجموعة 21">
            <a:extLst>
              <a:ext uri="{FF2B5EF4-FFF2-40B4-BE49-F238E27FC236}">
                <a16:creationId xmlns="" xmlns:a16="http://schemas.microsoft.com/office/drawing/2014/main" id="{BF0F83DE-7D1C-4866-AD54-4DA26F8CD5F3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935654" y="3128446"/>
            <a:ext cx="4054475" cy="457200"/>
            <a:chOff x="1303273" y="1895"/>
            <a:chExt cx="4053840" cy="1128772"/>
          </a:xfrm>
          <a:solidFill>
            <a:srgbClr val="84DCF4"/>
          </a:solidFill>
          <a:effectLst/>
        </p:grpSpPr>
        <p:sp>
          <p:nvSpPr>
            <p:cNvPr id="15" name="خماسي 22">
              <a:extLst>
                <a:ext uri="{FF2B5EF4-FFF2-40B4-BE49-F238E27FC236}">
                  <a16:creationId xmlns="" xmlns:a16="http://schemas.microsoft.com/office/drawing/2014/main" id="{4BD0E386-2F8F-4656-96D2-F7311B5C11D4}"/>
                </a:ext>
              </a:extLst>
            </p:cNvPr>
            <p:cNvSpPr/>
            <p:nvPr/>
          </p:nvSpPr>
          <p:spPr>
            <a:xfrm rot="10800000">
              <a:off x="1303273" y="1895"/>
              <a:ext cx="4053840" cy="1128772"/>
            </a:xfrm>
            <a:prstGeom prst="round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خماسي 4">
              <a:extLst>
                <a:ext uri="{FF2B5EF4-FFF2-40B4-BE49-F238E27FC236}">
                  <a16:creationId xmlns="" xmlns:a16="http://schemas.microsoft.com/office/drawing/2014/main" id="{A9070646-89CE-413A-B52E-1B6F6DDC4C10}"/>
                </a:ext>
              </a:extLst>
            </p:cNvPr>
            <p:cNvSpPr/>
            <p:nvPr/>
          </p:nvSpPr>
          <p:spPr>
            <a:xfrm rot="21600000">
              <a:off x="1585804" y="1895"/>
              <a:ext cx="3771309" cy="1128772"/>
            </a:xfrm>
            <a:prstGeom prst="round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497757" tIns="205740" rIns="384048" bIns="205740" spcCol="1270" anchor="ctr"/>
            <a:lstStyle/>
            <a:p>
              <a:pPr algn="ctr" defTabSz="2400300" rtl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ar-SA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a Hamah Homs" panose="00000500000000000000" pitchFamily="2" charset="-78"/>
                  <a:cs typeface="Ara Hamah Homs" panose="00000500000000000000" pitchFamily="2" charset="-78"/>
                </a:rPr>
                <a:t>س ص</a:t>
              </a:r>
              <a:endParaRPr lang="ar-JO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 Hamah Homs" panose="00000500000000000000" pitchFamily="2" charset="-78"/>
                <a:cs typeface="Ara Hamah Homs" panose="00000500000000000000" pitchFamily="2" charset="-78"/>
              </a:endParaRPr>
            </a:p>
          </p:txBody>
        </p:sp>
      </p:grpSp>
      <p:sp>
        <p:nvSpPr>
          <p:cNvPr id="17" name="شكل بيضاوي 24">
            <a:extLst>
              <a:ext uri="{FF2B5EF4-FFF2-40B4-BE49-F238E27FC236}">
                <a16:creationId xmlns="" xmlns:a16="http://schemas.microsoft.com/office/drawing/2014/main" id="{6BD6A222-4A99-4F9D-A170-748F3B235F9D}"/>
              </a:ext>
            </a:extLst>
          </p:cNvPr>
          <p:cNvSpPr/>
          <p:nvPr/>
        </p:nvSpPr>
        <p:spPr>
          <a:xfrm flipH="1">
            <a:off x="10758809" y="3127813"/>
            <a:ext cx="462520" cy="457178"/>
          </a:xfrm>
          <a:prstGeom prst="roundRect">
            <a:avLst/>
          </a:prstGeom>
          <a:solidFill>
            <a:srgbClr val="84DCF4"/>
          </a:solidFill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sp>
      <p:pic>
        <p:nvPicPr>
          <p:cNvPr id="18" name="علامة صح">
            <a:extLst>
              <a:ext uri="{FF2B5EF4-FFF2-40B4-BE49-F238E27FC236}">
                <a16:creationId xmlns="" xmlns:a16="http://schemas.microsoft.com/office/drawing/2014/main" id="{61F016B7-F018-47C7-AC38-49D0F292FF3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5667" y="4568179"/>
            <a:ext cx="288925" cy="287338"/>
          </a:xfrm>
          <a:prstGeom prst="roundRect">
            <a:avLst/>
          </a:prstGeom>
          <a:solidFill>
            <a:srgbClr val="84DCF4"/>
          </a:solidFill>
          <a:ln>
            <a:noFill/>
          </a:ln>
          <a:effectLst/>
          <a:extLst/>
        </p:spPr>
      </p:pic>
      <p:pic>
        <p:nvPicPr>
          <p:cNvPr id="19" name="علامة خطأ 1">
            <a:extLst>
              <a:ext uri="{FF2B5EF4-FFF2-40B4-BE49-F238E27FC236}">
                <a16:creationId xmlns="" xmlns:a16="http://schemas.microsoft.com/office/drawing/2014/main" id="{35A5DC57-6BD8-4F69-BD1B-B37B9E08D77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5667" y="3836488"/>
            <a:ext cx="288925" cy="287338"/>
          </a:xfrm>
          <a:prstGeom prst="roundRect">
            <a:avLst/>
          </a:prstGeom>
          <a:solidFill>
            <a:srgbClr val="84DCF4"/>
          </a:solidFill>
          <a:ln>
            <a:noFill/>
          </a:ln>
          <a:effectLst/>
          <a:extLst/>
        </p:spPr>
      </p:pic>
      <p:pic>
        <p:nvPicPr>
          <p:cNvPr id="20" name="علامة خطأ 2">
            <a:extLst>
              <a:ext uri="{FF2B5EF4-FFF2-40B4-BE49-F238E27FC236}">
                <a16:creationId xmlns="" xmlns:a16="http://schemas.microsoft.com/office/drawing/2014/main" id="{A0C52588-8979-47A2-B5F2-F98059DE48D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5667" y="3212583"/>
            <a:ext cx="288925" cy="287338"/>
          </a:xfrm>
          <a:prstGeom prst="roundRect">
            <a:avLst/>
          </a:prstGeom>
          <a:solidFill>
            <a:srgbClr val="84DCF4"/>
          </a:solidFill>
          <a:ln>
            <a:noFill/>
          </a:ln>
          <a:effectLst/>
          <a:extLst/>
        </p:spPr>
      </p:pic>
      <p:grpSp>
        <p:nvGrpSpPr>
          <p:cNvPr id="21" name="مجموعة 21">
            <a:extLst>
              <a:ext uri="{FF2B5EF4-FFF2-40B4-BE49-F238E27FC236}">
                <a16:creationId xmlns="" xmlns:a16="http://schemas.microsoft.com/office/drawing/2014/main" id="{482253FC-9817-435F-8EF3-0385A34ECCF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935654" y="5099233"/>
            <a:ext cx="4054475" cy="457200"/>
            <a:chOff x="1303273" y="1895"/>
            <a:chExt cx="4053840" cy="1128772"/>
          </a:xfrm>
          <a:solidFill>
            <a:srgbClr val="84DCF4"/>
          </a:solidFill>
          <a:effectLst/>
        </p:grpSpPr>
        <p:sp>
          <p:nvSpPr>
            <p:cNvPr id="22" name="خماسي 22">
              <a:extLst>
                <a:ext uri="{FF2B5EF4-FFF2-40B4-BE49-F238E27FC236}">
                  <a16:creationId xmlns="" xmlns:a16="http://schemas.microsoft.com/office/drawing/2014/main" id="{DEFCF705-B420-4EC4-9FAD-AEED3D1DCC8C}"/>
                </a:ext>
              </a:extLst>
            </p:cNvPr>
            <p:cNvSpPr/>
            <p:nvPr/>
          </p:nvSpPr>
          <p:spPr>
            <a:xfrm rot="10800000">
              <a:off x="1303273" y="1895"/>
              <a:ext cx="4053840" cy="1128772"/>
            </a:xfrm>
            <a:prstGeom prst="round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خماسي 4">
              <a:extLst>
                <a:ext uri="{FF2B5EF4-FFF2-40B4-BE49-F238E27FC236}">
                  <a16:creationId xmlns="" xmlns:a16="http://schemas.microsoft.com/office/drawing/2014/main" id="{17070D37-C6FB-4269-B457-C14491EB8834}"/>
                </a:ext>
              </a:extLst>
            </p:cNvPr>
            <p:cNvSpPr/>
            <p:nvPr/>
          </p:nvSpPr>
          <p:spPr>
            <a:xfrm rot="21600000">
              <a:off x="1585804" y="1895"/>
              <a:ext cx="3771309" cy="1128772"/>
            </a:xfrm>
            <a:prstGeom prst="round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497757" tIns="205740" rIns="384048" bIns="205740" spcCol="1270" anchor="ctr"/>
            <a:lstStyle/>
            <a:p>
              <a:pPr algn="ctr" defTabSz="2400300" rtl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ar-SA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a Hamah Homs" panose="00000500000000000000" pitchFamily="2" charset="-78"/>
                  <a:cs typeface="Ara Hamah Homs" panose="00000500000000000000" pitchFamily="2" charset="-78"/>
                </a:rPr>
                <a:t>6 س ص</a:t>
              </a:r>
              <a:endParaRPr lang="ar-JO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 Hamah Homs" panose="00000500000000000000" pitchFamily="2" charset="-78"/>
                <a:cs typeface="Ara Hamah Homs" panose="00000500000000000000" pitchFamily="2" charset="-78"/>
              </a:endParaRPr>
            </a:p>
          </p:txBody>
        </p:sp>
      </p:grpSp>
      <p:sp>
        <p:nvSpPr>
          <p:cNvPr id="24" name="شكل بيضاوي 24">
            <a:extLst>
              <a:ext uri="{FF2B5EF4-FFF2-40B4-BE49-F238E27FC236}">
                <a16:creationId xmlns="" xmlns:a16="http://schemas.microsoft.com/office/drawing/2014/main" id="{95AD301F-D4E6-48B9-B183-2C4FE91D78DF}"/>
              </a:ext>
            </a:extLst>
          </p:cNvPr>
          <p:cNvSpPr/>
          <p:nvPr/>
        </p:nvSpPr>
        <p:spPr>
          <a:xfrm flipH="1">
            <a:off x="10758809" y="5098600"/>
            <a:ext cx="462520" cy="457178"/>
          </a:xfrm>
          <a:prstGeom prst="roundRect">
            <a:avLst/>
          </a:prstGeom>
          <a:solidFill>
            <a:srgbClr val="84DCF4"/>
          </a:solidFill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sp>
      <p:pic>
        <p:nvPicPr>
          <p:cNvPr id="25" name="علامة خطأ 2">
            <a:extLst>
              <a:ext uri="{FF2B5EF4-FFF2-40B4-BE49-F238E27FC236}">
                <a16:creationId xmlns="" xmlns:a16="http://schemas.microsoft.com/office/drawing/2014/main" id="{BB2A52EE-51EB-48C0-956E-0A533E4E9E91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5667" y="5183370"/>
            <a:ext cx="288925" cy="287338"/>
          </a:xfrm>
          <a:prstGeom prst="roundRect">
            <a:avLst/>
          </a:prstGeom>
          <a:solidFill>
            <a:srgbClr val="84DCF4"/>
          </a:solidFill>
          <a:ln>
            <a:noFill/>
          </a:ln>
          <a:effectLst/>
          <a:extLst/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9FC3A3E-533D-4042-BCA5-A4032E1F973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lum bright="70000" contrast="-70000"/>
          </a:blip>
          <a:srcRect l="35251"/>
          <a:stretch/>
        </p:blipFill>
        <p:spPr>
          <a:xfrm>
            <a:off x="4826093" y="1367344"/>
            <a:ext cx="6727327" cy="84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66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i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generated with high confidence">
            <a:extLst>
              <a:ext uri="{FF2B5EF4-FFF2-40B4-BE49-F238E27FC236}">
                <a16:creationId xmlns="" xmlns:a16="http://schemas.microsoft.com/office/drawing/2014/main" id="{2EB580AB-D592-4F2A-ADB1-8CE082B8EC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F20960FA-0F2A-46BE-9464-A61DDA36B6A3}"/>
              </a:ext>
            </a:extLst>
          </p:cNvPr>
          <p:cNvSpPr/>
          <p:nvPr/>
        </p:nvSpPr>
        <p:spPr>
          <a:xfrm>
            <a:off x="7149788" y="369734"/>
            <a:ext cx="199285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600" dirty="0">
                <a:ln w="0"/>
                <a:solidFill>
                  <a:srgbClr val="405A72"/>
                </a:solidFill>
                <a:latin typeface="Ara Hamah Homs" panose="00000500000000000000" pitchFamily="2" charset="-78"/>
                <a:cs typeface="Ara Hamah Homs" panose="00000500000000000000" pitchFamily="2" charset="-78"/>
              </a:rPr>
              <a:t>الجواب</a:t>
            </a:r>
            <a:endParaRPr lang="en-US" sz="6600" b="0" cap="none" spc="0" dirty="0">
              <a:ln w="0"/>
              <a:solidFill>
                <a:srgbClr val="405A72"/>
              </a:solidFill>
              <a:latin typeface="Ara Hamah Homs" panose="00000500000000000000" pitchFamily="2" charset="-78"/>
              <a:cs typeface="Ara Hamah Homs" panose="00000500000000000000" pitchFamily="2" charset="-78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="" xmlns:a16="http://schemas.microsoft.com/office/drawing/2014/main" id="{5E4BDBC8-684B-44D3-A8F0-BE9AD9AA5CAA}"/>
              </a:ext>
            </a:extLst>
          </p:cNvPr>
          <p:cNvSpPr/>
          <p:nvPr/>
        </p:nvSpPr>
        <p:spPr>
          <a:xfrm>
            <a:off x="4530158" y="2103304"/>
            <a:ext cx="7232112" cy="3163072"/>
          </a:xfrm>
          <a:prstGeom prst="roundRect">
            <a:avLst>
              <a:gd name="adj" fmla="val 22468"/>
            </a:avLst>
          </a:prstGeom>
          <a:solidFill>
            <a:srgbClr val="84DCF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ar-SA" sz="3200" b="1" dirty="0">
              <a:solidFill>
                <a:schemeClr val="tx1">
                  <a:lumMod val="95000"/>
                  <a:lumOff val="5000"/>
                </a:schemeClr>
              </a:solidFill>
              <a:latin typeface="Ara Hamah Homs" panose="00000500000000000000" pitchFamily="2" charset="-78"/>
              <a:ea typeface="Times New Roman" panose="02020603050405020304" pitchFamily="18" charset="0"/>
              <a:cs typeface="Ara Hamah Homs" panose="00000500000000000000" pitchFamily="2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6C5C2C7-DE53-4CBF-B401-278D8AD9C55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48672" y="2364239"/>
            <a:ext cx="8018565" cy="290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13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 animBg="1"/>
      <p:bldP spid="4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generated with high confidence">
            <a:extLst>
              <a:ext uri="{FF2B5EF4-FFF2-40B4-BE49-F238E27FC236}">
                <a16:creationId xmlns="" xmlns:a16="http://schemas.microsoft.com/office/drawing/2014/main" id="{2EB580AB-D592-4F2A-ADB1-8CE082B8EC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="" xmlns:a16="http://schemas.microsoft.com/office/drawing/2014/main" id="{40D9DD01-5D32-4562-BABC-8E44C5A49E0F}"/>
                  </a:ext>
                </a:extLst>
              </p:cNvPr>
              <p:cNvSpPr/>
              <p:nvPr/>
            </p:nvSpPr>
            <p:spPr>
              <a:xfrm>
                <a:off x="4530158" y="1847464"/>
                <a:ext cx="7232112" cy="779622"/>
              </a:xfrm>
              <a:prstGeom prst="roundRect">
                <a:avLst>
                  <a:gd name="adj" fmla="val 50000"/>
                </a:avLst>
              </a:prstGeom>
              <a:solidFill>
                <a:srgbClr val="405A7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ar-SA" sz="2400" dirty="0">
                    <a:latin typeface="Ara Hamah Homs" panose="00000500000000000000" pitchFamily="2" charset="-78"/>
                    <a:ea typeface="Times New Roman" panose="02020603050405020304" pitchFamily="18" charset="0"/>
                    <a:cs typeface="Ara Hamah Homs" panose="00000500000000000000" pitchFamily="2" charset="-78"/>
                  </a:rPr>
                  <a:t>بسطي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A" sz="2400" i="1" smtClean="0">
                            <a:latin typeface="Cambria Math" panose="02040503050406030204" pitchFamily="18" charset="0"/>
                            <a:cs typeface="Ara Hamah Homs" panose="00000500000000000000" pitchFamily="2" charset="-78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ar-SA" sz="2400" i="1" smtClean="0">
                                <a:latin typeface="Cambria Math" panose="02040503050406030204" pitchFamily="18" charset="0"/>
                                <a:cs typeface="Ara Hamah Homs" panose="00000500000000000000" pitchFamily="2" charset="-78"/>
                              </a:rPr>
                            </m:ctrlPr>
                          </m:radPr>
                          <m:deg/>
                          <m:e>
                            <m:r>
                              <a:rPr lang="ar-SA" sz="2400" b="0" i="1" smtClean="0">
                                <a:latin typeface="Cambria Math" panose="02040503050406030204" pitchFamily="18" charset="0"/>
                                <a:cs typeface="Ara Hamah Homs" panose="00000500000000000000" pitchFamily="2" charset="-78"/>
                              </a:rPr>
                              <m:t>2</m:t>
                            </m:r>
                          </m:e>
                        </m:rad>
                        <m:r>
                          <a:rPr lang="ar-SA" sz="2400" b="0" i="1" smtClean="0">
                            <a:latin typeface="Cambria Math" panose="02040503050406030204" pitchFamily="18" charset="0"/>
                            <a:cs typeface="Ara Hamah Homs" panose="00000500000000000000" pitchFamily="2" charset="-78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ar-SA" sz="2400" b="0" i="1" smtClean="0">
                                <a:latin typeface="Cambria Math" panose="02040503050406030204" pitchFamily="18" charset="0"/>
                                <a:cs typeface="Ara Hamah Homs" panose="00000500000000000000" pitchFamily="2" charset="-78"/>
                              </a:rPr>
                            </m:ctrlPr>
                          </m:radPr>
                          <m:deg/>
                          <m:e>
                            <m:r>
                              <a:rPr lang="ar-SA" sz="2400" b="0" i="1" smtClean="0">
                                <a:latin typeface="Cambria Math" panose="02040503050406030204" pitchFamily="18" charset="0"/>
                                <a:cs typeface="Ara Hamah Homs" panose="00000500000000000000" pitchFamily="2" charset="-78"/>
                              </a:rPr>
                              <m:t>8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ar-SA" sz="2400" i="1" smtClean="0">
                                <a:latin typeface="Cambria Math" panose="02040503050406030204" pitchFamily="18" charset="0"/>
                                <a:cs typeface="Ara Hamah Homs" panose="00000500000000000000" pitchFamily="2" charset="-78"/>
                              </a:rPr>
                            </m:ctrlPr>
                          </m:radPr>
                          <m:deg/>
                          <m:e>
                            <m:r>
                              <a:rPr lang="ar-SA" sz="2400" b="0" i="1" smtClean="0">
                                <a:latin typeface="Cambria Math" panose="02040503050406030204" pitchFamily="18" charset="0"/>
                                <a:cs typeface="Ara Hamah Homs" panose="00000500000000000000" pitchFamily="2" charset="-78"/>
                              </a:rPr>
                              <m:t>81</m:t>
                            </m:r>
                          </m:e>
                        </m:rad>
                      </m:den>
                    </m:f>
                  </m:oMath>
                </a14:m>
                <a:r>
                  <a:rPr lang="ar-SA" sz="2400" dirty="0">
                    <a:latin typeface="Ara Hamah Homs" panose="00000500000000000000" pitchFamily="2" charset="-78"/>
                    <a:ea typeface="Times New Roman" panose="02020603050405020304" pitchFamily="18" charset="0"/>
                    <a:cs typeface="Ara Hamah Homs" panose="00000500000000000000" pitchFamily="2" charset="-78"/>
                  </a:rPr>
                  <a:t>        </a:t>
                </a:r>
                <a:endParaRPr lang="en-US" sz="2400" dirty="0">
                  <a:latin typeface="Ara Hamah Homs" panose="00000500000000000000" pitchFamily="2" charset="-78"/>
                  <a:ea typeface="Times New Roman" panose="02020603050405020304" pitchFamily="18" charset="0"/>
                  <a:cs typeface="Ara Hamah Homs" panose="00000500000000000000" pitchFamily="2" charset="-78"/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40D9DD01-5D32-4562-BABC-8E44C5A49E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158" y="1847464"/>
                <a:ext cx="7232112" cy="779622"/>
              </a:xfrm>
              <a:prstGeom prst="roundRect">
                <a:avLst>
                  <a:gd name="adj" fmla="val 50000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F20960FA-0F2A-46BE-9464-A61DDA36B6A3}"/>
              </a:ext>
            </a:extLst>
          </p:cNvPr>
          <p:cNvSpPr/>
          <p:nvPr/>
        </p:nvSpPr>
        <p:spPr>
          <a:xfrm>
            <a:off x="6330652" y="369734"/>
            <a:ext cx="363112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600" dirty="0">
                <a:ln w="0"/>
                <a:solidFill>
                  <a:srgbClr val="405A72"/>
                </a:solidFill>
                <a:latin typeface="Ara Hamah Homs" panose="00000500000000000000" pitchFamily="2" charset="-78"/>
                <a:cs typeface="Ara Hamah Homs" panose="00000500000000000000" pitchFamily="2" charset="-78"/>
              </a:rPr>
              <a:t>سؤال و جواب</a:t>
            </a:r>
            <a:endParaRPr lang="en-US" sz="6600" b="0" cap="none" spc="0" dirty="0">
              <a:ln w="0"/>
              <a:solidFill>
                <a:srgbClr val="405A72"/>
              </a:solidFill>
              <a:latin typeface="Ara Hamah Homs" panose="00000500000000000000" pitchFamily="2" charset="-78"/>
              <a:cs typeface="Ara Hamah Homs" panose="00000500000000000000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Rectangle: Rounded Corners 46">
                <a:extLst>
                  <a:ext uri="{FF2B5EF4-FFF2-40B4-BE49-F238E27FC236}">
                    <a16:creationId xmlns="" xmlns:a16="http://schemas.microsoft.com/office/drawing/2014/main" id="{5E4BDBC8-684B-44D3-A8F0-BE9AD9AA5CAA}"/>
                  </a:ext>
                </a:extLst>
              </p:cNvPr>
              <p:cNvSpPr/>
              <p:nvPr/>
            </p:nvSpPr>
            <p:spPr>
              <a:xfrm>
                <a:off x="4385014" y="2893014"/>
                <a:ext cx="7232112" cy="3163072"/>
              </a:xfrm>
              <a:prstGeom prst="roundRect">
                <a:avLst>
                  <a:gd name="adj" fmla="val 22468"/>
                </a:avLst>
              </a:prstGeom>
              <a:solidFill>
                <a:srgbClr val="84DCF4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ar-SA" sz="3200" dirty="0">
                    <a:solidFill>
                      <a:srgbClr val="405A72"/>
                    </a:solidFill>
                    <a:latin typeface="Ara Hamah Homs" panose="00000500000000000000" pitchFamily="2" charset="-78"/>
                    <a:ea typeface="Times New Roman" panose="02020603050405020304" pitchFamily="18" charset="0"/>
                    <a:cs typeface="Ara Hamah Homs" panose="00000500000000000000" pitchFamily="2" charset="-78"/>
                  </a:rPr>
                  <a:t>الإجابة:</a:t>
                </a:r>
              </a:p>
              <a:p>
                <a:pPr algn="r" rtl="1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ar-SA" sz="32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Ara Hamah Homs" panose="00000500000000000000" pitchFamily="2" charset="-78"/>
                  </a:rPr>
                  <a:t>1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A" sz="32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a Hamah Homs" panose="00000500000000000000" pitchFamily="2" charset="-78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ar-SA" sz="3200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a Hamah Homs" panose="00000500000000000000" pitchFamily="2" charset="-78"/>
                              </a:rPr>
                            </m:ctrlPr>
                          </m:radPr>
                          <m:deg/>
                          <m:e>
                            <m:r>
                              <a:rPr lang="ar-SA" sz="3200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a Hamah Homs" panose="00000500000000000000" pitchFamily="2" charset="-78"/>
                              </a:rPr>
                              <m:t>𝟐</m:t>
                            </m:r>
                          </m:e>
                        </m:rad>
                        <m:r>
                          <a:rPr lang="ar-SA" sz="32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a Hamah Homs" panose="00000500000000000000" pitchFamily="2" charset="-78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ar-SA" sz="3200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a Hamah Homs" panose="00000500000000000000" pitchFamily="2" charset="-78"/>
                              </a:rPr>
                            </m:ctrlPr>
                          </m:radPr>
                          <m:deg/>
                          <m:e>
                            <m:r>
                              <a:rPr lang="ar-SA" sz="3200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a Hamah Homs" panose="00000500000000000000" pitchFamily="2" charset="-78"/>
                              </a:rPr>
                              <m:t>𝟖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ar-SA" sz="3200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a Hamah Homs" panose="00000500000000000000" pitchFamily="2" charset="-78"/>
                              </a:rPr>
                            </m:ctrlPr>
                          </m:radPr>
                          <m:deg/>
                          <m:e>
                            <m:r>
                              <a:rPr lang="ar-SA" sz="32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a Hamah Homs" panose="00000500000000000000" pitchFamily="2" charset="-78"/>
                              </a:rPr>
                              <m:t>𝟖𝟏</m:t>
                            </m:r>
                          </m:e>
                        </m:rad>
                      </m:den>
                    </m:f>
                    <m:r>
                      <a:rPr lang="ar-SA" sz="32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a Hamah Homs" panose="00000500000000000000" pitchFamily="2" charset="-78"/>
                      </a:rPr>
                      <m:t>=</m:t>
                    </m:r>
                    <m:f>
                      <m:fPr>
                        <m:ctrlPr>
                          <a:rPr lang="ar-SA" sz="32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a Hamah Homs" panose="00000500000000000000" pitchFamily="2" charset="-78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ar-SA" sz="3200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a Hamah Homs" panose="00000500000000000000" pitchFamily="2" charset="-78"/>
                              </a:rPr>
                            </m:ctrlPr>
                          </m:radPr>
                          <m:deg/>
                          <m:e>
                            <m:r>
                              <a:rPr lang="ar-SA" sz="32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a Hamah Homs" panose="00000500000000000000" pitchFamily="2" charset="-78"/>
                              </a:rPr>
                              <m:t>𝟐</m:t>
                            </m:r>
                          </m:e>
                        </m:rad>
                        <m:r>
                          <a:rPr lang="ar-SA" sz="32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a Hamah Homs" panose="00000500000000000000" pitchFamily="2" charset="-78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ar-SA" sz="3200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a Hamah Homs" panose="00000500000000000000" pitchFamily="2" charset="-78"/>
                              </a:rPr>
                            </m:ctrlPr>
                          </m:radPr>
                          <m:deg/>
                          <m:e>
                            <m:r>
                              <a:rPr lang="ar-SA" sz="32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a Hamah Homs" panose="00000500000000000000" pitchFamily="2" charset="-78"/>
                              </a:rPr>
                              <m:t>𝟐</m:t>
                            </m:r>
                            <m:r>
                              <a:rPr lang="ar-SA" sz="32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a Hamah Homs" panose="00000500000000000000" pitchFamily="2" charset="-78"/>
                              </a:rPr>
                              <m:t>×</m:t>
                            </m:r>
                            <m:r>
                              <a:rPr lang="ar-SA" sz="32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a Hamah Homs" panose="00000500000000000000" pitchFamily="2" charset="-78"/>
                              </a:rPr>
                              <m:t>𝟒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ar-SA" sz="3200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a Hamah Homs" panose="00000500000000000000" pitchFamily="2" charset="-78"/>
                              </a:rPr>
                            </m:ctrlPr>
                          </m:radPr>
                          <m:deg/>
                          <m:e>
                            <m:r>
                              <a:rPr lang="ar-SA" sz="32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a Hamah Homs" panose="00000500000000000000" pitchFamily="2" charset="-78"/>
                              </a:rPr>
                              <m:t>𝟗</m:t>
                            </m:r>
                            <m:r>
                              <a:rPr lang="ar-SA" sz="32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a Hamah Homs" panose="00000500000000000000" pitchFamily="2" charset="-78"/>
                              </a:rPr>
                              <m:t>×</m:t>
                            </m:r>
                            <m:r>
                              <a:rPr lang="ar-SA" sz="32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a Hamah Homs" panose="00000500000000000000" pitchFamily="2" charset="-78"/>
                              </a:rPr>
                              <m:t>𝟐</m:t>
                            </m:r>
                          </m:e>
                        </m:rad>
                      </m:den>
                    </m:f>
                    <m:r>
                      <a:rPr lang="ar-SA" sz="32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a Hamah Homs" panose="00000500000000000000" pitchFamily="2" charset="-78"/>
                      </a:rPr>
                      <m:t>=</m:t>
                    </m:r>
                    <m:f>
                      <m:fPr>
                        <m:ctrlPr>
                          <a:rPr lang="ar-SA" sz="32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a Hamah Homs" panose="00000500000000000000" pitchFamily="2" charset="-78"/>
                          </a:rPr>
                        </m:ctrlPr>
                      </m:fPr>
                      <m:num>
                        <m:r>
                          <a:rPr lang="ar-SA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a Hamah Homs" panose="00000500000000000000" pitchFamily="2" charset="-78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ar-SA" sz="3200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a Hamah Homs" panose="00000500000000000000" pitchFamily="2" charset="-78"/>
                              </a:rPr>
                            </m:ctrlPr>
                          </m:radPr>
                          <m:deg/>
                          <m:e>
                            <m:r>
                              <a:rPr lang="ar-SA" sz="3200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a Hamah Homs" panose="00000500000000000000" pitchFamily="2" charset="-78"/>
                              </a:rPr>
                              <m:t>𝟐</m:t>
                            </m:r>
                          </m:e>
                        </m:rad>
                        <m:r>
                          <a:rPr lang="ar-SA" sz="32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a Hamah Homs" panose="00000500000000000000" pitchFamily="2" charset="-78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ar-SA" sz="3200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a Hamah Homs" panose="00000500000000000000" pitchFamily="2" charset="-78"/>
                              </a:rPr>
                            </m:ctrlPr>
                          </m:radPr>
                          <m:deg/>
                          <m:e>
                            <m:r>
                              <a:rPr lang="ar-SA" sz="32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a Hamah Homs" panose="00000500000000000000" pitchFamily="2" charset="-78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ar-SA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a Hamah Homs" panose="00000500000000000000" pitchFamily="2" charset="-78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ar-SA" sz="3200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a Hamah Homs" panose="00000500000000000000" pitchFamily="2" charset="-78"/>
                              </a:rPr>
                            </m:ctrlPr>
                          </m:radPr>
                          <m:deg/>
                          <m:e>
                            <m:r>
                              <a:rPr lang="ar-SA" sz="32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a Hamah Homs" panose="00000500000000000000" pitchFamily="2" charset="-78"/>
                              </a:rPr>
                              <m:t>𝟐</m:t>
                            </m:r>
                          </m:e>
                        </m:rad>
                      </m:den>
                    </m:f>
                    <m:r>
                      <a:rPr lang="ar-SA" sz="32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a Hamah Homs" panose="00000500000000000000" pitchFamily="2" charset="-78"/>
                      </a:rPr>
                      <m:t>=</m:t>
                    </m:r>
                    <m:f>
                      <m:fPr>
                        <m:ctrlPr>
                          <a:rPr lang="ar-SA" sz="32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a Hamah Homs" panose="00000500000000000000" pitchFamily="2" charset="-78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ar-SA" sz="3200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a Hamah Homs" panose="00000500000000000000" pitchFamily="2" charset="-78"/>
                              </a:rPr>
                            </m:ctrlPr>
                          </m:radPr>
                          <m:deg/>
                          <m:e>
                            <m:r>
                              <a:rPr lang="ar-SA" sz="3200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a Hamah Homs" panose="00000500000000000000" pitchFamily="2" charset="-78"/>
                              </a:rPr>
                              <m:t>𝟐</m:t>
                            </m:r>
                          </m:e>
                        </m:rad>
                        <m:r>
                          <a:rPr lang="ar-SA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a Hamah Homs" panose="00000500000000000000" pitchFamily="2" charset="-78"/>
                          </a:rPr>
                          <m:t>  </m:t>
                        </m:r>
                        <m:r>
                          <a:rPr lang="ar-SA" sz="32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a Hamah Homs" panose="00000500000000000000" pitchFamily="2" charset="-78"/>
                          </a:rPr>
                          <m:t>𝟑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ar-SA" sz="3200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a Hamah Homs" panose="00000500000000000000" pitchFamily="2" charset="-78"/>
                              </a:rPr>
                            </m:ctrlPr>
                          </m:radPr>
                          <m:deg/>
                          <m:e>
                            <m:r>
                              <a:rPr lang="ar-SA" sz="3200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a Hamah Homs" panose="00000500000000000000" pitchFamily="2" charset="-78"/>
                              </a:rPr>
                              <m:t>𝟐</m:t>
                            </m:r>
                          </m:e>
                        </m:rad>
                        <m:r>
                          <a:rPr lang="ar-SA" sz="32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a Hamah Homs" panose="00000500000000000000" pitchFamily="2" charset="-78"/>
                          </a:rPr>
                          <m:t>  </m:t>
                        </m:r>
                        <m:r>
                          <a:rPr lang="ar-SA" sz="32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a Hamah Homs" panose="00000500000000000000" pitchFamily="2" charset="-78"/>
                          </a:rPr>
                          <m:t>𝟑</m:t>
                        </m:r>
                      </m:den>
                    </m:f>
                  </m:oMath>
                </a14:m>
                <a:endParaRPr lang="ar-SA" sz="4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a Hamah Homs" panose="00000500000000000000" pitchFamily="2" charset="-78"/>
                  <a:ea typeface="Times New Roman" panose="02020603050405020304" pitchFamily="18" charset="0"/>
                  <a:cs typeface="Ara Hamah Homs" panose="00000500000000000000" pitchFamily="2" charset="-78"/>
                </a:endParaRPr>
              </a:p>
              <a:p>
                <a:pPr algn="r" rtl="1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ar-SA" sz="3200" dirty="0">
                    <a:solidFill>
                      <a:srgbClr val="405A72"/>
                    </a:solidFill>
                    <a:latin typeface="Ara Hamah Homs" panose="00000500000000000000" pitchFamily="2" charset="-78"/>
                    <a:ea typeface="Times New Roman" panose="02020603050405020304" pitchFamily="18" charset="0"/>
                    <a:cs typeface="Ara Hamah Homs" panose="00000500000000000000" pitchFamily="2" charset="-78"/>
                  </a:rPr>
                  <a:t> </a:t>
                </a:r>
              </a:p>
            </p:txBody>
          </p:sp>
        </mc:Choice>
        <mc:Fallback>
          <p:sp>
            <p:nvSpPr>
              <p:cNvPr id="47" name="Rectangle: Rounded Corners 4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E4BDBC8-684B-44D3-A8F0-BE9AD9AA5C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014" y="2893014"/>
                <a:ext cx="7232112" cy="3163072"/>
              </a:xfrm>
              <a:prstGeom prst="roundRect">
                <a:avLst>
                  <a:gd name="adj" fmla="val 22468"/>
                </a:avLst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A40BE882-68FC-46FB-8E37-EC531BAC8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6" name="Rectangle 3">
            <a:extLst>
              <a:ext uri="{FF2B5EF4-FFF2-40B4-BE49-F238E27FC236}">
                <a16:creationId xmlns="" xmlns:a16="http://schemas.microsoft.com/office/drawing/2014/main" id="{1CBDF4D2-E122-4E0D-8AED-5E869D11C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38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2379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6" grpId="0"/>
      <p:bldP spid="47" grpId="0" animBg="1"/>
      <p:bldP spid="4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generated with high confidence">
            <a:extLst>
              <a:ext uri="{FF2B5EF4-FFF2-40B4-BE49-F238E27FC236}">
                <a16:creationId xmlns="" xmlns:a16="http://schemas.microsoft.com/office/drawing/2014/main" id="{2EB580AB-D592-4F2A-ADB1-8CE082B8EC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40D9DD01-5D32-4562-BABC-8E44C5A49E0F}"/>
              </a:ext>
            </a:extLst>
          </p:cNvPr>
          <p:cNvSpPr/>
          <p:nvPr/>
        </p:nvSpPr>
        <p:spPr>
          <a:xfrm>
            <a:off x="4530158" y="1847464"/>
            <a:ext cx="7232112" cy="779622"/>
          </a:xfrm>
          <a:prstGeom prst="roundRect">
            <a:avLst>
              <a:gd name="adj" fmla="val 50000"/>
            </a:avLst>
          </a:prstGeom>
          <a:solidFill>
            <a:srgbClr val="405A7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2400">
                <a:latin typeface="Ara Hamah Homs" panose="00000500000000000000" pitchFamily="2" charset="-78"/>
                <a:ea typeface="Times New Roman" panose="02020603050405020304" pitchFamily="18" charset="0"/>
                <a:cs typeface="Ara Hamah Homs" panose="00000500000000000000" pitchFamily="2" charset="-78"/>
              </a:rPr>
              <a:t>قيمة القلم قبل التخفيض 120 ريال، إذا تم تخفيضه بنسبة 20% ، فما سعره بعد التخفيض؟ </a:t>
            </a:r>
            <a:endParaRPr lang="en-US" sz="2400" dirty="0">
              <a:latin typeface="Ara Hamah Homs" panose="00000500000000000000" pitchFamily="2" charset="-78"/>
              <a:ea typeface="Times New Roman" panose="02020603050405020304" pitchFamily="18" charset="0"/>
              <a:cs typeface="Ara Hamah Homs" panose="00000500000000000000" pitchFamily="2" charset="-78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F20960FA-0F2A-46BE-9464-A61DDA36B6A3}"/>
              </a:ext>
            </a:extLst>
          </p:cNvPr>
          <p:cNvSpPr/>
          <p:nvPr/>
        </p:nvSpPr>
        <p:spPr>
          <a:xfrm>
            <a:off x="6330652" y="369734"/>
            <a:ext cx="363112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600" dirty="0">
                <a:ln w="0"/>
                <a:solidFill>
                  <a:srgbClr val="405A72"/>
                </a:solidFill>
                <a:latin typeface="Ara Hamah Homs" panose="00000500000000000000" pitchFamily="2" charset="-78"/>
                <a:cs typeface="Ara Hamah Homs" panose="00000500000000000000" pitchFamily="2" charset="-78"/>
              </a:rPr>
              <a:t>سؤال و جواب</a:t>
            </a:r>
            <a:endParaRPr lang="en-US" sz="6600" b="0" cap="none" spc="0" dirty="0">
              <a:ln w="0"/>
              <a:solidFill>
                <a:srgbClr val="405A72"/>
              </a:solidFill>
              <a:latin typeface="Ara Hamah Homs" panose="00000500000000000000" pitchFamily="2" charset="-78"/>
              <a:cs typeface="Ara Hamah Homs" panose="00000500000000000000" pitchFamily="2" charset="-78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="" xmlns:a16="http://schemas.microsoft.com/office/drawing/2014/main" id="{5E4BDBC8-684B-44D3-A8F0-BE9AD9AA5CAA}"/>
              </a:ext>
            </a:extLst>
          </p:cNvPr>
          <p:cNvSpPr/>
          <p:nvPr/>
        </p:nvSpPr>
        <p:spPr>
          <a:xfrm>
            <a:off x="5112950" y="2725397"/>
            <a:ext cx="6504175" cy="3330689"/>
          </a:xfrm>
          <a:prstGeom prst="roundRect">
            <a:avLst>
              <a:gd name="adj" fmla="val 22468"/>
            </a:avLst>
          </a:prstGeom>
          <a:solidFill>
            <a:srgbClr val="84DCF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a Hamah Homs" panose="00000500000000000000" pitchFamily="2" charset="-78"/>
                <a:ea typeface="Times New Roman" panose="02020603050405020304" pitchFamily="18" charset="0"/>
                <a:cs typeface="Ara Hamah Homs" panose="00000500000000000000" pitchFamily="2" charset="-78"/>
              </a:rPr>
              <a:t>الإجابة:</a:t>
            </a: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ar-SA" sz="3600" b="1" dirty="0">
              <a:solidFill>
                <a:schemeClr val="tx1">
                  <a:lumMod val="95000"/>
                  <a:lumOff val="5000"/>
                </a:schemeClr>
              </a:solidFill>
              <a:latin typeface="Ara Hamah Homs" panose="00000500000000000000" pitchFamily="2" charset="-78"/>
              <a:ea typeface="Times New Roman" panose="02020603050405020304" pitchFamily="18" charset="0"/>
              <a:cs typeface="Ara Hamah Homs" panose="00000500000000000000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a Hamah Homs" panose="00000500000000000000" pitchFamily="2" charset="-78"/>
                <a:ea typeface="Times New Roman" panose="02020603050405020304" pitchFamily="18" charset="0"/>
                <a:cs typeface="Ara Hamah Homs" panose="00000500000000000000" pitchFamily="2" charset="-78"/>
              </a:rPr>
              <a:t>  120 – 24 =  96 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A40BE882-68FC-46FB-8E37-EC531BAC8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6" name="Rectangle 3">
            <a:extLst>
              <a:ext uri="{FF2B5EF4-FFF2-40B4-BE49-F238E27FC236}">
                <a16:creationId xmlns="" xmlns:a16="http://schemas.microsoft.com/office/drawing/2014/main" id="{1CBDF4D2-E122-4E0D-8AED-5E869D11C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38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2EC7224-7A81-42BF-B5FE-3BB594BD704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74542" y="3950674"/>
            <a:ext cx="4377410" cy="89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57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6" grpId="0"/>
      <p:bldP spid="47" grpId="0" animBg="1"/>
      <p:bldP spid="47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757</Words>
  <Application>Microsoft Office PowerPoint</Application>
  <PresentationFormat>ملء الشاشة</PresentationFormat>
  <Paragraphs>168</Paragraphs>
  <Slides>34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11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34</vt:i4>
      </vt:variant>
    </vt:vector>
  </HeadingPairs>
  <TitlesOfParts>
    <vt:vector size="46" baseType="lpstr">
      <vt:lpstr>AL-Mohanad</vt:lpstr>
      <vt:lpstr>AlSharkTitle</vt:lpstr>
      <vt:lpstr>Ara Hamah Homs</vt:lpstr>
      <vt:lpstr>Arial</vt:lpstr>
      <vt:lpstr>Calibri</vt:lpstr>
      <vt:lpstr>Calibri Light</vt:lpstr>
      <vt:lpstr>Cambria</vt:lpstr>
      <vt:lpstr>Cambria Math</vt:lpstr>
      <vt:lpstr>Times New Roman</vt:lpstr>
      <vt:lpstr>Traditional Arabic</vt:lpstr>
      <vt:lpstr>خطوط الكيلاني للرياضيات_2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Anfal AL-tamimi</dc:creator>
  <cp:lastModifiedBy>أم عبدالعزيز ح ع</cp:lastModifiedBy>
  <cp:revision>53</cp:revision>
  <dcterms:created xsi:type="dcterms:W3CDTF">2018-08-14T12:41:16Z</dcterms:created>
  <dcterms:modified xsi:type="dcterms:W3CDTF">2018-10-15T04:16:46Z</dcterms:modified>
</cp:coreProperties>
</file>