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79" r:id="rId5"/>
    <p:sldId id="262" r:id="rId6"/>
    <p:sldId id="261" r:id="rId7"/>
    <p:sldId id="272" r:id="rId8"/>
    <p:sldId id="280" r:id="rId9"/>
    <p:sldId id="287" r:id="rId10"/>
    <p:sldId id="263" r:id="rId11"/>
    <p:sldId id="264" r:id="rId12"/>
    <p:sldId id="281" r:id="rId13"/>
    <p:sldId id="265" r:id="rId14"/>
    <p:sldId id="282" r:id="rId15"/>
    <p:sldId id="283" r:id="rId16"/>
    <p:sldId id="284" r:id="rId17"/>
    <p:sldId id="267" r:id="rId18"/>
    <p:sldId id="268" r:id="rId19"/>
    <p:sldId id="273" r:id="rId20"/>
    <p:sldId id="274" r:id="rId21"/>
    <p:sldId id="275" r:id="rId22"/>
    <p:sldId id="277" r:id="rId23"/>
    <p:sldId id="278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132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0155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324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719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873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655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800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011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064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57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962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31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2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471FE-51F0-4834-B309-9F5B7B245122}" type="datetimeFigureOut">
              <a:rPr lang="ar-SA" smtClean="0"/>
              <a:t>13/06/40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CD707-7B55-4C3B-BC48-A0D7D52E8C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067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Autofit/>
          </a:bodyPr>
          <a:lstStyle/>
          <a:p>
            <a:r>
              <a:rPr lang="ar-SA" sz="3200" dirty="0" smtClean="0">
                <a:latin typeface="Andalus" pitchFamily="18" charset="-78"/>
                <a:cs typeface="DecoType Naskh" pitchFamily="2" charset="-78"/>
              </a:rPr>
              <a:t>درس تطبيقي في مادة الرياضيات للصف السادس الابتدائي</a:t>
            </a:r>
            <a:br>
              <a:rPr lang="ar-SA" sz="3200" dirty="0" smtClean="0">
                <a:latin typeface="Andalus" pitchFamily="18" charset="-78"/>
                <a:cs typeface="DecoType Naskh" pitchFamily="2" charset="-78"/>
              </a:rPr>
            </a:br>
            <a:r>
              <a:rPr lang="ar-SA" sz="3200" dirty="0" smtClean="0">
                <a:solidFill>
                  <a:srgbClr val="FF0000"/>
                </a:solidFill>
                <a:latin typeface="Andalus" pitchFamily="18" charset="-78"/>
                <a:cs typeface="DecoType Naskh" pitchFamily="2" charset="-78"/>
              </a:rPr>
              <a:t>بعنوان الاعداد الكسرية والكسور غير الفعلية </a:t>
            </a:r>
            <a:br>
              <a:rPr lang="ar-SA" sz="3200" dirty="0" smtClean="0">
                <a:solidFill>
                  <a:srgbClr val="FF0000"/>
                </a:solidFill>
                <a:latin typeface="Andalus" pitchFamily="18" charset="-78"/>
                <a:cs typeface="DecoType Naskh" pitchFamily="2" charset="-78"/>
              </a:rPr>
            </a:br>
            <a:r>
              <a:rPr lang="ar-SA" sz="3200" dirty="0" smtClean="0">
                <a:latin typeface="Andalus" pitchFamily="18" charset="-78"/>
                <a:cs typeface="DecoType Naskh" pitchFamily="2" charset="-78"/>
              </a:rPr>
              <a:t> الفصل الدراسي الأول </a:t>
            </a:r>
            <a:br>
              <a:rPr lang="ar-SA" sz="3200" dirty="0" smtClean="0">
                <a:latin typeface="Andalus" pitchFamily="18" charset="-78"/>
                <a:cs typeface="DecoType Naskh" pitchFamily="2" charset="-78"/>
              </a:rPr>
            </a:br>
            <a:r>
              <a:rPr lang="ar-SA" sz="3200" dirty="0" smtClean="0">
                <a:latin typeface="Andalus" pitchFamily="18" charset="-78"/>
                <a:cs typeface="DecoType Naskh" pitchFamily="2" charset="-78"/>
              </a:rPr>
              <a:t>لعام 1440/1439هـ</a:t>
            </a:r>
            <a:br>
              <a:rPr lang="ar-SA" sz="3200" dirty="0" smtClean="0">
                <a:latin typeface="Andalus" pitchFamily="18" charset="-78"/>
                <a:cs typeface="DecoType Naskh" pitchFamily="2" charset="-78"/>
              </a:rPr>
            </a:br>
            <a:r>
              <a:rPr lang="ar-SA" sz="3200" dirty="0" smtClean="0">
                <a:latin typeface="Andalus" pitchFamily="18" charset="-78"/>
                <a:cs typeface="DecoType Naskh" pitchFamily="2" charset="-78"/>
              </a:rPr>
              <a:t> بالابتدائية الرابعة بجازان</a:t>
            </a:r>
            <a:endParaRPr lang="ar-SA" sz="3200" dirty="0">
              <a:latin typeface="Andalus" pitchFamily="18" charset="-78"/>
              <a:cs typeface="DecoType Naskh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37830" y="4470106"/>
            <a:ext cx="6400800" cy="2345751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 smtClean="0">
                <a:solidFill>
                  <a:srgbClr val="C00000"/>
                </a:solidFill>
                <a:cs typeface="DecoType Naskh" pitchFamily="2" charset="-78"/>
              </a:rPr>
              <a:t>معلمة المادة </a:t>
            </a:r>
          </a:p>
          <a:p>
            <a:r>
              <a:rPr lang="ar-SA" b="1" dirty="0" smtClean="0">
                <a:solidFill>
                  <a:schemeClr val="accent5">
                    <a:lumMod val="50000"/>
                  </a:schemeClr>
                </a:solidFill>
                <a:cs typeface="DecoType Naskh" pitchFamily="2" charset="-78"/>
              </a:rPr>
              <a:t>سميرة حسن سالم </a:t>
            </a:r>
            <a:r>
              <a:rPr lang="ar-SA" b="1" dirty="0" smtClean="0">
                <a:solidFill>
                  <a:schemeClr val="accent5">
                    <a:lumMod val="50000"/>
                  </a:schemeClr>
                </a:solidFill>
                <a:cs typeface="DecoType Naskh" pitchFamily="2" charset="-78"/>
              </a:rPr>
              <a:t>يحي</a:t>
            </a:r>
          </a:p>
          <a:p>
            <a:r>
              <a:rPr lang="ar-SA" b="1" dirty="0" smtClean="0">
                <a:solidFill>
                  <a:srgbClr val="FF0000"/>
                </a:solidFill>
                <a:cs typeface="DecoType Naskh" pitchFamily="2" charset="-78"/>
              </a:rPr>
              <a:t>تحت اشراف </a:t>
            </a:r>
          </a:p>
          <a:p>
            <a:r>
              <a:rPr lang="ar-SA" b="1" dirty="0">
                <a:solidFill>
                  <a:srgbClr val="C00000"/>
                </a:solidFill>
                <a:cs typeface="DecoType Naskh" pitchFamily="2" charset="-78"/>
              </a:rPr>
              <a:t>مشرفة مادة الرياضيات </a:t>
            </a:r>
          </a:p>
          <a:p>
            <a:r>
              <a:rPr lang="ar-SA" b="1" dirty="0" smtClean="0">
                <a:solidFill>
                  <a:schemeClr val="accent5">
                    <a:lumMod val="50000"/>
                  </a:schemeClr>
                </a:solidFill>
                <a:cs typeface="DecoType Naskh" pitchFamily="2" charset="-78"/>
              </a:rPr>
              <a:t>حنان نور</a:t>
            </a:r>
            <a:endParaRPr lang="ar-SA" b="1" dirty="0">
              <a:solidFill>
                <a:schemeClr val="accent5">
                  <a:lumMod val="50000"/>
                </a:schemeClr>
              </a:solidFill>
              <a:cs typeface="DecoType Naskh" pitchFamily="2" charset="-78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012160" y="188640"/>
            <a:ext cx="300036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000" dirty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  <a:ea typeface="+mj-ea"/>
                <a:cs typeface="DecoType Naskh" pitchFamily="2" charset="-78"/>
              </a:rPr>
              <a:t>المملكة العربية السعودية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ndalus" pitchFamily="18" charset="-78"/>
              <a:ea typeface="+mj-ea"/>
              <a:cs typeface="DecoType Naskh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000" dirty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  <a:ea typeface="+mj-ea"/>
                <a:cs typeface="DecoType Naskh" pitchFamily="2" charset="-78"/>
              </a:rPr>
              <a:t>وزارة التعليم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ndalus" pitchFamily="18" charset="-78"/>
              <a:ea typeface="+mj-ea"/>
              <a:cs typeface="DecoType Naskh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000" dirty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  <a:ea typeface="+mj-ea"/>
                <a:cs typeface="DecoType Naskh" pitchFamily="2" charset="-78"/>
              </a:rPr>
              <a:t>إدارة التعليم بمنطقة جازان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ndalus" pitchFamily="18" charset="-78"/>
              <a:ea typeface="+mj-ea"/>
              <a:cs typeface="DecoType Naskh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000" dirty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  <a:ea typeface="+mj-ea"/>
                <a:cs typeface="DecoType Naskh" pitchFamily="2" charset="-78"/>
              </a:rPr>
              <a:t>الابتدائية الرابعة بجازان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38335"/>
            <a:ext cx="1512168" cy="108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3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714876" y="214290"/>
            <a:ext cx="3786214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28596" y="2857496"/>
            <a:ext cx="3786214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-66352" y="5720331"/>
            <a:ext cx="1870472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</a:rPr>
              <a:t>المناقشة والحوار</a:t>
            </a:r>
          </a:p>
          <a:p>
            <a:pPr algn="ctr"/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</a:rPr>
              <a:t>تعلم تعاوني</a:t>
            </a:r>
          </a:p>
          <a:p>
            <a:pPr algn="ctr"/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</a:rPr>
              <a:t>الزمن : 5 </a:t>
            </a:r>
            <a:r>
              <a:rPr lang="ar-SA" sz="14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5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49291" y="1946365"/>
            <a:ext cx="784541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DecoType Thuluth" pitchFamily="2" charset="-78"/>
              </a:rPr>
              <a:t>العدد الكسري يتألف من</a:t>
            </a:r>
            <a:r>
              <a:rPr kumimoji="0" lang="ar-SA" sz="4000" b="1" i="0" u="none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DecoType Thuluth" pitchFamily="2" charset="-78"/>
              </a:rPr>
              <a:t> عدد كلي وكسر اعتيادي</a:t>
            </a:r>
            <a:endParaRPr kumimoji="0" lang="ar-SA" sz="6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286512" y="4286256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500298" y="2870100"/>
            <a:ext cx="40206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DecoType Naskh" pitchFamily="2" charset="-78"/>
              </a:rPr>
              <a:t>ويمكن كتابته على الصورة التالية: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Naskh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011578" y="4572008"/>
            <a:ext cx="3129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ar-SA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75150" y="5024698"/>
            <a:ext cx="3000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المناقشة والحوار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الزمن : 2 </a:t>
            </a: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980" y="4168226"/>
            <a:ext cx="2117126" cy="80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8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124744"/>
            <a:ext cx="9180512" cy="2886945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285720" y="5500702"/>
            <a:ext cx="3000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المناقشة والحوار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الزمن : 3 </a:t>
            </a: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7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77441" y="260648"/>
            <a:ext cx="60051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SA" sz="28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كتابة الاعداد الكسرية على صورة كسور غير فعلية</a:t>
            </a:r>
            <a:endParaRPr lang="en-US" sz="28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11760" y="1017887"/>
            <a:ext cx="62804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urier New" pitchFamily="49" charset="0"/>
                <a:ea typeface="Calibri" pitchFamily="34" charset="0"/>
                <a:cs typeface="DecoType Naskh Special" pitchFamily="2" charset="-78"/>
              </a:rPr>
              <a:t>مثال 1 ص151 من كتاب الطالبة</a:t>
            </a:r>
            <a:endParaRPr kumimoji="0" lang="ar-SA" sz="54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DecoType Naskh Special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85720" y="5733256"/>
            <a:ext cx="3000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المناقشة والحوار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الزمن : 5 </a:t>
            </a: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84" y="2027770"/>
            <a:ext cx="7669086" cy="331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48680"/>
            <a:ext cx="6048672" cy="41764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0926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544256" cy="2664575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285720" y="5373216"/>
            <a:ext cx="3000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نشاط فردي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الزمن : 3 </a:t>
            </a: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38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254304" y="155028"/>
            <a:ext cx="58400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SA" sz="28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كتابة الكسور غير الفعلية في صورة أعداد كسرية</a:t>
            </a:r>
            <a:endParaRPr lang="en-US" sz="2800" dirty="0"/>
          </a:p>
        </p:txBody>
      </p:sp>
      <p:sp>
        <p:nvSpPr>
          <p:cNvPr id="6" name="مستطيل 5"/>
          <p:cNvSpPr/>
          <p:nvPr/>
        </p:nvSpPr>
        <p:spPr>
          <a:xfrm>
            <a:off x="285720" y="5500702"/>
            <a:ext cx="30003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المناقشة والحوار</a:t>
            </a:r>
          </a:p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الزمن : </a:t>
            </a:r>
            <a:r>
              <a:rPr lang="ar-SA" sz="2800" b="1" dirty="0">
                <a:solidFill>
                  <a:schemeClr val="accent2">
                    <a:lumMod val="75000"/>
                  </a:schemeClr>
                </a:solidFill>
              </a:rPr>
              <a:t>7</a:t>
            </a:r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058980" y="1114290"/>
            <a:ext cx="62804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urier New" pitchFamily="49" charset="0"/>
                <a:ea typeface="Calibri" pitchFamily="34" charset="0"/>
                <a:cs typeface="DecoType Naskh Special" pitchFamily="2" charset="-78"/>
              </a:rPr>
              <a:t>مثال 2 ص151 من كتاب الطالبة</a:t>
            </a:r>
            <a:endParaRPr kumimoji="0" lang="ar-SA" sz="54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DecoType Naskh Special" pitchFamily="2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20" y="2204864"/>
            <a:ext cx="6228223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6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143604" y="4949786"/>
            <a:ext cx="30003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المناقشة والحوار</a:t>
            </a:r>
          </a:p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الزمن : دقيقة واحدة</a:t>
            </a:r>
            <a:endParaRPr lang="ar-S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130674"/>
            <a:ext cx="4176464" cy="170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09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286380" y="5426839"/>
            <a:ext cx="38511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فكر ، زاوج ، شارك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الزمن : 5 </a:t>
            </a: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86380" y="151537"/>
            <a:ext cx="35004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urier New" pitchFamily="49" charset="0"/>
                <a:ea typeface="Calibri" pitchFamily="34" charset="0"/>
                <a:cs typeface="DecoType Naskh" pitchFamily="2" charset="-78"/>
              </a:rPr>
              <a:t>من تدرب</a:t>
            </a:r>
            <a:endParaRPr kumimoji="0" lang="ar-SA" sz="6600" b="0" i="0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DecoType Naskh" pitchFamily="2" charset="-78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715140" y="4357694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643042" y="3500438"/>
            <a:ext cx="6429420" cy="1500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DecoType Naskh" pitchFamily="2" charset="-78"/>
              </a:rPr>
              <a:t>.</a:t>
            </a:r>
            <a:endParaRPr lang="ar-SA" sz="3200" b="1" dirty="0">
              <a:solidFill>
                <a:schemeClr val="tx1">
                  <a:lumMod val="85000"/>
                  <a:lumOff val="15000"/>
                </a:schemeClr>
              </a:solidFill>
              <a:cs typeface="DecoType Naskh" pitchFamily="2" charset="-78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00" y="1576856"/>
            <a:ext cx="8512442" cy="299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55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64088" y="5903893"/>
            <a:ext cx="3779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تعلم فردي – تقييم الاقران</a:t>
            </a:r>
          </a:p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الزمن : 10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5660428" y="260648"/>
            <a:ext cx="34835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DecoType Thuluth" pitchFamily="2" charset="-78"/>
              </a:rPr>
              <a:t>من تأكد 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0812"/>
            <a:ext cx="9144000" cy="3569857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0" y="4430669"/>
            <a:ext cx="9144920" cy="144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31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4348" y="1928802"/>
            <a:ext cx="8229600" cy="3797304"/>
          </a:xfrm>
        </p:spPr>
        <p:txBody>
          <a:bodyPr>
            <a:noAutofit/>
          </a:bodyPr>
          <a:lstStyle/>
          <a:p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عنوان الدرس : </a:t>
            </a:r>
            <a:r>
              <a:rPr lang="ar-SA" sz="3600" dirty="0" smtClean="0">
                <a:cs typeface="DecoType Naskh" pitchFamily="2" charset="-78"/>
              </a:rPr>
              <a:t>الأعداد الكسرية والكسور غير الفعلية </a:t>
            </a:r>
            <a:br>
              <a:rPr lang="ar-SA" sz="3600" dirty="0" smtClean="0">
                <a:cs typeface="DecoType Naskh" pitchFamily="2" charset="-78"/>
              </a:rPr>
            </a:br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اليوم : </a:t>
            </a:r>
            <a:r>
              <a:rPr lang="ar-SA" sz="3600" dirty="0" smtClean="0">
                <a:cs typeface="DecoType Naskh" pitchFamily="2" charset="-78"/>
              </a:rPr>
              <a:t>الأربعاء</a:t>
            </a:r>
            <a:br>
              <a:rPr lang="ar-SA" sz="3600" dirty="0" smtClean="0">
                <a:cs typeface="DecoType Naskh" pitchFamily="2" charset="-78"/>
              </a:rPr>
            </a:br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التاريخ : </a:t>
            </a:r>
            <a:r>
              <a:rPr lang="ar-SA" sz="3600" dirty="0" smtClean="0">
                <a:cs typeface="DecoType Naskh" pitchFamily="2" charset="-78"/>
              </a:rPr>
              <a:t>1440/3/6هـ</a:t>
            </a:r>
            <a:br>
              <a:rPr lang="ar-SA" sz="3600" dirty="0" smtClean="0">
                <a:cs typeface="DecoType Naskh" pitchFamily="2" charset="-78"/>
              </a:rPr>
            </a:br>
            <a:r>
              <a:rPr lang="ar-SA" sz="3600" dirty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الزمن : </a:t>
            </a:r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 </a:t>
            </a:r>
            <a:r>
              <a:rPr lang="ar-SA" sz="3600" dirty="0" smtClean="0">
                <a:cs typeface="DecoType Naskh" pitchFamily="2" charset="-78"/>
              </a:rPr>
              <a:t>45 دقيقة 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53933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2125598"/>
            <a:ext cx="67687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b="1" dirty="0" smtClean="0">
                <a:solidFill>
                  <a:schemeClr val="accent2">
                    <a:lumMod val="75000"/>
                  </a:schemeClr>
                </a:solidFill>
              </a:rPr>
              <a:t>شريط الذكريات</a:t>
            </a:r>
          </a:p>
          <a:p>
            <a:pPr algn="ctr"/>
            <a:r>
              <a:rPr lang="ar-SA" sz="4800" b="1" dirty="0" smtClean="0">
                <a:solidFill>
                  <a:schemeClr val="accent2">
                    <a:lumMod val="75000"/>
                  </a:schemeClr>
                </a:solidFill>
              </a:rPr>
              <a:t>الزمن : 5 </a:t>
            </a:r>
            <a:r>
              <a:rPr lang="ar-SA" sz="48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35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962624" y="5301208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تعلم فردي</a:t>
            </a:r>
          </a:p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الزمن : 3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مستطيل ذو زاوية واحدة مستديرة 3"/>
          <p:cNvSpPr/>
          <p:nvPr/>
        </p:nvSpPr>
        <p:spPr>
          <a:xfrm>
            <a:off x="2339752" y="332656"/>
            <a:ext cx="3888432" cy="576064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C00000"/>
                </a:solidFill>
              </a:rPr>
              <a:t>مهارات التفكير العليا</a:t>
            </a:r>
            <a:endParaRPr lang="ar-SA" sz="3600" b="1" dirty="0">
              <a:solidFill>
                <a:srgbClr val="C00000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35" y="1412776"/>
            <a:ext cx="744706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38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572100" y="5715016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تعلم تعاوني – التعلم باللعب </a:t>
            </a:r>
          </a:p>
          <a:p>
            <a:pPr algn="ctr"/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الزمن : 2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071538" y="1143975"/>
            <a:ext cx="7222426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" pitchFamily="34" charset="0"/>
                <a:ea typeface="Calibri" pitchFamily="34" charset="0"/>
                <a:cs typeface="DecoType Thuluth" pitchFamily="2" charset="-78"/>
              </a:rPr>
              <a:t>بطاقة مكافأة :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3600" b="1" dirty="0">
              <a:solidFill>
                <a:srgbClr val="943634"/>
              </a:solidFill>
              <a:latin typeface="Arial" pitchFamily="34" charset="0"/>
              <a:ea typeface="Calibri" pitchFamily="34" charset="0"/>
              <a:cs typeface="DecoType Thuluth" pitchFamily="2" charset="-78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EG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بالتعاون مع إفراد مجموعتك ، أجيبي عما يلي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Arial" pitchFamily="34" charset="0"/>
            </a:endParaRPr>
          </a:p>
          <a:p>
            <a:r>
              <a:rPr lang="ar-EG" sz="2400" b="1" dirty="0"/>
              <a:t>ابحثي مع زميلاتك عن الحل بوضع البطاقة في مكانها الصحيح</a:t>
            </a:r>
            <a:r>
              <a:rPr lang="ar-SA" sz="2400" b="1" dirty="0"/>
              <a:t> باستعمال مشبك الغسيل .</a:t>
            </a:r>
            <a:endParaRPr lang="en-US" sz="2400" dirty="0"/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0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356291" y="855310"/>
            <a:ext cx="6098143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dirty="0">
                <a:solidFill>
                  <a:srgbClr val="C00000"/>
                </a:solidFill>
                <a:cs typeface="DecoType Naskh Special" pitchFamily="2" charset="-78"/>
              </a:rPr>
              <a:t>الواجب المنزلي </a:t>
            </a:r>
            <a:endParaRPr lang="ar-SA" sz="4400" b="1" dirty="0" smtClean="0">
              <a:solidFill>
                <a:srgbClr val="C00000"/>
              </a:solidFill>
              <a:cs typeface="DecoType Naskh Special" pitchFamily="2" charset="-78"/>
            </a:endParaRPr>
          </a:p>
          <a:p>
            <a:pPr algn="ctr"/>
            <a:r>
              <a:rPr lang="ar-SA" sz="4400" dirty="0" smtClean="0">
                <a:solidFill>
                  <a:srgbClr val="C00000"/>
                </a:solidFill>
                <a:cs typeface="DecoType Naskh Special" pitchFamily="2" charset="-78"/>
              </a:rPr>
              <a:t> </a:t>
            </a:r>
            <a:r>
              <a:rPr lang="ar-SA" sz="4400" b="1" dirty="0">
                <a:cs typeface="DecoType Naskh Special" pitchFamily="2" charset="-78"/>
              </a:rPr>
              <a:t>ص152 تمرين 8،16، 20 ، 24 </a:t>
            </a:r>
            <a:endParaRPr lang="ar-SA" sz="4400" b="1" dirty="0" smtClean="0">
              <a:cs typeface="DecoType Naskh Special" pitchFamily="2" charset="-78"/>
            </a:endParaRPr>
          </a:p>
          <a:p>
            <a:pPr algn="ctr"/>
            <a:endParaRPr lang="ar-SA" sz="4400" b="1" dirty="0">
              <a:cs typeface="DecoType Naskh Special" pitchFamily="2" charset="-78"/>
            </a:endParaRPr>
          </a:p>
          <a:p>
            <a:pPr algn="ctr"/>
            <a:endParaRPr lang="ar-SA" sz="4400" b="1" dirty="0" smtClean="0">
              <a:cs typeface="DecoType Naskh Special" pitchFamily="2" charset="-78"/>
            </a:endParaRPr>
          </a:p>
          <a:p>
            <a:pPr algn="ctr"/>
            <a:endParaRPr lang="ar-SA" sz="4400" b="1" dirty="0">
              <a:cs typeface="DecoType Naskh Special" pitchFamily="2" charset="-78"/>
            </a:endParaRPr>
          </a:p>
          <a:p>
            <a:pPr algn="ctr"/>
            <a:r>
              <a:rPr lang="ar-SA" sz="3600" b="1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متابعة التقييم الذاتي من خلال </a:t>
            </a:r>
            <a:r>
              <a:rPr lang="ar-SA" sz="3600" b="1" dirty="0" err="1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الباركود</a:t>
            </a:r>
            <a:r>
              <a:rPr lang="ar-SA" sz="3600" b="1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4400" b="1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3554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ar-SA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استراتيجيات التدريس والتعلم النشط </a:t>
            </a:r>
            <a:endParaRPr lang="ar-SA" dirty="0">
              <a:solidFill>
                <a:schemeClr val="accent4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783357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شريط الذكريات .</a:t>
            </a:r>
          </a:p>
          <a:p>
            <a:pPr algn="ctr"/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فكر ، زاوج ، شارك.</a:t>
            </a:r>
          </a:p>
          <a:p>
            <a:pPr algn="ctr"/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ورقة الدقيقة الواحدة .</a:t>
            </a:r>
          </a:p>
          <a:p>
            <a:pPr algn="ctr"/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تقييم الأقران .</a:t>
            </a:r>
          </a:p>
          <a:p>
            <a:pPr algn="ctr"/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الحوار والمناقشة .</a:t>
            </a:r>
          </a:p>
          <a:p>
            <a:pPr algn="ctr"/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جداول التعلم (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k,w,l</a:t>
            </a:r>
            <a:r>
              <a:rPr lang="ar-SA" sz="3600" dirty="0" smtClean="0">
                <a:solidFill>
                  <a:schemeClr val="accent2">
                    <a:lumMod val="75000"/>
                  </a:schemeClr>
                </a:solidFill>
                <a:cs typeface="DecoType Naskh" pitchFamily="2" charset="-7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2376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048672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rgbClr val="FF0000"/>
                </a:solidFill>
                <a:cs typeface="+mn-cs"/>
              </a:rPr>
              <a:t>التقنيات </a:t>
            </a:r>
            <a:r>
              <a:rPr lang="ar-SA" sz="6000" dirty="0" smtClean="0">
                <a:cs typeface="+mn-cs"/>
              </a:rPr>
              <a:t/>
            </a:r>
            <a:br>
              <a:rPr lang="ar-SA" sz="6000" dirty="0" smtClean="0">
                <a:cs typeface="+mn-cs"/>
              </a:rPr>
            </a:br>
            <a:r>
              <a:rPr lang="ar-SA" sz="60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cs typeface="+mn-cs"/>
              </a:rPr>
              <a:t>الروليت ، العداد .</a:t>
            </a:r>
            <a:endParaRPr lang="ar-SA" sz="6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979712" y="428604"/>
            <a:ext cx="4344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DecoType Naskh" pitchFamily="2" charset="-78"/>
              </a:rPr>
              <a:t>تمـــرين إحمـــــــاء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6143604" y="5733256"/>
            <a:ext cx="30003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المناقشة والحوار</a:t>
            </a:r>
          </a:p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الزمن : 2 </a:t>
            </a:r>
            <a:r>
              <a:rPr lang="ar-SA" sz="28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690687"/>
            <a:ext cx="45720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2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878383" y="928670"/>
            <a:ext cx="25506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b="1" dirty="0">
                <a:solidFill>
                  <a:srgbClr val="002060"/>
                </a:solidFill>
              </a:rPr>
              <a:t>فكرة الدرس</a:t>
            </a:r>
            <a:endParaRPr lang="ar-SA" sz="4800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134040" y="3214686"/>
            <a:ext cx="3434017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مفردات </a:t>
            </a:r>
            <a:r>
              <a:rPr lang="ar-SA" sz="4000" b="1" dirty="0" smtClean="0">
                <a:solidFill>
                  <a:srgbClr val="FF0000"/>
                </a:solidFill>
              </a:rPr>
              <a:t>الدرس</a:t>
            </a:r>
          </a:p>
          <a:p>
            <a:r>
              <a:rPr lang="ar-SA" sz="40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العدد الكسري </a:t>
            </a:r>
            <a:endParaRPr lang="ar-SA" sz="40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ar-SA" sz="40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40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الكسر الفعلي </a:t>
            </a:r>
            <a:endParaRPr lang="ar-SA" sz="4000" dirty="0" smtClean="0">
              <a:effectLst>
                <a:outerShdw blurRad="69850" dist="43180" dir="5400000" sx="0" sy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ar-SA" sz="4000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4000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الكسر غير الفعلي</a:t>
            </a:r>
            <a:r>
              <a:rPr lang="ar-SA" sz="4000" b="1" dirty="0" smtClean="0"/>
              <a:t> .</a:t>
            </a:r>
            <a:endParaRPr lang="ar-SA" sz="4000" dirty="0" smtClean="0"/>
          </a:p>
          <a:p>
            <a:endParaRPr lang="ar-SA" sz="4000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14282" y="6143644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</a:rPr>
              <a:t>الزمن : 5 </a:t>
            </a:r>
            <a:r>
              <a:rPr lang="ar-SA" sz="28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466549"/>
              </p:ext>
            </p:extLst>
          </p:nvPr>
        </p:nvGraphicFramePr>
        <p:xfrm>
          <a:off x="1475656" y="1988840"/>
          <a:ext cx="7056784" cy="122584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05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258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69850" dist="43180" dir="5400000" sx="0" sy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اكتب العدد الكسري على صورة كسر غير فعلي والعكس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/>
                        <a:ea typeface="Malgun Gothic"/>
                        <a:cs typeface="Arial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87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71670" y="19032"/>
            <a:ext cx="51435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721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ورقة الدقيقة الواحدة</a:t>
            </a: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1124788"/>
            <a:ext cx="89644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Calibri" pitchFamily="34" charset="0"/>
                <a:cs typeface="DecoType Naskh Special" pitchFamily="2" charset="-78"/>
              </a:rPr>
              <a:t>نشـــاط: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Naskh Special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ndalus" pitchFamily="18" charset="-78"/>
                <a:ea typeface="Calibri" pitchFamily="34" charset="0"/>
                <a:cs typeface="DecoType Naskh Special" pitchFamily="2" charset="-78"/>
              </a:rPr>
              <a:t>عزيزتي الطالبة بالتعاون مع أفراد مجموعتك ..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ndalus" pitchFamily="18" charset="-78"/>
                <a:ea typeface="Calibri" pitchFamily="34" charset="0"/>
                <a:cs typeface="DecoType Naskh Special" pitchFamily="2" charset="-78"/>
              </a:rPr>
              <a:t>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solidFill>
                  <a:srgbClr val="943634"/>
                </a:solidFill>
                <a:effectLst/>
                <a:latin typeface="Andalus" pitchFamily="18" charset="-78"/>
                <a:ea typeface="Calibri" pitchFamily="34" charset="0"/>
                <a:cs typeface="DecoType Naskh Special" pitchFamily="2" charset="-78"/>
              </a:rPr>
              <a:t>اجيبي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ndalus" pitchFamily="18" charset="-78"/>
                <a:ea typeface="Calibri" pitchFamily="34" charset="0"/>
                <a:cs typeface="DecoType Naskh Special" pitchFamily="2" charset="-78"/>
              </a:rPr>
              <a:t> عما</a:t>
            </a:r>
            <a:r>
              <a:rPr kumimoji="0" lang="ar-SA" sz="3200" b="0" i="0" u="none" strike="noStrike" cap="none" normalizeH="0" dirty="0" smtClean="0">
                <a:ln>
                  <a:noFill/>
                </a:ln>
                <a:solidFill>
                  <a:srgbClr val="943634"/>
                </a:solidFill>
                <a:effectLst/>
                <a:latin typeface="Andalus" pitchFamily="18" charset="-78"/>
                <a:ea typeface="Calibri" pitchFamily="34" charset="0"/>
                <a:cs typeface="DecoType Naskh Special" pitchFamily="2" charset="-78"/>
              </a:rPr>
              <a:t> يلي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ndalus" pitchFamily="18" charset="-78"/>
                <a:ea typeface="Calibri" pitchFamily="34" charset="0"/>
                <a:cs typeface="DecoType Naskh Special" pitchFamily="2" charset="-78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Naskh Special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857852" y="5733256"/>
            <a:ext cx="3286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</a:rPr>
              <a:t>تعلم تعاوني – تقييم الأقران </a:t>
            </a:r>
          </a:p>
          <a:p>
            <a:pPr algn="ctr"/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</a:rPr>
              <a:t>الزمن : 3 </a:t>
            </a: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دقائق</a:t>
            </a:r>
            <a:endParaRPr lang="ar-SA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554" y="2876504"/>
            <a:ext cx="5101380" cy="59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7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ar-SA" dirty="0" smtClean="0"/>
              <a:t>اوجدي كسورا مكافئة للكسر نصف؟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rgbClr val="C00000"/>
                </a:solidFill>
              </a:rPr>
              <a:t>الحوار والمناقشة ( دقيقتان)</a:t>
            </a:r>
            <a:endParaRPr lang="ar-S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2511152"/>
          </a:xfrm>
        </p:spPr>
        <p:txBody>
          <a:bodyPr>
            <a:normAutofit/>
          </a:bodyPr>
          <a:lstStyle/>
          <a:p>
            <a:r>
              <a:rPr lang="ar-SA" dirty="0" smtClean="0"/>
              <a:t>جدول التعلم</a:t>
            </a:r>
            <a:br>
              <a:rPr lang="ar-SA" dirty="0" smtClean="0"/>
            </a:br>
            <a:r>
              <a:rPr lang="en-US" dirty="0" smtClean="0"/>
              <a:t>k,w,l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113563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2677</TotalTime>
  <Words>311</Words>
  <Application>Microsoft Office PowerPoint</Application>
  <PresentationFormat>عرض على الشاشة (4:3)</PresentationFormat>
  <Paragraphs>89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33" baseType="lpstr">
      <vt:lpstr>Malgun Gothic</vt:lpstr>
      <vt:lpstr>Andalus</vt:lpstr>
      <vt:lpstr>Arial</vt:lpstr>
      <vt:lpstr>Calibri</vt:lpstr>
      <vt:lpstr>Courier New</vt:lpstr>
      <vt:lpstr>DecoType Naskh</vt:lpstr>
      <vt:lpstr>DecoType Naskh Special</vt:lpstr>
      <vt:lpstr>DecoType Thuluth</vt:lpstr>
      <vt:lpstr>Times New Roman</vt:lpstr>
      <vt:lpstr>نسق Office</vt:lpstr>
      <vt:lpstr>درس تطبيقي في مادة الرياضيات للصف السادس الابتدائي بعنوان الاعداد الكسرية والكسور غير الفعلية   الفصل الدراسي الأول  لعام 1440/1439هـ  بالابتدائية الرابعة بجازان</vt:lpstr>
      <vt:lpstr> عنوان الدرس : الأعداد الكسرية والكسور غير الفعلية  اليوم : الأربعاء التاريخ : 1440/3/6هـ الزمن :  45 دقيقة     </vt:lpstr>
      <vt:lpstr>استراتيجيات التدريس والتعلم النشط </vt:lpstr>
      <vt:lpstr>التقنيات  الروليت ، العداد .</vt:lpstr>
      <vt:lpstr>عرض تقديمي في PowerPoint</vt:lpstr>
      <vt:lpstr>عرض تقديمي في PowerPoint</vt:lpstr>
      <vt:lpstr>عرض تقديمي في PowerPoint</vt:lpstr>
      <vt:lpstr>اوجدي كسورا مكافئة للكسر نصف؟</vt:lpstr>
      <vt:lpstr>جدول التعلم k,w,l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تطبيقي في مادة الرياضيات للصف السادس الابتدائي الفصل الدراسي الأول لعام 1440/1439هـ  بالابتدائية الرابعة بجازان</dc:title>
  <dc:creator>user</dc:creator>
  <cp:lastModifiedBy>lenovo</cp:lastModifiedBy>
  <cp:revision>28</cp:revision>
  <dcterms:created xsi:type="dcterms:W3CDTF">2018-10-28T19:08:51Z</dcterms:created>
  <dcterms:modified xsi:type="dcterms:W3CDTF">2019-02-18T10:47:03Z</dcterms:modified>
</cp:coreProperties>
</file>