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74" r:id="rId3"/>
    <p:sldId id="257" r:id="rId4"/>
    <p:sldId id="275" r:id="rId5"/>
    <p:sldId id="258" r:id="rId6"/>
    <p:sldId id="259" r:id="rId7"/>
    <p:sldId id="260" r:id="rId8"/>
    <p:sldId id="276" r:id="rId9"/>
    <p:sldId id="261" r:id="rId10"/>
    <p:sldId id="262" r:id="rId11"/>
    <p:sldId id="277" r:id="rId12"/>
    <p:sldId id="263" r:id="rId13"/>
    <p:sldId id="264" r:id="rId14"/>
    <p:sldId id="265" r:id="rId15"/>
    <p:sldId id="278" r:id="rId16"/>
    <p:sldId id="266" r:id="rId17"/>
    <p:sldId id="267" r:id="rId18"/>
    <p:sldId id="279" r:id="rId19"/>
    <p:sldId id="280" r:id="rId20"/>
    <p:sldId id="281" r:id="rId21"/>
    <p:sldId id="269" r:id="rId22"/>
    <p:sldId id="270" r:id="rId23"/>
    <p:sldId id="271" r:id="rId24"/>
    <p:sldId id="272" r:id="rId25"/>
    <p:sldId id="273" r:id="rId26"/>
    <p:sldId id="282" r:id="rId27"/>
    <p:sldId id="283"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9FF48F0-1E54-4915-BD5B-3503523A3F1A}" type="datetimeFigureOut">
              <a:rPr lang="ar-SA" smtClean="0"/>
              <a:t>17/03/40</a:t>
            </a:fld>
            <a:endParaRPr lang="ar-SA"/>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F78CC8B5-D450-4384-AF31-00F27257C8FE}"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FF48F0-1E54-4915-BD5B-3503523A3F1A}" type="datetimeFigureOut">
              <a:rPr lang="ar-SA" smtClean="0"/>
              <a:t>17/03/40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78CC8B5-D450-4384-AF31-00F27257C8FE}"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B9FF48F0-1E54-4915-BD5B-3503523A3F1A}" type="datetimeFigureOut">
              <a:rPr lang="ar-SA" smtClean="0"/>
              <a:t>17/03/40</a:t>
            </a:fld>
            <a:endParaRPr lang="ar-SA"/>
          </a:p>
        </p:txBody>
      </p:sp>
      <p:sp>
        <p:nvSpPr>
          <p:cNvPr id="5" name="عنصر نائب للتذييل 4"/>
          <p:cNvSpPr>
            <a:spLocks noGrp="1"/>
          </p:cNvSpPr>
          <p:nvPr>
            <p:ph type="ftr" sz="quarter" idx="11"/>
          </p:nvPr>
        </p:nvSpPr>
        <p:spPr>
          <a:xfrm>
            <a:off x="457201" y="6248207"/>
            <a:ext cx="5573483" cy="365125"/>
          </a:xfrm>
        </p:spPr>
        <p:txBody>
          <a:bodyPr/>
          <a:lstStyle/>
          <a:p>
            <a:endParaRPr lang="ar-SA"/>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F78CC8B5-D450-4384-AF31-00F27257C8FE}"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B9FF48F0-1E54-4915-BD5B-3503523A3F1A}" type="datetimeFigureOut">
              <a:rPr lang="ar-SA" smtClean="0"/>
              <a:t>17/03/40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F78CC8B5-D450-4384-AF31-00F27257C8FE}" type="slidenum">
              <a:rPr lang="ar-SA" smtClean="0"/>
              <a:t>‹#›</a:t>
            </a:fld>
            <a:endParaRPr lang="ar-SA"/>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B9FF48F0-1E54-4915-BD5B-3503523A3F1A}" type="datetimeFigureOut">
              <a:rPr lang="ar-SA" smtClean="0"/>
              <a:t>17/03/40</a:t>
            </a:fld>
            <a:endParaRPr lang="ar-SA"/>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78CC8B5-D450-4384-AF31-00F27257C8FE}" type="slidenum">
              <a:rPr lang="ar-SA" smtClean="0"/>
              <a:t>‹#›</a:t>
            </a:fld>
            <a:endParaRPr lang="ar-SA"/>
          </a:p>
        </p:txBody>
      </p:sp>
      <p:sp>
        <p:nvSpPr>
          <p:cNvPr id="14" name="عنصر نائب للتذييل 13"/>
          <p:cNvSpPr>
            <a:spLocks noGrp="1"/>
          </p:cNvSpPr>
          <p:nvPr>
            <p:ph type="ftr" sz="quarter" idx="12"/>
          </p:nvPr>
        </p:nvSpPr>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B9FF48F0-1E54-4915-BD5B-3503523A3F1A}" type="datetimeFigureOut">
              <a:rPr lang="ar-SA" smtClean="0"/>
              <a:t>17/03/40</a:t>
            </a:fld>
            <a:endParaRPr lang="ar-SA"/>
          </a:p>
        </p:txBody>
      </p:sp>
      <p:sp>
        <p:nvSpPr>
          <p:cNvPr id="10" name="عنصر نائب لرقم الشريحة 9"/>
          <p:cNvSpPr>
            <a:spLocks noGrp="1"/>
          </p:cNvSpPr>
          <p:nvPr>
            <p:ph type="sldNum" sz="quarter" idx="16"/>
          </p:nvPr>
        </p:nvSpPr>
        <p:spPr/>
        <p:txBody>
          <a:bodyPr rtlCol="0"/>
          <a:lstStyle/>
          <a:p>
            <a:fld id="{F78CC8B5-D450-4384-AF31-00F27257C8FE}" type="slidenum">
              <a:rPr lang="ar-SA" smtClean="0"/>
              <a:t>‹#›</a:t>
            </a:fld>
            <a:endParaRPr lang="ar-SA"/>
          </a:p>
        </p:txBody>
      </p:sp>
      <p:sp>
        <p:nvSpPr>
          <p:cNvPr id="12" name="عنصر نائب للتذييل 11"/>
          <p:cNvSpPr>
            <a:spLocks noGrp="1"/>
          </p:cNvSpPr>
          <p:nvPr>
            <p:ph type="ftr" sz="quarter" idx="17"/>
          </p:nvPr>
        </p:nvSpPr>
        <p:spPr/>
        <p:txBody>
          <a:bodyPr rtlCol="0"/>
          <a:lstStyle/>
          <a:p>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B9FF48F0-1E54-4915-BD5B-3503523A3F1A}" type="datetimeFigureOut">
              <a:rPr lang="ar-SA" smtClean="0"/>
              <a:t>17/03/40</a:t>
            </a:fld>
            <a:endParaRPr lang="ar-SA"/>
          </a:p>
        </p:txBody>
      </p:sp>
      <p:sp>
        <p:nvSpPr>
          <p:cNvPr id="12" name="عنصر نائب لرقم الشريحة 11"/>
          <p:cNvSpPr>
            <a:spLocks noGrp="1"/>
          </p:cNvSpPr>
          <p:nvPr>
            <p:ph type="sldNum" sz="quarter" idx="16"/>
          </p:nvPr>
        </p:nvSpPr>
        <p:spPr/>
        <p:txBody>
          <a:bodyPr rtlCol="0"/>
          <a:lstStyle/>
          <a:p>
            <a:fld id="{F78CC8B5-D450-4384-AF31-00F27257C8FE}" type="slidenum">
              <a:rPr lang="ar-SA" smtClean="0"/>
              <a:t>‹#›</a:t>
            </a:fld>
            <a:endParaRPr lang="ar-SA"/>
          </a:p>
        </p:txBody>
      </p:sp>
      <p:sp>
        <p:nvSpPr>
          <p:cNvPr id="14" name="عنصر نائب للتذييل 13"/>
          <p:cNvSpPr>
            <a:spLocks noGrp="1"/>
          </p:cNvSpPr>
          <p:nvPr>
            <p:ph type="ftr" sz="quarter" idx="17"/>
          </p:nvPr>
        </p:nvSpPr>
        <p:spPr/>
        <p:txBody>
          <a:bodyPr rtlCol="0"/>
          <a:lstStyle/>
          <a:p>
            <a:endParaRPr lang="ar-SA"/>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B9FF48F0-1E54-4915-BD5B-3503523A3F1A}" type="datetimeFigureOut">
              <a:rPr lang="ar-SA" smtClean="0"/>
              <a:t>17/03/40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F78CC8B5-D450-4384-AF31-00F27257C8FE}"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FF48F0-1E54-4915-BD5B-3503523A3F1A}" type="datetimeFigureOut">
              <a:rPr lang="ar-SA" smtClean="0"/>
              <a:t>17/03/40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F78CC8B5-D450-4384-AF31-00F27257C8FE}"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9FF48F0-1E54-4915-BD5B-3503523A3F1A}" type="datetimeFigureOut">
              <a:rPr lang="ar-SA" smtClean="0"/>
              <a:t>17/03/40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F78CC8B5-D450-4384-AF31-00F27257C8FE}" type="slidenum">
              <a:rPr lang="ar-SA" smtClean="0"/>
              <a:t>‹#›</a:t>
            </a:fld>
            <a:endParaRPr lang="ar-SA"/>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B9FF48F0-1E54-4915-BD5B-3503523A3F1A}" type="datetimeFigureOut">
              <a:rPr lang="ar-SA" smtClean="0"/>
              <a:t>17/03/40</a:t>
            </a:fld>
            <a:endParaRPr lang="ar-SA"/>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F78CC8B5-D450-4384-AF31-00F27257C8FE}" type="slidenum">
              <a:rPr lang="ar-SA" smtClean="0"/>
              <a:t>‹#›</a:t>
            </a:fld>
            <a:endParaRPr lang="ar-SA"/>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SA"/>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9FF48F0-1E54-4915-BD5B-3503523A3F1A}" type="datetimeFigureOut">
              <a:rPr lang="ar-SA" smtClean="0"/>
              <a:t>17/03/40</a:t>
            </a:fld>
            <a:endParaRPr lang="ar-SA"/>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A"/>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78CC8B5-D450-4384-AF31-00F27257C8FE}"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69950" y="5985284"/>
            <a:ext cx="8458200" cy="1222375"/>
          </a:xfrm>
        </p:spPr>
        <p:txBody>
          <a:bodyPr>
            <a:normAutofit fontScale="90000"/>
          </a:bodyPr>
          <a:lstStyle/>
          <a:p>
            <a:pPr algn="ctr"/>
            <a:r>
              <a:rPr lang="ar-SA" dirty="0" smtClean="0">
                <a:solidFill>
                  <a:srgbClr val="FFFF00"/>
                </a:solidFill>
                <a:effectLst/>
              </a:rPr>
              <a:t/>
            </a:r>
            <a:br>
              <a:rPr lang="ar-SA" dirty="0" smtClean="0">
                <a:solidFill>
                  <a:srgbClr val="FFFF00"/>
                </a:solidFill>
                <a:effectLst/>
              </a:rPr>
            </a:br>
            <a:r>
              <a:rPr lang="ar-SA" dirty="0">
                <a:solidFill>
                  <a:srgbClr val="FFFF00"/>
                </a:solidFill>
              </a:rPr>
              <a:t/>
            </a:r>
            <a:br>
              <a:rPr lang="ar-SA" dirty="0">
                <a:solidFill>
                  <a:srgbClr val="FFFF00"/>
                </a:solidFill>
              </a:rPr>
            </a:br>
            <a:r>
              <a:rPr lang="ar-SA" dirty="0" smtClean="0">
                <a:solidFill>
                  <a:srgbClr val="FFFF00"/>
                </a:solidFill>
              </a:rPr>
              <a:t/>
            </a:r>
            <a:br>
              <a:rPr lang="ar-SA" dirty="0" smtClean="0">
                <a:solidFill>
                  <a:srgbClr val="FFFF00"/>
                </a:solidFill>
              </a:rPr>
            </a:br>
            <a:r>
              <a:rPr lang="ar-SA" dirty="0" smtClean="0">
                <a:solidFill>
                  <a:srgbClr val="FFFF00"/>
                </a:solidFill>
                <a:effectLst/>
              </a:rPr>
              <a:t>الاستيعاب </a:t>
            </a:r>
            <a:r>
              <a:rPr lang="ar-SA" dirty="0" err="1">
                <a:solidFill>
                  <a:srgbClr val="FFFF00"/>
                </a:solidFill>
                <a:effectLst/>
              </a:rPr>
              <a:t>المفاهيمي</a:t>
            </a:r>
            <a:r>
              <a:rPr lang="ar-SA" dirty="0">
                <a:solidFill>
                  <a:srgbClr val="FFFF00"/>
                </a:solidFill>
                <a:effectLst/>
              </a:rPr>
              <a:t> في الفيزياء </a:t>
            </a:r>
            <a:r>
              <a:rPr lang="ar-SA" dirty="0" smtClean="0">
                <a:solidFill>
                  <a:srgbClr val="FFFF00"/>
                </a:solidFill>
                <a:effectLst/>
              </a:rPr>
              <a:t>وارتباطه بمصفوفة المدى والتتابع</a:t>
            </a:r>
            <a:br>
              <a:rPr lang="ar-SA" dirty="0" smtClean="0">
                <a:solidFill>
                  <a:srgbClr val="FFFF00"/>
                </a:solidFill>
                <a:effectLst/>
              </a:rPr>
            </a:br>
            <a:r>
              <a:rPr lang="ar-SA" dirty="0" smtClean="0">
                <a:solidFill>
                  <a:srgbClr val="FFFF00"/>
                </a:solidFill>
                <a:effectLst/>
              </a:rPr>
              <a:t>ومدى </a:t>
            </a:r>
            <a:r>
              <a:rPr lang="ar-SA" dirty="0">
                <a:solidFill>
                  <a:srgbClr val="FFFF00"/>
                </a:solidFill>
                <a:effectLst/>
              </a:rPr>
              <a:t>تحققه في الميدان التعليمي</a:t>
            </a:r>
            <a:r>
              <a:rPr lang="en-US" dirty="0">
                <a:solidFill>
                  <a:srgbClr val="FFFF00"/>
                </a:solidFill>
                <a:effectLst/>
              </a:rPr>
              <a:t/>
            </a:r>
            <a:br>
              <a:rPr lang="en-US" dirty="0">
                <a:solidFill>
                  <a:srgbClr val="FFFF00"/>
                </a:solidFill>
                <a:effectLst/>
              </a:rPr>
            </a:br>
            <a:r>
              <a:rPr lang="ar-SA" dirty="0">
                <a:solidFill>
                  <a:srgbClr val="0070C0"/>
                </a:solidFill>
                <a:effectLst/>
              </a:rPr>
              <a:t/>
            </a:r>
            <a:br>
              <a:rPr lang="ar-SA" dirty="0">
                <a:solidFill>
                  <a:srgbClr val="0070C0"/>
                </a:solidFill>
                <a:effectLst/>
              </a:rPr>
            </a:br>
            <a:r>
              <a:rPr lang="ar-SA" dirty="0" smtClean="0">
                <a:solidFill>
                  <a:srgbClr val="00B0F0"/>
                </a:solidFill>
                <a:effectLst/>
              </a:rPr>
              <a:t>مشرفة الفيزياء والعلوم الطبيعية</a:t>
            </a:r>
            <a:br>
              <a:rPr lang="ar-SA" dirty="0" smtClean="0">
                <a:solidFill>
                  <a:srgbClr val="00B0F0"/>
                </a:solidFill>
                <a:effectLst/>
              </a:rPr>
            </a:br>
            <a:r>
              <a:rPr lang="ar-SA" dirty="0" smtClean="0">
                <a:solidFill>
                  <a:srgbClr val="00B0F0"/>
                </a:solidFill>
                <a:effectLst/>
              </a:rPr>
              <a:t> </a:t>
            </a:r>
            <a:r>
              <a:rPr lang="ar-SA" dirty="0">
                <a:solidFill>
                  <a:srgbClr val="00B0F0"/>
                </a:solidFill>
                <a:effectLst/>
              </a:rPr>
              <a:t>بمكتب التعليم وسط </a:t>
            </a:r>
            <a:r>
              <a:rPr lang="ar-SA" dirty="0" smtClean="0">
                <a:solidFill>
                  <a:srgbClr val="00B0F0"/>
                </a:solidFill>
                <a:effectLst/>
              </a:rPr>
              <a:t>جازان</a:t>
            </a:r>
            <a:r>
              <a:rPr lang="en-US" dirty="0" smtClean="0">
                <a:solidFill>
                  <a:srgbClr val="00B0F0"/>
                </a:solidFill>
                <a:effectLst/>
              </a:rPr>
              <a:t/>
            </a:r>
            <a:br>
              <a:rPr lang="en-US" dirty="0" smtClean="0">
                <a:solidFill>
                  <a:srgbClr val="00B0F0"/>
                </a:solidFill>
                <a:effectLst/>
              </a:rPr>
            </a:br>
            <a:r>
              <a:rPr lang="ar-SA" dirty="0" smtClean="0">
                <a:solidFill>
                  <a:srgbClr val="00B0F0"/>
                </a:solidFill>
                <a:effectLst/>
              </a:rPr>
              <a:t>الجليلة علي محمد حكمي</a:t>
            </a:r>
            <a:r>
              <a:rPr lang="en-US" dirty="0">
                <a:solidFill>
                  <a:srgbClr val="0070C0"/>
                </a:solidFill>
                <a:effectLst/>
              </a:rPr>
              <a:t/>
            </a:r>
            <a:br>
              <a:rPr lang="en-US" dirty="0">
                <a:solidFill>
                  <a:srgbClr val="0070C0"/>
                </a:solidFill>
                <a:effectLst/>
              </a:rPr>
            </a:br>
            <a:r>
              <a:rPr lang="ar-SA" dirty="0">
                <a:solidFill>
                  <a:srgbClr val="0070C0"/>
                </a:solidFill>
                <a:effectLst/>
              </a:rPr>
              <a:t> </a:t>
            </a:r>
            <a:r>
              <a:rPr lang="en-US" dirty="0">
                <a:solidFill>
                  <a:srgbClr val="0070C0"/>
                </a:solidFill>
                <a:effectLst/>
              </a:rPr>
              <a:t/>
            </a:r>
            <a:br>
              <a:rPr lang="en-US" dirty="0">
                <a:solidFill>
                  <a:srgbClr val="0070C0"/>
                </a:solidFill>
                <a:effectLst/>
              </a:rPr>
            </a:br>
            <a:endParaRPr lang="ar-SA" dirty="0">
              <a:solidFill>
                <a:srgbClr val="0070C0"/>
              </a:solidFill>
            </a:endParaRPr>
          </a:p>
        </p:txBody>
      </p:sp>
      <p:sp>
        <p:nvSpPr>
          <p:cNvPr id="3" name="مربع نص 1"/>
          <p:cNvSpPr txBox="1">
            <a:spLocks noChangeArrowheads="1"/>
          </p:cNvSpPr>
          <p:nvPr/>
        </p:nvSpPr>
        <p:spPr bwMode="auto">
          <a:xfrm>
            <a:off x="6670420" y="260648"/>
            <a:ext cx="215773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rtl="1">
              <a:spcAft>
                <a:spcPts val="0"/>
              </a:spcAft>
              <a:tabLst>
                <a:tab pos="2637155" algn="ctr"/>
                <a:tab pos="5274310" algn="r"/>
              </a:tabLst>
            </a:pPr>
            <a:r>
              <a:rPr lang="ar-SA" sz="1100" b="1" dirty="0">
                <a:effectLst/>
                <a:latin typeface="Calibri"/>
                <a:ea typeface="Calibri"/>
                <a:cs typeface="Arial"/>
              </a:rPr>
              <a:t>المملكة العربية السعودية</a:t>
            </a:r>
            <a:endParaRPr lang="en-US" sz="1100" dirty="0">
              <a:effectLst/>
              <a:latin typeface="Calibri"/>
              <a:ea typeface="Calibri"/>
              <a:cs typeface="Arial"/>
            </a:endParaRPr>
          </a:p>
          <a:p>
            <a:pPr algn="ctr" rtl="1">
              <a:spcAft>
                <a:spcPts val="0"/>
              </a:spcAft>
              <a:tabLst>
                <a:tab pos="2637155" algn="ctr"/>
                <a:tab pos="5274310" algn="r"/>
              </a:tabLst>
            </a:pPr>
            <a:r>
              <a:rPr lang="ar-SA" sz="1100" b="1" dirty="0">
                <a:effectLst/>
                <a:latin typeface="Calibri"/>
                <a:ea typeface="Calibri"/>
                <a:cs typeface="Arial"/>
              </a:rPr>
              <a:t>وزارة التعليم</a:t>
            </a:r>
            <a:endParaRPr lang="en-US" sz="1100" dirty="0">
              <a:effectLst/>
              <a:latin typeface="Calibri"/>
              <a:ea typeface="Calibri"/>
              <a:cs typeface="Arial"/>
            </a:endParaRPr>
          </a:p>
          <a:p>
            <a:pPr algn="ctr" rtl="1">
              <a:spcAft>
                <a:spcPts val="0"/>
              </a:spcAft>
              <a:tabLst>
                <a:tab pos="2637155" algn="ctr"/>
                <a:tab pos="5274310" algn="r"/>
              </a:tabLst>
            </a:pPr>
            <a:r>
              <a:rPr lang="ar-SA" sz="1100" b="1" dirty="0">
                <a:effectLst/>
                <a:latin typeface="Calibri"/>
                <a:ea typeface="Calibri"/>
                <a:cs typeface="Arial"/>
              </a:rPr>
              <a:t>(280)</a:t>
            </a:r>
            <a:endParaRPr lang="en-US" sz="1100" dirty="0">
              <a:effectLst/>
              <a:latin typeface="Calibri"/>
              <a:ea typeface="Calibri"/>
              <a:cs typeface="Arial"/>
            </a:endParaRPr>
          </a:p>
          <a:p>
            <a:pPr algn="ctr" rtl="1">
              <a:spcAft>
                <a:spcPts val="0"/>
              </a:spcAft>
              <a:tabLst>
                <a:tab pos="2637155" algn="ctr"/>
                <a:tab pos="5274310" algn="r"/>
              </a:tabLst>
            </a:pPr>
            <a:r>
              <a:rPr lang="ar-SA" sz="1100" b="1" dirty="0">
                <a:effectLst/>
                <a:latin typeface="Calibri"/>
                <a:ea typeface="Calibri"/>
                <a:cs typeface="Arial"/>
              </a:rPr>
              <a:t>الإدارة العامة للتعليم بمنطقة جازان</a:t>
            </a:r>
            <a:endParaRPr lang="en-US" sz="1100" dirty="0">
              <a:effectLst/>
              <a:latin typeface="Calibri"/>
              <a:ea typeface="Calibri"/>
              <a:cs typeface="Arial"/>
            </a:endParaRPr>
          </a:p>
          <a:p>
            <a:pPr algn="ctr" rtl="1">
              <a:spcAft>
                <a:spcPts val="0"/>
              </a:spcAft>
              <a:tabLst>
                <a:tab pos="2637155" algn="ctr"/>
                <a:tab pos="5274310" algn="r"/>
              </a:tabLst>
            </a:pPr>
            <a:r>
              <a:rPr lang="ar-SA" sz="1100" b="1" dirty="0">
                <a:effectLst/>
                <a:latin typeface="Calibri"/>
                <a:ea typeface="Calibri"/>
                <a:cs typeface="Arial"/>
              </a:rPr>
              <a:t>مكتب التعليم  وسط جازان ( بنات)</a:t>
            </a:r>
            <a:endParaRPr lang="en-US" sz="1100" dirty="0">
              <a:effectLst/>
              <a:latin typeface="Calibri"/>
              <a:ea typeface="Calibri"/>
              <a:cs typeface="Arial"/>
            </a:endParaRPr>
          </a:p>
          <a:p>
            <a:pPr algn="ctr" rtl="1">
              <a:spcAft>
                <a:spcPts val="0"/>
              </a:spcAft>
              <a:tabLst>
                <a:tab pos="2637155" algn="ctr"/>
                <a:tab pos="5274310" algn="r"/>
              </a:tabLst>
            </a:pPr>
            <a:r>
              <a:rPr lang="ar-SA" sz="1100" b="1" dirty="0">
                <a:effectLst/>
                <a:latin typeface="Calibri"/>
                <a:ea typeface="Calibri"/>
                <a:cs typeface="Arial"/>
              </a:rPr>
              <a:t>قسم العلوم الطبيعية </a:t>
            </a:r>
            <a:endParaRPr lang="en-US" sz="1100" dirty="0">
              <a:effectLst/>
              <a:latin typeface="Calibri"/>
              <a:ea typeface="Calibri"/>
              <a:cs typeface="Arial"/>
            </a:endParaRPr>
          </a:p>
        </p:txBody>
      </p:sp>
      <p:pic>
        <p:nvPicPr>
          <p:cNvPr id="4" name="صورة 3" descr="IMG-20151017-WA000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49423"/>
            <a:ext cx="1710055" cy="860425"/>
          </a:xfrm>
          <a:prstGeom prst="rect">
            <a:avLst/>
          </a:prstGeom>
          <a:noFill/>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3052721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normAutofit/>
          </a:bodyPr>
          <a:lstStyle/>
          <a:p>
            <a:r>
              <a:rPr lang="ar-SA" dirty="0"/>
              <a:t>ف</a:t>
            </a:r>
            <a:r>
              <a:rPr lang="ar-SA" dirty="0" smtClean="0"/>
              <a:t>من </a:t>
            </a:r>
            <a:r>
              <a:rPr lang="ar-SA" dirty="0"/>
              <a:t>خلال ممارساتي </a:t>
            </a:r>
            <a:r>
              <a:rPr lang="ar-SA" dirty="0" smtClean="0"/>
              <a:t>الإشراقية </a:t>
            </a:r>
            <a:r>
              <a:rPr lang="ar-SA" dirty="0"/>
              <a:t>وجد </a:t>
            </a:r>
            <a:r>
              <a:rPr lang="ar-SA" dirty="0" smtClean="0"/>
              <a:t>عند البعض من ينقصه الطريقة </a:t>
            </a:r>
            <a:r>
              <a:rPr lang="ar-SA" dirty="0"/>
              <a:t>السليمة كيف </a:t>
            </a:r>
            <a:r>
              <a:rPr lang="ar-SA" dirty="0" smtClean="0"/>
              <a:t>يبني المعرفة على معرفة سابقة صحيحة وسليمة وكيف </a:t>
            </a:r>
            <a:r>
              <a:rPr lang="ar-SA" dirty="0"/>
              <a:t>ت</a:t>
            </a:r>
            <a:r>
              <a:rPr lang="ar-SA" dirty="0" smtClean="0"/>
              <a:t>عرف </a:t>
            </a:r>
            <a:r>
              <a:rPr lang="ar-SA" dirty="0"/>
              <a:t>ان </a:t>
            </a:r>
            <a:r>
              <a:rPr lang="ar-SA" dirty="0" smtClean="0"/>
              <a:t>الطالبة لديها </a:t>
            </a:r>
            <a:r>
              <a:rPr lang="ar-SA" dirty="0"/>
              <a:t>حصيلة عن المفاهيم </a:t>
            </a:r>
            <a:r>
              <a:rPr lang="ar-SA" dirty="0" smtClean="0"/>
              <a:t>السابقة</a:t>
            </a:r>
          </a:p>
          <a:p>
            <a:r>
              <a:rPr lang="ar-SA" dirty="0" smtClean="0"/>
              <a:t> </a:t>
            </a:r>
            <a:r>
              <a:rPr lang="ar-SA" dirty="0"/>
              <a:t>فاستعنت بمصفوفة المدى والتتابع لمعرفة المفاهيم السابقة هل بنيت بطريقة سليمة </a:t>
            </a:r>
            <a:r>
              <a:rPr lang="ar-SA" dirty="0" smtClean="0"/>
              <a:t>لإثرائها </a:t>
            </a:r>
            <a:r>
              <a:rPr lang="ar-SA" dirty="0"/>
              <a:t>بالجديد ام تحتاج </a:t>
            </a:r>
            <a:r>
              <a:rPr lang="ar-SA" dirty="0" smtClean="0"/>
              <a:t>لإعادة </a:t>
            </a:r>
            <a:r>
              <a:rPr lang="ar-SA" dirty="0"/>
              <a:t>تصحيح وبناء بطريقة </a:t>
            </a:r>
            <a:r>
              <a:rPr lang="ar-SA" dirty="0" smtClean="0"/>
              <a:t>سليمة ومنها نصل للاستيعاب </a:t>
            </a:r>
            <a:r>
              <a:rPr lang="ar-SA" dirty="0" err="1" smtClean="0"/>
              <a:t>المفاهيمي</a:t>
            </a:r>
            <a:r>
              <a:rPr lang="ar-SA" dirty="0" smtClean="0"/>
              <a:t> اين وصل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1735749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0914" t="55805" r="19974" b="6251"/>
          <a:stretch/>
        </p:blipFill>
        <p:spPr bwMode="auto">
          <a:xfrm>
            <a:off x="683568" y="1556792"/>
            <a:ext cx="769115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187343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b="1" dirty="0"/>
              <a:t>وايضا لوحظ </a:t>
            </a:r>
            <a:r>
              <a:rPr lang="ar-SA" b="1" dirty="0" smtClean="0"/>
              <a:t> أن المعلمة ذاتها تحتاج الى معرفة ماهي الاستيعاب </a:t>
            </a:r>
            <a:r>
              <a:rPr lang="ar-SA" b="1" dirty="0" err="1" smtClean="0"/>
              <a:t>المفاهيمي</a:t>
            </a:r>
            <a:r>
              <a:rPr lang="ar-SA" b="1" dirty="0" smtClean="0"/>
              <a:t> </a:t>
            </a:r>
            <a:r>
              <a:rPr lang="ar-SA" b="1" dirty="0"/>
              <a:t>لديها ثم </a:t>
            </a:r>
            <a:r>
              <a:rPr lang="ar-SA" b="1" dirty="0" smtClean="0"/>
              <a:t>كيف </a:t>
            </a:r>
            <a:r>
              <a:rPr lang="ar-SA" b="1" dirty="0" smtClean="0"/>
              <a:t>يتم توصيل ذلك الى الطالبة </a:t>
            </a:r>
            <a:r>
              <a:rPr lang="ar-SA" b="1" dirty="0" smtClean="0"/>
              <a:t>...</a:t>
            </a:r>
            <a:endParaRPr lang="en-US" b="1" dirty="0"/>
          </a:p>
          <a:p>
            <a:pPr marL="0" indent="0">
              <a:buNone/>
            </a:pPr>
            <a:r>
              <a:rPr lang="ar-SA" dirty="0" smtClean="0"/>
              <a:t>   </a:t>
            </a:r>
          </a:p>
          <a:p>
            <a:pPr marL="0" indent="0">
              <a:buNone/>
            </a:pPr>
            <a:r>
              <a:rPr lang="ar-SA" b="1" dirty="0"/>
              <a:t> </a:t>
            </a:r>
            <a:r>
              <a:rPr lang="ar-SA" b="1" dirty="0" smtClean="0"/>
              <a:t>  </a:t>
            </a:r>
            <a:r>
              <a:rPr lang="ar-SA" b="1" dirty="0" smtClean="0"/>
              <a:t>مما </a:t>
            </a:r>
            <a:r>
              <a:rPr lang="ar-SA" b="1" dirty="0" smtClean="0"/>
              <a:t>ادى الى ضعف استخدام الوسيلة (</a:t>
            </a:r>
            <a:r>
              <a:rPr lang="ar-SA" b="1" dirty="0"/>
              <a:t>الاساليب والاستراتيجيات ومهارات التدريس </a:t>
            </a:r>
            <a:r>
              <a:rPr lang="ar-SA" b="1" dirty="0" smtClean="0"/>
              <a:t>الحديثة) بالطريقة </a:t>
            </a:r>
            <a:r>
              <a:rPr lang="ar-SA" b="1" dirty="0"/>
              <a:t>الصحيحة </a:t>
            </a:r>
            <a:r>
              <a:rPr lang="ar-SA" b="1" dirty="0" smtClean="0"/>
              <a:t>لدى البعض </a:t>
            </a:r>
            <a:r>
              <a:rPr lang="ar-SA" b="1" dirty="0" smtClean="0"/>
              <a:t>...</a:t>
            </a:r>
            <a:endParaRPr lang="ar-SA" b="1" dirty="0" smtClean="0"/>
          </a:p>
          <a:p>
            <a:pPr marL="0" indent="0">
              <a:buNone/>
            </a:pP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3319337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196752"/>
            <a:ext cx="8153400" cy="990600"/>
          </a:xfrm>
        </p:spPr>
        <p:txBody>
          <a:bodyPr>
            <a:normAutofit fontScale="90000"/>
          </a:bodyPr>
          <a:lstStyle/>
          <a:p>
            <a:pPr algn="ctr"/>
            <a:r>
              <a:rPr lang="ar-SA" dirty="0" smtClean="0"/>
              <a:t>نتوصل من ذلك الى الارتباط الوثيق بين الاستيعاب </a:t>
            </a:r>
            <a:r>
              <a:rPr lang="ar-SA" dirty="0" err="1" smtClean="0"/>
              <a:t>المفاهيمي</a:t>
            </a:r>
            <a:r>
              <a:rPr lang="ar-SA" dirty="0" smtClean="0"/>
              <a:t> والوسيلة المستخدمة اثناء التدريس </a:t>
            </a:r>
            <a:endParaRPr lang="ar-SA" dirty="0"/>
          </a:p>
        </p:txBody>
      </p:sp>
      <p:pic>
        <p:nvPicPr>
          <p:cNvPr id="4" name="Picture 2"/>
          <p:cNvPicPr>
            <a:picLocks noGrp="1"/>
          </p:cNvPicPr>
          <p:nvPr>
            <p:ph sz="quarter" idx="1"/>
          </p:nvPr>
        </p:nvPicPr>
        <p:blipFill rotWithShape="1">
          <a:blip r:embed="rId2">
            <a:extLst>
              <a:ext uri="{28A0092B-C50C-407E-A947-70E740481C1C}">
                <a14:useLocalDpi xmlns:a14="http://schemas.microsoft.com/office/drawing/2010/main" val="0"/>
              </a:ext>
            </a:extLst>
          </a:blip>
          <a:srcRect l="19308" t="19613" r="18253" b="39709"/>
          <a:stretch/>
        </p:blipFill>
        <p:spPr bwMode="auto">
          <a:xfrm>
            <a:off x="1028426" y="2780928"/>
            <a:ext cx="6160224" cy="3052937"/>
          </a:xfrm>
          <a:prstGeom prst="rect">
            <a:avLst/>
          </a:prstGeom>
          <a:noFill/>
          <a:ln>
            <a:noFill/>
          </a:ln>
          <a:effectLst/>
          <a:ex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478762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204864"/>
            <a:ext cx="8686800" cy="838200"/>
          </a:xfrm>
        </p:spPr>
        <p:txBody>
          <a:bodyPr>
            <a:normAutofit fontScale="90000"/>
          </a:bodyPr>
          <a:lstStyle/>
          <a:p>
            <a:pPr algn="ctr"/>
            <a:r>
              <a:rPr lang="ar-SA" dirty="0">
                <a:effectLst/>
              </a:rPr>
              <a:t>وفي اليوم </a:t>
            </a:r>
            <a:r>
              <a:rPr lang="ar-SA" dirty="0" smtClean="0">
                <a:effectLst/>
              </a:rPr>
              <a:t>الاخير من البرنامج وضعت خريطة </a:t>
            </a:r>
            <a:r>
              <a:rPr lang="ar-SA" dirty="0">
                <a:effectLst/>
              </a:rPr>
              <a:t>مفاهيم </a:t>
            </a:r>
            <a:r>
              <a:rPr lang="ar-SA" dirty="0" smtClean="0">
                <a:effectLst/>
              </a:rPr>
              <a:t>لقياس مدى استيعاب البرنامج اخترت مفهومي </a:t>
            </a:r>
            <a:r>
              <a:rPr lang="ar-SA" dirty="0">
                <a:effectLst/>
              </a:rPr>
              <a:t>المادة ومفهوم الطاقة فكان </a:t>
            </a:r>
            <a:r>
              <a:rPr lang="ar-SA" dirty="0" smtClean="0">
                <a:effectLst/>
              </a:rPr>
              <a:t>المفهومين ينبثق منها مفاهيم لها </a:t>
            </a:r>
            <a:r>
              <a:rPr lang="ar-SA" dirty="0" smtClean="0">
                <a:effectLst/>
              </a:rPr>
              <a:t>لا يكفي لأقل </a:t>
            </a:r>
            <a:r>
              <a:rPr lang="ar-SA" dirty="0" smtClean="0">
                <a:effectLst/>
              </a:rPr>
              <a:t>من خمس ورقات </a:t>
            </a:r>
            <a:r>
              <a:rPr lang="ar-SA" dirty="0">
                <a:effectLst/>
              </a:rPr>
              <a:t/>
            </a:r>
            <a:br>
              <a:rPr lang="ar-SA" dirty="0">
                <a:effectLst/>
              </a:rPr>
            </a:br>
            <a:r>
              <a:rPr lang="ar-SA" dirty="0" smtClean="0">
                <a:effectLst/>
              </a:rPr>
              <a:t>وتوصل المتدربات عن اهمية الفهم العميق للبنية المعرفية لديها اولا ثم الطالبة.. </a:t>
            </a:r>
            <a:endParaRPr lang="ar-SA" dirty="0">
              <a:effectLs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2761170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394" y="2780928"/>
            <a:ext cx="8686800" cy="838200"/>
          </a:xfrm>
        </p:spPr>
        <p:txBody>
          <a:bodyPr/>
          <a:lstStyle/>
          <a:p>
            <a:pPr algn="ctr"/>
            <a:r>
              <a:rPr lang="ar-SA" dirty="0" smtClean="0"/>
              <a:t>تحليل الدراسة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1846436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23528" y="285471"/>
            <a:ext cx="8686800" cy="4943730"/>
          </a:xfrm>
        </p:spPr>
        <p:txBody>
          <a:bodyPr>
            <a:noAutofit/>
          </a:bodyPr>
          <a:lstStyle/>
          <a:p>
            <a:r>
              <a:rPr lang="ar-SA" sz="2800" b="1" dirty="0" smtClean="0"/>
              <a:t>وعند الخروج للميدان </a:t>
            </a:r>
            <a:r>
              <a:rPr lang="ar-SA" sz="2800" b="1" dirty="0"/>
              <a:t>ووضعت قياس اثر للحصة الصفية ل13 معلمة</a:t>
            </a:r>
            <a:endParaRPr lang="en-US" sz="2800" b="1" dirty="0"/>
          </a:p>
          <a:p>
            <a:r>
              <a:rPr lang="ar-SA" sz="2800" b="1" dirty="0" smtClean="0"/>
              <a:t>فكانت عناصر الاستمارة ومستوى التقييم لكل عنصر </a:t>
            </a:r>
            <a:r>
              <a:rPr lang="ar-SA" sz="2800" b="1" dirty="0" smtClean="0"/>
              <a:t>كالتالي...</a:t>
            </a:r>
            <a:endParaRPr lang="ar-SA" sz="2800" b="1" dirty="0" smtClean="0"/>
          </a:p>
          <a:p>
            <a:endParaRPr lang="en-US" sz="1200" b="1" dirty="0"/>
          </a:p>
          <a:p>
            <a:pPr lvl="0"/>
            <a:r>
              <a:rPr lang="ar-SA" sz="2800" b="1" dirty="0" smtClean="0">
                <a:solidFill>
                  <a:srgbClr val="00B050"/>
                </a:solidFill>
              </a:rPr>
              <a:t>1-الالتزام </a:t>
            </a:r>
            <a:r>
              <a:rPr lang="ar-SA" sz="2800" b="1" dirty="0">
                <a:solidFill>
                  <a:srgbClr val="00B050"/>
                </a:solidFill>
              </a:rPr>
              <a:t>بالتسلسل المنطقي في مخطط الدرس </a:t>
            </a:r>
            <a:r>
              <a:rPr lang="ar-SA" sz="2800" b="1" dirty="0" smtClean="0">
                <a:solidFill>
                  <a:srgbClr val="00B050"/>
                </a:solidFill>
              </a:rPr>
              <a:t>لتحقيق </a:t>
            </a:r>
            <a:r>
              <a:rPr lang="ar-SA" sz="2800" b="1" dirty="0">
                <a:solidFill>
                  <a:srgbClr val="00B050"/>
                </a:solidFill>
              </a:rPr>
              <a:t>الاستيعاب </a:t>
            </a:r>
            <a:r>
              <a:rPr lang="ar-SA" sz="2800" b="1" dirty="0" err="1">
                <a:solidFill>
                  <a:srgbClr val="00B050"/>
                </a:solidFill>
              </a:rPr>
              <a:t>المفاهيمي</a:t>
            </a:r>
            <a:r>
              <a:rPr lang="ar-SA" sz="2800" b="1" dirty="0">
                <a:solidFill>
                  <a:srgbClr val="00B050"/>
                </a:solidFill>
              </a:rPr>
              <a:t> حقق مستوى ممتاز بمعدل 11 من اصل 13 معلمة</a:t>
            </a:r>
            <a:endParaRPr lang="en-US" sz="2800" b="1" dirty="0">
              <a:solidFill>
                <a:srgbClr val="00B050"/>
              </a:solidFill>
            </a:endParaRPr>
          </a:p>
          <a:p>
            <a:pPr marL="0" indent="0">
              <a:buNone/>
            </a:pPr>
            <a:r>
              <a:rPr lang="ar-SA" sz="2800" b="1" dirty="0" smtClean="0">
                <a:solidFill>
                  <a:srgbClr val="00B050"/>
                </a:solidFill>
              </a:rPr>
              <a:t>     وجيد </a:t>
            </a:r>
            <a:r>
              <a:rPr lang="ar-SA" sz="2800" b="1" dirty="0">
                <a:solidFill>
                  <a:srgbClr val="00B050"/>
                </a:solidFill>
              </a:rPr>
              <a:t>جدا بمعدل 1 الى 13 وجيد بمعدل 1 الى </a:t>
            </a:r>
            <a:r>
              <a:rPr lang="ar-SA" sz="2800" b="1" dirty="0" smtClean="0">
                <a:solidFill>
                  <a:srgbClr val="00B050"/>
                </a:solidFill>
              </a:rPr>
              <a:t>13..</a:t>
            </a:r>
            <a:endParaRPr lang="en-US" sz="2800" b="1" dirty="0">
              <a:solidFill>
                <a:srgbClr val="00B050"/>
              </a:solidFill>
            </a:endParaRPr>
          </a:p>
          <a:p>
            <a:pPr lvl="0"/>
            <a:endParaRPr lang="ar-SA" sz="1100" b="1" dirty="0" smtClean="0">
              <a:solidFill>
                <a:srgbClr val="00B050"/>
              </a:solidFill>
            </a:endParaRPr>
          </a:p>
          <a:p>
            <a:pPr lvl="0"/>
            <a:r>
              <a:rPr lang="ar-SA" sz="2800" b="1" dirty="0" smtClean="0">
                <a:solidFill>
                  <a:srgbClr val="0070C0"/>
                </a:solidFill>
              </a:rPr>
              <a:t>2- التهيئة </a:t>
            </a:r>
            <a:r>
              <a:rPr lang="ar-SA" sz="2800" b="1" dirty="0">
                <a:solidFill>
                  <a:srgbClr val="0070C0"/>
                </a:solidFill>
              </a:rPr>
              <a:t>للباب من خلال (صورة – عرض – فيلم - تجربة) لتحقيق اهداف الدرس </a:t>
            </a:r>
            <a:endParaRPr lang="en-US" sz="2800" b="1" dirty="0">
              <a:solidFill>
                <a:srgbClr val="0070C0"/>
              </a:solidFill>
            </a:endParaRPr>
          </a:p>
          <a:p>
            <a:pPr marL="0" indent="0">
              <a:buNone/>
            </a:pPr>
            <a:r>
              <a:rPr lang="ar-SA" sz="2800" b="1" dirty="0" smtClean="0">
                <a:solidFill>
                  <a:srgbClr val="0070C0"/>
                </a:solidFill>
              </a:rPr>
              <a:t>    بمعدل </a:t>
            </a:r>
            <a:r>
              <a:rPr lang="ar-SA" sz="2800" b="1" dirty="0">
                <a:solidFill>
                  <a:srgbClr val="0070C0"/>
                </a:solidFill>
              </a:rPr>
              <a:t>13من اصل </a:t>
            </a:r>
            <a:r>
              <a:rPr lang="ar-SA" sz="2800" b="1" dirty="0" smtClean="0">
                <a:solidFill>
                  <a:srgbClr val="0070C0"/>
                </a:solidFill>
              </a:rPr>
              <a:t>13....</a:t>
            </a:r>
            <a:endParaRPr lang="ar-SA" sz="2800" b="1" dirty="0" smtClean="0"/>
          </a:p>
          <a:p>
            <a:pPr marL="0" lvl="0" indent="0">
              <a:buNone/>
            </a:pPr>
            <a:r>
              <a:rPr lang="ar-SA" sz="2800" b="1" dirty="0" smtClean="0">
                <a:solidFill>
                  <a:srgbClr val="C00000"/>
                </a:solidFill>
              </a:rPr>
              <a:t>3- تحديد </a:t>
            </a:r>
            <a:r>
              <a:rPr lang="ar-SA" sz="2800" b="1" dirty="0">
                <a:solidFill>
                  <a:srgbClr val="C00000"/>
                </a:solidFill>
              </a:rPr>
              <a:t>المكتسبات السابقة في مخطط الدرس للوصول الى </a:t>
            </a:r>
            <a:r>
              <a:rPr lang="ar-SA" sz="2800" b="1" dirty="0" err="1">
                <a:solidFill>
                  <a:srgbClr val="C00000"/>
                </a:solidFill>
              </a:rPr>
              <a:t>الاسنيعاب</a:t>
            </a:r>
            <a:r>
              <a:rPr lang="ar-SA" sz="2800" b="1" dirty="0">
                <a:solidFill>
                  <a:srgbClr val="C00000"/>
                </a:solidFill>
              </a:rPr>
              <a:t> </a:t>
            </a:r>
            <a:r>
              <a:rPr lang="ar-SA" sz="2800" b="1" dirty="0" err="1">
                <a:solidFill>
                  <a:srgbClr val="C00000"/>
                </a:solidFill>
              </a:rPr>
              <a:t>المفاهيمي</a:t>
            </a:r>
            <a:r>
              <a:rPr lang="ar-SA" sz="2800" b="1" dirty="0">
                <a:solidFill>
                  <a:srgbClr val="C00000"/>
                </a:solidFill>
              </a:rPr>
              <a:t> حقق مستوى ممتاز  بمعدل 11 من اصل 13 و1جيد جدا  من اصل 13 و1 </a:t>
            </a:r>
            <a:r>
              <a:rPr lang="ar-SA" sz="2800" b="1" dirty="0" smtClean="0">
                <a:solidFill>
                  <a:srgbClr val="C00000"/>
                </a:solidFill>
              </a:rPr>
              <a:t>جيد من </a:t>
            </a:r>
            <a:r>
              <a:rPr lang="ar-SA" sz="2800" b="1" dirty="0">
                <a:solidFill>
                  <a:srgbClr val="C00000"/>
                </a:solidFill>
              </a:rPr>
              <a:t>اصل 13 </a:t>
            </a:r>
            <a:r>
              <a:rPr lang="ar-SA" sz="2800" b="1" dirty="0" smtClean="0">
                <a:solidFill>
                  <a:srgbClr val="C00000"/>
                </a:solidFill>
              </a:rPr>
              <a:t>...</a:t>
            </a:r>
            <a:endParaRPr lang="en-US" sz="2800" b="1" dirty="0"/>
          </a:p>
          <a:p>
            <a:endParaRPr lang="ar-SA" sz="28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40" y="5616128"/>
            <a:ext cx="1436723" cy="1020440"/>
          </a:xfrm>
          <a:prstGeom prst="rect">
            <a:avLst/>
          </a:prstGeom>
        </p:spPr>
      </p:pic>
    </p:spTree>
    <p:extLst>
      <p:ext uri="{BB962C8B-B14F-4D97-AF65-F5344CB8AC3E}">
        <p14:creationId xmlns:p14="http://schemas.microsoft.com/office/powerpoint/2010/main" val="1761961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02586" y="229914"/>
            <a:ext cx="8686800" cy="4525963"/>
          </a:xfrm>
        </p:spPr>
        <p:txBody>
          <a:bodyPr/>
          <a:lstStyle/>
          <a:p>
            <a:r>
              <a:rPr lang="ar-SA" b="1" dirty="0" smtClean="0">
                <a:solidFill>
                  <a:srgbClr val="C00000"/>
                </a:solidFill>
              </a:rPr>
              <a:t>واجريت </a:t>
            </a:r>
            <a:r>
              <a:rPr lang="ar-SA" b="1" dirty="0">
                <a:solidFill>
                  <a:srgbClr val="C00000"/>
                </a:solidFill>
              </a:rPr>
              <a:t>استبانة </a:t>
            </a:r>
            <a:r>
              <a:rPr lang="ar-SA" b="1" dirty="0" smtClean="0">
                <a:solidFill>
                  <a:srgbClr val="C00000"/>
                </a:solidFill>
              </a:rPr>
              <a:t>الكترونية لجميع الحاضرات وكانت </a:t>
            </a:r>
            <a:r>
              <a:rPr lang="ar-SA" b="1" dirty="0">
                <a:solidFill>
                  <a:srgbClr val="C00000"/>
                </a:solidFill>
              </a:rPr>
              <a:t>النتيجة </a:t>
            </a:r>
            <a:r>
              <a:rPr lang="ar-SA" b="1" dirty="0" err="1" smtClean="0">
                <a:solidFill>
                  <a:srgbClr val="C00000"/>
                </a:solidFill>
              </a:rPr>
              <a:t>كمايلي</a:t>
            </a:r>
            <a:r>
              <a:rPr lang="ar-SA" b="1" dirty="0" smtClean="0">
                <a:solidFill>
                  <a:srgbClr val="C00000"/>
                </a:solidFill>
              </a:rPr>
              <a:t>...</a:t>
            </a:r>
            <a:endParaRPr lang="en-US" b="1" dirty="0">
              <a:solidFill>
                <a:srgbClr val="C00000"/>
              </a:solidFill>
            </a:endParaRPr>
          </a:p>
          <a:p>
            <a:endParaRPr lang="ar-S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25" t="41188" r="24075" b="6353"/>
          <a:stretch/>
        </p:blipFill>
        <p:spPr bwMode="auto">
          <a:xfrm>
            <a:off x="1547664" y="1268760"/>
            <a:ext cx="712569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5733256"/>
            <a:ext cx="7989794" cy="954107"/>
          </a:xfrm>
          <a:prstGeom prst="rect">
            <a:avLst/>
          </a:prstGeom>
        </p:spPr>
        <p:txBody>
          <a:bodyPr wrap="square">
            <a:spAutoFit/>
          </a:bodyPr>
          <a:lstStyle/>
          <a:p>
            <a:pPr algn="ctr"/>
            <a:r>
              <a:rPr lang="ar-SA" sz="2800" b="1" dirty="0"/>
              <a:t>وجد ان معرفتهم بمصفوفة المدى والتتابع كانت بنسبة 33.3% بنعم و52.4% لا و 14.7% </a:t>
            </a:r>
            <a:r>
              <a:rPr lang="ar-SA" sz="2800" b="1" dirty="0" smtClean="0"/>
              <a:t>ربما..</a:t>
            </a:r>
            <a:endParaRPr lang="ar-SA" sz="2800" b="1" dirty="0"/>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 y="3581395"/>
            <a:ext cx="1463638" cy="1026885"/>
          </a:xfrm>
          <a:prstGeom prst="rect">
            <a:avLst/>
          </a:prstGeom>
        </p:spPr>
      </p:pic>
    </p:spTree>
    <p:extLst>
      <p:ext uri="{BB962C8B-B14F-4D97-AF65-F5344CB8AC3E}">
        <p14:creationId xmlns:p14="http://schemas.microsoft.com/office/powerpoint/2010/main" val="3819860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a:xfrm>
            <a:off x="213285" y="4595018"/>
            <a:ext cx="8686800" cy="4525963"/>
          </a:xfrm>
        </p:spPr>
        <p:txBody>
          <a:bodyPr/>
          <a:lstStyle/>
          <a:p>
            <a:r>
              <a:rPr lang="ar-SA" b="1" dirty="0"/>
              <a:t>ووجد كيف يتم تفعيل مصفوفة المدى والتتابع في الاستيعاب </a:t>
            </a:r>
            <a:r>
              <a:rPr lang="ar-SA" b="1" dirty="0" err="1"/>
              <a:t>المفاهيمي</a:t>
            </a:r>
            <a:r>
              <a:rPr lang="ar-SA" b="1" dirty="0"/>
              <a:t> بنسبة 19% نعم و  52.4% </a:t>
            </a:r>
            <a:r>
              <a:rPr lang="ar-SA" b="1" dirty="0" smtClean="0"/>
              <a:t>لا  و </a:t>
            </a:r>
            <a:r>
              <a:rPr lang="ar-SA" b="1" dirty="0" smtClean="0"/>
              <a:t>28.6 </a:t>
            </a:r>
            <a:r>
              <a:rPr lang="ar-SA" b="1" dirty="0"/>
              <a:t>% ربما </a:t>
            </a:r>
          </a:p>
          <a:p>
            <a:endParaRPr lang="ar-SA"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235" t="27927" r="22335" b="8978"/>
          <a:stretch/>
        </p:blipFill>
        <p:spPr bwMode="auto">
          <a:xfrm>
            <a:off x="244837" y="404664"/>
            <a:ext cx="8791659"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173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0255" t="30109" r="22669" b="15327"/>
          <a:stretch/>
        </p:blipFill>
        <p:spPr bwMode="auto">
          <a:xfrm>
            <a:off x="1115617" y="404664"/>
            <a:ext cx="7560840" cy="364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755575" y="4509120"/>
            <a:ext cx="7920881" cy="1384995"/>
          </a:xfrm>
          <a:prstGeom prst="rect">
            <a:avLst/>
          </a:prstGeom>
        </p:spPr>
        <p:txBody>
          <a:bodyPr wrap="square">
            <a:spAutoFit/>
          </a:bodyPr>
          <a:lstStyle/>
          <a:p>
            <a:r>
              <a:rPr lang="ar-SA" sz="2800" b="1" dirty="0"/>
              <a:t>ووجد بعد حضور البرنامج ربطهم بالمفاهيم السابقة من خلال المصفوفة بالمفاهيم الحديثة بنسبة  85.7% بنعم و 14.3% </a:t>
            </a:r>
            <a:r>
              <a:rPr lang="ar-SA" sz="2800" b="1" dirty="0" err="1"/>
              <a:t>بربما</a:t>
            </a:r>
            <a:r>
              <a:rPr lang="ar-SA" sz="2800" b="1" dirty="0"/>
              <a:t> و 0% ب لا </a:t>
            </a:r>
            <a:r>
              <a:rPr lang="ar-SA" sz="2800" b="1" dirty="0" smtClean="0"/>
              <a:t>..</a:t>
            </a:r>
            <a:endParaRPr lang="ar-SA" sz="2800" b="1" dirty="0"/>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4029195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محتويات ورقة العمل</a:t>
            </a:r>
            <a:endParaRPr lang="ar-SA" dirty="0"/>
          </a:p>
        </p:txBody>
      </p:sp>
      <p:sp>
        <p:nvSpPr>
          <p:cNvPr id="3" name="عنصر نائب للمحتوى 2"/>
          <p:cNvSpPr>
            <a:spLocks noGrp="1"/>
          </p:cNvSpPr>
          <p:nvPr>
            <p:ph sz="quarter" idx="1"/>
          </p:nvPr>
        </p:nvSpPr>
        <p:spPr/>
        <p:txBody>
          <a:bodyPr/>
          <a:lstStyle/>
          <a:p>
            <a:r>
              <a:rPr lang="ar-SA" dirty="0" smtClean="0"/>
              <a:t>ملخص الورقة</a:t>
            </a:r>
          </a:p>
          <a:p>
            <a:r>
              <a:rPr lang="ar-SA" dirty="0" smtClean="0"/>
              <a:t>مصطلحات الورقة</a:t>
            </a:r>
          </a:p>
          <a:p>
            <a:r>
              <a:rPr lang="ar-SA" dirty="0" smtClean="0"/>
              <a:t>الاطار النظري لورقة العمل وتحليلها </a:t>
            </a:r>
          </a:p>
          <a:p>
            <a:r>
              <a:rPr lang="ar-SA" dirty="0" smtClean="0"/>
              <a:t>التوصيات المقترحة</a:t>
            </a:r>
          </a:p>
          <a:p>
            <a:r>
              <a:rPr lang="ar-SA" dirty="0" smtClean="0"/>
              <a:t>المراجع </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2483754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6239" t="34742" r="22112" b="10522"/>
          <a:stretch/>
        </p:blipFill>
        <p:spPr bwMode="auto">
          <a:xfrm>
            <a:off x="395536" y="260648"/>
            <a:ext cx="806489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51520" y="4293096"/>
            <a:ext cx="8208912" cy="1077218"/>
          </a:xfrm>
          <a:prstGeom prst="rect">
            <a:avLst/>
          </a:prstGeom>
        </p:spPr>
        <p:txBody>
          <a:bodyPr wrap="square">
            <a:spAutoFit/>
          </a:bodyPr>
          <a:lstStyle/>
          <a:p>
            <a:pPr algn="ctr"/>
            <a:r>
              <a:rPr lang="ar-SA" sz="3200" dirty="0"/>
              <a:t>عند </a:t>
            </a:r>
            <a:r>
              <a:rPr lang="ar-SA" sz="3200" dirty="0" smtClean="0"/>
              <a:t>حضورك للبرنامج هل </a:t>
            </a:r>
            <a:r>
              <a:rPr lang="ar-SA" sz="3200" dirty="0"/>
              <a:t>كان له تأثيرا في حصتك الصفية </a:t>
            </a:r>
            <a:endParaRPr lang="ar-SA" sz="3200" dirty="0" smtClean="0"/>
          </a:p>
          <a:p>
            <a:pPr algn="ctr"/>
            <a:r>
              <a:rPr lang="ar-SA" sz="3200" dirty="0" smtClean="0"/>
              <a:t>فكان الرد ولله الحمد </a:t>
            </a:r>
            <a:r>
              <a:rPr lang="ar-SA" sz="3200" dirty="0" smtClean="0"/>
              <a:t>100</a:t>
            </a:r>
            <a:r>
              <a:rPr lang="ar-SA" sz="3200" dirty="0"/>
              <a:t>% بنعم ...</a:t>
            </a: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3708421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44824"/>
            <a:ext cx="8153400" cy="990600"/>
          </a:xfrm>
        </p:spPr>
        <p:txBody>
          <a:bodyPr>
            <a:normAutofit fontScale="90000"/>
          </a:bodyPr>
          <a:lstStyle/>
          <a:p>
            <a:pPr algn="r"/>
            <a:r>
              <a:rPr lang="ar-SA" b="1" dirty="0" smtClean="0"/>
              <a:t>فمن خلال الاستمارة الالكترونية في ممارسة الحصة الصفية والاستمارة الورقية اثناء الزيارة الصفية </a:t>
            </a:r>
            <a:endParaRPr lang="ar-SA" b="1" dirty="0"/>
          </a:p>
        </p:txBody>
      </p:sp>
      <p:sp>
        <p:nvSpPr>
          <p:cNvPr id="3" name="عنصر نائب للمحتوى 2"/>
          <p:cNvSpPr>
            <a:spLocks noGrp="1"/>
          </p:cNvSpPr>
          <p:nvPr>
            <p:ph sz="quarter" idx="1"/>
          </p:nvPr>
        </p:nvSpPr>
        <p:spPr>
          <a:xfrm>
            <a:off x="611560" y="3125316"/>
            <a:ext cx="8153400" cy="4495800"/>
          </a:xfrm>
        </p:spPr>
        <p:txBody>
          <a:bodyPr/>
          <a:lstStyle/>
          <a:p>
            <a:r>
              <a:rPr lang="ar-SA" b="1" dirty="0" smtClean="0"/>
              <a:t>كانت نسبة من بحاجة الى تحقيق الاستيعاب </a:t>
            </a:r>
            <a:r>
              <a:rPr lang="ar-SA" b="1" dirty="0" err="1" smtClean="0"/>
              <a:t>المفاهيمي</a:t>
            </a:r>
            <a:r>
              <a:rPr lang="ar-SA" b="1" dirty="0" smtClean="0"/>
              <a:t> 100%</a:t>
            </a:r>
          </a:p>
          <a:p>
            <a:r>
              <a:rPr lang="ar-SA" b="1" dirty="0" smtClean="0"/>
              <a:t>وعرف ان سبب من لم يحقق معرفة الاستيعاب </a:t>
            </a:r>
            <a:r>
              <a:rPr lang="ar-SA" b="1" dirty="0" err="1" smtClean="0"/>
              <a:t>المفاهيمي</a:t>
            </a:r>
            <a:r>
              <a:rPr lang="ar-SA" b="1" dirty="0" smtClean="0"/>
              <a:t> خلال البرنامج من المعلمات المستجدات في المدارس الاهلية </a:t>
            </a:r>
            <a:r>
              <a:rPr lang="ar-SA" b="1" dirty="0" smtClean="0"/>
              <a:t>وهم يصنفون من فئة اولى بالرعاية لهم برامجهم الخاصة ...</a:t>
            </a:r>
            <a:endParaRPr lang="ar-SA" b="1" dirty="0" smtClean="0"/>
          </a:p>
          <a:p>
            <a:pPr marL="0" indent="0">
              <a:buNone/>
            </a:pPr>
            <a:endParaRPr lang="ar-SA"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1262690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dirty="0" smtClean="0">
                <a:solidFill>
                  <a:srgbClr val="0070C0"/>
                </a:solidFill>
              </a:rPr>
              <a:t>توصياتي بعد هذه الدراسة اخذتها من خلال سؤال طرحته في الاستمارة الالكترونية </a:t>
            </a:r>
            <a:endParaRPr lang="ar-SA" dirty="0">
              <a:solidFill>
                <a:srgbClr val="0070C0"/>
              </a:solidFill>
            </a:endParaRPr>
          </a:p>
        </p:txBody>
      </p:sp>
      <p:sp>
        <p:nvSpPr>
          <p:cNvPr id="3" name="عنصر نائب للمحتوى 2"/>
          <p:cNvSpPr>
            <a:spLocks noGrp="1"/>
          </p:cNvSpPr>
          <p:nvPr>
            <p:ph sz="quarter" idx="1"/>
          </p:nvPr>
        </p:nvSpPr>
        <p:spPr>
          <a:xfrm>
            <a:off x="611560" y="2492896"/>
            <a:ext cx="8153400" cy="4495800"/>
          </a:xfrm>
        </p:spPr>
        <p:txBody>
          <a:bodyPr/>
          <a:lstStyle/>
          <a:p>
            <a:r>
              <a:rPr lang="ar-SA" dirty="0"/>
              <a:t>هل تنصحين بهذا البرنامج لزميلاتك مما لم يسبق لهن الحضور ؟</a:t>
            </a:r>
            <a:br>
              <a:rPr lang="ar-SA" dirty="0"/>
            </a:br>
            <a:r>
              <a:rPr lang="ar-SA" dirty="0" smtClean="0"/>
              <a:t>فكانت الاجابة بنسبة 100%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02" t="29918" r="24307" b="14960"/>
          <a:stretch/>
        </p:blipFill>
        <p:spPr bwMode="auto">
          <a:xfrm>
            <a:off x="1900818" y="3501008"/>
            <a:ext cx="610099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842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وهذا رأيهم </a:t>
            </a:r>
            <a:endParaRPr lang="ar-SA" dirty="0"/>
          </a:p>
        </p:txBody>
      </p:sp>
      <p:sp>
        <p:nvSpPr>
          <p:cNvPr id="3" name="عنصر نائب للمحتوى 2"/>
          <p:cNvSpPr>
            <a:spLocks noGrp="1"/>
          </p:cNvSpPr>
          <p:nvPr>
            <p:ph sz="quarter" idx="1"/>
          </p:nvPr>
        </p:nvSpPr>
        <p:spPr/>
        <p:txBody>
          <a:bodyPr/>
          <a:lstStyle/>
          <a:p>
            <a:endParaRPr lang="ar-SA"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22" t="29640" r="22579" b="73"/>
          <a:stretch/>
        </p:blipFill>
        <p:spPr bwMode="auto">
          <a:xfrm>
            <a:off x="179512" y="1628800"/>
            <a:ext cx="8712968"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3498459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توصياتي</a:t>
            </a:r>
            <a:endParaRPr lang="ar-SA" dirty="0"/>
          </a:p>
        </p:txBody>
      </p:sp>
      <p:sp>
        <p:nvSpPr>
          <p:cNvPr id="3" name="عنصر نائب للمحتوى 2"/>
          <p:cNvSpPr>
            <a:spLocks noGrp="1"/>
          </p:cNvSpPr>
          <p:nvPr>
            <p:ph sz="quarter" idx="1"/>
          </p:nvPr>
        </p:nvSpPr>
        <p:spPr/>
        <p:txBody>
          <a:bodyPr/>
          <a:lstStyle/>
          <a:p>
            <a:r>
              <a:rPr lang="ar-SA" dirty="0"/>
              <a:t>فحاجة المعلمة للوصول الى عمق الاستيعاب </a:t>
            </a:r>
            <a:r>
              <a:rPr lang="ar-SA" dirty="0" err="1"/>
              <a:t>المفاهيمي</a:t>
            </a:r>
            <a:r>
              <a:rPr lang="ar-SA" dirty="0"/>
              <a:t> </a:t>
            </a:r>
            <a:r>
              <a:rPr lang="ar-SA" dirty="0" smtClean="0"/>
              <a:t>في تخصصها مهم </a:t>
            </a:r>
            <a:r>
              <a:rPr lang="ar-SA" dirty="0"/>
              <a:t>جدا لتتمكن </a:t>
            </a:r>
            <a:endParaRPr lang="ar-SA" dirty="0" smtClean="0"/>
          </a:p>
          <a:p>
            <a:r>
              <a:rPr lang="ar-SA" dirty="0" smtClean="0"/>
              <a:t>اولا من حصيلة </a:t>
            </a:r>
            <a:r>
              <a:rPr lang="ar-SA" dirty="0"/>
              <a:t>تعليمية </a:t>
            </a:r>
            <a:endParaRPr lang="ar-SA" dirty="0" smtClean="0"/>
          </a:p>
          <a:p>
            <a:r>
              <a:rPr lang="ar-SA" dirty="0" smtClean="0"/>
              <a:t>ثانيا تمكنها </a:t>
            </a:r>
            <a:r>
              <a:rPr lang="ar-SA" dirty="0"/>
              <a:t>من ادارة صفية </a:t>
            </a:r>
            <a:r>
              <a:rPr lang="ar-SA" dirty="0" smtClean="0"/>
              <a:t>جيدة</a:t>
            </a:r>
          </a:p>
          <a:p>
            <a:r>
              <a:rPr lang="ar-SA" dirty="0" smtClean="0"/>
              <a:t> ثالثا تحوي ادارتها الصفية على العديد من الاساليب التربوية</a:t>
            </a:r>
          </a:p>
          <a:p>
            <a:r>
              <a:rPr lang="ar-SA" dirty="0" smtClean="0"/>
              <a:t>رابعا والاهم تعزز الثقة لديها  ..</a:t>
            </a:r>
            <a:endParaRPr lang="ar-SA" dirty="0"/>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3676339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70C0"/>
                </a:solidFill>
              </a:rPr>
              <a:t>مقترحاتي </a:t>
            </a:r>
            <a:endParaRPr lang="ar-SA" dirty="0">
              <a:solidFill>
                <a:srgbClr val="0070C0"/>
              </a:solidFill>
            </a:endParaRPr>
          </a:p>
        </p:txBody>
      </p:sp>
      <p:sp>
        <p:nvSpPr>
          <p:cNvPr id="3" name="عنصر نائب للمحتوى 2"/>
          <p:cNvSpPr>
            <a:spLocks noGrp="1"/>
          </p:cNvSpPr>
          <p:nvPr>
            <p:ph sz="quarter" idx="1"/>
          </p:nvPr>
        </p:nvSpPr>
        <p:spPr/>
        <p:txBody>
          <a:bodyPr/>
          <a:lstStyle/>
          <a:p>
            <a:pPr marL="0" indent="0">
              <a:buNone/>
            </a:pPr>
            <a:r>
              <a:rPr lang="ar-SA" dirty="0" smtClean="0"/>
              <a:t>   ان يتم تدريب معلمة العلوم على حقيبة الاستيعاب </a:t>
            </a:r>
            <a:r>
              <a:rPr lang="ar-SA" dirty="0" err="1" smtClean="0"/>
              <a:t>المفاهيمي</a:t>
            </a:r>
            <a:r>
              <a:rPr lang="ar-SA" dirty="0" smtClean="0"/>
              <a:t> وان تكون من اولويات الحقائب في التدريب ودمجها مع حقيبة مصفوفة المدى والتتابع لتعرف عمق المعرفة العلمية التي يجب ان تتلقاها الطالبة من المعلمة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331852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70C0"/>
                </a:solidFill>
              </a:rPr>
              <a:t>المراجع</a:t>
            </a:r>
            <a:endParaRPr lang="ar-SA" dirty="0">
              <a:solidFill>
                <a:srgbClr val="0070C0"/>
              </a:solidFill>
            </a:endParaRPr>
          </a:p>
        </p:txBody>
      </p:sp>
      <p:sp>
        <p:nvSpPr>
          <p:cNvPr id="3" name="عنصر نائب للمحتوى 2"/>
          <p:cNvSpPr>
            <a:spLocks noGrp="1"/>
          </p:cNvSpPr>
          <p:nvPr>
            <p:ph sz="quarter" idx="1"/>
          </p:nvPr>
        </p:nvSpPr>
        <p:spPr/>
        <p:txBody>
          <a:bodyPr/>
          <a:lstStyle/>
          <a:p>
            <a:r>
              <a:rPr lang="ar-SA" dirty="0" smtClean="0"/>
              <a:t>الحقائب الوزارية ( الاستيعاب </a:t>
            </a:r>
            <a:r>
              <a:rPr lang="ar-SA" dirty="0" err="1" smtClean="0"/>
              <a:t>المفاهيمي</a:t>
            </a:r>
            <a:r>
              <a:rPr lang="ar-SA" dirty="0" smtClean="0"/>
              <a:t> في الفيزياء – مصفوفة المدى والتتابع لمادة العلوم والفيزياء )</a:t>
            </a:r>
          </a:p>
          <a:p>
            <a:r>
              <a:rPr lang="ar-SA" dirty="0" smtClean="0"/>
              <a:t>المواقع التعليمية </a:t>
            </a:r>
          </a:p>
          <a:p>
            <a:r>
              <a:rPr lang="ar-SA" dirty="0" smtClean="0"/>
              <a:t>الميدان التعليمي</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3843505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dirty="0" smtClean="0"/>
              <a:t>شاكرة لكن الاستماع ولمشرفتي اتاحة الفرصة في تقديمها ...</a:t>
            </a:r>
            <a:endParaRPr lang="ar-SA" dirty="0"/>
          </a:p>
        </p:txBody>
      </p:sp>
    </p:spTree>
    <p:extLst>
      <p:ext uri="{BB962C8B-B14F-4D97-AF65-F5344CB8AC3E}">
        <p14:creationId xmlns:p14="http://schemas.microsoft.com/office/powerpoint/2010/main" val="55087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729"/>
            <a:ext cx="8686800" cy="838200"/>
          </a:xfrm>
        </p:spPr>
        <p:txBody>
          <a:bodyPr/>
          <a:lstStyle/>
          <a:p>
            <a:r>
              <a:rPr lang="ar-SA" dirty="0" smtClean="0"/>
              <a:t>ملخص الورقة </a:t>
            </a:r>
            <a:endParaRPr lang="ar-SA" dirty="0"/>
          </a:p>
        </p:txBody>
      </p:sp>
      <p:sp>
        <p:nvSpPr>
          <p:cNvPr id="3" name="عنصر نائب للمحتوى 2"/>
          <p:cNvSpPr>
            <a:spLocks noGrp="1"/>
          </p:cNvSpPr>
          <p:nvPr>
            <p:ph sz="quarter" idx="1"/>
          </p:nvPr>
        </p:nvSpPr>
        <p:spPr>
          <a:xfrm>
            <a:off x="0" y="908720"/>
            <a:ext cx="8866312" cy="4525963"/>
          </a:xfrm>
        </p:spPr>
        <p:txBody>
          <a:bodyPr>
            <a:noAutofit/>
          </a:bodyPr>
          <a:lstStyle/>
          <a:p>
            <a:pPr algn="ctr"/>
            <a:r>
              <a:rPr lang="ar-SA" sz="2400" dirty="0" err="1">
                <a:solidFill>
                  <a:srgbClr val="002060"/>
                </a:solidFill>
              </a:rPr>
              <a:t>إحفر</a:t>
            </a:r>
            <a:r>
              <a:rPr lang="ar-SA" sz="2400" dirty="0">
                <a:solidFill>
                  <a:srgbClr val="002060"/>
                </a:solidFill>
              </a:rPr>
              <a:t> عميقاً وإلا لن تتذوق ينبوع المعرفة</a:t>
            </a:r>
            <a:r>
              <a:rPr lang="en-US" sz="2400" dirty="0">
                <a:solidFill>
                  <a:srgbClr val="002060"/>
                </a:solidFill>
              </a:rPr>
              <a:t> </a:t>
            </a:r>
          </a:p>
          <a:p>
            <a:endParaRPr lang="en-US" sz="200" dirty="0"/>
          </a:p>
          <a:p>
            <a:r>
              <a:rPr lang="ar-SA" sz="2400" b="1" dirty="0" smtClean="0"/>
              <a:t>حقيقية يعد الاستيعاب </a:t>
            </a:r>
            <a:r>
              <a:rPr lang="ar-SA" sz="2400" b="1" dirty="0" err="1" smtClean="0"/>
              <a:t>المفاهيمي</a:t>
            </a:r>
            <a:r>
              <a:rPr lang="ar-SA" sz="2400" b="1" dirty="0" smtClean="0"/>
              <a:t> من القضايا الشائكة في مجال تعليم وتعلم العلوم .. والسبب في تعقيد هذه القضية هو الوضع الذي يمتلكه تعليم العلوم والواقع بين علماء التربية وعلماء العلوم الطبيعية وما نتجه عنه من تزاحم فكري بين التيارين والرؤية المقدمة حول تعليم العلوم</a:t>
            </a:r>
            <a:r>
              <a:rPr lang="en-US" sz="2400" b="1" dirty="0" smtClean="0"/>
              <a:t>.</a:t>
            </a:r>
            <a:br>
              <a:rPr lang="en-US" sz="2400" b="1" dirty="0" smtClean="0"/>
            </a:br>
            <a:r>
              <a:rPr lang="ar-SA" sz="2400" b="1" dirty="0" smtClean="0">
                <a:solidFill>
                  <a:srgbClr val="00B050"/>
                </a:solidFill>
              </a:rPr>
              <a:t>ولكن ما يهمني في حاضري كيف يكون ( التعليم في مدارسنا ) </a:t>
            </a:r>
          </a:p>
          <a:p>
            <a:r>
              <a:rPr lang="ar-SA" sz="2400" b="1" dirty="0" smtClean="0">
                <a:solidFill>
                  <a:srgbClr val="00B050"/>
                </a:solidFill>
              </a:rPr>
              <a:t>واهتمامي هو أن يتجه تعليم العلوم نحو منحى يعزز أهمية ودور الاستيعاب </a:t>
            </a:r>
            <a:r>
              <a:rPr lang="ar-SA" sz="2400" b="1" dirty="0" err="1" smtClean="0">
                <a:solidFill>
                  <a:srgbClr val="00B050"/>
                </a:solidFill>
              </a:rPr>
              <a:t>المفاهيمي</a:t>
            </a:r>
            <a:r>
              <a:rPr lang="ar-SA" sz="2400" b="1" dirty="0" smtClean="0">
                <a:solidFill>
                  <a:srgbClr val="00B050"/>
                </a:solidFill>
              </a:rPr>
              <a:t> في عمليتي التعليم والتعلم وتحقيقه كهدف رئيس من أهداف تعلم العلوم</a:t>
            </a:r>
            <a:r>
              <a:rPr lang="en-US" sz="2400" b="1" dirty="0" smtClean="0">
                <a:solidFill>
                  <a:srgbClr val="00B050"/>
                </a:solidFill>
              </a:rPr>
              <a:t> .</a:t>
            </a:r>
            <a:br>
              <a:rPr lang="en-US" sz="2400" b="1" dirty="0" smtClean="0">
                <a:solidFill>
                  <a:srgbClr val="00B050"/>
                </a:solidFill>
              </a:rPr>
            </a:br>
            <a:r>
              <a:rPr lang="ar-SA" sz="2400" b="1" dirty="0" smtClean="0"/>
              <a:t>ومن ملاحظتي كانت البرامج التدريبية في هذا المجال نادرة وقليلة مقارنة مع البرامج الأخرى المتعلقة ببعض الإجراءات في تعليم العلوم</a:t>
            </a:r>
            <a:endParaRPr lang="en-US" sz="2400" b="1" dirty="0" smtClean="0"/>
          </a:p>
          <a:p>
            <a:endParaRPr lang="ar-SA"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985284"/>
            <a:ext cx="1744784" cy="756084"/>
          </a:xfrm>
          <a:prstGeom prst="rect">
            <a:avLst/>
          </a:prstGeom>
        </p:spPr>
      </p:pic>
    </p:spTree>
    <p:extLst>
      <p:ext uri="{BB962C8B-B14F-4D97-AF65-F5344CB8AC3E}">
        <p14:creationId xmlns:p14="http://schemas.microsoft.com/office/powerpoint/2010/main" val="273994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r>
              <a:rPr lang="ar-SA" b="1" dirty="0">
                <a:solidFill>
                  <a:schemeClr val="accent3">
                    <a:lumMod val="75000"/>
                  </a:schemeClr>
                </a:solidFill>
              </a:rPr>
              <a:t>فعند تنفيذي للبرنامج استندت الى </a:t>
            </a:r>
            <a:r>
              <a:rPr lang="ar-SA" b="1" dirty="0" smtClean="0">
                <a:solidFill>
                  <a:schemeClr val="accent3">
                    <a:lumMod val="75000"/>
                  </a:schemeClr>
                </a:solidFill>
              </a:rPr>
              <a:t>مصفوفة </a:t>
            </a:r>
            <a:r>
              <a:rPr lang="ar-SA" b="1" dirty="0">
                <a:solidFill>
                  <a:schemeClr val="accent3">
                    <a:lumMod val="75000"/>
                  </a:schemeClr>
                </a:solidFill>
              </a:rPr>
              <a:t>المدى والتتابع  لمادة العلوم والفيزياء ولاحظت اثرا كبيرا اثناء التدريب وبعد التدريب في الميدان التعليمي اكد على ذلك استمارتين قياس اثر قمت بها ..</a:t>
            </a:r>
            <a:endParaRPr lang="en-US" b="1" dirty="0">
              <a:solidFill>
                <a:schemeClr val="accent3">
                  <a:lumMod val="75000"/>
                </a:schemeClr>
              </a:solidFill>
            </a:endParaRPr>
          </a:p>
          <a:p>
            <a:r>
              <a:rPr lang="ar-SA" b="1" dirty="0"/>
              <a:t>فمن أدرك أهمية تدريس العلوم سيبذل جهد كبيرا في رفع مستوى الاستيعاب </a:t>
            </a:r>
            <a:r>
              <a:rPr lang="ar-SA" b="1" dirty="0" err="1"/>
              <a:t>المفاهيمي</a:t>
            </a:r>
            <a:r>
              <a:rPr lang="ar-SA" b="1" dirty="0"/>
              <a:t> لديه بشتى الطرق ونشره بشتى الطرق </a:t>
            </a:r>
            <a:r>
              <a:rPr lang="en-US" b="1" dirty="0"/>
              <a:t>.</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39714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dirty="0">
                <a:solidFill>
                  <a:srgbClr val="0070C0"/>
                </a:solidFill>
              </a:rPr>
              <a:t>المصطلحات الواردة</a:t>
            </a:r>
            <a:r>
              <a:rPr lang="en-US" dirty="0">
                <a:solidFill>
                  <a:srgbClr val="0070C0"/>
                </a:solidFill>
              </a:rPr>
              <a:t/>
            </a:r>
            <a:br>
              <a:rPr lang="en-US" dirty="0">
                <a:solidFill>
                  <a:srgbClr val="0070C0"/>
                </a:solidFill>
              </a:rPr>
            </a:br>
            <a:r>
              <a:rPr lang="ar-SA" dirty="0" smtClean="0">
                <a:solidFill>
                  <a:srgbClr val="0070C0"/>
                </a:solidFill>
              </a:rPr>
              <a:t>من حيث اللغة </a:t>
            </a:r>
            <a:endParaRPr lang="ar-SA" dirty="0">
              <a:solidFill>
                <a:srgbClr val="0070C0"/>
              </a:solidFill>
            </a:endParaRPr>
          </a:p>
        </p:txBody>
      </p:sp>
      <p:sp>
        <p:nvSpPr>
          <p:cNvPr id="3" name="عنصر نائب للمحتوى 2"/>
          <p:cNvSpPr>
            <a:spLocks noGrp="1"/>
          </p:cNvSpPr>
          <p:nvPr>
            <p:ph sz="quarter" idx="1"/>
          </p:nvPr>
        </p:nvSpPr>
        <p:spPr/>
        <p:txBody>
          <a:bodyPr>
            <a:normAutofit fontScale="92500" lnSpcReduction="10000"/>
          </a:bodyPr>
          <a:lstStyle/>
          <a:p>
            <a:r>
              <a:rPr lang="ar-SA" dirty="0" smtClean="0">
                <a:solidFill>
                  <a:srgbClr val="C00000"/>
                </a:solidFill>
              </a:rPr>
              <a:t>الاستيعاب </a:t>
            </a:r>
            <a:r>
              <a:rPr lang="ar-SA" dirty="0" err="1">
                <a:solidFill>
                  <a:srgbClr val="C00000"/>
                </a:solidFill>
              </a:rPr>
              <a:t>المفاهيمي</a:t>
            </a:r>
            <a:r>
              <a:rPr lang="ar-SA" dirty="0">
                <a:solidFill>
                  <a:srgbClr val="C00000"/>
                </a:solidFill>
              </a:rPr>
              <a:t> </a:t>
            </a:r>
            <a:endParaRPr lang="en-US" dirty="0">
              <a:solidFill>
                <a:srgbClr val="C00000"/>
              </a:solidFill>
            </a:endParaRPr>
          </a:p>
          <a:p>
            <a:pPr rtl="0"/>
            <a:r>
              <a:rPr lang="ar-SA" dirty="0" smtClean="0"/>
              <a:t>استيعاب</a:t>
            </a:r>
            <a:r>
              <a:rPr lang="en-US" dirty="0" smtClean="0"/>
              <a:t>: </a:t>
            </a:r>
            <a:r>
              <a:rPr lang="en-US" dirty="0"/>
              <a:t>(</a:t>
            </a:r>
            <a:r>
              <a:rPr lang="ar-SA" dirty="0"/>
              <a:t>اسم</a:t>
            </a:r>
            <a:r>
              <a:rPr lang="en-US" dirty="0"/>
              <a:t>)</a:t>
            </a:r>
          </a:p>
          <a:p>
            <a:pPr lvl="0" rtl="0"/>
            <a:r>
              <a:rPr lang="ar-SA" dirty="0"/>
              <a:t>مصدر </a:t>
            </a:r>
            <a:r>
              <a:rPr lang="ar-SA" dirty="0" err="1" smtClean="0"/>
              <a:t>اِسْتَوْعَبَ</a:t>
            </a:r>
            <a:r>
              <a:rPr lang="ar-SA" b="1" dirty="0" err="1" smtClean="0"/>
              <a:t>اِسْتيعابُ</a:t>
            </a:r>
            <a:r>
              <a:rPr lang="ar-SA" b="1" dirty="0" smtClean="0"/>
              <a:t> </a:t>
            </a:r>
            <a:r>
              <a:rPr lang="ar-SA" dirty="0" smtClean="0"/>
              <a:t>أَفْكارِ </a:t>
            </a:r>
            <a:r>
              <a:rPr lang="ar-SA" dirty="0"/>
              <a:t>الكِتابِ : فَهْمُها فَهْماً دقِيقاً</a:t>
            </a:r>
            <a:endParaRPr lang="en-US" dirty="0"/>
          </a:p>
          <a:p>
            <a:pPr lvl="0" rtl="0"/>
            <a:r>
              <a:rPr lang="ar-SA" dirty="0"/>
              <a:t>طاقة وقدرة على الفهم والإدراك لوجهة نظر أو موضوع</a:t>
            </a:r>
            <a:endParaRPr lang="en-US" dirty="0"/>
          </a:p>
          <a:p>
            <a:r>
              <a:rPr lang="ar-SA" dirty="0"/>
              <a:t> </a:t>
            </a:r>
            <a:endParaRPr lang="en-US" dirty="0"/>
          </a:p>
          <a:p>
            <a:r>
              <a:rPr lang="ar-SA" u="sng" dirty="0">
                <a:solidFill>
                  <a:srgbClr val="C00000"/>
                </a:solidFill>
              </a:rPr>
              <a:t>المصفوفة المدى والتتابع</a:t>
            </a:r>
            <a:endParaRPr lang="en-US" dirty="0">
              <a:solidFill>
                <a:srgbClr val="C00000"/>
              </a:solidFill>
            </a:endParaRPr>
          </a:p>
          <a:p>
            <a:r>
              <a:rPr lang="ar-SA" dirty="0"/>
              <a:t>المصفوفة نظيم مستطيليّ لعدد من الحدود مرتَّبة في أعمدة وصفوف</a:t>
            </a:r>
            <a:endParaRPr lang="en-US" dirty="0"/>
          </a:p>
          <a:p>
            <a:r>
              <a:rPr lang="ar-SA" dirty="0"/>
              <a:t>المدى : غَايَتَهُ ، مُنْتَهَاهُ</a:t>
            </a:r>
            <a:endParaRPr lang="en-US" dirty="0"/>
          </a:p>
          <a:p>
            <a:r>
              <a:rPr lang="ar-SA" dirty="0"/>
              <a:t>التتابع : التوالي ، بصورة متتالية</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1592052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10" t="24326" r="14284" b="22360"/>
          <a:stretch/>
        </p:blipFill>
        <p:spPr bwMode="auto">
          <a:xfrm>
            <a:off x="179512" y="260648"/>
            <a:ext cx="8679306" cy="598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سهم إلى اليمين 1"/>
          <p:cNvSpPr/>
          <p:nvPr/>
        </p:nvSpPr>
        <p:spPr>
          <a:xfrm>
            <a:off x="611560" y="1052736"/>
            <a:ext cx="2376264"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err="1" smtClean="0"/>
              <a:t>المصطلخات</a:t>
            </a:r>
            <a:r>
              <a:rPr lang="ar-SA" dirty="0" smtClean="0"/>
              <a:t> علميا</a:t>
            </a:r>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34" y="5629075"/>
            <a:ext cx="1744784" cy="1224136"/>
          </a:xfrm>
          <a:prstGeom prst="rect">
            <a:avLst/>
          </a:prstGeom>
        </p:spPr>
      </p:pic>
    </p:spTree>
    <p:extLst>
      <p:ext uri="{BB962C8B-B14F-4D97-AF65-F5344CB8AC3E}">
        <p14:creationId xmlns:p14="http://schemas.microsoft.com/office/powerpoint/2010/main" val="1466721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rotWithShape="1">
          <a:blip r:embed="rId2" cstate="print">
            <a:extLst>
              <a:ext uri="{28A0092B-C50C-407E-A947-70E740481C1C}">
                <a14:useLocalDpi xmlns:a14="http://schemas.microsoft.com/office/drawing/2010/main" val="0"/>
              </a:ext>
            </a:extLst>
          </a:blip>
          <a:srcRect l="20245" t="28367" r="22291"/>
          <a:stretch/>
        </p:blipFill>
        <p:spPr bwMode="auto">
          <a:xfrm>
            <a:off x="705542" y="332656"/>
            <a:ext cx="7848872" cy="6336704"/>
          </a:xfrm>
          <a:prstGeom prst="rect">
            <a:avLst/>
          </a:prstGeom>
          <a:ln>
            <a:noFill/>
          </a:ln>
          <a:extLst>
            <a:ext uri="{53640926-AAD7-44D8-BBD7-CCE9431645EC}">
              <a14:shadowObscured xmlns:a14="http://schemas.microsoft.com/office/drawing/2010/main"/>
            </a:ext>
          </a:extLst>
        </p:spPr>
      </p:pic>
      <p:sp>
        <p:nvSpPr>
          <p:cNvPr id="3" name="سهم إلى اليمين 2"/>
          <p:cNvSpPr/>
          <p:nvPr/>
        </p:nvSpPr>
        <p:spPr>
          <a:xfrm>
            <a:off x="251520" y="188640"/>
            <a:ext cx="2376264"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err="1" smtClean="0"/>
              <a:t>المصطلخات</a:t>
            </a:r>
            <a:r>
              <a:rPr lang="ar-SA" dirty="0" smtClean="0"/>
              <a:t> علميا</a:t>
            </a:r>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2" y="5633864"/>
            <a:ext cx="1744784" cy="1224136"/>
          </a:xfrm>
          <a:prstGeom prst="rect">
            <a:avLst/>
          </a:prstGeom>
        </p:spPr>
      </p:pic>
    </p:spTree>
    <p:extLst>
      <p:ext uri="{BB962C8B-B14F-4D97-AF65-F5344CB8AC3E}">
        <p14:creationId xmlns:p14="http://schemas.microsoft.com/office/powerpoint/2010/main" val="3679480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132856"/>
            <a:ext cx="8686800" cy="838200"/>
          </a:xfrm>
        </p:spPr>
        <p:txBody>
          <a:bodyPr/>
          <a:lstStyle/>
          <a:p>
            <a:pPr algn="ctr"/>
            <a:r>
              <a:rPr lang="ar-SA" dirty="0" smtClean="0"/>
              <a:t>الاطار النظري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4" y="5373216"/>
            <a:ext cx="1744784" cy="1224136"/>
          </a:xfrm>
          <a:prstGeom prst="rect">
            <a:avLst/>
          </a:prstGeom>
        </p:spPr>
      </p:pic>
    </p:spTree>
    <p:extLst>
      <p:ext uri="{BB962C8B-B14F-4D97-AF65-F5344CB8AC3E}">
        <p14:creationId xmlns:p14="http://schemas.microsoft.com/office/powerpoint/2010/main" val="253993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rotWithShape="1">
          <a:blip r:embed="rId2">
            <a:extLst>
              <a:ext uri="{28A0092B-C50C-407E-A947-70E740481C1C}">
                <a14:useLocalDpi xmlns:a14="http://schemas.microsoft.com/office/drawing/2010/main" val="0"/>
              </a:ext>
            </a:extLst>
          </a:blip>
          <a:srcRect l="18779" t="10655" r="20851" b="9017"/>
          <a:stretch/>
        </p:blipFill>
        <p:spPr bwMode="auto">
          <a:xfrm>
            <a:off x="611560" y="404664"/>
            <a:ext cx="8208911" cy="6192688"/>
          </a:xfrm>
          <a:prstGeom prst="rect">
            <a:avLst/>
          </a:prstGeom>
          <a:noFill/>
          <a:ln>
            <a:noFill/>
          </a:ln>
          <a:effectLst/>
          <a:extLst/>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0" y="5633864"/>
            <a:ext cx="1247614" cy="1224136"/>
          </a:xfrm>
          <a:prstGeom prst="rect">
            <a:avLst/>
          </a:prstGeom>
        </p:spPr>
      </p:pic>
    </p:spTree>
    <p:extLst>
      <p:ext uri="{BB962C8B-B14F-4D97-AF65-F5344CB8AC3E}">
        <p14:creationId xmlns:p14="http://schemas.microsoft.com/office/powerpoint/2010/main" val="4131919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354</TotalTime>
  <Words>645</Words>
  <Application>Microsoft Office PowerPoint</Application>
  <PresentationFormat>عرض على الشاشة (3:4)‏</PresentationFormat>
  <Paragraphs>75</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ألوان متوسطة</vt:lpstr>
      <vt:lpstr>   الاستيعاب المفاهيمي في الفيزياء وارتباطه بمصفوفة المدى والتتابع ومدى تحققه في الميدان التعليمي  مشرفة الفيزياء والعلوم الطبيعية  بمكتب التعليم وسط جازان الجليلة علي محمد حكمي   </vt:lpstr>
      <vt:lpstr>محتويات ورقة العمل</vt:lpstr>
      <vt:lpstr>ملخص الورقة </vt:lpstr>
      <vt:lpstr>عرض تقديمي في PowerPoint</vt:lpstr>
      <vt:lpstr>المصطلحات الواردة من حيث اللغة </vt:lpstr>
      <vt:lpstr>عرض تقديمي في PowerPoint</vt:lpstr>
      <vt:lpstr>عرض تقديمي في PowerPoint</vt:lpstr>
      <vt:lpstr>الاطار النظري </vt:lpstr>
      <vt:lpstr>عرض تقديمي في PowerPoint</vt:lpstr>
      <vt:lpstr>عرض تقديمي في PowerPoint</vt:lpstr>
      <vt:lpstr>عرض تقديمي في PowerPoint</vt:lpstr>
      <vt:lpstr>عرض تقديمي في PowerPoint</vt:lpstr>
      <vt:lpstr>نتوصل من ذلك الى الارتباط الوثيق بين الاستيعاب المفاهيمي والوسيلة المستخدمة اثناء التدريس </vt:lpstr>
      <vt:lpstr>وفي اليوم الاخير من البرنامج وضعت خريطة مفاهيم لقياس مدى استيعاب البرنامج اخترت مفهومي المادة ومفهوم الطاقة فكان المفهومين ينبثق منها مفاهيم لها لا يكفي لأقل من خمس ورقات  وتوصل المتدربات عن اهمية الفهم العميق للبنية المعرفية لديها اولا ثم الطالبة.. </vt:lpstr>
      <vt:lpstr>تحليل الدراسة </vt:lpstr>
      <vt:lpstr>عرض تقديمي في PowerPoint</vt:lpstr>
      <vt:lpstr>عرض تقديمي في PowerPoint</vt:lpstr>
      <vt:lpstr>عرض تقديمي في PowerPoint</vt:lpstr>
      <vt:lpstr>عرض تقديمي في PowerPoint</vt:lpstr>
      <vt:lpstr>عرض تقديمي في PowerPoint</vt:lpstr>
      <vt:lpstr>فمن خلال الاستمارة الالكترونية في ممارسة الحصة الصفية والاستمارة الورقية اثناء الزيارة الصفية </vt:lpstr>
      <vt:lpstr>توصياتي بعد هذه الدراسة اخذتها من خلال سؤال طرحته في الاستمارة الالكترونية </vt:lpstr>
      <vt:lpstr>وهذا رأيهم </vt:lpstr>
      <vt:lpstr>توصياتي</vt:lpstr>
      <vt:lpstr>مقترحاتي </vt:lpstr>
      <vt:lpstr>المراجع</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CMT</dc:creator>
  <cp:lastModifiedBy>CMT</cp:lastModifiedBy>
  <cp:revision>28</cp:revision>
  <dcterms:created xsi:type="dcterms:W3CDTF">2018-11-19T15:59:26Z</dcterms:created>
  <dcterms:modified xsi:type="dcterms:W3CDTF">2018-11-25T03:02:30Z</dcterms:modified>
</cp:coreProperties>
</file>