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2" r:id="rId3"/>
    <p:sldId id="261" r:id="rId4"/>
    <p:sldId id="257" r:id="rId5"/>
    <p:sldId id="258" r:id="rId6"/>
    <p:sldId id="259" r:id="rId7"/>
    <p:sldId id="260"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3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7A806969-A559-4B3A-AF77-083D2E2A4411}" type="datetimeFigureOut">
              <a:rPr lang="ar-SA" smtClean="0"/>
              <a:pPr/>
              <a:t>21/05/40</a:t>
            </a:fld>
            <a:endParaRPr lang="ar-SA" dirty="0"/>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dirty="0"/>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9E36A2F0-72EB-418F-A6D7-6BF5012DF241}" type="slidenum">
              <a:rPr lang="ar-SA" smtClean="0"/>
              <a:pPr/>
              <a:t>‹#›</a:t>
            </a:fld>
            <a:endParaRPr lang="ar-SA"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A806969-A559-4B3A-AF77-083D2E2A4411}" type="datetimeFigureOut">
              <a:rPr lang="ar-SA" smtClean="0"/>
              <a:pPr/>
              <a:t>21/05/40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9E36A2F0-72EB-418F-A6D7-6BF5012DF241}"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A806969-A559-4B3A-AF77-083D2E2A4411}" type="datetimeFigureOut">
              <a:rPr lang="ar-SA" smtClean="0"/>
              <a:pPr/>
              <a:t>21/05/40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9E36A2F0-72EB-418F-A6D7-6BF5012DF241}"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7A806969-A559-4B3A-AF77-083D2E2A4411}" type="datetimeFigureOut">
              <a:rPr lang="ar-SA" smtClean="0"/>
              <a:pPr/>
              <a:t>21/05/40</a:t>
            </a:fld>
            <a:endParaRPr lang="ar-SA" dirty="0"/>
          </a:p>
        </p:txBody>
      </p:sp>
      <p:sp>
        <p:nvSpPr>
          <p:cNvPr id="9" name="عنصر نائب لرقم الشريحة 8"/>
          <p:cNvSpPr>
            <a:spLocks noGrp="1"/>
          </p:cNvSpPr>
          <p:nvPr>
            <p:ph type="sldNum" sz="quarter" idx="15"/>
          </p:nvPr>
        </p:nvSpPr>
        <p:spPr/>
        <p:txBody>
          <a:bodyPr rtlCol="0"/>
          <a:lstStyle/>
          <a:p>
            <a:fld id="{9E36A2F0-72EB-418F-A6D7-6BF5012DF241}" type="slidenum">
              <a:rPr lang="ar-SA" smtClean="0"/>
              <a:pPr/>
              <a:t>‹#›</a:t>
            </a:fld>
            <a:endParaRPr lang="ar-SA" dirty="0"/>
          </a:p>
        </p:txBody>
      </p:sp>
      <p:sp>
        <p:nvSpPr>
          <p:cNvPr id="10" name="عنصر نائب للتذييل 9"/>
          <p:cNvSpPr>
            <a:spLocks noGrp="1"/>
          </p:cNvSpPr>
          <p:nvPr>
            <p:ph type="ftr" sz="quarter" idx="16"/>
          </p:nvPr>
        </p:nvSpPr>
        <p:spPr/>
        <p:txBody>
          <a:bodyPr rtlCol="0"/>
          <a:lstStyle/>
          <a:p>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7A806969-A559-4B3A-AF77-083D2E2A4411}" type="datetimeFigureOut">
              <a:rPr lang="ar-SA" smtClean="0"/>
              <a:pPr/>
              <a:t>21/05/40</a:t>
            </a:fld>
            <a:endParaRPr lang="ar-SA" dirty="0"/>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dirty="0"/>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9E36A2F0-72EB-418F-A6D7-6BF5012DF241}" type="slidenum">
              <a:rPr lang="ar-SA" smtClean="0"/>
              <a:pPr/>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7A806969-A559-4B3A-AF77-083D2E2A4411}" type="datetimeFigureOut">
              <a:rPr lang="ar-SA" smtClean="0"/>
              <a:pPr/>
              <a:t>21/05/40</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9E36A2F0-72EB-418F-A6D7-6BF5012DF241}" type="slidenum">
              <a:rPr lang="ar-SA" smtClean="0"/>
              <a:pPr/>
              <a:t>‹#›</a:t>
            </a:fld>
            <a:endParaRPr lang="ar-SA" dirty="0"/>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7A806969-A559-4B3A-AF77-083D2E2A4411}" type="datetimeFigureOut">
              <a:rPr lang="ar-SA" smtClean="0"/>
              <a:pPr/>
              <a:t>21/05/40</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9E36A2F0-72EB-418F-A6D7-6BF5012DF241}" type="slidenum">
              <a:rPr lang="ar-SA" smtClean="0"/>
              <a:pPr/>
              <a:t>‹#›</a:t>
            </a:fld>
            <a:endParaRPr lang="ar-SA" dirty="0"/>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7A806969-A559-4B3A-AF77-083D2E2A4411}" type="datetimeFigureOut">
              <a:rPr lang="ar-SA" smtClean="0"/>
              <a:pPr/>
              <a:t>21/05/40</a:t>
            </a:fld>
            <a:endParaRPr lang="ar-SA" dirty="0"/>
          </a:p>
        </p:txBody>
      </p:sp>
      <p:sp>
        <p:nvSpPr>
          <p:cNvPr id="7" name="عنصر نائب لرقم الشريحة 6"/>
          <p:cNvSpPr>
            <a:spLocks noGrp="1"/>
          </p:cNvSpPr>
          <p:nvPr>
            <p:ph type="sldNum" sz="quarter" idx="11"/>
          </p:nvPr>
        </p:nvSpPr>
        <p:spPr/>
        <p:txBody>
          <a:bodyPr rtlCol="0"/>
          <a:lstStyle/>
          <a:p>
            <a:fld id="{9E36A2F0-72EB-418F-A6D7-6BF5012DF241}" type="slidenum">
              <a:rPr lang="ar-SA" smtClean="0"/>
              <a:pPr/>
              <a:t>‹#›</a:t>
            </a:fld>
            <a:endParaRPr lang="ar-SA" dirty="0"/>
          </a:p>
        </p:txBody>
      </p:sp>
      <p:sp>
        <p:nvSpPr>
          <p:cNvPr id="8" name="عنصر نائب للتذييل 7"/>
          <p:cNvSpPr>
            <a:spLocks noGrp="1"/>
          </p:cNvSpPr>
          <p:nvPr>
            <p:ph type="ftr" sz="quarter" idx="12"/>
          </p:nvPr>
        </p:nvSpPr>
        <p:spPr/>
        <p:txBody>
          <a:bodyPr rtlCol="0"/>
          <a:lstStyle/>
          <a:p>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A806969-A559-4B3A-AF77-083D2E2A4411}" type="datetimeFigureOut">
              <a:rPr lang="ar-SA" smtClean="0"/>
              <a:pPr/>
              <a:t>21/05/40</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9E36A2F0-72EB-418F-A6D7-6BF5012DF241}"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7A806969-A559-4B3A-AF77-083D2E2A4411}" type="datetimeFigureOut">
              <a:rPr lang="ar-SA" smtClean="0"/>
              <a:pPr/>
              <a:t>21/05/40</a:t>
            </a:fld>
            <a:endParaRPr lang="ar-SA" dirty="0"/>
          </a:p>
        </p:txBody>
      </p:sp>
      <p:sp>
        <p:nvSpPr>
          <p:cNvPr id="22" name="عنصر نائب لرقم الشريحة 21"/>
          <p:cNvSpPr>
            <a:spLocks noGrp="1"/>
          </p:cNvSpPr>
          <p:nvPr>
            <p:ph type="sldNum" sz="quarter" idx="15"/>
          </p:nvPr>
        </p:nvSpPr>
        <p:spPr/>
        <p:txBody>
          <a:bodyPr rtlCol="0"/>
          <a:lstStyle/>
          <a:p>
            <a:fld id="{9E36A2F0-72EB-418F-A6D7-6BF5012DF241}" type="slidenum">
              <a:rPr lang="ar-SA" smtClean="0"/>
              <a:pPr/>
              <a:t>‹#›</a:t>
            </a:fld>
            <a:endParaRPr lang="ar-SA" dirty="0"/>
          </a:p>
        </p:txBody>
      </p:sp>
      <p:sp>
        <p:nvSpPr>
          <p:cNvPr id="23" name="عنصر نائب للتذييل 22"/>
          <p:cNvSpPr>
            <a:spLocks noGrp="1"/>
          </p:cNvSpPr>
          <p:nvPr>
            <p:ph type="ftr" sz="quarter" idx="16"/>
          </p:nvPr>
        </p:nvSpPr>
        <p:spPr/>
        <p:txBody>
          <a:bodyPr rtlCol="0"/>
          <a:lstStyle/>
          <a:p>
            <a:endParaRPr lang="ar-SA"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dirty="0"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7A806969-A559-4B3A-AF77-083D2E2A4411}" type="datetimeFigureOut">
              <a:rPr lang="ar-SA" smtClean="0"/>
              <a:pPr/>
              <a:t>21/05/40</a:t>
            </a:fld>
            <a:endParaRPr lang="ar-SA" dirty="0"/>
          </a:p>
        </p:txBody>
      </p:sp>
      <p:sp>
        <p:nvSpPr>
          <p:cNvPr id="18" name="عنصر نائب لرقم الشريحة 17"/>
          <p:cNvSpPr>
            <a:spLocks noGrp="1"/>
          </p:cNvSpPr>
          <p:nvPr>
            <p:ph type="sldNum" sz="quarter" idx="11"/>
          </p:nvPr>
        </p:nvSpPr>
        <p:spPr/>
        <p:txBody>
          <a:bodyPr rtlCol="0"/>
          <a:lstStyle/>
          <a:p>
            <a:fld id="{9E36A2F0-72EB-418F-A6D7-6BF5012DF241}" type="slidenum">
              <a:rPr lang="ar-SA" smtClean="0"/>
              <a:pPr/>
              <a:t>‹#›</a:t>
            </a:fld>
            <a:endParaRPr lang="ar-SA" dirty="0"/>
          </a:p>
        </p:txBody>
      </p:sp>
      <p:sp>
        <p:nvSpPr>
          <p:cNvPr id="21" name="عنصر نائب للتذييل 20"/>
          <p:cNvSpPr>
            <a:spLocks noGrp="1"/>
          </p:cNvSpPr>
          <p:nvPr>
            <p:ph type="ftr" sz="quarter" idx="12"/>
          </p:nvPr>
        </p:nvSpPr>
        <p:spPr/>
        <p:txBody>
          <a:bodyPr rtlCol="0"/>
          <a:lstStyle/>
          <a:p>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806969-A559-4B3A-AF77-083D2E2A4411}" type="datetimeFigureOut">
              <a:rPr lang="ar-SA" smtClean="0"/>
              <a:pPr/>
              <a:t>21/05/40</a:t>
            </a:fld>
            <a:endParaRPr lang="ar-SA" dirty="0"/>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dirty="0"/>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E36A2F0-72EB-418F-A6D7-6BF5012DF241}"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alameed.iq/view.php?id=224"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dirty="0"/>
          </a:p>
        </p:txBody>
      </p:sp>
      <p:sp>
        <p:nvSpPr>
          <p:cNvPr id="3" name="عنوان فرعي 2"/>
          <p:cNvSpPr>
            <a:spLocks noGrp="1"/>
          </p:cNvSpPr>
          <p:nvPr>
            <p:ph type="subTitle" idx="1"/>
          </p:nvPr>
        </p:nvSpPr>
        <p:spPr/>
        <p:txBody>
          <a:bodyPr/>
          <a:lstStyle/>
          <a:p>
            <a:endParaRPr lang="ar-SA" dirty="0"/>
          </a:p>
        </p:txBody>
      </p:sp>
      <p:pic>
        <p:nvPicPr>
          <p:cNvPr id="4" name="صورة 3" descr="C:\Users\7\Desktop\55.jpg"/>
          <p:cNvPicPr/>
          <p:nvPr/>
        </p:nvPicPr>
        <p:blipFill>
          <a:blip r:embed="rId2" cstate="print"/>
          <a:srcRect/>
          <a:stretch>
            <a:fillRect/>
          </a:stretch>
        </p:blipFill>
        <p:spPr bwMode="auto">
          <a:xfrm>
            <a:off x="251520" y="188640"/>
            <a:ext cx="8712968" cy="6408712"/>
          </a:xfrm>
          <a:prstGeom prst="rect">
            <a:avLst/>
          </a:prstGeom>
          <a:noFill/>
          <a:ln w="9525">
            <a:noFill/>
            <a:miter lim="800000"/>
            <a:headEnd/>
            <a:tailEnd/>
          </a:ln>
        </p:spPr>
      </p:pic>
      <p:sp>
        <p:nvSpPr>
          <p:cNvPr id="1026" name="Text Box 2"/>
          <p:cNvSpPr txBox="1">
            <a:spLocks noChangeArrowheads="1"/>
          </p:cNvSpPr>
          <p:nvPr/>
        </p:nvSpPr>
        <p:spPr bwMode="auto">
          <a:xfrm flipH="1">
            <a:off x="395536" y="1052736"/>
            <a:ext cx="3684588" cy="4680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lvl="0" indent="0" algn="ctr" eaLnBrk="1" fontAlgn="base" latinLnBrk="0" hangingPunct="1">
              <a:lnSpc>
                <a:spcPct val="100000"/>
              </a:lnSpc>
              <a:spcBef>
                <a:spcPct val="0"/>
              </a:spcBef>
              <a:spcAft>
                <a:spcPts val="1000"/>
              </a:spcAft>
              <a:tabLst/>
            </a:pPr>
            <a:endParaRPr kumimoji="0" lang="ar-SA" sz="2400" b="1" i="0" u="none" strike="noStrike" cap="none" normalizeH="0" baseline="0" dirty="0" smtClean="0">
              <a:ln>
                <a:noFill/>
              </a:ln>
              <a:solidFill>
                <a:schemeClr val="tx1"/>
              </a:solidFill>
              <a:effectLst/>
              <a:latin typeface="Andalus" pitchFamily="18" charset="-78"/>
              <a:ea typeface="Arial" pitchFamily="34" charset="0"/>
              <a:cs typeface="Andalus" pitchFamily="18" charset="-78"/>
            </a:endParaRPr>
          </a:p>
          <a:p>
            <a:pPr marL="0" lvl="0" indent="0" algn="ctr" eaLnBrk="1" fontAlgn="base" latinLnBrk="0" hangingPunct="1">
              <a:lnSpc>
                <a:spcPct val="100000"/>
              </a:lnSpc>
              <a:spcBef>
                <a:spcPct val="0"/>
              </a:spcBef>
              <a:spcAft>
                <a:spcPts val="1000"/>
              </a:spcAft>
              <a:tabLst/>
            </a:pPr>
            <a:r>
              <a:rPr kumimoji="0" lang="ar-SA" sz="2400" b="1" i="0" u="none" strike="noStrike" cap="none" normalizeH="0" baseline="0" dirty="0" smtClean="0">
                <a:ln>
                  <a:noFill/>
                </a:ln>
                <a:solidFill>
                  <a:srgbClr val="FF0000"/>
                </a:solidFill>
                <a:effectLst/>
                <a:latin typeface="Andalus" pitchFamily="18" charset="-78"/>
                <a:ea typeface="Arial" pitchFamily="34" charset="0"/>
                <a:cs typeface="Andalus" pitchFamily="18" charset="-78"/>
              </a:rPr>
              <a:t>السيرة الذاتية</a:t>
            </a:r>
            <a:endParaRPr kumimoji="0" lang="ar-SA" sz="1800" b="1" i="0" u="none" strike="noStrike" cap="none" normalizeH="0" baseline="0" dirty="0" smtClean="0">
              <a:ln>
                <a:noFill/>
              </a:ln>
              <a:solidFill>
                <a:srgbClr val="FF0000"/>
              </a:solidFill>
              <a:effectLst/>
              <a:latin typeface="Andalus" pitchFamily="18" charset="-78"/>
              <a:ea typeface="Arial" pitchFamily="34" charset="0"/>
              <a:cs typeface="Andalus" pitchFamily="18" charset="-78"/>
            </a:endParaRPr>
          </a:p>
          <a:p>
            <a:pPr marL="0" lvl="0" indent="0" algn="ctr" eaLnBrk="1" fontAlgn="base" latinLnBrk="0" hangingPunct="1">
              <a:lnSpc>
                <a:spcPct val="100000"/>
              </a:lnSpc>
              <a:spcBef>
                <a:spcPct val="0"/>
              </a:spcBef>
              <a:spcAft>
                <a:spcPts val="1000"/>
              </a:spcAft>
              <a:tabLst/>
            </a:pPr>
            <a:r>
              <a:rPr kumimoji="0" lang="ar-SA" sz="1800" b="0" i="0" u="none" strike="noStrike" cap="none" normalizeH="0" baseline="0" dirty="0" smtClean="0">
                <a:ln>
                  <a:noFill/>
                </a:ln>
                <a:solidFill>
                  <a:srgbClr val="FF0000"/>
                </a:solidFill>
                <a:effectLst/>
                <a:latin typeface="Calibri" pitchFamily="34" charset="0"/>
                <a:ea typeface="Arial" pitchFamily="34" charset="0"/>
                <a:cs typeface="Monotype Koufi" pitchFamily="2" charset="-78"/>
              </a:rPr>
              <a:t>الأسم </a:t>
            </a:r>
            <a:r>
              <a:rPr kumimoji="0" lang="ar-SA" sz="1800" b="0" i="0" u="none" strike="noStrike" cap="none" normalizeH="0" baseline="0" dirty="0" smtClean="0">
                <a:ln>
                  <a:noFill/>
                </a:ln>
                <a:solidFill>
                  <a:schemeClr val="tx1"/>
                </a:solidFill>
                <a:effectLst/>
                <a:latin typeface="Calibri" pitchFamily="34" charset="0"/>
                <a:ea typeface="Arial" pitchFamily="34" charset="0"/>
                <a:cs typeface="Monotype Koufi" pitchFamily="2" charset="-78"/>
              </a:rPr>
              <a:t>/جميلة بنت علي يحيى الفيفي</a:t>
            </a:r>
          </a:p>
          <a:p>
            <a:pPr marL="0" lvl="0" indent="0" algn="ctr" eaLnBrk="1" fontAlgn="base" latinLnBrk="0" hangingPunct="1">
              <a:lnSpc>
                <a:spcPct val="100000"/>
              </a:lnSpc>
              <a:spcBef>
                <a:spcPct val="0"/>
              </a:spcBef>
              <a:spcAft>
                <a:spcPts val="1000"/>
              </a:spcAft>
              <a:tabLst/>
            </a:pPr>
            <a:r>
              <a:rPr lang="ar-SA" dirty="0" smtClean="0">
                <a:solidFill>
                  <a:srgbClr val="FF0000"/>
                </a:solidFill>
                <a:latin typeface="Calibri" pitchFamily="34" charset="0"/>
                <a:ea typeface="Arial" pitchFamily="34" charset="0"/>
                <a:cs typeface="Monotype Koufi" pitchFamily="2" charset="-78"/>
              </a:rPr>
              <a:t>الدولة </a:t>
            </a:r>
            <a:r>
              <a:rPr lang="ar-SA" dirty="0" smtClean="0">
                <a:latin typeface="Calibri" pitchFamily="34" charset="0"/>
                <a:ea typeface="Arial" pitchFamily="34" charset="0"/>
                <a:cs typeface="Monotype Koufi" pitchFamily="2" charset="-78"/>
              </a:rPr>
              <a:t>/ المملكة العربية السعودية</a:t>
            </a:r>
            <a:endParaRPr kumimoji="0" lang="ar-SA" sz="1800" b="0" i="0" u="none" strike="noStrike" cap="none" normalizeH="0" baseline="0" dirty="0" smtClean="0">
              <a:ln>
                <a:noFill/>
              </a:ln>
              <a:solidFill>
                <a:schemeClr val="tx1"/>
              </a:solidFill>
              <a:effectLst/>
              <a:latin typeface="Calibri" pitchFamily="34" charset="0"/>
              <a:ea typeface="Arial" pitchFamily="34" charset="0"/>
              <a:cs typeface="Monotype Koufi" pitchFamily="2" charset="-78"/>
            </a:endParaRPr>
          </a:p>
          <a:p>
            <a:pPr marL="0" lvl="0" indent="0" algn="ctr" eaLnBrk="1" fontAlgn="base" latinLnBrk="0" hangingPunct="1">
              <a:lnSpc>
                <a:spcPct val="100000"/>
              </a:lnSpc>
              <a:spcBef>
                <a:spcPct val="0"/>
              </a:spcBef>
              <a:spcAft>
                <a:spcPts val="1000"/>
              </a:spcAft>
              <a:tabLst/>
            </a:pPr>
            <a:r>
              <a:rPr kumimoji="0" lang="ar-SA" sz="1800" b="0" i="0" u="none" strike="noStrike" cap="none" normalizeH="0" baseline="0" dirty="0" smtClean="0">
                <a:ln>
                  <a:noFill/>
                </a:ln>
                <a:solidFill>
                  <a:srgbClr val="FF0000"/>
                </a:solidFill>
                <a:effectLst/>
                <a:latin typeface="Calibri" pitchFamily="34" charset="0"/>
                <a:ea typeface="Arial" pitchFamily="34" charset="0"/>
                <a:cs typeface="Monotype Koufi" pitchFamily="2" charset="-78"/>
              </a:rPr>
              <a:t>رقم الجوال </a:t>
            </a:r>
            <a:r>
              <a:rPr kumimoji="0" lang="ar-SA" sz="1800" b="0" i="0" u="none" strike="noStrike" cap="none" normalizeH="0" baseline="0" dirty="0" smtClean="0">
                <a:ln>
                  <a:noFill/>
                </a:ln>
                <a:solidFill>
                  <a:schemeClr val="tx1"/>
                </a:solidFill>
                <a:effectLst/>
                <a:latin typeface="Calibri" pitchFamily="34" charset="0"/>
                <a:ea typeface="Arial" pitchFamily="34" charset="0"/>
                <a:cs typeface="Monotype Koufi" pitchFamily="2" charset="-78"/>
              </a:rPr>
              <a:t>/ 0500715155</a:t>
            </a:r>
          </a:p>
          <a:p>
            <a:pPr marL="0" lvl="0" indent="0" algn="ctr" eaLnBrk="1" fontAlgn="base" latinLnBrk="0" hangingPunct="1">
              <a:lnSpc>
                <a:spcPct val="100000"/>
              </a:lnSpc>
              <a:spcBef>
                <a:spcPct val="0"/>
              </a:spcBef>
              <a:spcAft>
                <a:spcPts val="1000"/>
              </a:spcAft>
              <a:tabLst/>
            </a:pPr>
            <a:r>
              <a:rPr kumimoji="0" lang="ar-SA" sz="1800" b="0" i="0" u="none" strike="noStrike" cap="none" normalizeH="0" baseline="0" dirty="0" smtClean="0">
                <a:ln>
                  <a:noFill/>
                </a:ln>
                <a:solidFill>
                  <a:srgbClr val="FF0000"/>
                </a:solidFill>
                <a:effectLst/>
                <a:latin typeface="Calibri" pitchFamily="34" charset="0"/>
                <a:ea typeface="Arial" pitchFamily="34" charset="0"/>
                <a:cs typeface="Monotype Koufi" pitchFamily="2" charset="-78"/>
              </a:rPr>
              <a:t>المؤهل</a:t>
            </a:r>
            <a:r>
              <a:rPr kumimoji="0" lang="ar-SA" sz="1800" b="0" i="0" u="none" strike="noStrike" cap="none" normalizeH="0" baseline="0" dirty="0" smtClean="0">
                <a:ln>
                  <a:noFill/>
                </a:ln>
                <a:solidFill>
                  <a:schemeClr val="tx1"/>
                </a:solidFill>
                <a:effectLst/>
                <a:latin typeface="Calibri" pitchFamily="34" charset="0"/>
                <a:ea typeface="Arial" pitchFamily="34" charset="0"/>
                <a:cs typeface="Monotype Koufi" pitchFamily="2" charset="-78"/>
              </a:rPr>
              <a:t> / بكالوريوس </a:t>
            </a:r>
          </a:p>
          <a:p>
            <a:pPr marL="0" lvl="0" indent="0" algn="ctr" eaLnBrk="1" fontAlgn="base" latinLnBrk="0" hangingPunct="1">
              <a:lnSpc>
                <a:spcPct val="100000"/>
              </a:lnSpc>
              <a:spcBef>
                <a:spcPct val="0"/>
              </a:spcBef>
              <a:spcAft>
                <a:spcPts val="1000"/>
              </a:spcAft>
              <a:tabLst/>
            </a:pPr>
            <a:r>
              <a:rPr kumimoji="0" lang="ar-SA" sz="1800" b="0" i="0" u="none" strike="noStrike" cap="none" normalizeH="0" baseline="0" dirty="0" smtClean="0">
                <a:ln>
                  <a:noFill/>
                </a:ln>
                <a:solidFill>
                  <a:schemeClr val="tx1"/>
                </a:solidFill>
                <a:effectLst/>
                <a:latin typeface="Calibri" pitchFamily="34" charset="0"/>
                <a:ea typeface="Arial" pitchFamily="34" charset="0"/>
                <a:cs typeface="Monotype Koufi" pitchFamily="2" charset="-78"/>
              </a:rPr>
              <a:t>دبلوم حاسب آلي</a:t>
            </a:r>
          </a:p>
          <a:p>
            <a:pPr marL="0" lvl="0" indent="0" algn="ctr" eaLnBrk="1" fontAlgn="base" latinLnBrk="0" hangingPunct="1">
              <a:lnSpc>
                <a:spcPct val="100000"/>
              </a:lnSpc>
              <a:spcBef>
                <a:spcPct val="0"/>
              </a:spcBef>
              <a:spcAft>
                <a:spcPts val="1000"/>
              </a:spcAft>
              <a:tabLst/>
            </a:pPr>
            <a:r>
              <a:rPr kumimoji="0" lang="ar-SA" sz="1800" b="0" i="0" u="none" strike="noStrike" cap="none" normalizeH="0" baseline="0" dirty="0" smtClean="0">
                <a:ln>
                  <a:noFill/>
                </a:ln>
                <a:solidFill>
                  <a:srgbClr val="FF0000"/>
                </a:solidFill>
                <a:effectLst/>
                <a:latin typeface="Calibri" pitchFamily="34" charset="0"/>
                <a:ea typeface="Arial" pitchFamily="34" charset="0"/>
                <a:cs typeface="Monotype Koufi" pitchFamily="2" charset="-78"/>
              </a:rPr>
              <a:t>تخصص</a:t>
            </a:r>
            <a:r>
              <a:rPr kumimoji="0" lang="ar-SA" sz="1800" b="0" i="0" u="none" strike="noStrike" cap="none" normalizeH="0" baseline="0" dirty="0" smtClean="0">
                <a:ln>
                  <a:noFill/>
                </a:ln>
                <a:solidFill>
                  <a:schemeClr val="tx1"/>
                </a:solidFill>
                <a:effectLst/>
                <a:latin typeface="Calibri" pitchFamily="34" charset="0"/>
                <a:ea typeface="Arial" pitchFamily="34" charset="0"/>
                <a:cs typeface="Monotype Koufi" pitchFamily="2" charset="-78"/>
              </a:rPr>
              <a:t> / دراسات إسلامية</a:t>
            </a:r>
          </a:p>
          <a:p>
            <a:pPr marL="0" lvl="0" indent="0" algn="ctr" eaLnBrk="1" fontAlgn="base" latinLnBrk="0" hangingPunct="1">
              <a:lnSpc>
                <a:spcPct val="100000"/>
              </a:lnSpc>
              <a:spcBef>
                <a:spcPct val="0"/>
              </a:spcBef>
              <a:spcAft>
                <a:spcPts val="1000"/>
              </a:spcAft>
              <a:tabLst/>
            </a:pPr>
            <a:r>
              <a:rPr kumimoji="0" lang="ar-SA" sz="1800" b="0" i="0" u="none" strike="noStrike" cap="none" normalizeH="0" baseline="0" dirty="0" smtClean="0">
                <a:ln>
                  <a:noFill/>
                </a:ln>
                <a:solidFill>
                  <a:srgbClr val="FF0000"/>
                </a:solidFill>
                <a:effectLst/>
                <a:latin typeface="Calibri" pitchFamily="34" charset="0"/>
                <a:ea typeface="Arial" pitchFamily="34" charset="0"/>
                <a:cs typeface="Monotype Koufi" pitchFamily="2" charset="-78"/>
              </a:rPr>
              <a:t>سنوات الخبرة </a:t>
            </a:r>
            <a:r>
              <a:rPr kumimoji="0" lang="ar-SA" sz="1800" b="0" i="0" u="none" strike="noStrike" cap="none" normalizeH="0" baseline="0" dirty="0" smtClean="0">
                <a:ln>
                  <a:noFill/>
                </a:ln>
                <a:solidFill>
                  <a:schemeClr val="tx1"/>
                </a:solidFill>
                <a:effectLst/>
                <a:latin typeface="Calibri" pitchFamily="34" charset="0"/>
                <a:ea typeface="Arial" pitchFamily="34" charset="0"/>
                <a:cs typeface="Monotype Koufi" pitchFamily="2" charset="-78"/>
              </a:rPr>
              <a:t>/  6 سنوات </a:t>
            </a:r>
          </a:p>
          <a:p>
            <a:pPr marL="0" lvl="0" indent="0" algn="ctr" eaLnBrk="1" fontAlgn="base" latinLnBrk="0" hangingPunct="1">
              <a:lnSpc>
                <a:spcPct val="100000"/>
              </a:lnSpc>
              <a:spcBef>
                <a:spcPct val="0"/>
              </a:spcBef>
              <a:spcAft>
                <a:spcPts val="1000"/>
              </a:spcAft>
              <a:tabLst/>
            </a:pPr>
            <a:r>
              <a:rPr kumimoji="0" lang="ar-SA" sz="1800" b="0" i="0" u="none" strike="noStrike" cap="none" normalizeH="0" baseline="0" dirty="0" smtClean="0">
                <a:ln>
                  <a:noFill/>
                </a:ln>
                <a:solidFill>
                  <a:srgbClr val="FF0000"/>
                </a:solidFill>
                <a:effectLst/>
                <a:latin typeface="Calibri" pitchFamily="34" charset="0"/>
                <a:ea typeface="Arial" pitchFamily="34" charset="0"/>
                <a:cs typeface="Monotype Koufi" pitchFamily="2" charset="-78"/>
              </a:rPr>
              <a:t>مسمى الوظيفة </a:t>
            </a:r>
            <a:r>
              <a:rPr kumimoji="0" lang="ar-SA" sz="1800" b="0" i="0" u="none" strike="noStrike" cap="none" normalizeH="0" baseline="0" dirty="0" smtClean="0">
                <a:ln>
                  <a:noFill/>
                </a:ln>
                <a:solidFill>
                  <a:schemeClr val="tx1"/>
                </a:solidFill>
                <a:effectLst/>
                <a:latin typeface="Calibri" pitchFamily="34" charset="0"/>
                <a:ea typeface="Arial" pitchFamily="34" charset="0"/>
                <a:cs typeface="Monotype Koufi" pitchFamily="2" charset="-78"/>
              </a:rPr>
              <a:t>/ مساعد إداري </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800" b="0" i="0" u="none" strike="noStrike" cap="none" normalizeH="0" baseline="0" dirty="0" smtClean="0">
                <a:ln>
                  <a:noFill/>
                </a:ln>
                <a:solidFill>
                  <a:srgbClr val="FF0000"/>
                </a:solidFill>
                <a:effectLst/>
                <a:latin typeface="Calibri" pitchFamily="34" charset="0"/>
                <a:ea typeface="Arial" pitchFamily="34" charset="0"/>
                <a:cs typeface="Monotype Koufi" pitchFamily="2" charset="-78"/>
              </a:rPr>
              <a:t>جهة العمل </a:t>
            </a:r>
            <a:r>
              <a:rPr kumimoji="0" lang="ar-SA" sz="1800" b="0" i="0" u="none" strike="noStrike" cap="none" normalizeH="0" baseline="0" dirty="0" smtClean="0">
                <a:ln>
                  <a:noFill/>
                </a:ln>
                <a:solidFill>
                  <a:schemeClr val="tx1"/>
                </a:solidFill>
                <a:effectLst/>
                <a:latin typeface="Calibri" pitchFamily="34" charset="0"/>
                <a:ea typeface="Arial" pitchFamily="34" charset="0"/>
                <a:cs typeface="Monotype Koufi" pitchFamily="2" charset="-78"/>
              </a:rPr>
              <a:t>/ مكتب التعليم وسط جازان</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 Box 2"/>
          <p:cNvSpPr txBox="1">
            <a:spLocks noChangeArrowheads="1"/>
          </p:cNvSpPr>
          <p:nvPr/>
        </p:nvSpPr>
        <p:spPr bwMode="auto">
          <a:xfrm flipH="1">
            <a:off x="2699792" y="548680"/>
            <a:ext cx="3684588"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lvl="0" indent="0" algn="ctr" eaLnBrk="1" fontAlgn="base" latinLnBrk="0" hangingPunct="1">
              <a:lnSpc>
                <a:spcPct val="100000"/>
              </a:lnSpc>
              <a:spcBef>
                <a:spcPct val="0"/>
              </a:spcBef>
              <a:spcAft>
                <a:spcPts val="1000"/>
              </a:spcAft>
              <a:tabLst/>
            </a:pPr>
            <a:r>
              <a:rPr kumimoji="0" lang="ar-SA" sz="2400" b="1" i="0" u="none" strike="noStrike" cap="none" normalizeH="0" baseline="0" dirty="0" smtClean="0">
                <a:ln>
                  <a:noFill/>
                </a:ln>
                <a:solidFill>
                  <a:schemeClr val="tx1"/>
                </a:solidFill>
                <a:effectLst/>
                <a:latin typeface="Andalus" pitchFamily="18" charset="-78"/>
                <a:ea typeface="Arial" pitchFamily="34" charset="0"/>
                <a:cs typeface="Andalus" pitchFamily="18" charset="-78"/>
              </a:rPr>
              <a:t>بسم</a:t>
            </a:r>
            <a:r>
              <a:rPr kumimoji="0" lang="ar-SA" sz="2400" b="1" i="0" u="none" strike="noStrike" cap="none" normalizeH="0" dirty="0" smtClean="0">
                <a:ln>
                  <a:noFill/>
                </a:ln>
                <a:solidFill>
                  <a:schemeClr val="tx1"/>
                </a:solidFill>
                <a:effectLst/>
                <a:latin typeface="Andalus" pitchFamily="18" charset="-78"/>
                <a:ea typeface="Arial" pitchFamily="34" charset="0"/>
                <a:cs typeface="Andalus" pitchFamily="18" charset="-78"/>
              </a:rPr>
              <a:t> الله الرحمن الرحيم</a:t>
            </a:r>
            <a:endParaRPr kumimoji="0" lang="ar-SA" sz="2400" b="1" i="0" u="none" strike="noStrike" cap="none" normalizeH="0" baseline="0" dirty="0" smtClean="0">
              <a:ln>
                <a:noFill/>
              </a:ln>
              <a:solidFill>
                <a:schemeClr val="tx1"/>
              </a:solidFill>
              <a:effectLst/>
              <a:latin typeface="Andalus" pitchFamily="18" charset="-78"/>
              <a:ea typeface="Arial" pitchFamily="34" charset="0"/>
              <a:cs typeface="Andalus"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7\Desktop\b231ab08-0f53-4b0c-a7dc-64d7e98085cd.jpg"/>
          <p:cNvPicPr>
            <a:picLocks noChangeAspect="1" noChangeArrowheads="1"/>
          </p:cNvPicPr>
          <p:nvPr/>
        </p:nvPicPr>
        <p:blipFill>
          <a:blip r:embed="rId2" cstate="print"/>
          <a:srcRect/>
          <a:stretch>
            <a:fillRect/>
          </a:stretch>
        </p:blipFill>
        <p:spPr bwMode="auto">
          <a:xfrm>
            <a:off x="1187624" y="692696"/>
            <a:ext cx="6241876" cy="5328592"/>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95736" y="620688"/>
            <a:ext cx="6172200" cy="2053590"/>
          </a:xfrm>
        </p:spPr>
        <p:txBody>
          <a:bodyPr>
            <a:normAutofit fontScale="90000"/>
          </a:bodyPr>
          <a:lstStyle/>
          <a:p>
            <a:pPr algn="ctr"/>
            <a:r>
              <a:rPr lang="ar-SA" sz="3600" dirty="0" smtClean="0">
                <a:solidFill>
                  <a:schemeClr val="accent1">
                    <a:lumMod val="60000"/>
                    <a:lumOff val="40000"/>
                  </a:schemeClr>
                </a:solidFill>
              </a:rPr>
              <a:t>المقدمة</a:t>
            </a:r>
            <a:r>
              <a:rPr lang="ar-SA" dirty="0" smtClean="0">
                <a:solidFill>
                  <a:schemeClr val="accent1">
                    <a:lumMod val="60000"/>
                    <a:lumOff val="40000"/>
                  </a:schemeClr>
                </a:solidFill>
              </a:rPr>
              <a:t> </a:t>
            </a:r>
            <a:r>
              <a:rPr lang="ar-SA" dirty="0" smtClean="0"/>
              <a:t/>
            </a:r>
            <a:br>
              <a:rPr lang="ar-SA" dirty="0" smtClean="0"/>
            </a:br>
            <a:r>
              <a:rPr lang="ar-SA" sz="2700" dirty="0" smtClean="0"/>
              <a:t>الحمد لله والصلاة والسلام على أشرف الأنبياء والرسل نبينا محمد وعلى آله وصحبه أجمعين أعرض بين أيديكم ورقة عمل بعنوان كن مختلفاً ولا تخف </a:t>
            </a:r>
            <a:br>
              <a:rPr lang="ar-SA" sz="2700" dirty="0" smtClean="0"/>
            </a:br>
            <a:r>
              <a:rPr lang="ar-SA" sz="2700" dirty="0" smtClean="0"/>
              <a:t>( كن مميزاً ) أرجوا من الله ثم منكم أن ينال إعجاب الجميع  </a:t>
            </a:r>
            <a:endParaRPr lang="ar-SA" dirty="0"/>
          </a:p>
        </p:txBody>
      </p:sp>
      <p:sp>
        <p:nvSpPr>
          <p:cNvPr id="3" name="عنصر نائب للنص 2"/>
          <p:cNvSpPr>
            <a:spLocks noGrp="1"/>
          </p:cNvSpPr>
          <p:nvPr>
            <p:ph type="body" idx="1"/>
          </p:nvPr>
        </p:nvSpPr>
        <p:spPr>
          <a:xfrm>
            <a:off x="2411760" y="2924944"/>
            <a:ext cx="6172200" cy="3459832"/>
          </a:xfrm>
        </p:spPr>
        <p:txBody>
          <a:bodyPr>
            <a:normAutofit/>
          </a:bodyPr>
          <a:lstStyle/>
          <a:p>
            <a:pPr>
              <a:buFont typeface="Arial" pitchFamily="34" charset="0"/>
              <a:buChar char="•"/>
            </a:pPr>
            <a:r>
              <a:rPr lang="ar-SA" sz="2800" dirty="0" smtClean="0">
                <a:solidFill>
                  <a:schemeClr val="accent1">
                    <a:lumMod val="60000"/>
                    <a:lumOff val="40000"/>
                  </a:schemeClr>
                </a:solidFill>
              </a:rPr>
              <a:t>الهدف العام</a:t>
            </a:r>
          </a:p>
          <a:p>
            <a:pPr>
              <a:buFont typeface="Arial" pitchFamily="34" charset="0"/>
              <a:buChar char="•"/>
            </a:pPr>
            <a:r>
              <a:rPr lang="ar-SA" sz="2000" dirty="0" smtClean="0"/>
              <a:t>تنمية مهارات الفرد لإكسابه الثقة بالنفس لتحقيق أهدافه .</a:t>
            </a:r>
          </a:p>
          <a:p>
            <a:pPr>
              <a:buFont typeface="Arial" pitchFamily="34" charset="0"/>
              <a:buChar char="•"/>
            </a:pPr>
            <a:r>
              <a:rPr lang="ar-SA" sz="2400" dirty="0" smtClean="0">
                <a:solidFill>
                  <a:schemeClr val="accent1">
                    <a:lumMod val="60000"/>
                    <a:lumOff val="40000"/>
                  </a:schemeClr>
                </a:solidFill>
              </a:rPr>
              <a:t>الأهداف التفصيلية .</a:t>
            </a:r>
          </a:p>
          <a:p>
            <a:pPr>
              <a:buFont typeface="Arial" pitchFamily="34" charset="0"/>
              <a:buChar char="•"/>
            </a:pPr>
            <a:r>
              <a:rPr lang="ar-SA" sz="2000" dirty="0" smtClean="0"/>
              <a:t>1- يبين مفهوم التميز .</a:t>
            </a:r>
          </a:p>
          <a:p>
            <a:pPr>
              <a:buFont typeface="Arial" pitchFamily="34" charset="0"/>
              <a:buChar char="•"/>
            </a:pPr>
            <a:r>
              <a:rPr lang="ar-SA" sz="2000" dirty="0" smtClean="0"/>
              <a:t>2-  يستخدم أساليب إبداعية في حياته العلمية والعملية .</a:t>
            </a:r>
          </a:p>
          <a:p>
            <a:pPr>
              <a:buFont typeface="Arial" pitchFamily="34" charset="0"/>
              <a:buChar char="•"/>
            </a:pPr>
            <a:r>
              <a:rPr lang="ar-SA" sz="2000" dirty="0" smtClean="0"/>
              <a:t>3- يحدد كيف يكون شخص مميز بنقاط القوة التى يملكها .</a:t>
            </a:r>
            <a:endParaRPr lang="ar-S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908720"/>
            <a:ext cx="7772400" cy="2952328"/>
          </a:xfrm>
        </p:spPr>
        <p:txBody>
          <a:bodyPr>
            <a:normAutofit fontScale="90000"/>
          </a:bodyPr>
          <a:lstStyle/>
          <a:p>
            <a:pPr algn="r" fontAlgn="base"/>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u="sng" dirty="0" smtClean="0">
                <a:hlinkClick r:id="rId2"/>
              </a:rPr>
              <a:t/>
            </a:r>
            <a:br>
              <a:rPr lang="ar-SA" u="sng" dirty="0" smtClean="0">
                <a:hlinkClick r:id="rId2"/>
              </a:rPr>
            </a:br>
            <a:r>
              <a:rPr lang="ar-SA" dirty="0" smtClean="0">
                <a:hlinkClick r:id="rId2"/>
              </a:rPr>
              <a:t>مفهوم التميّز</a:t>
            </a:r>
            <a:r>
              <a:rPr lang="ar-SA" sz="2700" u="sng" dirty="0" smtClean="0"/>
              <a:t/>
            </a:r>
            <a:br>
              <a:rPr lang="ar-SA" sz="2700" u="sng" dirty="0" smtClean="0"/>
            </a:br>
            <a:r>
              <a:rPr lang="ar-SA" sz="2700" u="sng" dirty="0" smtClean="0"/>
              <a:t/>
            </a:r>
            <a:br>
              <a:rPr lang="ar-SA" sz="2700" u="sng" dirty="0" smtClean="0"/>
            </a:br>
            <a:r>
              <a:rPr lang="ar-SA" sz="2200" dirty="0" smtClean="0">
                <a:cs typeface="+mn-cs"/>
              </a:rPr>
              <a:t>يُعدُّ مصطلح </a:t>
            </a:r>
            <a:r>
              <a:rPr lang="ar-SA" sz="2200" b="1" dirty="0" smtClean="0">
                <a:solidFill>
                  <a:srgbClr val="FF0000"/>
                </a:solidFill>
                <a:cs typeface="+mn-cs"/>
              </a:rPr>
              <a:t>التميّز</a:t>
            </a:r>
            <a:r>
              <a:rPr lang="ar-SA" sz="2200" dirty="0" smtClean="0">
                <a:cs typeface="+mn-cs"/>
              </a:rPr>
              <a:t> من المصطلحات والمفاهيم التي سادها الالتباس والخلط مع </a:t>
            </a:r>
            <a:r>
              <a:rPr lang="ar-SA" sz="2200" b="1" dirty="0" smtClean="0">
                <a:cs typeface="+mn-cs"/>
              </a:rPr>
              <a:t>مفاهيم</a:t>
            </a:r>
            <a:r>
              <a:rPr lang="ar-SA" sz="2200" dirty="0" smtClean="0">
                <a:cs typeface="+mn-cs"/>
              </a:rPr>
              <a:t> أخرى؛ كالعبقرية والموهبة والتفوّق العقلي والابتكار .</a:t>
            </a:r>
            <a:r>
              <a:rPr lang="ar-SA" sz="2700" dirty="0" smtClean="0">
                <a:cs typeface="+mn-cs"/>
              </a:rPr>
              <a:t/>
            </a:r>
            <a:br>
              <a:rPr lang="ar-SA" sz="2700" dirty="0" smtClean="0">
                <a:cs typeface="+mn-cs"/>
              </a:rPr>
            </a:br>
            <a:r>
              <a:rPr lang="ar-SA" sz="2700" dirty="0" smtClean="0">
                <a:solidFill>
                  <a:srgbClr val="FF0000"/>
                </a:solidFill>
                <a:cs typeface="+mn-cs"/>
              </a:rPr>
              <a:t>والتميز</a:t>
            </a:r>
            <a:r>
              <a:rPr lang="ar-SA" sz="2700" dirty="0" smtClean="0">
                <a:cs typeface="+mn-cs"/>
              </a:rPr>
              <a:t> هو </a:t>
            </a:r>
            <a:r>
              <a:rPr lang="ar-SA" sz="2200" dirty="0" smtClean="0">
                <a:cs typeface="+mn-cs"/>
              </a:rPr>
              <a:t>أن لا نفعل مثل ما يفعل الآخرون بل أن نفعل شيئاً مختلفاً وأفضل … لا نكون منافسين بل روادًا في مجالنا ..</a:t>
            </a:r>
            <a:br>
              <a:rPr lang="ar-SA" sz="2200" dirty="0" smtClean="0">
                <a:cs typeface="+mn-cs"/>
              </a:rPr>
            </a:br>
            <a:r>
              <a:rPr lang="ar-SA" sz="2200" dirty="0" smtClean="0">
                <a:cs typeface="+mn-cs"/>
              </a:rPr>
              <a:t>وهو أن يستنفر الفرد ذاته ويتحدى نفسه ليقدم أفضل مما قدمه الآخرون ..</a:t>
            </a:r>
            <a:r>
              <a:rPr lang="ar-SA" dirty="0" smtClean="0">
                <a:cs typeface="+mn-cs"/>
              </a:rPr>
              <a:t/>
            </a:r>
            <a:br>
              <a:rPr lang="ar-SA" dirty="0" smtClean="0">
                <a:cs typeface="+mn-cs"/>
              </a:rPr>
            </a:br>
            <a:r>
              <a:rPr lang="ar-SA" dirty="0"/>
              <a:t/>
            </a:r>
            <a:br>
              <a:rPr lang="ar-SA" dirty="0"/>
            </a:br>
            <a:r>
              <a:rPr lang="ar-SA" dirty="0"/>
              <a:t/>
            </a:r>
            <a:br>
              <a:rPr lang="ar-SA" dirty="0"/>
            </a:br>
            <a:endParaRPr lang="ar-SA" dirty="0"/>
          </a:p>
        </p:txBody>
      </p:sp>
      <p:sp>
        <p:nvSpPr>
          <p:cNvPr id="3" name="عنوان فرعي 2"/>
          <p:cNvSpPr>
            <a:spLocks noGrp="1"/>
          </p:cNvSpPr>
          <p:nvPr>
            <p:ph type="subTitle" idx="1"/>
          </p:nvPr>
        </p:nvSpPr>
        <p:spPr>
          <a:xfrm>
            <a:off x="5292080" y="2996952"/>
            <a:ext cx="3232448" cy="2808312"/>
          </a:xfrm>
        </p:spPr>
        <p:txBody>
          <a:bodyPr>
            <a:normAutofit fontScale="25000" lnSpcReduction="20000"/>
          </a:bodyPr>
          <a:lstStyle/>
          <a:p>
            <a:pPr algn="r"/>
            <a:endParaRPr lang="ar-SA" sz="9600" b="1" dirty="0" smtClean="0">
              <a:solidFill>
                <a:schemeClr val="accent2">
                  <a:lumMod val="50000"/>
                </a:schemeClr>
              </a:solidFill>
            </a:endParaRPr>
          </a:p>
          <a:p>
            <a:pPr algn="r"/>
            <a:r>
              <a:rPr lang="ar-SA" sz="9600" b="1" dirty="0" smtClean="0">
                <a:solidFill>
                  <a:schemeClr val="accent2">
                    <a:lumMod val="50000"/>
                  </a:schemeClr>
                </a:solidFill>
              </a:rPr>
              <a:t>كيف أكون شخص مميزاً ؟</a:t>
            </a:r>
          </a:p>
          <a:p>
            <a:pPr algn="r"/>
            <a:endParaRPr lang="ar-SA" sz="6200" b="1" dirty="0" smtClean="0">
              <a:solidFill>
                <a:schemeClr val="tx2">
                  <a:lumMod val="75000"/>
                </a:schemeClr>
              </a:solidFill>
            </a:endParaRPr>
          </a:p>
          <a:p>
            <a:pPr algn="r"/>
            <a:r>
              <a:rPr lang="ar-SA" sz="8000" b="1" dirty="0" smtClean="0">
                <a:solidFill>
                  <a:schemeClr val="tx2">
                    <a:lumMod val="75000"/>
                  </a:schemeClr>
                </a:solidFill>
              </a:rPr>
              <a:t>1- المعاملة الطيبة .</a:t>
            </a:r>
            <a:br>
              <a:rPr lang="ar-SA" sz="8000" b="1" dirty="0" smtClean="0">
                <a:solidFill>
                  <a:schemeClr val="tx2">
                    <a:lumMod val="75000"/>
                  </a:schemeClr>
                </a:solidFill>
              </a:rPr>
            </a:br>
            <a:r>
              <a:rPr lang="ar-SA" sz="8000" b="1" dirty="0" smtClean="0">
                <a:solidFill>
                  <a:schemeClr val="tx2">
                    <a:lumMod val="75000"/>
                  </a:schemeClr>
                </a:solidFill>
              </a:rPr>
              <a:t>2- الإفتخار والثقة بالنفس .</a:t>
            </a:r>
          </a:p>
          <a:p>
            <a:pPr algn="r"/>
            <a:r>
              <a:rPr lang="ar-SA" sz="8000" b="1" dirty="0" smtClean="0">
                <a:solidFill>
                  <a:schemeClr val="tx2">
                    <a:lumMod val="75000"/>
                  </a:schemeClr>
                </a:solidFill>
              </a:rPr>
              <a:t>3- التصالح </a:t>
            </a:r>
            <a:r>
              <a:rPr lang="ar-SA" sz="8000" b="1" dirty="0">
                <a:solidFill>
                  <a:schemeClr val="tx2">
                    <a:lumMod val="75000"/>
                  </a:schemeClr>
                </a:solidFill>
              </a:rPr>
              <a:t>مع </a:t>
            </a:r>
            <a:r>
              <a:rPr lang="ar-SA" sz="8000" b="1" dirty="0" smtClean="0">
                <a:solidFill>
                  <a:schemeClr val="tx2">
                    <a:lumMod val="75000"/>
                  </a:schemeClr>
                </a:solidFill>
              </a:rPr>
              <a:t>الذات .</a:t>
            </a:r>
          </a:p>
          <a:p>
            <a:pPr algn="r"/>
            <a:r>
              <a:rPr lang="ar-SA" sz="8000" b="1" dirty="0" smtClean="0">
                <a:solidFill>
                  <a:schemeClr val="tx2">
                    <a:lumMod val="75000"/>
                  </a:schemeClr>
                </a:solidFill>
              </a:rPr>
              <a:t>4- الإبداع .</a:t>
            </a:r>
            <a:r>
              <a:rPr lang="ar-SA" sz="8000" dirty="0" smtClean="0"/>
              <a:t/>
            </a:r>
            <a:br>
              <a:rPr lang="ar-SA" sz="8000" dirty="0" smtClean="0"/>
            </a:br>
            <a:r>
              <a:rPr lang="ar-SA" dirty="0" smtClean="0"/>
              <a:t/>
            </a:r>
            <a:br>
              <a:rPr lang="ar-SA" dirty="0" smtClean="0"/>
            </a:br>
            <a:endParaRPr lang="ar-SA" dirty="0"/>
          </a:p>
        </p:txBody>
      </p:sp>
      <p:pic>
        <p:nvPicPr>
          <p:cNvPr id="1026" name="Picture 2" descr="C:\Users\7\Desktop\خطابات الفصل الثاني 1436 ‫(2)‬\صور بوربوينت\images (9).jpg"/>
          <p:cNvPicPr>
            <a:picLocks noChangeAspect="1" noChangeArrowheads="1"/>
          </p:cNvPicPr>
          <p:nvPr/>
        </p:nvPicPr>
        <p:blipFill>
          <a:blip r:embed="rId3" cstate="print"/>
          <a:srcRect/>
          <a:stretch>
            <a:fillRect/>
          </a:stretch>
        </p:blipFill>
        <p:spPr bwMode="auto">
          <a:xfrm>
            <a:off x="1763688" y="2852936"/>
            <a:ext cx="3456384" cy="331236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548680"/>
            <a:ext cx="7772400" cy="5400600"/>
          </a:xfrm>
        </p:spPr>
        <p:txBody>
          <a:bodyPr>
            <a:normAutofit fontScale="90000"/>
          </a:bodyPr>
          <a:lstStyle/>
          <a:p>
            <a:pPr algn="r"/>
            <a:r>
              <a:rPr lang="ar-SA" sz="2400" b="1" dirty="0" smtClean="0">
                <a:solidFill>
                  <a:srgbClr val="C00000"/>
                </a:solidFill>
              </a:rPr>
              <a:t>كن مختلفًا عن الآخرين ولا تخف </a:t>
            </a:r>
            <a:r>
              <a:rPr lang="ar-SA" sz="2400" dirty="0" smtClean="0">
                <a:solidFill>
                  <a:srgbClr val="C00000"/>
                </a:solidFill>
              </a:rPr>
              <a:t/>
            </a:r>
            <a:br>
              <a:rPr lang="ar-SA" sz="2400" dirty="0" smtClean="0">
                <a:solidFill>
                  <a:srgbClr val="C00000"/>
                </a:solidFill>
              </a:rPr>
            </a:br>
            <a:r>
              <a:rPr lang="ar-SA" sz="2000" dirty="0" smtClean="0"/>
              <a:t/>
            </a:r>
            <a:br>
              <a:rPr lang="ar-SA" sz="2000" dirty="0" smtClean="0"/>
            </a:br>
            <a:r>
              <a:rPr lang="ar-SA" sz="2200" dirty="0" smtClean="0">
                <a:solidFill>
                  <a:schemeClr val="tx1"/>
                </a:solidFill>
              </a:rPr>
              <a:t>أن تكون مختلفاً عن الآخرين ليس أمرً سيئاً كما يعتقد غالبية الناس فالسبب الذي يدفع العديد من الأشخاص الى عدم محاولة خلق ذلك الاختلاف في شخصيتهم وفي طريقة عملهم وفي أهدافهم أيضاً , هولأن كونك شخصاً مختلفاً عن الأخرين ليس أمرا سيئاً بقد ما هو أمر صعب .</a:t>
            </a:r>
            <a:br>
              <a:rPr lang="ar-SA" sz="2200" dirty="0" smtClean="0">
                <a:solidFill>
                  <a:schemeClr val="tx1"/>
                </a:solidFill>
              </a:rPr>
            </a:br>
            <a:r>
              <a:rPr lang="ar-SA" sz="2200" dirty="0" smtClean="0">
                <a:solidFill>
                  <a:schemeClr val="tx1"/>
                </a:solidFill>
              </a:rPr>
              <a:t/>
            </a:r>
            <a:br>
              <a:rPr lang="ar-SA" sz="2200" dirty="0" smtClean="0">
                <a:solidFill>
                  <a:schemeClr val="tx1"/>
                </a:solidFill>
              </a:rPr>
            </a:br>
            <a:r>
              <a:rPr lang="ar-SA" sz="2200" dirty="0" smtClean="0">
                <a:solidFill>
                  <a:schemeClr val="tx1"/>
                </a:solidFill>
              </a:rPr>
              <a:t>لأن الاختلاف الإيجابي يتطلب ثقة بالنفس لا تقهر تمكنك من مواجهة نظرات الآخرين نحوك , وقدرة عالية على التعامل مع النقد الذي قد يوجه إليك بين الحين والأخر , وأخيراَ إدارة قوية على تحقيق إنجازاً مهماً يعتقد الآخرون بأنه مستحيل وصعب وليس بإمكانهم حتى التفكير فيه .</a:t>
            </a:r>
            <a:br>
              <a:rPr lang="ar-SA" sz="2200" dirty="0" smtClean="0">
                <a:solidFill>
                  <a:schemeClr val="tx1"/>
                </a:solidFill>
              </a:rPr>
            </a:br>
            <a:r>
              <a:rPr lang="ar-SA" sz="2200" dirty="0" smtClean="0">
                <a:solidFill>
                  <a:schemeClr val="tx1"/>
                </a:solidFill>
              </a:rPr>
              <a:t>فأغلب الأشخاص من حولنا يفكرون بطريقة تقليدية وبسيطة جداً ولهذا السبب فإنهم يفشلون في تحقيق انجازات عظيمه والخروج بأفكار ابداعية .</a:t>
            </a:r>
            <a:br>
              <a:rPr lang="ar-SA" sz="2200" dirty="0" smtClean="0">
                <a:solidFill>
                  <a:schemeClr val="tx1"/>
                </a:solidFill>
              </a:rPr>
            </a:br>
            <a:r>
              <a:rPr lang="ar-SA" sz="2200" dirty="0" smtClean="0">
                <a:solidFill>
                  <a:schemeClr val="tx1"/>
                </a:solidFill>
              </a:rPr>
              <a:t/>
            </a:r>
            <a:br>
              <a:rPr lang="ar-SA" sz="2200" dirty="0" smtClean="0">
                <a:solidFill>
                  <a:schemeClr val="tx1"/>
                </a:solidFill>
              </a:rPr>
            </a:br>
            <a:r>
              <a:rPr lang="ar-SA" sz="2200" dirty="0" smtClean="0">
                <a:solidFill>
                  <a:schemeClr val="tx1"/>
                </a:solidFill>
              </a:rPr>
              <a:t>أنت مطالب بأن تكون مختلفاً عنهم , يجب أن تطور من قدرتك على الابداع والتفكير خارج الصندوق , عليك أن تتعلم السباحه عكس التيار لأن هذه الطريقة هي التى يتبعها أغلب الأشخاص الذين نجحوا في تحقيق انجازات عظيمة ومشاريع ابداعية حققت شهرة كبيرة لهم .</a:t>
            </a:r>
            <a:br>
              <a:rPr lang="ar-SA" sz="2200" dirty="0" smtClean="0">
                <a:solidFill>
                  <a:schemeClr val="tx1"/>
                </a:solidFill>
              </a:rPr>
            </a:br>
            <a:r>
              <a:rPr lang="ar-SA" sz="2200" dirty="0" smtClean="0">
                <a:solidFill>
                  <a:schemeClr val="tx1"/>
                </a:solidFill>
              </a:rPr>
              <a:t/>
            </a:r>
            <a:br>
              <a:rPr lang="ar-SA" sz="2200" dirty="0" smtClean="0">
                <a:solidFill>
                  <a:schemeClr val="tx1"/>
                </a:solidFill>
              </a:rPr>
            </a:br>
            <a:r>
              <a:rPr lang="ar-SA" sz="2200" dirty="0" smtClean="0">
                <a:solidFill>
                  <a:schemeClr val="tx1"/>
                </a:solidFill>
              </a:rPr>
              <a:t>لذلك كن مميزاً بأخلاقك وعملك وجميع أمور حياتك ولا تخف .</a:t>
            </a:r>
            <a:r>
              <a:rPr lang="ar-SA" sz="2000" dirty="0" smtClean="0"/>
              <a:t/>
            </a:r>
            <a:br>
              <a:rPr lang="ar-SA" sz="2000" dirty="0" smtClean="0"/>
            </a:br>
            <a:endParaRPr lang="ar-SA" sz="2000" dirty="0"/>
          </a:p>
        </p:txBody>
      </p:sp>
      <p:pic>
        <p:nvPicPr>
          <p:cNvPr id="2050" name="Picture 2" descr="C:\Users\7\Desktop\خطابات الفصل الثاني 1436 ‫(2)‬\صور بوربوينت\uchreditelnyie-dokumentyi-dlya-registratsii-blagotvoritelnoy-organizatsii.png"/>
          <p:cNvPicPr>
            <a:picLocks noChangeAspect="1" noChangeArrowheads="1"/>
          </p:cNvPicPr>
          <p:nvPr/>
        </p:nvPicPr>
        <p:blipFill>
          <a:blip r:embed="rId2" cstate="print"/>
          <a:srcRect/>
          <a:stretch>
            <a:fillRect/>
          </a:stretch>
        </p:blipFill>
        <p:spPr bwMode="auto">
          <a:xfrm>
            <a:off x="827584" y="5013176"/>
            <a:ext cx="2232248" cy="165618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29600" cy="3384376"/>
          </a:xfrm>
        </p:spPr>
        <p:txBody>
          <a:bodyPr>
            <a:normAutofit/>
          </a:bodyPr>
          <a:lstStyle/>
          <a:p>
            <a:pPr algn="r"/>
            <a:r>
              <a:rPr lang="ar-SA" sz="3100" b="1" dirty="0" smtClean="0">
                <a:solidFill>
                  <a:srgbClr val="C00000"/>
                </a:solidFill>
              </a:rPr>
              <a:t>التوصيات </a:t>
            </a:r>
            <a:r>
              <a:rPr lang="ar-SA" sz="3100" dirty="0" smtClean="0"/>
              <a:t/>
            </a:r>
            <a:br>
              <a:rPr lang="ar-SA" sz="3100" dirty="0" smtClean="0"/>
            </a:br>
            <a:r>
              <a:rPr lang="ar-SA" sz="3100" dirty="0" smtClean="0">
                <a:solidFill>
                  <a:srgbClr val="FF0000"/>
                </a:solidFill>
              </a:rPr>
              <a:t>1</a:t>
            </a:r>
            <a:r>
              <a:rPr lang="ar-SA" sz="2400" dirty="0" smtClean="0">
                <a:solidFill>
                  <a:srgbClr val="FF0000"/>
                </a:solidFill>
              </a:rPr>
              <a:t>-</a:t>
            </a:r>
            <a:r>
              <a:rPr lang="ar-SA" sz="2400" dirty="0" smtClean="0">
                <a:solidFill>
                  <a:schemeClr val="tx1"/>
                </a:solidFill>
              </a:rPr>
              <a:t> إن الاهتمام بأدق التفاصيل لدى الطفل منذ صغره وعدم نقده إلا بنقد بناء يخلق منه شخص متميز ومبدع عند كبره .</a:t>
            </a:r>
            <a:br>
              <a:rPr lang="ar-SA" sz="2400" dirty="0" smtClean="0">
                <a:solidFill>
                  <a:schemeClr val="tx1"/>
                </a:solidFill>
              </a:rPr>
            </a:br>
            <a:r>
              <a:rPr lang="ar-SA" sz="2400" dirty="0" smtClean="0">
                <a:solidFill>
                  <a:srgbClr val="FF0000"/>
                </a:solidFill>
              </a:rPr>
              <a:t>2-</a:t>
            </a:r>
            <a:r>
              <a:rPr lang="ar-SA" sz="2400" dirty="0" smtClean="0">
                <a:solidFill>
                  <a:schemeClr val="tx1"/>
                </a:solidFill>
              </a:rPr>
              <a:t> توفير البيئة المناسبه للشخص في عمله يساعد على تميزه .</a:t>
            </a:r>
            <a:br>
              <a:rPr lang="ar-SA" sz="2400" dirty="0" smtClean="0">
                <a:solidFill>
                  <a:schemeClr val="tx1"/>
                </a:solidFill>
              </a:rPr>
            </a:br>
            <a:r>
              <a:rPr lang="ar-SA" sz="2400" dirty="0" smtClean="0">
                <a:solidFill>
                  <a:srgbClr val="FF0000"/>
                </a:solidFill>
              </a:rPr>
              <a:t>3- </a:t>
            </a:r>
            <a:r>
              <a:rPr lang="ar-SA" sz="2400" dirty="0" smtClean="0">
                <a:solidFill>
                  <a:schemeClr val="tx1"/>
                </a:solidFill>
              </a:rPr>
              <a:t>التشجيع المستمر ومنح مكافئات للموظفين يحفزهم على التنافس والابداع أكثر</a:t>
            </a:r>
            <a:br>
              <a:rPr lang="ar-SA" sz="2400" dirty="0" smtClean="0">
                <a:solidFill>
                  <a:schemeClr val="tx1"/>
                </a:solidFill>
              </a:rPr>
            </a:br>
            <a:r>
              <a:rPr lang="ar-SA" sz="2400" dirty="0" smtClean="0">
                <a:solidFill>
                  <a:srgbClr val="FF0000"/>
                </a:solidFill>
              </a:rPr>
              <a:t>4- </a:t>
            </a:r>
            <a:r>
              <a:rPr lang="ar-SA" sz="2400" dirty="0" smtClean="0">
                <a:solidFill>
                  <a:schemeClr val="tx1"/>
                </a:solidFill>
              </a:rPr>
              <a:t>عدم دفن المواهب لدى الموظف بحصره داخل نطاق محدد بمهام لا يستطيع  الابداع فيها .</a:t>
            </a:r>
            <a:br>
              <a:rPr lang="ar-SA" sz="2400" dirty="0" smtClean="0">
                <a:solidFill>
                  <a:schemeClr val="tx1"/>
                </a:solidFill>
              </a:rPr>
            </a:br>
            <a:endParaRPr lang="ar-SA" sz="2400" dirty="0">
              <a:solidFill>
                <a:schemeClr val="tx1"/>
              </a:solidFill>
            </a:endParaRPr>
          </a:p>
        </p:txBody>
      </p:sp>
      <p:pic>
        <p:nvPicPr>
          <p:cNvPr id="3074" name="Picture 2" descr="C:\Users\7\Desktop\خطابات الفصل الثاني 1436 ‫(2)‬\صور بوربوينت\images (7).jpg"/>
          <p:cNvPicPr>
            <a:picLocks noChangeAspect="1" noChangeArrowheads="1"/>
          </p:cNvPicPr>
          <p:nvPr/>
        </p:nvPicPr>
        <p:blipFill>
          <a:blip r:embed="rId2" cstate="print"/>
          <a:srcRect/>
          <a:stretch>
            <a:fillRect/>
          </a:stretch>
        </p:blipFill>
        <p:spPr bwMode="auto">
          <a:xfrm>
            <a:off x="0" y="2852936"/>
            <a:ext cx="5364088" cy="309634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07704" y="1124744"/>
            <a:ext cx="6388224" cy="2053590"/>
          </a:xfrm>
        </p:spPr>
        <p:txBody>
          <a:bodyPr/>
          <a:lstStyle/>
          <a:p>
            <a:pPr algn="ctr"/>
            <a:r>
              <a:rPr lang="ar-SA" dirty="0" smtClean="0"/>
              <a:t>أرجوا من الله سبحانه وتعالى التوفيق والسداد</a:t>
            </a:r>
            <a:br>
              <a:rPr lang="ar-SA" dirty="0" smtClean="0"/>
            </a:br>
            <a:r>
              <a:rPr lang="ar-SA" dirty="0" smtClean="0"/>
              <a:t>فإن أصبت فمن الله إن أخطأت فمن نفسي والشيطان </a:t>
            </a:r>
            <a:br>
              <a:rPr lang="ar-SA" dirty="0" smtClean="0"/>
            </a:br>
            <a:r>
              <a:rPr lang="ar-SA" dirty="0" smtClean="0"/>
              <a:t>والسلام عليكم ورحمة الله وبركاته</a:t>
            </a:r>
            <a:endParaRPr lang="ar-SA" dirty="0"/>
          </a:p>
        </p:txBody>
      </p:sp>
      <p:pic>
        <p:nvPicPr>
          <p:cNvPr id="4098" name="Picture 2" descr="C:\Users\7\Desktop\خطابات الفصل الثاني 1436 ‫(2)‬\صور بوربوينت\3 ‫‬.jpg"/>
          <p:cNvPicPr>
            <a:picLocks noChangeAspect="1" noChangeArrowheads="1"/>
          </p:cNvPicPr>
          <p:nvPr/>
        </p:nvPicPr>
        <p:blipFill>
          <a:blip r:embed="rId2" cstate="print"/>
          <a:srcRect/>
          <a:stretch>
            <a:fillRect/>
          </a:stretch>
        </p:blipFill>
        <p:spPr bwMode="auto">
          <a:xfrm>
            <a:off x="2267744" y="3501008"/>
            <a:ext cx="6192688" cy="28575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175</TotalTime>
  <Words>112</Words>
  <Application>Microsoft Office PowerPoint</Application>
  <PresentationFormat>عرض على الشاشة (3:4)‏</PresentationFormat>
  <Paragraphs>29</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مشربية</vt:lpstr>
      <vt:lpstr>عرض تقديمي في PowerPoint</vt:lpstr>
      <vt:lpstr>عرض تقديمي في PowerPoint</vt:lpstr>
      <vt:lpstr>المقدمة  الحمد لله والصلاة والسلام على أشرف الأنبياء والرسل نبينا محمد وعلى آله وصحبه أجمعين أعرض بين أيديكم ورقة عمل بعنوان كن مختلفاً ولا تخف  ( كن مميزاً ) أرجوا من الله ثم منكم أن ينال إعجاب الجميع  </vt:lpstr>
      <vt:lpstr>                  مفهوم التميّز  يُعدُّ مصطلح التميّز من المصطلحات والمفاهيم التي سادها الالتباس والخلط مع مفاهيم أخرى؛ كالعبقرية والموهبة والتفوّق العقلي والابتكار . والتميز هو أن لا نفعل مثل ما يفعل الآخرون بل أن نفعل شيئاً مختلفاً وأفضل … لا نكون منافسين بل روادًا في مجالنا .. وهو أن يستنفر الفرد ذاته ويتحدى نفسه ليقدم أفضل مما قدمه الآخرون ..   </vt:lpstr>
      <vt:lpstr>كن مختلفًا عن الآخرين ولا تخف   أن تكون مختلفاً عن الآخرين ليس أمرً سيئاً كما يعتقد غالبية الناس فالسبب الذي يدفع العديد من الأشخاص الى عدم محاولة خلق ذلك الاختلاف في شخصيتهم وفي طريقة عملهم وفي أهدافهم أيضاً , هولأن كونك شخصاً مختلفاً عن الأخرين ليس أمرا سيئاً بقد ما هو أمر صعب .  لأن الاختلاف الإيجابي يتطلب ثقة بالنفس لا تقهر تمكنك من مواجهة نظرات الآخرين نحوك , وقدرة عالية على التعامل مع النقد الذي قد يوجه إليك بين الحين والأخر , وأخيراَ إدارة قوية على تحقيق إنجازاً مهماً يعتقد الآخرون بأنه مستحيل وصعب وليس بإمكانهم حتى التفكير فيه . فأغلب الأشخاص من حولنا يفكرون بطريقة تقليدية وبسيطة جداً ولهذا السبب فإنهم يفشلون في تحقيق انجازات عظيمه والخروج بأفكار ابداعية .  أنت مطالب بأن تكون مختلفاً عنهم , يجب أن تطور من قدرتك على الابداع والتفكير خارج الصندوق , عليك أن تتعلم السباحه عكس التيار لأن هذه الطريقة هي التى يتبعها أغلب الأشخاص الذين نجحوا في تحقيق انجازات عظيمة ومشاريع ابداعية حققت شهرة كبيرة لهم .  لذلك كن مميزاً بأخلاقك وعملك وجميع أمور حياتك ولا تخف . </vt:lpstr>
      <vt:lpstr>التوصيات  1- إن الاهتمام بأدق التفاصيل لدى الطفل منذ صغره وعدم نقده إلا بنقد بناء يخلق منه شخص متميز ومبدع عند كبره . 2- توفير البيئة المناسبه للشخص في عمله يساعد على تميزه . 3- التشجيع المستمر ومنح مكافئات للموظفين يحفزهم على التنافس والابداع أكثر 4- عدم دفن المواهب لدى الموظف بحصره داخل نطاق محدد بمهام لا يستطيع  الابداع فيها . </vt:lpstr>
      <vt:lpstr>أرجوا من الله سبحانه وتعالى التوفيق والسداد فإن أصبت فمن الله إن أخطأت فمن نفسي والشيطان  والسلام عليكم ورحمة الله وبركاته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7</dc:creator>
  <cp:lastModifiedBy>TsT</cp:lastModifiedBy>
  <cp:revision>23</cp:revision>
  <dcterms:created xsi:type="dcterms:W3CDTF">2019-01-18T23:39:16Z</dcterms:created>
  <dcterms:modified xsi:type="dcterms:W3CDTF">2019-01-27T19:49:21Z</dcterms:modified>
</cp:coreProperties>
</file>