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4"/>
  </p:notesMasterIdLst>
  <p:sldIdLst>
    <p:sldId id="258" r:id="rId2"/>
    <p:sldId id="257" r:id="rId3"/>
    <p:sldId id="259" r:id="rId4"/>
    <p:sldId id="261" r:id="rId5"/>
    <p:sldId id="262" r:id="rId6"/>
    <p:sldId id="263" r:id="rId7"/>
    <p:sldId id="269" r:id="rId8"/>
    <p:sldId id="265" r:id="rId9"/>
    <p:sldId id="264" r:id="rId10"/>
    <p:sldId id="266" r:id="rId11"/>
    <p:sldId id="267" r:id="rId12"/>
    <p:sldId id="268"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86" autoAdjust="0"/>
    <p:restoredTop sz="94660"/>
  </p:normalViewPr>
  <p:slideViewPr>
    <p:cSldViewPr>
      <p:cViewPr varScale="1">
        <p:scale>
          <a:sx n="68" d="100"/>
          <a:sy n="68" d="100"/>
        </p:scale>
        <p:origin x="1264" y="6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D8FCD46F-1AFE-4E1D-AB48-1A5AA5B4FA4C}" type="datetimeFigureOut">
              <a:rPr lang="ar-SA" smtClean="0"/>
              <a:t>13/06/40</a:t>
            </a:fld>
            <a:endParaRPr lang="ar-SA"/>
          </a:p>
        </p:txBody>
      </p:sp>
      <p:sp>
        <p:nvSpPr>
          <p:cNvPr id="4" name="عنصر نائب لصورة الشريحة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AF2335DF-CF28-4DAE-8EB2-6F47B2386B42}" type="slidenum">
              <a:rPr lang="ar-SA" smtClean="0"/>
              <a:t>‹#›</a:t>
            </a:fld>
            <a:endParaRPr lang="ar-SA"/>
          </a:p>
        </p:txBody>
      </p:sp>
    </p:spTree>
    <p:extLst>
      <p:ext uri="{BB962C8B-B14F-4D97-AF65-F5344CB8AC3E}">
        <p14:creationId xmlns:p14="http://schemas.microsoft.com/office/powerpoint/2010/main" val="98872769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5"/>
          </p:nvPr>
        </p:nvSpPr>
        <p:spPr/>
        <p:txBody>
          <a:bodyPr/>
          <a:lstStyle/>
          <a:p>
            <a:fld id="{AF2335DF-CF28-4DAE-8EB2-6F47B2386B42}" type="slidenum">
              <a:rPr lang="ar-SA" smtClean="0"/>
              <a:t>8</a:t>
            </a:fld>
            <a:endParaRPr lang="ar-SA"/>
          </a:p>
        </p:txBody>
      </p:sp>
    </p:spTree>
    <p:extLst>
      <p:ext uri="{BB962C8B-B14F-4D97-AF65-F5344CB8AC3E}">
        <p14:creationId xmlns:p14="http://schemas.microsoft.com/office/powerpoint/2010/main" val="1116961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5F522860-4C41-44BF-9230-A45C8CCC0718}" type="datetimeFigureOut">
              <a:rPr lang="ar-SA" smtClean="0"/>
              <a:t>13/06/40</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1228117E-6AB0-473D-A121-D16D38846813}"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5F522860-4C41-44BF-9230-A45C8CCC0718}" type="datetimeFigureOut">
              <a:rPr lang="ar-SA" smtClean="0"/>
              <a:t>13/06/40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228117E-6AB0-473D-A121-D16D38846813}"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5F522860-4C41-44BF-9230-A45C8CCC0718}" type="datetimeFigureOut">
              <a:rPr lang="ar-SA" smtClean="0"/>
              <a:t>13/06/40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228117E-6AB0-473D-A121-D16D38846813}"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5F522860-4C41-44BF-9230-A45C8CCC0718}" type="datetimeFigureOut">
              <a:rPr lang="ar-SA" smtClean="0"/>
              <a:t>13/06/40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228117E-6AB0-473D-A121-D16D38846813}"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5F522860-4C41-44BF-9230-A45C8CCC0718}" type="datetimeFigureOut">
              <a:rPr lang="ar-SA" smtClean="0"/>
              <a:t>13/06/40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228117E-6AB0-473D-A121-D16D38846813}"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5F522860-4C41-44BF-9230-A45C8CCC0718}" type="datetimeFigureOut">
              <a:rPr lang="ar-SA" smtClean="0"/>
              <a:t>13/06/40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228117E-6AB0-473D-A121-D16D38846813}"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p:txBody>
          <a:bodyPr/>
          <a:lstStyle/>
          <a:p>
            <a:fld id="{5F522860-4C41-44BF-9230-A45C8CCC0718}" type="datetimeFigureOut">
              <a:rPr lang="ar-SA" smtClean="0"/>
              <a:t>13/06/40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1228117E-6AB0-473D-A121-D16D38846813}"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5F522860-4C41-44BF-9230-A45C8CCC0718}" type="datetimeFigureOut">
              <a:rPr lang="ar-SA" smtClean="0"/>
              <a:t>13/06/40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1228117E-6AB0-473D-A121-D16D38846813}"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F522860-4C41-44BF-9230-A45C8CCC0718}" type="datetimeFigureOut">
              <a:rPr lang="ar-SA" smtClean="0"/>
              <a:t>13/06/40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1228117E-6AB0-473D-A121-D16D38846813}"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5F522860-4C41-44BF-9230-A45C8CCC0718}" type="datetimeFigureOut">
              <a:rPr lang="ar-SA" smtClean="0"/>
              <a:t>13/06/40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228117E-6AB0-473D-A121-D16D38846813}"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5" name="عنصر نائب للتاريخ 4"/>
          <p:cNvSpPr>
            <a:spLocks noGrp="1"/>
          </p:cNvSpPr>
          <p:nvPr>
            <p:ph type="dt" sz="half" idx="10"/>
          </p:nvPr>
        </p:nvSpPr>
        <p:spPr/>
        <p:txBody>
          <a:bodyPr/>
          <a:lstStyle/>
          <a:p>
            <a:fld id="{5F522860-4C41-44BF-9230-A45C8CCC0718}" type="datetimeFigureOut">
              <a:rPr lang="ar-SA" smtClean="0"/>
              <a:t>13/06/40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1228117E-6AB0-473D-A121-D16D38846813}" type="slidenum">
              <a:rPr lang="ar-SA" smtClean="0"/>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F522860-4C41-44BF-9230-A45C8CCC0718}" type="datetimeFigureOut">
              <a:rPr lang="ar-SA" smtClean="0"/>
              <a:t>13/06/40</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228117E-6AB0-473D-A121-D16D38846813}" type="slidenum">
              <a:rPr lang="ar-SA" smtClean="0"/>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1576;&#1591;&#1575;&#1602;&#1577;%20&#1575;&#1604;&#1578;&#1593;&#1604;&#1605;%20&#1575;&#1604;&#1606;&#1588;&#1591;%20(&#1587;&#1604;&#1575;&#1587;&#1604;&#1605;%20&#1575;&#1604;&#1578;&#1602;&#1583;&#1610;&#1585;).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a:spLocks noGrp="1"/>
          </p:cNvSpPr>
          <p:nvPr>
            <p:ph type="title"/>
          </p:nvPr>
        </p:nvSpPr>
        <p:spPr>
          <a:xfrm rot="10609251" flipV="1">
            <a:off x="539552" y="5148064"/>
            <a:ext cx="8229600" cy="81136"/>
          </a:xfrm>
        </p:spPr>
        <p:txBody>
          <a:bodyPr>
            <a:normAutofit fontScale="90000"/>
          </a:bodyPr>
          <a:lstStyle/>
          <a:p>
            <a:r>
              <a:rPr lang="ar-SA"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Rage Italic" pitchFamily="66" charset="0"/>
                <a:cs typeface="DecoType Thuluth" pitchFamily="2" charset="-78"/>
              </a:rPr>
              <a:t>بسم الله الرحمن الرحيم </a:t>
            </a:r>
            <a:br>
              <a:rPr lang="ar-SA"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Rage Italic" pitchFamily="66" charset="0"/>
                <a:cs typeface="DecoType Thuluth" pitchFamily="2" charset="-78"/>
              </a:rPr>
            </a:br>
            <a:br>
              <a:rPr lang="ar-SA"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Rage Italic" pitchFamily="66" charset="0"/>
                <a:cs typeface="DecoType Thuluth" pitchFamily="2" charset="-78"/>
              </a:rPr>
            </a:br>
            <a:br>
              <a:rPr lang="ar-SA"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Rage Italic" pitchFamily="66" charset="0"/>
                <a:cs typeface="DecoType Thuluth" pitchFamily="2" charset="-78"/>
              </a:rPr>
            </a:br>
            <a:r>
              <a:rPr lang="ar-SA"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Rage Italic" pitchFamily="66" charset="0"/>
                <a:cs typeface="DecoType Thuluth" pitchFamily="2" charset="-78"/>
              </a:rPr>
              <a:t>أهلاً وسهلاً </a:t>
            </a:r>
            <a:r>
              <a:rPr lang="ar-SA" sz="5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Rage Italic" pitchFamily="66" charset="0"/>
                <a:cs typeface="DecoType Thuluth" pitchFamily="2" charset="-78"/>
              </a:rPr>
              <a:t>بكن</a:t>
            </a:r>
            <a:br>
              <a:rPr lang="ar-SA"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Rage Italic" pitchFamily="66" charset="0"/>
                <a:cs typeface="DecoType Thuluth" pitchFamily="2" charset="-78"/>
              </a:rPr>
            </a:b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48486E8-B50C-426E-85C5-FA9C76F16212}"/>
              </a:ext>
            </a:extLst>
          </p:cNvPr>
          <p:cNvSpPr>
            <a:spLocks noGrp="1"/>
          </p:cNvSpPr>
          <p:nvPr>
            <p:ph type="title"/>
          </p:nvPr>
        </p:nvSpPr>
        <p:spPr/>
        <p:txBody>
          <a:bodyPr/>
          <a:lstStyle/>
          <a:p>
            <a:endParaRPr lang="ar-SA"/>
          </a:p>
        </p:txBody>
      </p:sp>
      <p:pic>
        <p:nvPicPr>
          <p:cNvPr id="1026" name="Picture 2" descr="https://1.bp.blogspot.com/-_wl1Lw2WYBk/WNWbuJApxLI/AAAAAAAArUE/7BUILJn5G_oj4eKUzGTULGzpy13LMgwgQCLcB/s1600/FullSizeRender_6.jpg">
            <a:extLst>
              <a:ext uri="{FF2B5EF4-FFF2-40B4-BE49-F238E27FC236}">
                <a16:creationId xmlns:a16="http://schemas.microsoft.com/office/drawing/2014/main" id="{428F1847-F52D-4AD7-A21A-53C09A17C9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8712968" cy="6840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5767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3.bp.blogspot.com/-XmiBfy4K9Ao/WNWb6gQQXfI/AAAAAAAArUI/obvRwj_x_fAiQijX8Uu6oiQ_EVyTSAyEACLcB/s1600/FullSizeRender_7.jpg">
            <a:extLst>
              <a:ext uri="{FF2B5EF4-FFF2-40B4-BE49-F238E27FC236}">
                <a16:creationId xmlns:a16="http://schemas.microsoft.com/office/drawing/2014/main" id="{389256EB-620A-40A0-A8A0-5FCE83B3949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8877672" cy="6248285"/>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a:extLst>
              <a:ext uri="{FF2B5EF4-FFF2-40B4-BE49-F238E27FC236}">
                <a16:creationId xmlns:a16="http://schemas.microsoft.com/office/drawing/2014/main" id="{9410D7C0-9452-4DDE-AFA3-D71667F1190B}"/>
              </a:ext>
            </a:extLst>
          </p:cNvPr>
          <p:cNvSpPr>
            <a:spLocks noGrp="1"/>
          </p:cNvSpPr>
          <p:nvPr>
            <p:ph type="title"/>
          </p:nvPr>
        </p:nvSpPr>
        <p:spPr>
          <a:xfrm>
            <a:off x="457200" y="4869160"/>
            <a:ext cx="8229600" cy="1143000"/>
          </a:xfrm>
        </p:spPr>
        <p:txBody>
          <a:bodyPr/>
          <a:lstStyle/>
          <a:p>
            <a:endParaRPr lang="ar-SA"/>
          </a:p>
        </p:txBody>
      </p:sp>
      <p:sp>
        <p:nvSpPr>
          <p:cNvPr id="4" name="مستطيل 3">
            <a:extLst>
              <a:ext uri="{FF2B5EF4-FFF2-40B4-BE49-F238E27FC236}">
                <a16:creationId xmlns:a16="http://schemas.microsoft.com/office/drawing/2014/main" id="{CC6CBA91-597B-49C4-A8BD-D019164F1EDA}"/>
              </a:ext>
            </a:extLst>
          </p:cNvPr>
          <p:cNvSpPr/>
          <p:nvPr/>
        </p:nvSpPr>
        <p:spPr>
          <a:xfrm>
            <a:off x="35496" y="3356992"/>
            <a:ext cx="8877672" cy="2952328"/>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2230718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1CCFB87-DFFC-4212-82A8-6A9089D1CB84}"/>
              </a:ext>
            </a:extLst>
          </p:cNvPr>
          <p:cNvSpPr>
            <a:spLocks noGrp="1"/>
          </p:cNvSpPr>
          <p:nvPr>
            <p:ph type="title"/>
          </p:nvPr>
        </p:nvSpPr>
        <p:spPr>
          <a:xfrm>
            <a:off x="457200" y="404664"/>
            <a:ext cx="8229600" cy="4176464"/>
          </a:xfrm>
        </p:spPr>
        <p:txBody>
          <a:bodyPr>
            <a:normAutofit fontScale="90000"/>
          </a:bodyPr>
          <a:lstStyle/>
          <a:p>
            <a:pPr algn="ctr"/>
            <a:r>
              <a:rPr lang="ar-SA" dirty="0"/>
              <a:t>توضيحات :</a:t>
            </a:r>
            <a:br>
              <a:rPr lang="ar-SA" dirty="0"/>
            </a:br>
            <a:r>
              <a:rPr lang="ar-SA" sz="2700" dirty="0"/>
              <a:t>تمنح البطاقة من المشرف المختص فقط بالمادة </a:t>
            </a:r>
            <a:br>
              <a:rPr lang="ar-SA" sz="2700" dirty="0"/>
            </a:br>
            <a:r>
              <a:rPr lang="ar-SA" sz="2700" dirty="0" err="1"/>
              <a:t>لاتمنح</a:t>
            </a:r>
            <a:r>
              <a:rPr lang="ar-SA" sz="2700" dirty="0"/>
              <a:t> </a:t>
            </a:r>
            <a:r>
              <a:rPr lang="ar-SA" sz="2700" dirty="0" err="1"/>
              <a:t>اللبطاقة</a:t>
            </a:r>
            <a:r>
              <a:rPr lang="ar-SA" sz="2700" dirty="0"/>
              <a:t> للمعلم الذي يحصل على مبتدئ او عد اتقان </a:t>
            </a:r>
            <a:br>
              <a:rPr lang="ar-SA" sz="2700" dirty="0"/>
            </a:br>
            <a:r>
              <a:rPr lang="ar-SA" sz="2700" dirty="0" err="1"/>
              <a:t>لاتمنح</a:t>
            </a:r>
            <a:r>
              <a:rPr lang="ar-SA" sz="2700" dirty="0"/>
              <a:t> البطاقة اذا حصل المعلم على اقل80نقطة</a:t>
            </a:r>
            <a:br>
              <a:rPr lang="ar-SA" sz="2700" dirty="0"/>
            </a:br>
            <a:r>
              <a:rPr lang="ar-SA" sz="2700" dirty="0"/>
              <a:t>شروط البطاقة السبعة شروط متميزة فهي بحاجة الى بذل جهود معرفية كبيرة من قبل وممارسة </a:t>
            </a:r>
            <a:r>
              <a:rPr lang="ar-SA" sz="2700" dirty="0" err="1"/>
              <a:t>طويلةالمدى</a:t>
            </a:r>
            <a:r>
              <a:rPr lang="ar-SA" sz="2700" dirty="0"/>
              <a:t> وتدريب </a:t>
            </a:r>
            <a:r>
              <a:rPr lang="ar-SA" sz="2700" dirty="0" err="1"/>
              <a:t>وتخيئة</a:t>
            </a:r>
            <a:r>
              <a:rPr lang="ar-SA" sz="2700" dirty="0"/>
              <a:t> الطلاب حتى يتمكن من استيفاء الشروط السبعة</a:t>
            </a:r>
            <a:br>
              <a:rPr lang="ar-SA" sz="2700" dirty="0"/>
            </a:br>
            <a:r>
              <a:rPr lang="ar-SA" sz="2700" dirty="0"/>
              <a:t>تم بحمد الله </a:t>
            </a:r>
            <a:br>
              <a:rPr lang="ar-SA" sz="2700" dirty="0"/>
            </a:br>
            <a:r>
              <a:rPr lang="ar-SA" sz="2700" dirty="0"/>
              <a:t> للاستزادة الرجوع الى مواقع بحث قوقل </a:t>
            </a:r>
            <a:br>
              <a:rPr lang="ar-SA" sz="2700" dirty="0"/>
            </a:br>
            <a:br>
              <a:rPr lang="ar-SA" sz="2700" dirty="0"/>
            </a:br>
            <a:r>
              <a:rPr lang="ar-SA" sz="2700" dirty="0"/>
              <a:t>المشرفتان التربويتان / حنان نور  -  عبير البيشي</a:t>
            </a:r>
          </a:p>
        </p:txBody>
      </p:sp>
    </p:spTree>
    <p:extLst>
      <p:ext uri="{BB962C8B-B14F-4D97-AF65-F5344CB8AC3E}">
        <p14:creationId xmlns:p14="http://schemas.microsoft.com/office/powerpoint/2010/main" val="3136320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a:t>اللقاء الاول </a:t>
            </a:r>
          </a:p>
        </p:txBody>
      </p:sp>
      <p:sp>
        <p:nvSpPr>
          <p:cNvPr id="3" name="عنصر نائب للمحتوى 2"/>
          <p:cNvSpPr>
            <a:spLocks noGrp="1"/>
          </p:cNvSpPr>
          <p:nvPr>
            <p:ph idx="1"/>
          </p:nvPr>
        </p:nvSpPr>
        <p:spPr/>
        <p:txBody>
          <a:bodyPr>
            <a:normAutofit/>
          </a:bodyPr>
          <a:lstStyle/>
          <a:p>
            <a:r>
              <a:rPr lang="ar-SA" sz="3600" dirty="0">
                <a:solidFill>
                  <a:srgbClr val="FF0000"/>
                </a:solidFill>
              </a:rPr>
              <a:t>مهارات  التعلم النشط  واساليبه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0648"/>
            <a:ext cx="8229600" cy="1586440"/>
          </a:xfrm>
        </p:spPr>
        <p:txBody>
          <a:bodyPr>
            <a:normAutofit fontScale="90000"/>
          </a:bodyPr>
          <a:lstStyle/>
          <a:p>
            <a:r>
              <a:rPr lang="ar-SA" sz="5400"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الهدف من اللقاء </a:t>
            </a:r>
            <a:br>
              <a:rPr lang="ar-SA"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ar-SA"/>
          </a:p>
        </p:txBody>
      </p:sp>
      <p:sp>
        <p:nvSpPr>
          <p:cNvPr id="3" name="عنصر نائب للمحتوى 2"/>
          <p:cNvSpPr>
            <a:spLocks noGrp="1"/>
          </p:cNvSpPr>
          <p:nvPr>
            <p:ph idx="1"/>
          </p:nvPr>
        </p:nvSpPr>
        <p:spPr/>
        <p:txBody>
          <a:bodyPr/>
          <a:lstStyle/>
          <a:p>
            <a:pPr marL="0" indent="0" algn="ctr">
              <a:spcBef>
                <a:spcPct val="0"/>
              </a:spcBef>
              <a:buNone/>
            </a:pPr>
            <a:r>
              <a:rPr lang="ar-SA"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p>
          <a:p>
            <a:pPr marL="0" indent="0" algn="ctr">
              <a:spcBef>
                <a:spcPct val="0"/>
              </a:spcBef>
              <a:buNone/>
            </a:pPr>
            <a:r>
              <a:rPr lang="ar-SA" sz="3200" dirty="0">
                <a:solidFill>
                  <a:srgbClr val="FF0000"/>
                </a:solidFill>
              </a:rPr>
              <a:t>تطبيق المعلمات لمهارات التعلم النشط وتحقيق شروطه</a:t>
            </a:r>
            <a:r>
              <a:rPr lang="ar-SA" sz="32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 </a:t>
            </a:r>
            <a:endParaRPr lang="ar-SA" sz="32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04664"/>
            <a:ext cx="8229600" cy="1368152"/>
          </a:xfrm>
        </p:spPr>
        <p:txBody>
          <a:bodyPr>
            <a:normAutofit fontScale="90000"/>
          </a:bodyPr>
          <a:lstStyle/>
          <a:p>
            <a:pPr algn="r"/>
            <a:r>
              <a:rPr lang="ar-SA"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مفهوم التعلم النشط :</a:t>
            </a:r>
            <a:br>
              <a:rPr lang="ar-SA"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ar-SA" dirty="0"/>
          </a:p>
        </p:txBody>
      </p:sp>
      <p:sp>
        <p:nvSpPr>
          <p:cNvPr id="3" name="عنصر نائب للمحتوى 2"/>
          <p:cNvSpPr>
            <a:spLocks noGrp="1"/>
          </p:cNvSpPr>
          <p:nvPr>
            <p:ph idx="1"/>
          </p:nvPr>
        </p:nvSpPr>
        <p:spPr/>
        <p:txBody>
          <a:bodyPr>
            <a:normAutofit fontScale="92500" lnSpcReduction="20000"/>
          </a:bodyPr>
          <a:lstStyle/>
          <a:p>
            <a:r>
              <a:rPr lang="ar-SA" dirty="0"/>
              <a:t> </a:t>
            </a:r>
            <a:r>
              <a:rPr lang="ar-SA" sz="3500" dirty="0"/>
              <a:t>لتعلم النشط هو تعلم قائم على مجموعة من الأنشطة المختلفة، يمارسها المتعلّم وتنتج منها مجموعة من السلوكيّات، المعتمدة على المشاركة الإيجابيّة والفاعلة، في الموقف التعلمي والتعليمي.</a:t>
            </a:r>
            <a:br>
              <a:rPr lang="ar-SA" sz="3500" dirty="0"/>
            </a:br>
            <a:br>
              <a:rPr lang="ar-SA" sz="3500" dirty="0"/>
            </a:br>
            <a:r>
              <a:rPr lang="ar-SA" sz="3500" dirty="0"/>
              <a:t> </a:t>
            </a:r>
            <a:r>
              <a:rPr lang="en-US" sz="3500" dirty="0"/>
              <a:t> </a:t>
            </a:r>
            <a:r>
              <a:rPr lang="ar-SA" sz="3500" dirty="0"/>
              <a:t>هو طريقة تعليمية، وتربوية تعتمد على قدرة الطالب (المتعلم) في التعامل مع البيئة التعليمية، ويُعرف أيضاً، بأنه: كافة الوسائل التدريسية التي تساهم في تفعيل دور الطالب في تعلم المادة الدراسية، عن طريق إيجاد بيئة من التعاون بين المعلم، والطلاب</a:t>
            </a:r>
          </a:p>
          <a:p>
            <a:endParaRPr lang="ar-SA" sz="3500" dirty="0"/>
          </a:p>
          <a:p>
            <a:r>
              <a:rPr lang="ar-SA" sz="3500"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6712"/>
            <a:ext cx="8229600" cy="5487888"/>
          </a:xfrm>
        </p:spPr>
        <p:txBody>
          <a:bodyPr>
            <a:normAutofit fontScale="92500" lnSpcReduction="10000"/>
          </a:bodyPr>
          <a:lstStyle/>
          <a:p>
            <a:pPr marL="0" indent="0">
              <a:buNone/>
            </a:pPr>
            <a:endParaRPr lang="ar-SA" sz="3200" dirty="0"/>
          </a:p>
          <a:p>
            <a:pPr>
              <a:buNone/>
            </a:pPr>
            <a:r>
              <a:rPr lang="ar-SA" sz="3200" dirty="0"/>
              <a:t> </a:t>
            </a:r>
            <a:r>
              <a:rPr lang="ar-SA" sz="3200" dirty="0">
                <a:solidFill>
                  <a:srgbClr val="FF0000"/>
                </a:solidFill>
              </a:rPr>
              <a:t>خصائص التعلم النشط  التي يتميز بها :</a:t>
            </a:r>
          </a:p>
          <a:p>
            <a:pPr>
              <a:buNone/>
            </a:pPr>
            <a:r>
              <a:rPr lang="ar-SA" sz="3200" dirty="0">
                <a:solidFill>
                  <a:srgbClr val="FF0000"/>
                </a:solidFill>
              </a:rPr>
              <a:t> </a:t>
            </a:r>
            <a:r>
              <a:rPr lang="ar-SA" sz="3600" dirty="0"/>
              <a:t>يساهم في جعل الطلاب يستمتعون بالتعلم. </a:t>
            </a:r>
          </a:p>
          <a:p>
            <a:pPr>
              <a:buNone/>
            </a:pPr>
            <a:r>
              <a:rPr lang="ar-SA" sz="3600" dirty="0"/>
              <a:t>يساعد الطلاب على الاندماج مع الحصة الدراسية. </a:t>
            </a:r>
          </a:p>
          <a:p>
            <a:pPr>
              <a:buNone/>
            </a:pPr>
            <a:r>
              <a:rPr lang="ar-SA" sz="3600" dirty="0"/>
              <a:t>يزيد من الكفاءة الإنتاجية في البيئة التعليمية. </a:t>
            </a:r>
          </a:p>
          <a:p>
            <a:pPr>
              <a:buNone/>
            </a:pPr>
            <a:r>
              <a:rPr lang="ar-SA" sz="3600" dirty="0"/>
              <a:t>يقوي من مفهوم التعاون بين الطلاب. </a:t>
            </a:r>
          </a:p>
          <a:p>
            <a:pPr>
              <a:buNone/>
            </a:pPr>
            <a:r>
              <a:rPr lang="ar-SA" sz="3600" dirty="0"/>
              <a:t>يطور قدرات الطلاب في البحث، والاستكشاف. </a:t>
            </a:r>
          </a:p>
          <a:p>
            <a:pPr>
              <a:buNone/>
            </a:pPr>
            <a:r>
              <a:rPr lang="ar-SA" sz="3600" dirty="0"/>
              <a:t>يعمل على جعل الطلاب يلتزمون بالقواعد الخاصة بالعمل </a:t>
            </a:r>
            <a:r>
              <a:rPr lang="ar-SA" sz="3200" dirty="0"/>
              <a:t>الجماعي.</a:t>
            </a:r>
          </a:p>
          <a:p>
            <a:pPr>
              <a:buNone/>
            </a:pPr>
            <a:endParaRPr lang="ar-SA" sz="3200" dirty="0"/>
          </a:p>
          <a:p>
            <a:pPr>
              <a:buNone/>
            </a:pPr>
            <a:r>
              <a:rPr lang="ar-SA" sz="3200"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703912"/>
          </a:xfrm>
        </p:spPr>
        <p:txBody>
          <a:bodyPr>
            <a:normAutofit/>
          </a:bodyPr>
          <a:lstStyle/>
          <a:p>
            <a:r>
              <a:rPr lang="ar-SA" sz="3600" dirty="0">
                <a:solidFill>
                  <a:srgbClr val="FF0000"/>
                </a:solidFill>
              </a:rPr>
              <a:t>أساليب التعلم النشط</a:t>
            </a:r>
          </a:p>
          <a:p>
            <a:endParaRPr lang="ar-SA" dirty="0"/>
          </a:p>
          <a:p>
            <a:r>
              <a:rPr lang="ar-SA" dirty="0"/>
              <a:t> أسلوب  </a:t>
            </a:r>
            <a:r>
              <a:rPr lang="ar-SA" i="1" dirty="0"/>
              <a:t>الحوار والمناقشة </a:t>
            </a:r>
            <a:endParaRPr lang="ar-SA" dirty="0"/>
          </a:p>
          <a:p>
            <a:r>
              <a:rPr lang="ar-SA" dirty="0"/>
              <a:t>أسلوب العصف الذهني</a:t>
            </a:r>
          </a:p>
          <a:p>
            <a:r>
              <a:rPr lang="ar-SA" dirty="0"/>
              <a:t> أسلوب حل المشكلات</a:t>
            </a:r>
          </a:p>
          <a:p>
            <a:r>
              <a:rPr lang="ar-SA" i="1" dirty="0"/>
              <a:t>. لعب </a:t>
            </a:r>
            <a:r>
              <a:rPr lang="ar-SA" i="1" dirty="0" err="1"/>
              <a:t>الادوا</a:t>
            </a:r>
            <a:endParaRPr lang="ar-SA" dirty="0"/>
          </a:p>
          <a:p>
            <a:r>
              <a:rPr lang="ar-SA" i="1" dirty="0"/>
              <a:t>. التعلم التعاوني</a:t>
            </a:r>
            <a:r>
              <a:rPr lang="ar-SA" b="1" i="1" dirty="0"/>
              <a:t>.</a:t>
            </a:r>
            <a:endParaRPr lang="ar-SA" dirty="0"/>
          </a:p>
          <a:p>
            <a:r>
              <a:rPr lang="ar-SA" i="1" dirty="0"/>
              <a:t>  .الخرائط المعرفية .</a:t>
            </a:r>
            <a:endParaRPr lang="ar-SA" dirty="0"/>
          </a:p>
          <a:p>
            <a:r>
              <a:rPr lang="ar-SA" i="1" dirty="0"/>
              <a:t>  تعلم الاقران .</a:t>
            </a:r>
            <a:endParaRPr lang="ar-SA" dirty="0"/>
          </a:p>
          <a:p>
            <a:pPr lvl="1"/>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F331467-22B4-4F71-9B33-16AE2919052D}"/>
              </a:ext>
            </a:extLst>
          </p:cNvPr>
          <p:cNvSpPr>
            <a:spLocks noGrp="1"/>
          </p:cNvSpPr>
          <p:nvPr>
            <p:ph type="title"/>
          </p:nvPr>
        </p:nvSpPr>
        <p:spPr/>
        <p:txBody>
          <a:bodyPr/>
          <a:lstStyle/>
          <a:p>
            <a:pPr algn="ctr"/>
            <a:r>
              <a:rPr lang="ar-SA" dirty="0"/>
              <a:t>مهارات التعلم النشط</a:t>
            </a:r>
          </a:p>
        </p:txBody>
      </p:sp>
      <p:sp>
        <p:nvSpPr>
          <p:cNvPr id="3" name="عنصر نائب للمحتوى 2">
            <a:extLst>
              <a:ext uri="{FF2B5EF4-FFF2-40B4-BE49-F238E27FC236}">
                <a16:creationId xmlns:a16="http://schemas.microsoft.com/office/drawing/2014/main" id="{AD48C979-3742-447C-8F08-EE7DC41AE559}"/>
              </a:ext>
            </a:extLst>
          </p:cNvPr>
          <p:cNvSpPr>
            <a:spLocks noGrp="1"/>
          </p:cNvSpPr>
          <p:nvPr>
            <p:ph idx="1"/>
          </p:nvPr>
        </p:nvSpPr>
        <p:spPr/>
        <p:txBody>
          <a:bodyPr/>
          <a:lstStyle/>
          <a:p>
            <a:r>
              <a:rPr lang="ar-SA" dirty="0"/>
              <a:t>مهارات لدى المعلم</a:t>
            </a:r>
          </a:p>
          <a:p>
            <a:r>
              <a:rPr lang="ar-SA" dirty="0"/>
              <a:t>مهارات لدى الطالب</a:t>
            </a:r>
          </a:p>
        </p:txBody>
      </p:sp>
    </p:spTree>
    <p:extLst>
      <p:ext uri="{BB962C8B-B14F-4D97-AF65-F5344CB8AC3E}">
        <p14:creationId xmlns:p14="http://schemas.microsoft.com/office/powerpoint/2010/main" val="2504004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1">
            <a:extLst>
              <a:ext uri="{FF2B5EF4-FFF2-40B4-BE49-F238E27FC236}">
                <a16:creationId xmlns:a16="http://schemas.microsoft.com/office/drawing/2014/main" id="{DE34BA4D-9FD4-42DE-864E-8491EAF694A3}"/>
              </a:ext>
            </a:extLst>
          </p:cNvPr>
          <p:cNvSpPr>
            <a:spLocks noGrp="1"/>
          </p:cNvSpPr>
          <p:nvPr>
            <p:ph type="title"/>
          </p:nvPr>
        </p:nvSpPr>
        <p:spPr>
          <a:xfrm>
            <a:off x="457200" y="1340768"/>
            <a:ext cx="8229600" cy="2448272"/>
          </a:xfrm>
        </p:spPr>
        <p:txBody>
          <a:bodyPr>
            <a:normAutofit fontScale="90000"/>
          </a:bodyPr>
          <a:lstStyle/>
          <a:p>
            <a:pPr algn="r"/>
            <a:r>
              <a:rPr lang="ar-SA" dirty="0"/>
              <a:t> </a:t>
            </a:r>
            <a:br>
              <a:rPr lang="ar-SA" dirty="0"/>
            </a:br>
            <a:br>
              <a:rPr lang="ar-SA" dirty="0"/>
            </a:br>
            <a:br>
              <a:rPr lang="ar-SA" dirty="0"/>
            </a:br>
            <a:br>
              <a:rPr lang="ar-SA" dirty="0"/>
            </a:br>
            <a:br>
              <a:rPr lang="ar-SA" dirty="0"/>
            </a:br>
            <a:r>
              <a:rPr lang="ar-SA" dirty="0"/>
              <a:t>استمارة التعلم النشط:</a:t>
            </a:r>
            <a:br>
              <a:rPr lang="ar-SA" dirty="0"/>
            </a:br>
            <a:br>
              <a:rPr lang="ar-SA" dirty="0"/>
            </a:br>
            <a:r>
              <a:rPr lang="ar-SA" dirty="0">
                <a:hlinkClick r:id="rId3" action="ppaction://hlinkfile"/>
              </a:rPr>
              <a:t>بطاقة التعلم النشط (</a:t>
            </a:r>
            <a:r>
              <a:rPr lang="ar-SA" dirty="0" err="1">
                <a:hlinkClick r:id="rId3" action="ppaction://hlinkfile"/>
              </a:rPr>
              <a:t>سلاسلم</a:t>
            </a:r>
            <a:r>
              <a:rPr lang="ar-SA" dirty="0">
                <a:hlinkClick r:id="rId3" action="ppaction://hlinkfile"/>
              </a:rPr>
              <a:t> التقدير).</a:t>
            </a:r>
            <a:r>
              <a:rPr lang="en-US" dirty="0">
                <a:hlinkClick r:id="rId3" action="ppaction://hlinkfile"/>
              </a:rPr>
              <a:t>pdf</a:t>
            </a:r>
            <a:endParaRPr lang="ar-SA" dirty="0"/>
          </a:p>
        </p:txBody>
      </p:sp>
    </p:spTree>
    <p:extLst>
      <p:ext uri="{BB962C8B-B14F-4D97-AF65-F5344CB8AC3E}">
        <p14:creationId xmlns:p14="http://schemas.microsoft.com/office/powerpoint/2010/main" val="3174462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a:extLst>
              <a:ext uri="{FF2B5EF4-FFF2-40B4-BE49-F238E27FC236}">
                <a16:creationId xmlns:a16="http://schemas.microsoft.com/office/drawing/2014/main" id="{07EEB0D7-BAFE-416A-8E91-29C3A660D55F}"/>
              </a:ext>
            </a:extLst>
          </p:cNvPr>
          <p:cNvPicPr>
            <a:picLocks noChangeAspect="1"/>
          </p:cNvPicPr>
          <p:nvPr/>
        </p:nvPicPr>
        <p:blipFill>
          <a:blip r:embed="rId2"/>
          <a:stretch>
            <a:fillRect/>
          </a:stretch>
        </p:blipFill>
        <p:spPr>
          <a:xfrm>
            <a:off x="5724128" y="2492896"/>
            <a:ext cx="3048000" cy="1819275"/>
          </a:xfrm>
          <a:prstGeom prst="rect">
            <a:avLst/>
          </a:prstGeom>
        </p:spPr>
      </p:pic>
      <p:pic>
        <p:nvPicPr>
          <p:cNvPr id="4" name="صورة 3">
            <a:extLst>
              <a:ext uri="{FF2B5EF4-FFF2-40B4-BE49-F238E27FC236}">
                <a16:creationId xmlns:a16="http://schemas.microsoft.com/office/drawing/2014/main" id="{ADF5A8A8-F126-41EA-B676-9363AB995661}"/>
              </a:ext>
            </a:extLst>
          </p:cNvPr>
          <p:cNvPicPr>
            <a:picLocks noChangeAspect="1"/>
          </p:cNvPicPr>
          <p:nvPr/>
        </p:nvPicPr>
        <p:blipFill>
          <a:blip r:embed="rId3"/>
          <a:stretch>
            <a:fillRect/>
          </a:stretch>
        </p:blipFill>
        <p:spPr>
          <a:xfrm>
            <a:off x="827584" y="2492896"/>
            <a:ext cx="3048000" cy="1704975"/>
          </a:xfrm>
          <a:prstGeom prst="rect">
            <a:avLst/>
          </a:prstGeom>
        </p:spPr>
      </p:pic>
      <p:sp>
        <p:nvSpPr>
          <p:cNvPr id="5" name="عنوان 4">
            <a:extLst>
              <a:ext uri="{FF2B5EF4-FFF2-40B4-BE49-F238E27FC236}">
                <a16:creationId xmlns:a16="http://schemas.microsoft.com/office/drawing/2014/main" id="{376EBA0F-FAD2-49D1-8B0A-3AC1517AA347}"/>
              </a:ext>
            </a:extLst>
          </p:cNvPr>
          <p:cNvSpPr>
            <a:spLocks noGrp="1"/>
          </p:cNvSpPr>
          <p:nvPr>
            <p:ph type="title"/>
          </p:nvPr>
        </p:nvSpPr>
        <p:spPr/>
        <p:txBody>
          <a:bodyPr>
            <a:normAutofit/>
          </a:bodyPr>
          <a:lstStyle/>
          <a:p>
            <a:pPr algn="ctr"/>
            <a:r>
              <a:rPr lang="ar-SA" sz="5400" dirty="0"/>
              <a:t>اتجاهات الاسئلة</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532</TotalTime>
  <Words>155</Words>
  <Application>Microsoft Office PowerPoint</Application>
  <PresentationFormat>عرض على الشاشة (4:3)</PresentationFormat>
  <Paragraphs>36</Paragraphs>
  <Slides>12</Slides>
  <Notes>1</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12</vt:i4>
      </vt:variant>
    </vt:vector>
  </HeadingPairs>
  <TitlesOfParts>
    <vt:vector size="17" baseType="lpstr">
      <vt:lpstr>Calibri</vt:lpstr>
      <vt:lpstr>Constantia</vt:lpstr>
      <vt:lpstr>Rage Italic</vt:lpstr>
      <vt:lpstr>Wingdings 2</vt:lpstr>
      <vt:lpstr>تدفق</vt:lpstr>
      <vt:lpstr>بسم الله الرحمن الرحيم    أهلاً وسهلاً بكن </vt:lpstr>
      <vt:lpstr>اللقاء الاول </vt:lpstr>
      <vt:lpstr>الهدف من اللقاء  </vt:lpstr>
      <vt:lpstr>مفهوم التعلم النشط : </vt:lpstr>
      <vt:lpstr>عرض تقديمي في PowerPoint</vt:lpstr>
      <vt:lpstr>عرض تقديمي في PowerPoint</vt:lpstr>
      <vt:lpstr>مهارات التعلم النشط</vt:lpstr>
      <vt:lpstr>      استمارة التعلم النشط:  بطاقة التعلم النشط (سلاسلم التقدير).pdf</vt:lpstr>
      <vt:lpstr>اتجاهات الاسئلة</vt:lpstr>
      <vt:lpstr>عرض تقديمي في PowerPoint</vt:lpstr>
      <vt:lpstr>عرض تقديمي في PowerPoint</vt:lpstr>
      <vt:lpstr>توضيحات : تمنح البطاقة من المشرف المختص فقط بالمادة  لاتمنح اللبطاقة للمعلم الذي يحصل على مبتدئ او عد اتقان  لاتمنح البطاقة اذا حصل المعلم على اقل80نقطة شروط البطاقة السبعة شروط متميزة فهي بحاجة الى بذل جهود معرفية كبيرة من قبل وممارسة طويلةالمدى وتدريب وتخيئة الطلاب حتى يتمكن من استيفاء الشروط السبعة تم بحمد الله   للاستزادة الرجوع الى مواقع بحث قوقل   المشرفتان التربويتان / حنان نور  -  عبير البيشي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اللقاء الثاني</dc:title>
  <dc:creator>hd</dc:creator>
  <cp:lastModifiedBy>خيريه زيلعي</cp:lastModifiedBy>
  <cp:revision>42</cp:revision>
  <dcterms:created xsi:type="dcterms:W3CDTF">2018-02-26T16:40:32Z</dcterms:created>
  <dcterms:modified xsi:type="dcterms:W3CDTF">2019-02-18T07:32:35Z</dcterms:modified>
</cp:coreProperties>
</file>