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43" d="100"/>
          <a:sy n="43" d="100"/>
        </p:scale>
        <p:origin x="59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59149" y="524434"/>
            <a:ext cx="7766936" cy="1121867"/>
          </a:xfrm>
        </p:spPr>
        <p:txBody>
          <a:bodyPr/>
          <a:lstStyle/>
          <a:p>
            <a:r>
              <a:rPr lang="ar-SA" dirty="0" smtClean="0">
                <a:solidFill>
                  <a:schemeClr val="accent1">
                    <a:lumMod val="75000"/>
                  </a:schemeClr>
                </a:solidFill>
                <a:cs typeface="AL-Hosam" pitchFamily="2" charset="-78"/>
              </a:rPr>
              <a:t>                      لقاء </a:t>
            </a:r>
            <a:endParaRPr lang="ar-SA" dirty="0">
              <a:solidFill>
                <a:schemeClr val="accent1">
                  <a:lumMod val="75000"/>
                </a:schemeClr>
              </a:solidFill>
              <a:cs typeface="AL-Hosam" pitchFamily="2" charset="-78"/>
            </a:endParaRPr>
          </a:p>
        </p:txBody>
      </p:sp>
      <p:sp>
        <p:nvSpPr>
          <p:cNvPr id="3" name="عنوان فرعي 2"/>
          <p:cNvSpPr>
            <a:spLocks noGrp="1"/>
          </p:cNvSpPr>
          <p:nvPr>
            <p:ph type="subTitle" idx="1"/>
          </p:nvPr>
        </p:nvSpPr>
        <p:spPr>
          <a:xfrm>
            <a:off x="995082" y="1966540"/>
            <a:ext cx="8494073" cy="1731402"/>
          </a:xfrm>
        </p:spPr>
        <p:txBody>
          <a:bodyPr>
            <a:noAutofit/>
          </a:bodyPr>
          <a:lstStyle/>
          <a:p>
            <a:pPr algn="ctr"/>
            <a:r>
              <a:rPr lang="ar-SA" sz="5400" dirty="0" smtClean="0">
                <a:solidFill>
                  <a:schemeClr val="accent1">
                    <a:lumMod val="75000"/>
                  </a:schemeClr>
                </a:solidFill>
                <a:cs typeface="AL-Hosam" pitchFamily="2" charset="-78"/>
              </a:rPr>
              <a:t>تأصيل القيم الإسلامية والوطنية لتعديل سلوك الطالبات</a:t>
            </a:r>
            <a:endParaRPr lang="ar-SA" sz="5400" dirty="0">
              <a:solidFill>
                <a:schemeClr val="accent1">
                  <a:lumMod val="75000"/>
                </a:schemeClr>
              </a:solidFill>
              <a:cs typeface="AL-Hosam" pitchFamily="2" charset="-78"/>
            </a:endParaRPr>
          </a:p>
        </p:txBody>
      </p:sp>
      <p:sp>
        <p:nvSpPr>
          <p:cNvPr id="4" name="مربع نص 3"/>
          <p:cNvSpPr txBox="1"/>
          <p:nvPr/>
        </p:nvSpPr>
        <p:spPr>
          <a:xfrm>
            <a:off x="699247" y="3697942"/>
            <a:ext cx="9170893" cy="2123658"/>
          </a:xfrm>
          <a:prstGeom prst="rect">
            <a:avLst/>
          </a:prstGeom>
          <a:noFill/>
        </p:spPr>
        <p:txBody>
          <a:bodyPr wrap="square" rtlCol="1">
            <a:spAutoFit/>
          </a:bodyPr>
          <a:lstStyle/>
          <a:p>
            <a:pPr algn="ctr"/>
            <a:r>
              <a:rPr lang="ar-SA" sz="4400" dirty="0" smtClean="0">
                <a:cs typeface="AL-Hosam" pitchFamily="2" charset="-78"/>
              </a:rPr>
              <a:t>اعداد وتنفيذ مشرفات قسم التربية الأسرية</a:t>
            </a:r>
          </a:p>
          <a:p>
            <a:pPr algn="ctr"/>
            <a:r>
              <a:rPr lang="ar-SA" sz="4400" dirty="0" smtClean="0">
                <a:cs typeface="AL-Hosam" pitchFamily="2" charset="-78"/>
              </a:rPr>
              <a:t>شوق عقيل مسرحي</a:t>
            </a:r>
          </a:p>
          <a:p>
            <a:pPr algn="ctr"/>
            <a:r>
              <a:rPr lang="ar-SA" sz="4400" dirty="0" smtClean="0">
                <a:cs typeface="AL-Hosam" pitchFamily="2" charset="-78"/>
              </a:rPr>
              <a:t>سميرة عمر جابري</a:t>
            </a:r>
            <a:endParaRPr lang="ar-SA" sz="4400" dirty="0">
              <a:cs typeface="AL-Hosam" pitchFamily="2" charset="-78"/>
            </a:endParaRPr>
          </a:p>
        </p:txBody>
      </p:sp>
    </p:spTree>
    <p:extLst>
      <p:ext uri="{BB962C8B-B14F-4D97-AF65-F5344CB8AC3E}">
        <p14:creationId xmlns:p14="http://schemas.microsoft.com/office/powerpoint/2010/main" val="2672086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28601" y="26897"/>
            <a:ext cx="9197788" cy="6524863"/>
          </a:xfrm>
          <a:prstGeom prst="rect">
            <a:avLst/>
          </a:prstGeom>
          <a:noFill/>
        </p:spPr>
        <p:txBody>
          <a:bodyPr wrap="square" rtlCol="1">
            <a:spAutoFit/>
          </a:bodyPr>
          <a:lstStyle/>
          <a:p>
            <a:pPr algn="r"/>
            <a:r>
              <a:rPr lang="ar-SA" sz="2000" dirty="0">
                <a:solidFill>
                  <a:schemeClr val="accent5"/>
                </a:solidFill>
                <a:cs typeface="AdvertisingExtraBold" pitchFamily="2" charset="-78"/>
              </a:rPr>
              <a:t>قياس أثر تأصيل القيم في نفوس الطالبات</a:t>
            </a:r>
          </a:p>
          <a:p>
            <a:pPr algn="r"/>
            <a:r>
              <a:rPr lang="ar-SA" sz="2000" dirty="0">
                <a:cs typeface="AdvertisingExtraBold" pitchFamily="2" charset="-78"/>
              </a:rPr>
              <a:t>__ الاستبانات الورقية والالكترونية وتشمل ( الطالبات _ المجتمع المدرسي _ أولياء الأمور)</a:t>
            </a:r>
          </a:p>
          <a:p>
            <a:pPr algn="r"/>
            <a:r>
              <a:rPr lang="ar-SA" sz="2000" dirty="0">
                <a:cs typeface="AdvertisingExtraBold" pitchFamily="2" charset="-78"/>
              </a:rPr>
              <a:t>__ </a:t>
            </a:r>
            <a:r>
              <a:rPr lang="ar-SA" sz="2000" dirty="0" err="1">
                <a:cs typeface="AdvertisingExtraBold" pitchFamily="2" charset="-78"/>
              </a:rPr>
              <a:t>أستخدام</a:t>
            </a:r>
            <a:r>
              <a:rPr lang="ar-SA" sz="2000" dirty="0">
                <a:cs typeface="AdvertisingExtraBold" pitchFamily="2" charset="-78"/>
              </a:rPr>
              <a:t> أدوات الملاحظة ( عملية تنقيبيه )</a:t>
            </a:r>
          </a:p>
          <a:p>
            <a:pPr algn="r"/>
            <a:r>
              <a:rPr lang="ar-SA" sz="2000" dirty="0">
                <a:cs typeface="AdvertisingExtraBold" pitchFamily="2" charset="-78"/>
              </a:rPr>
              <a:t>ومنها جمع المعلومات الشخصية للطالبة وملاحظة السلوك العام من حيث طريقة التفكير والنقد وحل المهام الأدائية والمبادرات الاجتماعية داخل وخارج المدرسة</a:t>
            </a:r>
          </a:p>
          <a:p>
            <a:pPr algn="r"/>
            <a:r>
              <a:rPr lang="ar-SA" sz="2000" dirty="0">
                <a:cs typeface="AdvertisingExtraBold" pitchFamily="2" charset="-78"/>
              </a:rPr>
              <a:t>أنواع أدوات الملاحظة</a:t>
            </a:r>
          </a:p>
          <a:p>
            <a:pPr algn="r"/>
            <a:endParaRPr lang="ar-SA" sz="2000" dirty="0">
              <a:cs typeface="AdvertisingExtraBold" pitchFamily="2" charset="-78"/>
            </a:endParaRPr>
          </a:p>
          <a:p>
            <a:pPr algn="r"/>
            <a:r>
              <a:rPr lang="ar-SA" sz="2000" dirty="0">
                <a:cs typeface="AdvertisingExtraBold" pitchFamily="2" charset="-78"/>
              </a:rPr>
              <a:t>1- الطريقة الحرة: تستعمل بهدف استخراج التصورات الأولية والمكتسبات السابقة للتلاميذ.</a:t>
            </a:r>
          </a:p>
          <a:p>
            <a:pPr algn="r"/>
            <a:endParaRPr lang="ar-SA" sz="2000" dirty="0">
              <a:cs typeface="AdvertisingExtraBold" pitchFamily="2" charset="-78"/>
            </a:endParaRPr>
          </a:p>
          <a:p>
            <a:pPr algn="r"/>
            <a:r>
              <a:rPr lang="ar-SA" sz="2000" dirty="0">
                <a:cs typeface="AdvertisingExtraBold" pitchFamily="2" charset="-78"/>
              </a:rPr>
              <a:t>2- الملاحظة الموجهة: توجه ملاحظات التلاميذ من طرف المعلم باستعمال أسئلة أو أنشطة محددة.</a:t>
            </a:r>
          </a:p>
          <a:p>
            <a:pPr algn="r"/>
            <a:endParaRPr lang="ar-SA" sz="2000" dirty="0">
              <a:cs typeface="AdvertisingExtraBold" pitchFamily="2" charset="-78"/>
            </a:endParaRPr>
          </a:p>
          <a:p>
            <a:pPr algn="r"/>
            <a:r>
              <a:rPr lang="ar-SA" sz="2000" dirty="0">
                <a:cs typeface="AdvertisingExtraBold" pitchFamily="2" charset="-78"/>
              </a:rPr>
              <a:t>3- الملاحظة المستمرة: تستدعي في غالب الأحيان وقتا طويلا لملاحظة المتغيرات (مثل مشاهدة مختلف أطوار القمر وعملية إنبات البذور).</a:t>
            </a:r>
          </a:p>
          <a:p>
            <a:pPr algn="r"/>
            <a:endParaRPr lang="ar-SA" sz="2000" dirty="0">
              <a:cs typeface="AdvertisingExtraBold" pitchFamily="2" charset="-78"/>
            </a:endParaRPr>
          </a:p>
          <a:p>
            <a:pPr algn="r"/>
            <a:r>
              <a:rPr lang="ar-SA" sz="2000" dirty="0">
                <a:cs typeface="AdvertisingExtraBold" pitchFamily="2" charset="-78"/>
              </a:rPr>
              <a:t>4- الملاحظة الآلية: تستعمل خلالها آلة الملاحظة الدقيقة كالمنظار والمجهر.</a:t>
            </a:r>
          </a:p>
          <a:p>
            <a:pPr algn="r"/>
            <a:endParaRPr lang="ar-SA" dirty="0"/>
          </a:p>
          <a:p>
            <a:pPr algn="r"/>
            <a:r>
              <a:rPr lang="ar-SA" sz="2000" dirty="0">
                <a:cs typeface="AdvertisingExtraBold" pitchFamily="2" charset="-78"/>
              </a:rPr>
              <a:t>5- أنواع التقويم: من ضمنها الملاحظة</a:t>
            </a:r>
            <a:r>
              <a:rPr lang="ar-SA" sz="2000" dirty="0" smtClean="0">
                <a:cs typeface="AdvertisingExtraBold" pitchFamily="2" charset="-78"/>
              </a:rPr>
              <a:t>.</a:t>
            </a:r>
            <a:endParaRPr lang="ar-SA" sz="2000" dirty="0">
              <a:cs typeface="AdvertisingExtraBold" pitchFamily="2" charset="-78"/>
            </a:endParaRPr>
          </a:p>
        </p:txBody>
      </p:sp>
    </p:spTree>
    <p:extLst>
      <p:ext uri="{BB962C8B-B14F-4D97-AF65-F5344CB8AC3E}">
        <p14:creationId xmlns:p14="http://schemas.microsoft.com/office/powerpoint/2010/main" val="372936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1707" y="0"/>
            <a:ext cx="8996082" cy="6863417"/>
          </a:xfrm>
          <a:prstGeom prst="rect">
            <a:avLst/>
          </a:prstGeom>
        </p:spPr>
        <p:txBody>
          <a:bodyPr wrap="square">
            <a:spAutoFit/>
          </a:bodyPr>
          <a:lstStyle/>
          <a:p>
            <a:pPr algn="r"/>
            <a:r>
              <a:rPr lang="ar-SA" sz="2000" dirty="0">
                <a:solidFill>
                  <a:schemeClr val="accent5"/>
                </a:solidFill>
                <a:cs typeface="AdvertisingExtraBold" pitchFamily="2" charset="-78"/>
              </a:rPr>
              <a:t>6- أدوات الملاحظة حسب مجال السلوك الذي يجسده وأنواعها:</a:t>
            </a:r>
          </a:p>
          <a:p>
            <a:pPr algn="r"/>
            <a:r>
              <a:rPr lang="ar-SA" sz="2000" dirty="0" smtClean="0">
                <a:cs typeface="AdvertisingExtraBold" pitchFamily="2" charset="-78"/>
              </a:rPr>
              <a:t>أ‌- </a:t>
            </a:r>
            <a:r>
              <a:rPr lang="ar-SA" sz="2000" dirty="0">
                <a:cs typeface="AdvertisingExtraBold" pitchFamily="2" charset="-78"/>
              </a:rPr>
              <a:t>أداة التفاعل اللفظي ركزت هذه الأداة على السلوك الصفي اللفظي للمعلم والتلاميذ وشملت أنواع أخرى سلوكية اللفظ وإدراكية واجتماعية.</a:t>
            </a:r>
          </a:p>
          <a:p>
            <a:pPr algn="r"/>
            <a:endParaRPr lang="ar-SA" sz="2000" dirty="0">
              <a:cs typeface="AdvertisingExtraBold" pitchFamily="2" charset="-78"/>
            </a:endParaRPr>
          </a:p>
          <a:p>
            <a:pPr algn="r"/>
            <a:r>
              <a:rPr lang="ar-SA" sz="2000" dirty="0">
                <a:cs typeface="AdvertisingExtraBold" pitchFamily="2" charset="-78"/>
              </a:rPr>
              <a:t>ب-أدوات التفاعل غير اللفظي ركزت هذه الأدوات عموما على السلوك الحركي والتنظيمي والإداري للمعلم سواء أكان إدراكيا أو عاطفيا أو اجتماعيا في طبيعية.</a:t>
            </a:r>
          </a:p>
          <a:p>
            <a:pPr algn="r"/>
            <a:endParaRPr lang="ar-SA" sz="2000" dirty="0">
              <a:cs typeface="AdvertisingExtraBold" pitchFamily="2" charset="-78"/>
            </a:endParaRPr>
          </a:p>
          <a:p>
            <a:pPr algn="r"/>
            <a:r>
              <a:rPr lang="ar-SA" sz="2000" dirty="0">
                <a:cs typeface="AdvertisingExtraBold" pitchFamily="2" charset="-78"/>
              </a:rPr>
              <a:t>ج- أدوات المحتوى المنهجي: تركز هذه الأدوات على نوعية من أدوات المحتوى المنهجي النوع الأول سلوك المعلم والتلاميذ، النوع الثاني في التخصصات كالعلوم والطب والأحياء والرياضيات واللغات الأجنبية والاجتماعية.</a:t>
            </a:r>
          </a:p>
          <a:p>
            <a:pPr algn="r"/>
            <a:endParaRPr lang="ar-SA" sz="2000" dirty="0">
              <a:cs typeface="AdvertisingExtraBold" pitchFamily="2" charset="-78"/>
            </a:endParaRPr>
          </a:p>
          <a:p>
            <a:pPr algn="r"/>
            <a:r>
              <a:rPr lang="ar-SA" sz="2000" dirty="0">
                <a:cs typeface="AdvertisingExtraBold" pitchFamily="2" charset="-78"/>
              </a:rPr>
              <a:t>د- أدوات ممارسات ( استراتيجيات المعلم ) تركز هذه الأدوات على ملاحظة ما يقوم به المعلم من ممارسات واستراتيجيات تدريسية لغرض تعليم التلاميذ للمادة الدراسية.</a:t>
            </a:r>
          </a:p>
          <a:p>
            <a:pPr algn="r"/>
            <a:endParaRPr lang="ar-SA" sz="2000" dirty="0">
              <a:cs typeface="AdvertisingExtraBold" pitchFamily="2" charset="-78"/>
            </a:endParaRPr>
          </a:p>
          <a:p>
            <a:pPr algn="r"/>
            <a:r>
              <a:rPr lang="ar-SA" sz="2000" dirty="0">
                <a:cs typeface="AdvertisingExtraBold" pitchFamily="2" charset="-78"/>
              </a:rPr>
              <a:t>هـ- أدوات الاتصال والتخاطب: تركز هذه الأدوات على ملاحظة وسائل وأنواع الاتصال المعلم بأفراد التلاميذ وما ينتج عنه عادة من تأثيرات إيجابية أو سلبية على سلوكهم عموما.</a:t>
            </a:r>
          </a:p>
          <a:p>
            <a:pPr algn="r"/>
            <a:endParaRPr lang="ar-SA" sz="2000" dirty="0">
              <a:cs typeface="AdvertisingExtraBold" pitchFamily="2" charset="-78"/>
            </a:endParaRPr>
          </a:p>
          <a:p>
            <a:pPr algn="r"/>
            <a:r>
              <a:rPr lang="ar-SA" sz="2000" dirty="0">
                <a:cs typeface="AdvertisingExtraBold" pitchFamily="2" charset="-78"/>
              </a:rPr>
              <a:t>7- أدوات الملاحظة حسب التركيز </a:t>
            </a:r>
            <a:r>
              <a:rPr lang="ar-SA" sz="2000" dirty="0" smtClean="0">
                <a:cs typeface="AdvertisingExtraBold" pitchFamily="2" charset="-78"/>
              </a:rPr>
              <a:t>السلوكي</a:t>
            </a:r>
            <a:endParaRPr lang="en-US" sz="2000" dirty="0" smtClean="0">
              <a:cs typeface="AdvertisingExtraBold" pitchFamily="2" charset="-78"/>
            </a:endParaRPr>
          </a:p>
          <a:p>
            <a:pPr algn="r"/>
            <a:r>
              <a:rPr lang="ar-SA" sz="2000" dirty="0" smtClean="0">
                <a:cs typeface="AdvertisingExtraBold" pitchFamily="2" charset="-78"/>
              </a:rPr>
              <a:t>8- الات التسجيل والتصوير الغير مرئي</a:t>
            </a:r>
            <a:endParaRPr lang="ar-SA" sz="2000" dirty="0">
              <a:cs typeface="AdvertisingExtraBold" pitchFamily="2" charset="-78"/>
            </a:endParaRPr>
          </a:p>
        </p:txBody>
      </p:sp>
    </p:spTree>
    <p:extLst>
      <p:ext uri="{BB962C8B-B14F-4D97-AF65-F5344CB8AC3E}">
        <p14:creationId xmlns:p14="http://schemas.microsoft.com/office/powerpoint/2010/main" val="2335584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70648"/>
            <a:ext cx="9897034" cy="523220"/>
          </a:xfrm>
          <a:prstGeom prst="rect">
            <a:avLst/>
          </a:prstGeom>
        </p:spPr>
        <p:txBody>
          <a:bodyPr wrap="square">
            <a:spAutoFit/>
          </a:bodyPr>
          <a:lstStyle/>
          <a:p>
            <a:pPr algn="r"/>
            <a:endParaRPr lang="ar-SA" sz="2800" dirty="0">
              <a:cs typeface="AdvertisingExtraBold" pitchFamily="2" charset="-78"/>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057"/>
            <a:ext cx="12191999" cy="6858000"/>
          </a:xfrm>
          <a:prstGeom prst="rect">
            <a:avLst/>
          </a:prstGeom>
        </p:spPr>
      </p:pic>
      <p:sp>
        <p:nvSpPr>
          <p:cNvPr id="5" name="مربع نص 4"/>
          <p:cNvSpPr txBox="1"/>
          <p:nvPr/>
        </p:nvSpPr>
        <p:spPr>
          <a:xfrm>
            <a:off x="-101601" y="2705725"/>
            <a:ext cx="3439885" cy="1446550"/>
          </a:xfrm>
          <a:prstGeom prst="rect">
            <a:avLst/>
          </a:prstGeom>
          <a:noFill/>
        </p:spPr>
        <p:txBody>
          <a:bodyPr wrap="square" rtlCol="1">
            <a:spAutoFit/>
          </a:bodyPr>
          <a:lstStyle/>
          <a:p>
            <a:pPr algn="ctr"/>
            <a:r>
              <a:rPr lang="ar-SA" sz="4400" dirty="0" smtClean="0">
                <a:solidFill>
                  <a:srgbClr val="800000"/>
                </a:solidFill>
                <a:cs typeface="AdvertisingExtraBold" pitchFamily="2" charset="-78"/>
              </a:rPr>
              <a:t>إفطار الهناء والعافية</a:t>
            </a:r>
            <a:endParaRPr lang="ar-SA" sz="4400" dirty="0">
              <a:solidFill>
                <a:srgbClr val="800000"/>
              </a:solidFill>
              <a:cs typeface="AdvertisingExtraBold" pitchFamily="2" charset="-78"/>
            </a:endParaRPr>
          </a:p>
        </p:txBody>
      </p:sp>
    </p:spTree>
    <p:extLst>
      <p:ext uri="{BB962C8B-B14F-4D97-AF65-F5344CB8AC3E}">
        <p14:creationId xmlns:p14="http://schemas.microsoft.com/office/powerpoint/2010/main" val="1574868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p:cNvSpPr txBox="1"/>
          <p:nvPr/>
        </p:nvSpPr>
        <p:spPr>
          <a:xfrm>
            <a:off x="1519517" y="1325206"/>
            <a:ext cx="9386047" cy="4247317"/>
          </a:xfrm>
          <a:prstGeom prst="rect">
            <a:avLst/>
          </a:prstGeom>
          <a:noFill/>
        </p:spPr>
        <p:txBody>
          <a:bodyPr wrap="square" rtlCol="1">
            <a:spAutoFit/>
          </a:bodyPr>
          <a:lstStyle/>
          <a:p>
            <a:pPr algn="ctr" rtl="1"/>
            <a:r>
              <a:rPr lang="ar-SA" sz="5400" dirty="0" smtClean="0">
                <a:solidFill>
                  <a:schemeClr val="accent2">
                    <a:lumMod val="75000"/>
                  </a:schemeClr>
                </a:solidFill>
                <a:cs typeface="AdvertisingExtraBold" pitchFamily="2" charset="-78"/>
              </a:rPr>
              <a:t>شكرا من الأعماق لحضوركن الجليل وتفاعلكن المبهج </a:t>
            </a:r>
          </a:p>
          <a:p>
            <a:pPr algn="ctr" rtl="1"/>
            <a:r>
              <a:rPr lang="ar-SA" sz="5400" dirty="0" smtClean="0">
                <a:solidFill>
                  <a:schemeClr val="accent2">
                    <a:lumMod val="75000"/>
                  </a:schemeClr>
                </a:solidFill>
                <a:cs typeface="AdvertisingExtraBold" pitchFamily="2" charset="-78"/>
              </a:rPr>
              <a:t>بارك الله فيكن وسدد خطاكن </a:t>
            </a:r>
          </a:p>
          <a:p>
            <a:pPr algn="ctr" rtl="1"/>
            <a:r>
              <a:rPr lang="ar-SA" sz="5400" dirty="0" smtClean="0">
                <a:solidFill>
                  <a:schemeClr val="accent2">
                    <a:lumMod val="75000"/>
                  </a:schemeClr>
                </a:solidFill>
                <a:cs typeface="AdvertisingExtraBold" pitchFamily="2" charset="-78"/>
              </a:rPr>
              <a:t>إلى اللقاء </a:t>
            </a:r>
          </a:p>
          <a:p>
            <a:pPr algn="ctr" rtl="1"/>
            <a:r>
              <a:rPr lang="ar-SA" sz="5400" dirty="0" smtClean="0">
                <a:solidFill>
                  <a:schemeClr val="accent2">
                    <a:lumMod val="75000"/>
                  </a:schemeClr>
                </a:solidFill>
                <a:cs typeface="AdvertisingExtraBold" pitchFamily="2" charset="-78"/>
              </a:rPr>
              <a:t>وسعدنا بتواجدكن</a:t>
            </a:r>
            <a:endParaRPr lang="ar-SA" sz="5400" dirty="0">
              <a:solidFill>
                <a:schemeClr val="accent2">
                  <a:lumMod val="75000"/>
                </a:schemeClr>
              </a:solidFill>
              <a:cs typeface="AdvertisingExtraBold" pitchFamily="2" charset="-78"/>
            </a:endParaRPr>
          </a:p>
        </p:txBody>
      </p:sp>
    </p:spTree>
    <p:extLst>
      <p:ext uri="{BB962C8B-B14F-4D97-AF65-F5344CB8AC3E}">
        <p14:creationId xmlns:p14="http://schemas.microsoft.com/office/powerpoint/2010/main" val="382364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مربع نص 2"/>
          <p:cNvSpPr txBox="1"/>
          <p:nvPr/>
        </p:nvSpPr>
        <p:spPr>
          <a:xfrm>
            <a:off x="1035424" y="2447365"/>
            <a:ext cx="9345706" cy="3416320"/>
          </a:xfrm>
          <a:prstGeom prst="rect">
            <a:avLst/>
          </a:prstGeom>
          <a:noFill/>
        </p:spPr>
        <p:txBody>
          <a:bodyPr wrap="square" rtlCol="1">
            <a:spAutoFit/>
          </a:bodyPr>
          <a:lstStyle/>
          <a:p>
            <a:pPr algn="ctr"/>
            <a:r>
              <a:rPr lang="ar-SA" sz="5400" dirty="0" smtClean="0">
                <a:solidFill>
                  <a:schemeClr val="accent5">
                    <a:lumMod val="60000"/>
                    <a:lumOff val="40000"/>
                  </a:schemeClr>
                </a:solidFill>
                <a:cs typeface="AL-Hosam" pitchFamily="2" charset="-78"/>
              </a:rPr>
              <a:t>صباح الخير والسعادة </a:t>
            </a:r>
          </a:p>
          <a:p>
            <a:pPr algn="ctr"/>
            <a:r>
              <a:rPr lang="ar-SA" sz="5400" dirty="0" smtClean="0">
                <a:solidFill>
                  <a:schemeClr val="accent5">
                    <a:lumMod val="60000"/>
                    <a:lumOff val="40000"/>
                  </a:schemeClr>
                </a:solidFill>
                <a:cs typeface="AL-Hosam" pitchFamily="2" charset="-78"/>
              </a:rPr>
              <a:t>حياكم الله معلماتي العزيزات</a:t>
            </a:r>
          </a:p>
          <a:p>
            <a:pPr algn="ctr"/>
            <a:r>
              <a:rPr lang="ar-SA" sz="5400" dirty="0" smtClean="0">
                <a:solidFill>
                  <a:schemeClr val="accent5">
                    <a:lumMod val="60000"/>
                    <a:lumOff val="40000"/>
                  </a:schemeClr>
                </a:solidFill>
                <a:cs typeface="AL-Hosam" pitchFamily="2" charset="-78"/>
              </a:rPr>
              <a:t>كل عام وأنتم بخير </a:t>
            </a:r>
          </a:p>
          <a:p>
            <a:pPr algn="ctr"/>
            <a:r>
              <a:rPr lang="ar-SA" sz="5400" dirty="0" smtClean="0">
                <a:solidFill>
                  <a:schemeClr val="accent5">
                    <a:lumMod val="60000"/>
                    <a:lumOff val="40000"/>
                  </a:schemeClr>
                </a:solidFill>
                <a:cs typeface="AL-Hosam" pitchFamily="2" charset="-78"/>
              </a:rPr>
              <a:t>عودا حميدا</a:t>
            </a:r>
            <a:endParaRPr lang="ar-SA" sz="5400" dirty="0">
              <a:solidFill>
                <a:schemeClr val="accent5">
                  <a:lumMod val="60000"/>
                  <a:lumOff val="40000"/>
                </a:schemeClr>
              </a:solidFill>
              <a:cs typeface="AL-Hosam" pitchFamily="2" charset="-78"/>
            </a:endParaRPr>
          </a:p>
        </p:txBody>
      </p:sp>
    </p:spTree>
    <p:extLst>
      <p:ext uri="{BB962C8B-B14F-4D97-AF65-F5344CB8AC3E}">
        <p14:creationId xmlns:p14="http://schemas.microsoft.com/office/powerpoint/2010/main" val="2222158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مربع نص 3"/>
          <p:cNvSpPr txBox="1"/>
          <p:nvPr/>
        </p:nvSpPr>
        <p:spPr>
          <a:xfrm>
            <a:off x="134471" y="215154"/>
            <a:ext cx="5607423" cy="3477875"/>
          </a:xfrm>
          <a:prstGeom prst="rect">
            <a:avLst/>
          </a:prstGeom>
          <a:noFill/>
        </p:spPr>
        <p:txBody>
          <a:bodyPr wrap="square" rtlCol="1">
            <a:spAutoFit/>
          </a:bodyPr>
          <a:lstStyle/>
          <a:p>
            <a:pPr algn="ctr"/>
            <a:r>
              <a:rPr lang="ar-SA" sz="4400" dirty="0" smtClean="0">
                <a:solidFill>
                  <a:srgbClr val="CC3399"/>
                </a:solidFill>
                <a:cs typeface="AdvertisingExtraBold" pitchFamily="2" charset="-78"/>
              </a:rPr>
              <a:t>معرفتنا ببعضنا تزيدنا ألفة ومحبة وصفاء لندع مجالا لذلك ولنبحر في بعضنا</a:t>
            </a:r>
            <a:endParaRPr lang="ar-SA" sz="4400" dirty="0">
              <a:solidFill>
                <a:srgbClr val="CC3399"/>
              </a:solidFill>
              <a:cs typeface="AdvertisingExtraBold" pitchFamily="2" charset="-78"/>
            </a:endParaRPr>
          </a:p>
        </p:txBody>
      </p:sp>
    </p:spTree>
    <p:extLst>
      <p:ext uri="{BB962C8B-B14F-4D97-AF65-F5344CB8AC3E}">
        <p14:creationId xmlns:p14="http://schemas.microsoft.com/office/powerpoint/2010/main" val="569119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1706" y="955665"/>
            <a:ext cx="9897035" cy="4708981"/>
          </a:xfrm>
          <a:prstGeom prst="rect">
            <a:avLst/>
          </a:prstGeom>
        </p:spPr>
        <p:txBody>
          <a:bodyPr wrap="square">
            <a:spAutoFit/>
          </a:bodyPr>
          <a:lstStyle/>
          <a:p>
            <a:pPr algn="ctr"/>
            <a:r>
              <a:rPr lang="ar-SA" sz="4800" dirty="0">
                <a:solidFill>
                  <a:schemeClr val="accent5">
                    <a:lumMod val="60000"/>
                    <a:lumOff val="40000"/>
                  </a:schemeClr>
                </a:solidFill>
                <a:cs typeface="AdvertisingExtraBold" pitchFamily="2" charset="-78"/>
              </a:rPr>
              <a:t>القيم</a:t>
            </a:r>
            <a:r>
              <a:rPr lang="ar-SA" sz="4800" dirty="0">
                <a:cs typeface="AdvertisingExtraBold" pitchFamily="2" charset="-78"/>
              </a:rPr>
              <a:t> </a:t>
            </a:r>
            <a:endParaRPr lang="ar-SA" sz="4800" dirty="0" smtClean="0">
              <a:cs typeface="AdvertisingExtraBold" pitchFamily="2" charset="-78"/>
            </a:endParaRPr>
          </a:p>
          <a:p>
            <a:pPr algn="ctr"/>
            <a:r>
              <a:rPr lang="ar-SA" sz="3600" dirty="0" smtClean="0">
                <a:cs typeface="AdvertisingExtraBold" pitchFamily="2" charset="-78"/>
              </a:rPr>
              <a:t>تُعرف </a:t>
            </a:r>
            <a:r>
              <a:rPr lang="ar-SA" sz="3600" dirty="0">
                <a:cs typeface="AdvertisingExtraBold" pitchFamily="2" charset="-78"/>
              </a:rPr>
              <a:t>القيم على أنها مجموعةٌ من المَبادئ والتعاليم والضوابط الأخلاقية والمُثل التي توجّه سلوك الفرد وترسم له الطريق السليم الذي يُجنّبه الوقوع في الخطأ أو القيام بفعل يَتنافى مع مبادئه وقيمه وأخلاقه، وأيضا تُحدّد دوره في المجتمع الذي ينتمي إليه وذلك بالقيام بواجباته بالطريقة الصحيحة. </a:t>
            </a: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054" y="5475132"/>
            <a:ext cx="4069418" cy="1275292"/>
          </a:xfrm>
          <a:prstGeom prst="rect">
            <a:avLst/>
          </a:prstGeom>
        </p:spPr>
      </p:pic>
    </p:spTree>
    <p:extLst>
      <p:ext uri="{BB962C8B-B14F-4D97-AF65-F5344CB8AC3E}">
        <p14:creationId xmlns:p14="http://schemas.microsoft.com/office/powerpoint/2010/main" val="2178628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3717" y="635658"/>
            <a:ext cx="8431306" cy="5386090"/>
          </a:xfrm>
          <a:prstGeom prst="rect">
            <a:avLst/>
          </a:prstGeom>
        </p:spPr>
        <p:txBody>
          <a:bodyPr wrap="square">
            <a:spAutoFit/>
          </a:bodyPr>
          <a:lstStyle/>
          <a:p>
            <a:pPr algn="ctr"/>
            <a:r>
              <a:rPr lang="ar-SA" sz="2800" dirty="0">
                <a:solidFill>
                  <a:schemeClr val="accent5">
                    <a:lumMod val="60000"/>
                    <a:lumOff val="40000"/>
                  </a:schemeClr>
                </a:solidFill>
                <a:cs typeface="AdvertisingExtraBold" pitchFamily="2" charset="-78"/>
              </a:rPr>
              <a:t>القيم الوطنية </a:t>
            </a:r>
            <a:endParaRPr lang="en-US" sz="2800" dirty="0" smtClean="0">
              <a:solidFill>
                <a:schemeClr val="accent5">
                  <a:lumMod val="60000"/>
                  <a:lumOff val="40000"/>
                </a:schemeClr>
              </a:solidFill>
              <a:cs typeface="AdvertisingExtraBold" pitchFamily="2" charset="-78"/>
            </a:endParaRPr>
          </a:p>
          <a:p>
            <a:pPr algn="ctr"/>
            <a:endParaRPr lang="ar-SA" sz="2800" dirty="0" smtClean="0">
              <a:cs typeface="AdvertisingExtraBold" pitchFamily="2" charset="-78"/>
            </a:endParaRPr>
          </a:p>
          <a:p>
            <a:pPr algn="ctr"/>
            <a:r>
              <a:rPr lang="ar-SA" sz="2400" dirty="0" smtClean="0">
                <a:cs typeface="AdvertisingExtraBold" pitchFamily="2" charset="-78"/>
              </a:rPr>
              <a:t>مفهوم القيم </a:t>
            </a:r>
            <a:r>
              <a:rPr lang="ar-SA" sz="2400" dirty="0">
                <a:cs typeface="AdvertisingExtraBold" pitchFamily="2" charset="-78"/>
              </a:rPr>
              <a:t>الوطنيّة هي مجموعة من المبادئ والضوابط التي تُحدّد سلوك المواطن في المجتمع الذي ينتمي إليه، وتتمثّل في محبة الوطن، والإخلاص له، والجهاد في سبيله، والسعي نحو الإصلاح، وكفّ أيدي المفسدين، والالتزام بالقواعد والقوانين، والقيام بالواجبات على أكمل وجه. </a:t>
            </a:r>
            <a:endParaRPr lang="ar-SA" sz="2400" dirty="0" smtClean="0">
              <a:cs typeface="AdvertisingExtraBold" pitchFamily="2" charset="-78"/>
            </a:endParaRPr>
          </a:p>
          <a:p>
            <a:pPr algn="ctr"/>
            <a:r>
              <a:rPr lang="ar-SA" sz="2400" dirty="0" smtClean="0">
                <a:solidFill>
                  <a:srgbClr val="FF0000"/>
                </a:solidFill>
                <a:cs typeface="AdvertisingExtraBold" pitchFamily="2" charset="-78"/>
              </a:rPr>
              <a:t>أثر </a:t>
            </a:r>
            <a:r>
              <a:rPr lang="ar-SA" sz="2400" dirty="0">
                <a:solidFill>
                  <a:srgbClr val="FF0000"/>
                </a:solidFill>
                <a:cs typeface="AdvertisingExtraBold" pitchFamily="2" charset="-78"/>
              </a:rPr>
              <a:t>القيم الوطنية على الفرد </a:t>
            </a:r>
            <a:r>
              <a:rPr lang="ar-SA" sz="2400" dirty="0">
                <a:cs typeface="AdvertisingExtraBold" pitchFamily="2" charset="-78"/>
              </a:rPr>
              <a:t>تحدّد القيم الوطنية كيفية تعامل المواطن مع وطنه ليمثّل المعنى الحقيقي للمواطنة الصالحة. تدفع المواطن للتضحية في سبيل الوطن والانتماء والولاء له . تقود المواطن للقيام بواجباته على أكمل وجه والإخلاص فيها . تدفع المواطن للالتزام بالقواعد والقوانين واحترام كرامة الوطن وصونها، ومعرفة ما له وما عليه من </a:t>
            </a:r>
            <a:r>
              <a:rPr lang="ar-SA" sz="2400" dirty="0" smtClean="0">
                <a:cs typeface="AdvertisingExtraBold" pitchFamily="2" charset="-78"/>
              </a:rPr>
              <a:t>واجبات.</a:t>
            </a:r>
            <a:endParaRPr lang="ar-SA" sz="2400" dirty="0">
              <a:cs typeface="AdvertisingExtraBold" pitchFamily="2" charset="-78"/>
            </a:endParaRPr>
          </a:p>
        </p:txBody>
      </p:sp>
    </p:spTree>
    <p:extLst>
      <p:ext uri="{BB962C8B-B14F-4D97-AF65-F5344CB8AC3E}">
        <p14:creationId xmlns:p14="http://schemas.microsoft.com/office/powerpoint/2010/main" val="1175481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0647" y="517355"/>
            <a:ext cx="9386047" cy="6001643"/>
          </a:xfrm>
          <a:prstGeom prst="rect">
            <a:avLst/>
          </a:prstGeom>
        </p:spPr>
        <p:txBody>
          <a:bodyPr wrap="square">
            <a:spAutoFit/>
          </a:bodyPr>
          <a:lstStyle/>
          <a:p>
            <a:pPr algn="ctr"/>
            <a:r>
              <a:rPr lang="ar-SA" sz="2400" dirty="0">
                <a:solidFill>
                  <a:schemeClr val="accent5">
                    <a:lumMod val="60000"/>
                    <a:lumOff val="40000"/>
                  </a:schemeClr>
                </a:solidFill>
              </a:rPr>
              <a:t>ا</a:t>
            </a:r>
            <a:r>
              <a:rPr lang="ar-SA" sz="2400" dirty="0">
                <a:solidFill>
                  <a:schemeClr val="accent5">
                    <a:lumMod val="60000"/>
                    <a:lumOff val="40000"/>
                  </a:schemeClr>
                </a:solidFill>
                <a:cs typeface="AdvertisingExtraBold" pitchFamily="2" charset="-78"/>
              </a:rPr>
              <a:t>لقيم الإنسانية </a:t>
            </a:r>
            <a:endParaRPr lang="ar-SA" sz="2400" dirty="0" smtClean="0">
              <a:solidFill>
                <a:schemeClr val="accent5">
                  <a:lumMod val="60000"/>
                  <a:lumOff val="40000"/>
                </a:schemeClr>
              </a:solidFill>
              <a:cs typeface="AdvertisingExtraBold" pitchFamily="2" charset="-78"/>
            </a:endParaRPr>
          </a:p>
          <a:p>
            <a:pPr algn="ctr"/>
            <a:r>
              <a:rPr lang="ar-SA" sz="2400" dirty="0" smtClean="0">
                <a:cs typeface="AdvertisingExtraBold" pitchFamily="2" charset="-78"/>
              </a:rPr>
              <a:t>القيم </a:t>
            </a:r>
            <a:r>
              <a:rPr lang="ar-SA" sz="2400" dirty="0">
                <a:cs typeface="AdvertisingExtraBold" pitchFamily="2" charset="-78"/>
              </a:rPr>
              <a:t>الإنسانية هي مجموعة من المبادئ الفطريّة التي تحدّد تعامل الفرد مع غيره وذلك بالخلق الحميد في التصرّف، والأسلوب اللبق في التعامل، والمحبّة الأخوية في ظلّ الفُروقات والاختلافات في الرأي، والدين، والمذهب، والعرق، والجنس، واللون دون تمييز. أثر القيم الإنسانية على الفرد تُضفي الصفاء والنقاء على الوجود الإنساني في هذا العالم الذي شابَه الكثير من الشرور، والمفاسد، والمظالم، والصراعات، التي تملأ القلوب بالضغائن، والأحقاد. تدفع الفرد لنشر المحبّة والتّسامح الحقيقية في أرجاء الأرض. تَقود الفَرد للمُبادرة في العمل التطوّعي ومساعدة الآخرين. تساعد الفرد على مواجهة التطوّرات الحياتية وتحديد المَسلك الصحيح. القيم الوطنية والإنسانية ذات ترابط عميق فيما بينها؛ فمحبّة الوطن والإخلاص له وبذل النفس فداءً لترابه يعمّق أواصر العلاقة الإنسانية النابعة من الخلق الحسن، والتعامل الطيب الذي ينتج مفهوم المواطن الصالح الذي يجمع بين القيم الوطنية في العطاء والقيم الإنسانية في المحبة والوفاء . </a:t>
            </a:r>
          </a:p>
        </p:txBody>
      </p:sp>
    </p:spTree>
    <p:extLst>
      <p:ext uri="{BB962C8B-B14F-4D97-AF65-F5344CB8AC3E}">
        <p14:creationId xmlns:p14="http://schemas.microsoft.com/office/powerpoint/2010/main" val="2796801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36176" y="458177"/>
            <a:ext cx="9265024" cy="6001643"/>
          </a:xfrm>
          <a:prstGeom prst="rect">
            <a:avLst/>
          </a:prstGeom>
        </p:spPr>
        <p:txBody>
          <a:bodyPr wrap="square">
            <a:spAutoFit/>
          </a:bodyPr>
          <a:lstStyle/>
          <a:p>
            <a:endParaRPr lang="ar-SA" sz="3200" dirty="0">
              <a:cs typeface="Bader" pitchFamily="2" charset="-78"/>
            </a:endParaRPr>
          </a:p>
          <a:p>
            <a:pPr algn="r"/>
            <a:r>
              <a:rPr lang="ar-SA" sz="3200" dirty="0">
                <a:solidFill>
                  <a:srgbClr val="C00000"/>
                </a:solidFill>
                <a:cs typeface="Bader" pitchFamily="2" charset="-78"/>
              </a:rPr>
              <a:t>تعزيز القيم في مناهـج </a:t>
            </a:r>
            <a:r>
              <a:rPr lang="ar-SA" sz="3200" dirty="0" smtClean="0">
                <a:solidFill>
                  <a:srgbClr val="C00000"/>
                </a:solidFill>
                <a:cs typeface="Bader" pitchFamily="2" charset="-78"/>
              </a:rPr>
              <a:t>التعليـم</a:t>
            </a:r>
            <a:endParaRPr lang="ar-SA" sz="3200" dirty="0">
              <a:solidFill>
                <a:srgbClr val="C00000"/>
              </a:solidFill>
              <a:cs typeface="Bader" pitchFamily="2" charset="-78"/>
            </a:endParaRPr>
          </a:p>
          <a:p>
            <a:pPr algn="r"/>
            <a:r>
              <a:rPr lang="ar-SA" sz="3200" dirty="0">
                <a:cs typeface="Bader" pitchFamily="2" charset="-78"/>
              </a:rPr>
              <a:t>تشكل القيم جزءًا مهماً من التكوين الوجداني والنفسي للمتعلم وقدرته على التكيف والتعامل مع الكثير من المواقف والأحداث في حياته الشخصية والاجتماعية . ويؤكد التربويون على أهمية البُعد الوجداني في عملية التعلم ، ويرون أن تكوين المواقف والاتجاهات من خلال القيم التي يكتسبها المتعلم خلال وجوده بالمدرسة لا تقل أهمية عن اكتساب المهارات والمعارف . ولذا تزخر معظم المواد الدراسية أهدافًا ومحتوى ـ وكذا مناشط التعلم وفعالياته ـ بالعديد من القيم والمضامين الإيجابية التي يفترض أن تتكفل المدرسة بنقلها إلى الطالب وتمكينه من تمثلها عملياً في سلوكه وحياته .</a:t>
            </a: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94129"/>
            <a:ext cx="3704664" cy="1302540"/>
          </a:xfrm>
          <a:prstGeom prst="rect">
            <a:avLst/>
          </a:prstGeom>
          <a:ln>
            <a:noFill/>
          </a:ln>
          <a:effectLst>
            <a:softEdge rad="112500"/>
          </a:effectLst>
        </p:spPr>
      </p:pic>
    </p:spTree>
    <p:extLst>
      <p:ext uri="{BB962C8B-B14F-4D97-AF65-F5344CB8AC3E}">
        <p14:creationId xmlns:p14="http://schemas.microsoft.com/office/powerpoint/2010/main" val="722492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599" y="335846"/>
            <a:ext cx="9332259" cy="5324535"/>
          </a:xfrm>
          <a:prstGeom prst="rect">
            <a:avLst/>
          </a:prstGeom>
        </p:spPr>
        <p:txBody>
          <a:bodyPr wrap="square">
            <a:spAutoFit/>
          </a:bodyPr>
          <a:lstStyle/>
          <a:p>
            <a:pPr algn="r"/>
            <a:r>
              <a:rPr lang="ar-SA" sz="2000" dirty="0">
                <a:solidFill>
                  <a:srgbClr val="C00000"/>
                </a:solidFill>
                <a:cs typeface="Bader" pitchFamily="2" charset="-78"/>
              </a:rPr>
              <a:t>الأهداف :  </a:t>
            </a:r>
          </a:p>
          <a:p>
            <a:pPr algn="r"/>
            <a:endParaRPr lang="ar-SA" sz="2000" dirty="0">
              <a:cs typeface="Bader" pitchFamily="2" charset="-78"/>
            </a:endParaRPr>
          </a:p>
          <a:p>
            <a:pPr algn="r"/>
            <a:r>
              <a:rPr lang="ar-SA" sz="2000" dirty="0">
                <a:cs typeface="Bader" pitchFamily="2" charset="-78"/>
              </a:rPr>
              <a:t>1.     وضع الأسس والمبادئ الموجهة لتعليم القيم والأساليب المعززة لها في مدارس التعليم العام .</a:t>
            </a:r>
          </a:p>
          <a:p>
            <a:pPr algn="r"/>
            <a:endParaRPr lang="ar-SA" sz="2000" dirty="0">
              <a:cs typeface="Bader" pitchFamily="2" charset="-78"/>
            </a:endParaRPr>
          </a:p>
          <a:p>
            <a:pPr algn="r"/>
            <a:r>
              <a:rPr lang="ar-SA" sz="2000" dirty="0">
                <a:cs typeface="Bader" pitchFamily="2" charset="-78"/>
              </a:rPr>
              <a:t>2.     تحديد مجموعة من القيم التربوية لتضمينها مناهج التعليم العام .</a:t>
            </a:r>
          </a:p>
          <a:p>
            <a:pPr algn="r"/>
            <a:endParaRPr lang="ar-SA" sz="2000" dirty="0">
              <a:cs typeface="Bader" pitchFamily="2" charset="-78"/>
            </a:endParaRPr>
          </a:p>
          <a:p>
            <a:pPr algn="r"/>
            <a:r>
              <a:rPr lang="ar-SA" sz="2000" dirty="0">
                <a:cs typeface="Bader" pitchFamily="2" charset="-78"/>
              </a:rPr>
              <a:t>3.     تنمية وتعزيز التربية القيمية في مدارس التعليم العام .</a:t>
            </a:r>
          </a:p>
          <a:p>
            <a:pPr algn="r"/>
            <a:endParaRPr lang="ar-SA" sz="2000" dirty="0">
              <a:cs typeface="Bader" pitchFamily="2" charset="-78"/>
            </a:endParaRPr>
          </a:p>
          <a:p>
            <a:pPr algn="r"/>
            <a:r>
              <a:rPr lang="ar-SA" sz="2000" dirty="0">
                <a:cs typeface="Bader" pitchFamily="2" charset="-78"/>
              </a:rPr>
              <a:t>4.     تفعيل دور مدارس التعليم العام والمجتمع المحلي في تعزيز القيم التربوية التي تتضمنها مناهج التعليم .</a:t>
            </a:r>
          </a:p>
          <a:p>
            <a:pPr algn="r"/>
            <a:endParaRPr lang="ar-SA" sz="2000" dirty="0">
              <a:cs typeface="Bader" pitchFamily="2" charset="-78"/>
            </a:endParaRPr>
          </a:p>
          <a:p>
            <a:pPr algn="r"/>
            <a:r>
              <a:rPr lang="ar-SA" sz="2000" dirty="0">
                <a:solidFill>
                  <a:srgbClr val="C00000"/>
                </a:solidFill>
                <a:cs typeface="Bader" pitchFamily="2" charset="-78"/>
              </a:rPr>
              <a:t>الفئة المستهدفة : </a:t>
            </a:r>
          </a:p>
          <a:p>
            <a:pPr algn="r"/>
            <a:endParaRPr lang="ar-SA" sz="2000" dirty="0">
              <a:cs typeface="Bader" pitchFamily="2" charset="-78"/>
            </a:endParaRPr>
          </a:p>
          <a:p>
            <a:pPr algn="r"/>
            <a:r>
              <a:rPr lang="ar-SA" sz="2000" dirty="0">
                <a:cs typeface="Bader" pitchFamily="2" charset="-78"/>
              </a:rPr>
              <a:t>1.     مدارس التعليم العام والمجتمع المحلي بالدول الأعضاء بالمكتب .</a:t>
            </a:r>
          </a:p>
          <a:p>
            <a:pPr algn="r"/>
            <a:endParaRPr lang="ar-SA" sz="2000" dirty="0">
              <a:cs typeface="Bader" pitchFamily="2" charset="-78"/>
            </a:endParaRPr>
          </a:p>
          <a:p>
            <a:pPr algn="r"/>
            <a:r>
              <a:rPr lang="ar-SA" sz="2000" dirty="0">
                <a:cs typeface="Bader" pitchFamily="2" charset="-78"/>
              </a:rPr>
              <a:t>2.      الطلاب والمعلمون والمشرفون التربويون ومديرو المدارس والمختصون في المناهج ، ومؤسسات إعداد المعلمين </a:t>
            </a:r>
          </a:p>
        </p:txBody>
      </p:sp>
    </p:spTree>
    <p:extLst>
      <p:ext uri="{BB962C8B-B14F-4D97-AF65-F5344CB8AC3E}">
        <p14:creationId xmlns:p14="http://schemas.microsoft.com/office/powerpoint/2010/main" val="3930169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4129" y="0"/>
            <a:ext cx="9587753" cy="7109639"/>
          </a:xfrm>
          <a:prstGeom prst="rect">
            <a:avLst/>
          </a:prstGeom>
        </p:spPr>
        <p:txBody>
          <a:bodyPr wrap="square">
            <a:spAutoFit/>
          </a:bodyPr>
          <a:lstStyle/>
          <a:p>
            <a:pPr algn="r"/>
            <a:r>
              <a:rPr lang="ar-SA" sz="2000" dirty="0">
                <a:solidFill>
                  <a:schemeClr val="accent5"/>
                </a:solidFill>
              </a:rPr>
              <a:t>ا</a:t>
            </a:r>
            <a:r>
              <a:rPr lang="ar-SA" sz="2000" dirty="0">
                <a:solidFill>
                  <a:schemeClr val="accent5"/>
                </a:solidFill>
                <a:cs typeface="AdvertisingExtraBold" pitchFamily="2" charset="-78"/>
              </a:rPr>
              <a:t>لنشاطات وآليات التنفيذ :</a:t>
            </a:r>
            <a:r>
              <a:rPr lang="ar-SA" sz="2000" dirty="0">
                <a:cs typeface="AdvertisingExtraBold" pitchFamily="2" charset="-78"/>
              </a:rPr>
              <a:t>‏</a:t>
            </a:r>
          </a:p>
          <a:p>
            <a:pPr algn="r"/>
            <a:endParaRPr lang="ar-SA" sz="2000" dirty="0">
              <a:cs typeface="AdvertisingExtraBold" pitchFamily="2" charset="-78"/>
            </a:endParaRPr>
          </a:p>
          <a:p>
            <a:pPr algn="r"/>
            <a:r>
              <a:rPr lang="ar-SA" sz="2000" dirty="0">
                <a:cs typeface="AdvertisingExtraBold" pitchFamily="2" charset="-78"/>
              </a:rPr>
              <a:t>‏1. </a:t>
            </a:r>
            <a:r>
              <a:rPr lang="ar-SA" sz="2000" dirty="0" smtClean="0">
                <a:cs typeface="AdvertisingExtraBold" pitchFamily="2" charset="-78"/>
              </a:rPr>
              <a:t>إجراء </a:t>
            </a:r>
            <a:r>
              <a:rPr lang="ar-SA" sz="2000" dirty="0">
                <a:cs typeface="AdvertisingExtraBold" pitchFamily="2" charset="-78"/>
              </a:rPr>
              <a:t>دراسة مسحية عن التجارب والممارسات </a:t>
            </a:r>
            <a:r>
              <a:rPr lang="ar-SA" sz="2000" dirty="0" smtClean="0">
                <a:cs typeface="AdvertisingExtraBold" pitchFamily="2" charset="-78"/>
              </a:rPr>
              <a:t>الإقليمية بين الطالبات.‏</a:t>
            </a:r>
            <a:endParaRPr lang="ar-SA" sz="2000" dirty="0">
              <a:cs typeface="AdvertisingExtraBold" pitchFamily="2" charset="-78"/>
            </a:endParaRPr>
          </a:p>
          <a:p>
            <a:pPr algn="r"/>
            <a:endParaRPr lang="ar-SA" sz="2000" dirty="0">
              <a:cs typeface="AdvertisingExtraBold" pitchFamily="2" charset="-78"/>
            </a:endParaRPr>
          </a:p>
          <a:p>
            <a:pPr algn="r"/>
            <a:r>
              <a:rPr lang="ar-SA" sz="2000" dirty="0">
                <a:cs typeface="AdvertisingExtraBold" pitchFamily="2" charset="-78"/>
              </a:rPr>
              <a:t>‏2. </a:t>
            </a:r>
            <a:r>
              <a:rPr lang="ar-SA" sz="2000" dirty="0" smtClean="0">
                <a:cs typeface="AdvertisingExtraBold" pitchFamily="2" charset="-78"/>
              </a:rPr>
              <a:t>إعداد </a:t>
            </a:r>
            <a:r>
              <a:rPr lang="ar-SA" sz="2000" dirty="0">
                <a:cs typeface="AdvertisingExtraBold" pitchFamily="2" charset="-78"/>
              </a:rPr>
              <a:t>إطار عام للتربية القيمية يشتمل على : ( الكفايات ‏المناسبة لتنمية التربية القيمية لدى </a:t>
            </a:r>
            <a:r>
              <a:rPr lang="ar-SA" sz="2000" dirty="0" smtClean="0">
                <a:cs typeface="AdvertisingExtraBold" pitchFamily="2" charset="-78"/>
              </a:rPr>
              <a:t>طالبات التعليم </a:t>
            </a:r>
            <a:r>
              <a:rPr lang="ar-SA" sz="2000" dirty="0">
                <a:cs typeface="AdvertisingExtraBold" pitchFamily="2" charset="-78"/>
              </a:rPr>
              <a:t>العام حسب ‏المراحل الدراسية ـ توصيف للقيم المقترح تنميتها وأهميتها ‏ودورها في الحياة ـ كيفية بناء منظومة القيم ـ آليات تضمينها ‏المناهج ـ أساليب تدريسها وقياس </a:t>
            </a:r>
            <a:r>
              <a:rPr lang="ar-SA" sz="2000" dirty="0" smtClean="0">
                <a:cs typeface="AdvertisingExtraBold" pitchFamily="2" charset="-78"/>
              </a:rPr>
              <a:t>مدى </a:t>
            </a:r>
            <a:r>
              <a:rPr lang="ar-SA" sz="2000" dirty="0">
                <a:cs typeface="AdvertisingExtraBold" pitchFamily="2" charset="-78"/>
              </a:rPr>
              <a:t>تحقيقها ـ أدلة ‏بالفعاليات وأمثلة من النشاطات التي يمكن أن تنفذها المدارس في ‏مجال التربية القيمية ) .‏</a:t>
            </a:r>
          </a:p>
          <a:p>
            <a:pPr algn="r"/>
            <a:endParaRPr lang="ar-SA" sz="2000" dirty="0">
              <a:cs typeface="AdvertisingExtraBold" pitchFamily="2" charset="-78"/>
            </a:endParaRPr>
          </a:p>
          <a:p>
            <a:pPr algn="r"/>
            <a:r>
              <a:rPr lang="ar-SA" sz="2000" dirty="0">
                <a:cs typeface="AdvertisingExtraBold" pitchFamily="2" charset="-78"/>
              </a:rPr>
              <a:t>‏3. </a:t>
            </a:r>
            <a:r>
              <a:rPr lang="ar-SA" sz="2000" dirty="0" smtClean="0">
                <a:cs typeface="AdvertisingExtraBold" pitchFamily="2" charset="-78"/>
              </a:rPr>
              <a:t>إنتاج </a:t>
            </a:r>
            <a:r>
              <a:rPr lang="ar-SA" sz="2000" dirty="0">
                <a:cs typeface="AdvertisingExtraBold" pitchFamily="2" charset="-78"/>
              </a:rPr>
              <a:t>مواد توعوية تثقيفية لتعزيز تعليم القيم واكتسابها ( ‏لمدارس التعليم العام ، والمجتمع المحلي ) .‏</a:t>
            </a:r>
          </a:p>
          <a:p>
            <a:pPr algn="r"/>
            <a:endParaRPr lang="ar-SA" sz="2000" dirty="0">
              <a:cs typeface="AdvertisingExtraBold" pitchFamily="2" charset="-78"/>
            </a:endParaRPr>
          </a:p>
          <a:p>
            <a:pPr algn="r"/>
            <a:r>
              <a:rPr lang="ar-SA" sz="2000" dirty="0">
                <a:cs typeface="AdvertisingExtraBold" pitchFamily="2" charset="-78"/>
              </a:rPr>
              <a:t>‏</a:t>
            </a:r>
            <a:r>
              <a:rPr lang="ar-SA" sz="2000" dirty="0" smtClean="0">
                <a:cs typeface="AdvertisingExtraBold" pitchFamily="2" charset="-78"/>
              </a:rPr>
              <a:t>4.إعداد </a:t>
            </a:r>
            <a:r>
              <a:rPr lang="ar-SA" sz="2000" dirty="0">
                <a:cs typeface="AdvertisingExtraBold" pitchFamily="2" charset="-78"/>
              </a:rPr>
              <a:t>حقيبة تدريبية حول آليات تطبيق التربية القيمية في ‏المجتمع المدرسي .‏</a:t>
            </a:r>
          </a:p>
          <a:p>
            <a:pPr algn="r"/>
            <a:endParaRPr lang="ar-SA" sz="2000" dirty="0">
              <a:cs typeface="AdvertisingExtraBold" pitchFamily="2" charset="-78"/>
            </a:endParaRPr>
          </a:p>
          <a:p>
            <a:pPr algn="r"/>
            <a:r>
              <a:rPr lang="ar-SA" sz="2000" dirty="0">
                <a:cs typeface="AdvertisingExtraBold" pitchFamily="2" charset="-78"/>
              </a:rPr>
              <a:t>‏5.   عقد ندوة للمختصين من وزارات التربية ، ومؤسسات ‏إعداد المعلمين ، وأجهزة الإعلام لمناقشة الإطار العام والمواد ‏الإعلامية والحقيبة التدريبية واعتماد العمل بها .‏</a:t>
            </a:r>
          </a:p>
          <a:p>
            <a:pPr algn="r"/>
            <a:endParaRPr lang="ar-SA" sz="2000" dirty="0">
              <a:cs typeface="AdvertisingExtraBold" pitchFamily="2" charset="-78"/>
            </a:endParaRPr>
          </a:p>
          <a:p>
            <a:pPr algn="r"/>
            <a:r>
              <a:rPr lang="ar-SA" sz="2000" dirty="0">
                <a:cs typeface="AdvertisingExtraBold" pitchFamily="2" charset="-78"/>
              </a:rPr>
              <a:t>‏6. </a:t>
            </a:r>
            <a:r>
              <a:rPr lang="ar-SA" sz="2000" dirty="0" smtClean="0">
                <a:cs typeface="AdvertisingExtraBold" pitchFamily="2" charset="-78"/>
              </a:rPr>
              <a:t>عقد </a:t>
            </a:r>
            <a:r>
              <a:rPr lang="ar-SA" sz="2000" dirty="0">
                <a:cs typeface="AdvertisingExtraBold" pitchFamily="2" charset="-78"/>
              </a:rPr>
              <a:t>ورش عمل </a:t>
            </a:r>
            <a:r>
              <a:rPr lang="ar-SA" sz="2000" dirty="0" smtClean="0">
                <a:cs typeface="AdvertisingExtraBold" pitchFamily="2" charset="-78"/>
              </a:rPr>
              <a:t>الأعضاء </a:t>
            </a:r>
            <a:r>
              <a:rPr lang="ar-SA" sz="2000" dirty="0">
                <a:cs typeface="AdvertisingExtraBold" pitchFamily="2" charset="-78"/>
              </a:rPr>
              <a:t>للمعلمين </a:t>
            </a:r>
            <a:r>
              <a:rPr lang="ar-SA" sz="2000" dirty="0" smtClean="0">
                <a:cs typeface="AdvertisingExtraBold" pitchFamily="2" charset="-78"/>
              </a:rPr>
              <a:t>وقادة ‏</a:t>
            </a:r>
            <a:r>
              <a:rPr lang="ar-SA" sz="2000" dirty="0">
                <a:cs typeface="AdvertisingExtraBold" pitchFamily="2" charset="-78"/>
              </a:rPr>
              <a:t>المدارس والمشرفين التربويين والمختصين بالمناهج للتدرب ‏على تفعيل الإطار العام للتربية القيمية ، والاستفادة من المواد ‏التوعوية واستخدام الحقيبة التدريبية </a:t>
            </a:r>
            <a:r>
              <a:rPr lang="ar-SA" sz="2000" dirty="0"/>
              <a:t>.</a:t>
            </a:r>
            <a:r>
              <a:rPr lang="ar-SA" dirty="0"/>
              <a:t>‏</a:t>
            </a:r>
          </a:p>
          <a:p>
            <a:endParaRPr lang="ar-SA" dirty="0"/>
          </a:p>
          <a:p>
            <a:r>
              <a:rPr lang="ar-SA" dirty="0"/>
              <a:t>‏ ‏</a:t>
            </a:r>
          </a:p>
        </p:txBody>
      </p:sp>
    </p:spTree>
    <p:extLst>
      <p:ext uri="{BB962C8B-B14F-4D97-AF65-F5344CB8AC3E}">
        <p14:creationId xmlns:p14="http://schemas.microsoft.com/office/powerpoint/2010/main" val="2852195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174</TotalTime>
  <Words>1029</Words>
  <Application>Microsoft Office PowerPoint</Application>
  <PresentationFormat>ملء الشاشة</PresentationFormat>
  <Paragraphs>84</Paragraphs>
  <Slides>13</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13</vt:i4>
      </vt:variant>
    </vt:vector>
  </HeadingPairs>
  <TitlesOfParts>
    <vt:vector size="21" baseType="lpstr">
      <vt:lpstr>AdvertisingExtraBold</vt:lpstr>
      <vt:lpstr>AL-Hosam</vt:lpstr>
      <vt:lpstr>Arial</vt:lpstr>
      <vt:lpstr>Bader</vt:lpstr>
      <vt:lpstr>Tahoma</vt:lpstr>
      <vt:lpstr>Trebuchet MS</vt:lpstr>
      <vt:lpstr>Wingdings 3</vt:lpstr>
      <vt:lpstr>واجهة</vt:lpstr>
      <vt:lpstr>                      لقاء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لقاء</dc:title>
  <dc:creator>شوق مسرحي</dc:creator>
  <cp:lastModifiedBy>shoog</cp:lastModifiedBy>
  <cp:revision>19</cp:revision>
  <dcterms:created xsi:type="dcterms:W3CDTF">2018-09-20T08:52:31Z</dcterms:created>
  <dcterms:modified xsi:type="dcterms:W3CDTF">2019-02-18T07:05:58Z</dcterms:modified>
</cp:coreProperties>
</file>