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64" r:id="rId5"/>
    <p:sldId id="265" r:id="rId6"/>
    <p:sldId id="267" r:id="rId7"/>
    <p:sldId id="259" r:id="rId8"/>
    <p:sldId id="260" r:id="rId9"/>
    <p:sldId id="274" r:id="rId10"/>
    <p:sldId id="261" r:id="rId11"/>
    <p:sldId id="266" r:id="rId12"/>
    <p:sldId id="273"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D177D9EF-C2CF-4223-9CE4-BF052D43B042}" type="datetimeFigureOut">
              <a:rPr lang="ar-SA" smtClean="0"/>
              <a:t>13/06/40</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6078366-6A6C-440A-9895-6DAA7D1B73E3}" type="slidenum">
              <a:rPr lang="ar-SA" smtClean="0"/>
              <a:t>‹#›</a:t>
            </a:fld>
            <a:endParaRPr lang="ar-SA"/>
          </a:p>
        </p:txBody>
      </p:sp>
    </p:spTree>
    <p:extLst>
      <p:ext uri="{BB962C8B-B14F-4D97-AF65-F5344CB8AC3E}">
        <p14:creationId xmlns:p14="http://schemas.microsoft.com/office/powerpoint/2010/main" val="234579232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86078366-6A6C-440A-9895-6DAA7D1B73E3}" type="slidenum">
              <a:rPr lang="ar-SA" smtClean="0"/>
              <a:t>2</a:t>
            </a:fld>
            <a:endParaRPr lang="ar-SA"/>
          </a:p>
        </p:txBody>
      </p:sp>
    </p:spTree>
    <p:extLst>
      <p:ext uri="{BB962C8B-B14F-4D97-AF65-F5344CB8AC3E}">
        <p14:creationId xmlns:p14="http://schemas.microsoft.com/office/powerpoint/2010/main" val="2406994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ar-SA" smtClean="0"/>
              <a:t>انقر لتحرير نمط العنوان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2/18/2019</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2/18/2019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64024" y="1237129"/>
            <a:ext cx="8009979" cy="1805175"/>
          </a:xfrm>
        </p:spPr>
        <p:txBody>
          <a:bodyPr/>
          <a:lstStyle/>
          <a:p>
            <a:pPr algn="ctr"/>
            <a:r>
              <a:rPr lang="ar-SA" dirty="0" smtClean="0">
                <a:solidFill>
                  <a:schemeClr val="accent2">
                    <a:lumMod val="75000"/>
                  </a:schemeClr>
                </a:solidFill>
                <a:cs typeface="HeshamNormal" pitchFamily="2" charset="-78"/>
              </a:rPr>
              <a:t>التدريس المتمايز في</a:t>
            </a:r>
            <a:br>
              <a:rPr lang="ar-SA" dirty="0" smtClean="0">
                <a:solidFill>
                  <a:schemeClr val="accent2">
                    <a:lumMod val="75000"/>
                  </a:schemeClr>
                </a:solidFill>
                <a:cs typeface="HeshamNormal" pitchFamily="2" charset="-78"/>
              </a:rPr>
            </a:br>
            <a:r>
              <a:rPr lang="ar-SA" dirty="0" smtClean="0">
                <a:solidFill>
                  <a:schemeClr val="accent2">
                    <a:lumMod val="75000"/>
                  </a:schemeClr>
                </a:solidFill>
                <a:cs typeface="HeshamNormal" pitchFamily="2" charset="-78"/>
              </a:rPr>
              <a:t> مادة التربية الأسرية</a:t>
            </a:r>
            <a:endParaRPr lang="ar-SA" dirty="0">
              <a:solidFill>
                <a:schemeClr val="accent2">
                  <a:lumMod val="75000"/>
                </a:schemeClr>
              </a:solidFill>
              <a:cs typeface="HeshamNormal" pitchFamily="2" charset="-78"/>
            </a:endParaRPr>
          </a:p>
        </p:txBody>
      </p:sp>
      <p:sp>
        <p:nvSpPr>
          <p:cNvPr id="3" name="عنوان فرعي 2"/>
          <p:cNvSpPr>
            <a:spLocks noGrp="1"/>
          </p:cNvSpPr>
          <p:nvPr>
            <p:ph type="subTitle" idx="1"/>
          </p:nvPr>
        </p:nvSpPr>
        <p:spPr>
          <a:xfrm>
            <a:off x="1264024" y="3943257"/>
            <a:ext cx="7766936" cy="2081026"/>
          </a:xfrm>
        </p:spPr>
        <p:txBody>
          <a:bodyPr>
            <a:noAutofit/>
          </a:bodyPr>
          <a:lstStyle/>
          <a:p>
            <a:pPr algn="ctr"/>
            <a:r>
              <a:rPr lang="ar-SA" sz="4000" dirty="0" smtClean="0">
                <a:solidFill>
                  <a:schemeClr val="accent1">
                    <a:lumMod val="75000"/>
                  </a:schemeClr>
                </a:solidFill>
                <a:cs typeface="HeshamNormal" pitchFamily="2" charset="-78"/>
              </a:rPr>
              <a:t>اعداد وتنفيذ مشرفات التربية الأسرية </a:t>
            </a:r>
          </a:p>
          <a:p>
            <a:pPr algn="ctr"/>
            <a:r>
              <a:rPr lang="ar-SA" sz="4000" dirty="0" smtClean="0">
                <a:solidFill>
                  <a:schemeClr val="accent1">
                    <a:lumMod val="75000"/>
                  </a:schemeClr>
                </a:solidFill>
                <a:cs typeface="HeshamNormal" pitchFamily="2" charset="-78"/>
              </a:rPr>
              <a:t>شوق عقيل مسرحي</a:t>
            </a:r>
          </a:p>
          <a:p>
            <a:pPr algn="ctr"/>
            <a:r>
              <a:rPr lang="ar-SA" sz="4000" dirty="0" smtClean="0">
                <a:solidFill>
                  <a:schemeClr val="accent1">
                    <a:lumMod val="75000"/>
                  </a:schemeClr>
                </a:solidFill>
                <a:cs typeface="HeshamNormal" pitchFamily="2" charset="-78"/>
              </a:rPr>
              <a:t>سميرة عمر جابري</a:t>
            </a:r>
            <a:endParaRPr lang="ar-SA" sz="4000" dirty="0">
              <a:solidFill>
                <a:schemeClr val="accent1">
                  <a:lumMod val="75000"/>
                </a:schemeClr>
              </a:solidFill>
              <a:cs typeface="HeshamNormal" pitchFamily="2" charset="-78"/>
            </a:endParaRPr>
          </a:p>
        </p:txBody>
      </p:sp>
    </p:spTree>
    <p:extLst>
      <p:ext uri="{BB962C8B-B14F-4D97-AF65-F5344CB8AC3E}">
        <p14:creationId xmlns:p14="http://schemas.microsoft.com/office/powerpoint/2010/main" val="493294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4130" y="0"/>
            <a:ext cx="9910483" cy="6466899"/>
          </a:xfrm>
          <a:prstGeom prst="rect">
            <a:avLst/>
          </a:prstGeom>
          <a:noFill/>
        </p:spPr>
        <p:txBody>
          <a:bodyPr wrap="square" rtlCol="1">
            <a:spAutoFit/>
          </a:bodyPr>
          <a:lstStyle/>
          <a:p>
            <a:pPr algn="ctr" rtl="1">
              <a:lnSpc>
                <a:spcPct val="107000"/>
              </a:lnSpc>
              <a:spcAft>
                <a:spcPts val="800"/>
              </a:spcAft>
            </a:pPr>
            <a:r>
              <a:rPr lang="ar-SA" sz="4800" dirty="0">
                <a:solidFill>
                  <a:srgbClr val="C00000"/>
                </a:solidFill>
                <a:latin typeface="Calibri" panose="020F0502020204030204" pitchFamily="34" charset="0"/>
                <a:ea typeface="Calibri" panose="020F0502020204030204" pitchFamily="34" charset="0"/>
                <a:cs typeface="Arial" panose="020B0604020202020204" pitchFamily="34" charset="0"/>
              </a:rPr>
              <a:t>مبررات التدريس المتمايز.</a:t>
            </a:r>
            <a:endParaRPr lang="en-US" sz="4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dirty="0">
                <a:latin typeface="Calibri" panose="020F0502020204030204" pitchFamily="34" charset="0"/>
                <a:ea typeface="Calibri" panose="020F0502020204030204" pitchFamily="34" charset="0"/>
                <a:cs typeface="Arial" panose="020B0604020202020204" pitchFamily="34" charset="0"/>
              </a:rPr>
              <a:t>إن للطلاب قدرات مختلفة, واهتمامات, ودوافع، إن تقديم تعليم متمايز لهم يعتمد على ضرورة معرفة كل طالب وعلى قدرة المعلم </a:t>
            </a:r>
            <a:r>
              <a:rPr lang="ar-SA" sz="2800" dirty="0" smtClean="0">
                <a:latin typeface="Calibri" panose="020F0502020204030204" pitchFamily="34" charset="0"/>
                <a:ea typeface="Calibri" panose="020F0502020204030204" pitchFamily="34" charset="0"/>
                <a:cs typeface="Arial" panose="020B0604020202020204" pitchFamily="34" charset="0"/>
              </a:rPr>
              <a:t>في معرفة </a:t>
            </a:r>
            <a:r>
              <a:rPr lang="ar-SA" sz="2800" dirty="0" err="1">
                <a:latin typeface="Calibri" panose="020F0502020204030204" pitchFamily="34" charset="0"/>
                <a:ea typeface="Calibri" panose="020F0502020204030204" pitchFamily="34" charset="0"/>
                <a:cs typeface="Arial" panose="020B0604020202020204" pitchFamily="34" charset="0"/>
              </a:rPr>
              <a:t>إستراتيجيات</a:t>
            </a:r>
            <a:r>
              <a:rPr lang="ar-SA" sz="2800" dirty="0">
                <a:latin typeface="Calibri" panose="020F0502020204030204" pitchFamily="34" charset="0"/>
                <a:ea typeface="Calibri" panose="020F0502020204030204" pitchFamily="34" charset="0"/>
                <a:cs typeface="Arial" panose="020B0604020202020204" pitchFamily="34" charset="0"/>
              </a:rPr>
              <a:t> ملائمة لتدريس كل طالب فليس هناك طريقه واحدة للتدريس، حيث إن كل طالب يأتي إلى المدرسة محملاً بخبرات مختلفة وثقافات متنوعة من بيئات مختلفة، </a:t>
            </a:r>
            <a:r>
              <a:rPr lang="ar-SA" sz="2800" dirty="0" smtClean="0">
                <a:latin typeface="Calibri" panose="020F0502020204030204" pitchFamily="34" charset="0"/>
                <a:ea typeface="Calibri" panose="020F0502020204030204" pitchFamily="34" charset="0"/>
                <a:cs typeface="Arial" panose="020B0604020202020204" pitchFamily="34" charset="0"/>
              </a:rPr>
              <a:t>وهذه </a:t>
            </a:r>
            <a:r>
              <a:rPr lang="ar-SA" sz="2800" dirty="0">
                <a:latin typeface="Calibri" panose="020F0502020204030204" pitchFamily="34" charset="0"/>
                <a:ea typeface="Calibri" panose="020F0502020204030204" pitchFamily="34" charset="0"/>
                <a:cs typeface="Arial" panose="020B0604020202020204" pitchFamily="34" charset="0"/>
              </a:rPr>
              <a:t>الاختلافات قد تكون نتيجة لاختلافات في البيئة المنزلية أو في الثقافة أو في الخبرات أو في الاستجابة لمتطلبات الدارسة أو في عمليات </a:t>
            </a:r>
            <a:r>
              <a:rPr lang="ar-SA" sz="2800" dirty="0" smtClean="0">
                <a:latin typeface="Calibri" panose="020F0502020204030204" pitchFamily="34" charset="0"/>
                <a:ea typeface="Calibri" panose="020F0502020204030204" pitchFamily="34" charset="0"/>
                <a:cs typeface="Arial" panose="020B0604020202020204" pitchFamily="34" charset="0"/>
              </a:rPr>
              <a:t>الإدراك </a:t>
            </a:r>
            <a:r>
              <a:rPr lang="ar-SA" sz="2800" dirty="0">
                <a:latin typeface="Calibri" panose="020F0502020204030204" pitchFamily="34" charset="0"/>
                <a:ea typeface="Calibri" panose="020F0502020204030204" pitchFamily="34" charset="0"/>
                <a:cs typeface="Arial" panose="020B0604020202020204" pitchFamily="34" charset="0"/>
              </a:rPr>
              <a:t>عند الطالب. ومن هنا قد تنحصر المبررات بشكل عام في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dirty="0">
                <a:latin typeface="Calibri" panose="020F0502020204030204" pitchFamily="34" charset="0"/>
                <a:ea typeface="Calibri" panose="020F0502020204030204" pitchFamily="34" charset="0"/>
                <a:cs typeface="Arial" panose="020B0604020202020204" pitchFamily="34" charset="0"/>
              </a:rPr>
              <a:t>1- مناهج التعليم العام</a:t>
            </a:r>
            <a:r>
              <a:rPr lang="ar-SA" sz="2800" dirty="0" smtClean="0">
                <a:latin typeface="Calibri" panose="020F0502020204030204" pitchFamily="34" charset="0"/>
                <a:ea typeface="Calibri" panose="020F0502020204030204" pitchFamily="34" charset="0"/>
                <a:cs typeface="Arial" panose="020B0604020202020204" pitchFamily="34" charset="0"/>
              </a:rPr>
              <a:t>.                          2- </a:t>
            </a:r>
            <a:r>
              <a:rPr lang="ar-SA" sz="2800" dirty="0">
                <a:latin typeface="Calibri" panose="020F0502020204030204" pitchFamily="34" charset="0"/>
                <a:ea typeface="Calibri" panose="020F0502020204030204" pitchFamily="34" charset="0"/>
                <a:cs typeface="Arial" panose="020B0604020202020204" pitchFamily="34" charset="0"/>
              </a:rPr>
              <a:t>الفروق الفردية.</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dirty="0">
                <a:latin typeface="Calibri" panose="020F0502020204030204" pitchFamily="34" charset="0"/>
                <a:ea typeface="Calibri" panose="020F0502020204030204" pitchFamily="34" charset="0"/>
                <a:cs typeface="Arial" panose="020B0604020202020204" pitchFamily="34" charset="0"/>
              </a:rPr>
              <a:t>3- التربية حق للجميع</a:t>
            </a:r>
            <a:r>
              <a:rPr lang="ar-SA" sz="2800" dirty="0" smtClean="0">
                <a:latin typeface="Calibri" panose="020F0502020204030204" pitchFamily="34" charset="0"/>
                <a:ea typeface="Calibri" panose="020F0502020204030204" pitchFamily="34" charset="0"/>
                <a:cs typeface="Arial" panose="020B0604020202020204" pitchFamily="34" charset="0"/>
              </a:rPr>
              <a:t>.                          4- </a:t>
            </a:r>
            <a:r>
              <a:rPr lang="ar-SA" sz="2800" dirty="0">
                <a:latin typeface="Calibri" panose="020F0502020204030204" pitchFamily="34" charset="0"/>
                <a:ea typeface="Calibri" panose="020F0502020204030204" pitchFamily="34" charset="0"/>
                <a:cs typeface="Arial" panose="020B0604020202020204" pitchFamily="34" charset="0"/>
              </a:rPr>
              <a:t>تنمية المجتمع واجب على الجميع.</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dirty="0">
                <a:latin typeface="Calibri" panose="020F0502020204030204" pitchFamily="34" charset="0"/>
                <a:ea typeface="Calibri" panose="020F0502020204030204" pitchFamily="34" charset="0"/>
                <a:cs typeface="Arial" panose="020B0604020202020204" pitchFamily="34" charset="0"/>
              </a:rPr>
              <a:t>5- تكافؤ الفرص أمام </a:t>
            </a:r>
            <a:r>
              <a:rPr lang="ar-SA" sz="2800" dirty="0" smtClean="0">
                <a:latin typeface="Calibri" panose="020F0502020204030204" pitchFamily="34" charset="0"/>
                <a:ea typeface="Calibri" panose="020F0502020204030204" pitchFamily="34" charset="0"/>
                <a:cs typeface="Arial" panose="020B0604020202020204" pitchFamily="34" charset="0"/>
              </a:rPr>
              <a:t>الطلبة</a:t>
            </a:r>
            <a:r>
              <a:rPr lang="ar-SA" sz="2800" dirty="0">
                <a:latin typeface="Calibri" panose="020F0502020204030204" pitchFamily="34" charset="0"/>
                <a:ea typeface="Calibri" panose="020F0502020204030204" pitchFamily="34" charset="0"/>
                <a:cs typeface="Arial" panose="020B0604020202020204" pitchFamily="34" charset="0"/>
              </a:rPr>
              <a:t> </a:t>
            </a:r>
            <a:r>
              <a:rPr lang="ar-SA" sz="2800" dirty="0" smtClean="0">
                <a:latin typeface="Calibri" panose="020F0502020204030204" pitchFamily="34" charset="0"/>
                <a:ea typeface="Calibri" panose="020F0502020204030204" pitchFamily="34" charset="0"/>
                <a:cs typeface="Arial" panose="020B0604020202020204" pitchFamily="34" charset="0"/>
              </a:rPr>
              <a:t>                   6- </a:t>
            </a:r>
            <a:r>
              <a:rPr lang="ar-SA" sz="2800" dirty="0">
                <a:latin typeface="Calibri" panose="020F0502020204030204" pitchFamily="34" charset="0"/>
                <a:ea typeface="Calibri" panose="020F0502020204030204" pitchFamily="34" charset="0"/>
                <a:cs typeface="Arial" panose="020B0604020202020204" pitchFamily="34" charset="0"/>
              </a:rPr>
              <a:t>العدالة بين الطلاب.</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dirty="0">
                <a:latin typeface="Calibri" panose="020F0502020204030204" pitchFamily="34" charset="0"/>
                <a:ea typeface="Calibri" panose="020F0502020204030204" pitchFamily="34" charset="0"/>
                <a:cs typeface="Arial" panose="020B0604020202020204" pitchFamily="34" charset="0"/>
              </a:rPr>
              <a:t>7- النمو المتوازن للفئة العمرية </a:t>
            </a:r>
            <a:r>
              <a:rPr lang="ar-SA" sz="2800" dirty="0" smtClean="0">
                <a:latin typeface="Calibri" panose="020F0502020204030204" pitchFamily="34" charset="0"/>
                <a:ea typeface="Calibri" panose="020F0502020204030204" pitchFamily="34" charset="0"/>
                <a:cs typeface="Arial" panose="020B0604020202020204" pitchFamily="34" charset="0"/>
              </a:rPr>
              <a:t>للطلاب       8-العلوم </a:t>
            </a:r>
            <a:r>
              <a:rPr lang="ar-SA" sz="2800" dirty="0">
                <a:latin typeface="Calibri" panose="020F0502020204030204" pitchFamily="34" charset="0"/>
                <a:ea typeface="Calibri" panose="020F0502020204030204" pitchFamily="34" charset="0"/>
                <a:cs typeface="Arial" panose="020B0604020202020204" pitchFamily="34" charset="0"/>
              </a:rPr>
              <a:t>التربوية : تصميم التدريس.</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8795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024" y="184696"/>
            <a:ext cx="9601199" cy="6494920"/>
          </a:xfrm>
          <a:prstGeom prst="rect">
            <a:avLst/>
          </a:prstGeom>
        </p:spPr>
        <p:txBody>
          <a:bodyPr wrap="square">
            <a:spAutoFit/>
          </a:bodyPr>
          <a:lstStyle/>
          <a:p>
            <a:pPr algn="r" rtl="1">
              <a:lnSpc>
                <a:spcPct val="107000"/>
              </a:lnSpc>
              <a:spcAft>
                <a:spcPts val="800"/>
              </a:spcAft>
            </a:pPr>
            <a:r>
              <a:rPr lang="ar-SA" sz="2000" b="1" dirty="0">
                <a:solidFill>
                  <a:srgbClr val="C00000"/>
                </a:solidFill>
                <a:latin typeface="Calibri" panose="020F0502020204030204" pitchFamily="34" charset="0"/>
                <a:ea typeface="Calibri" panose="020F0502020204030204" pitchFamily="34" charset="0"/>
                <a:cs typeface="Arial" panose="020B0604020202020204" pitchFamily="34" charset="0"/>
              </a:rPr>
              <a:t>الفرق بين مفهوم التدريس </a:t>
            </a:r>
            <a:r>
              <a:rPr lang="ar-SA" sz="2000" b="1" dirty="0" smtClean="0">
                <a:solidFill>
                  <a:srgbClr val="C00000"/>
                </a:solidFill>
                <a:latin typeface="Calibri" panose="020F0502020204030204" pitchFamily="34" charset="0"/>
                <a:ea typeface="Calibri" panose="020F0502020204030204" pitchFamily="34" charset="0"/>
                <a:cs typeface="Arial" panose="020B0604020202020204" pitchFamily="34" charset="0"/>
              </a:rPr>
              <a:t>المتمايز ومفهوم </a:t>
            </a:r>
            <a:r>
              <a:rPr lang="ar-SA" sz="2000" b="1" dirty="0">
                <a:solidFill>
                  <a:srgbClr val="C00000"/>
                </a:solidFill>
                <a:latin typeface="Calibri" panose="020F0502020204030204" pitchFamily="34" charset="0"/>
                <a:ea typeface="Calibri" panose="020F0502020204030204" pitchFamily="34" charset="0"/>
                <a:cs typeface="Arial" panose="020B0604020202020204" pitchFamily="34" charset="0"/>
              </a:rPr>
              <a:t>تفريد التعليم ومبدأ مراعاة الفروق الفردية والتدريس التقليدي </a:t>
            </a:r>
            <a:endParaRPr lang="en-US" sz="20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1- التدريس المتمايز وتفريد التعليم:</a:t>
            </a:r>
            <a:endParaRPr lang="en-US" sz="20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latin typeface="Calibri" panose="020F0502020204030204" pitchFamily="34" charset="0"/>
                <a:ea typeface="Calibri" panose="020F0502020204030204" pitchFamily="34" charset="0"/>
                <a:cs typeface="Arial" panose="020B0604020202020204" pitchFamily="34" charset="0"/>
              </a:rPr>
              <a:t>إن التنويع في التدريس لا يركز على كل طالب منفردًا ، ويضع له برنامجًا خاصًا ، ولكن يتم تعرف قدرات وميول وخلفيات الطلاب ، مثلاً باستخدام المجموعات المرنة</a:t>
            </a:r>
            <a:r>
              <a:rPr lang="ar-SA" sz="2000" b="1" dirty="0" smtClean="0">
                <a:latin typeface="Calibri" panose="020F0502020204030204" pitchFamily="34" charset="0"/>
                <a:ea typeface="Calibri" panose="020F0502020204030204" pitchFamily="34" charset="0"/>
                <a:cs typeface="Arial" panose="020B0604020202020204" pitchFamily="34" charset="0"/>
              </a:rPr>
              <a:t>.</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latin typeface="Calibri" panose="020F0502020204030204" pitchFamily="34" charset="0"/>
                <a:ea typeface="Calibri" panose="020F0502020204030204" pitchFamily="34" charset="0"/>
                <a:cs typeface="Arial" panose="020B0604020202020204" pitchFamily="34" charset="0"/>
              </a:rPr>
              <a:t>2</a:t>
            </a:r>
            <a:r>
              <a:rPr lang="ar-SA" sz="20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التدريس المتمايز ومبدأ مراعاة الفروق الفردية:</a:t>
            </a:r>
            <a:endParaRPr lang="en-US" sz="20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latin typeface="Calibri" panose="020F0502020204030204" pitchFamily="34" charset="0"/>
                <a:ea typeface="Calibri" panose="020F0502020204030204" pitchFamily="34" charset="0"/>
                <a:cs typeface="Arial" panose="020B0604020202020204" pitchFamily="34" charset="0"/>
              </a:rPr>
              <a:t>على رغم ما يبدو بينهما من تقارب إلا أن الفرق يكمن في أن المعلم عندما يقصد مراعاة الفروق الفردية فإنه يقدم المادة نفسها بالطريقة نفسها، لكنه لا يستطيع تمكين جميع الطلاب من الوصول إلى النتائج نفسها، لأنه يراعي الفروق الفردية، وقدرات وإمكانات الطلاب فهم لا يستطيعون جميعًا الوصول إلى النتائج نفسها، في حين يسعى التدريس المتمايز إلى تحقيق الوصول إلى النتائج نفسها، ولكن بأساليب وعمليات مختلفة، ومعنى ذلك أن التدريس المتمايز لا يغير مناهج التعليم، وإنما التنويع في أساليب وتنفيذ المناهج المتمثلة في عمليات التدريس المتمايز.</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3- التدريس المتمايز والتدريس التقليدي:</a:t>
            </a:r>
            <a:endParaRPr lang="en-US" sz="20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latin typeface="Calibri" panose="020F0502020204030204" pitchFamily="34" charset="0"/>
                <a:ea typeface="Calibri" panose="020F0502020204030204" pitchFamily="34" charset="0"/>
                <a:cs typeface="Arial" panose="020B0604020202020204" pitchFamily="34" charset="0"/>
              </a:rPr>
              <a:t>من الفروق بين التدريس المتمايز والتدريس التقليدي ، أن التدريس التقليدي لا يعالج الفروق الفردية إلا إذا أصبحت مشكلة ، في حين يجعلها التدريس المتمايز أساسا للتخطيط، كما أن التدريس التقليدي يهدف إلى الحصول على مخرجات تعليمية واحدة من خلال مجموعة من الأنشطة والإجراءات الموحدة لجميع الطلاب.</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latin typeface="Calibri" panose="020F0502020204030204" pitchFamily="34" charset="0"/>
                <a:ea typeface="Calibri" panose="020F0502020204030204" pitchFamily="34" charset="0"/>
                <a:cs typeface="Arial" panose="020B0604020202020204" pitchFamily="34" charset="0"/>
              </a:rPr>
              <a:t>·  التدريس المتمايز لا يعني تبسيط المعلومة، وإنما هو عملية تدريج وتنويع في المهام بما يناسب مع طبيعة كل طالب.</a:t>
            </a:r>
            <a:endParaRPr lang="en-US" sz="20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b="1" dirty="0">
                <a:latin typeface="Calibri" panose="020F0502020204030204" pitchFamily="34" charset="0"/>
                <a:ea typeface="Calibri" panose="020F0502020204030204" pitchFamily="34" charset="0"/>
                <a:cs typeface="Arial" panose="020B0604020202020204" pitchFamily="34" charset="0"/>
              </a:rPr>
              <a:t>التدريس المتمايز لا يتم بتكيف المنهج، بل باتخاذ الطرق الملائمة لتنظيم تقديمه بأساليب  مختلفة تلائم جميع الطلاب.</a:t>
            </a:r>
            <a:endParaRPr lang="en-US" sz="20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91972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a:ln>
            <a:noFill/>
          </a:ln>
          <a:effectLst>
            <a:softEdge rad="112500"/>
          </a:effectLst>
        </p:spPr>
      </p:pic>
    </p:spTree>
    <p:extLst>
      <p:ext uri="{BB962C8B-B14F-4D97-AF65-F5344CB8AC3E}">
        <p14:creationId xmlns:p14="http://schemas.microsoft.com/office/powerpoint/2010/main" val="2929988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365" y="0"/>
            <a:ext cx="10219764" cy="7181005"/>
          </a:xfrm>
          <a:prstGeom prst="rect">
            <a:avLst/>
          </a:prstGeom>
        </p:spPr>
        <p:txBody>
          <a:bodyPr wrap="square">
            <a:spAutoFit/>
          </a:bodyPr>
          <a:lstStyle/>
          <a:p>
            <a:pPr algn="ctr" rtl="1">
              <a:lnSpc>
                <a:spcPct val="107000"/>
              </a:lnSpc>
              <a:spcAft>
                <a:spcPts val="800"/>
              </a:spcAft>
            </a:pPr>
            <a:r>
              <a:rPr lang="ar-SA" sz="2800" b="1" dirty="0" smtClean="0">
                <a:solidFill>
                  <a:srgbClr val="C00000"/>
                </a:solidFill>
                <a:latin typeface="Calibri" panose="020F0502020204030204" pitchFamily="34" charset="0"/>
                <a:ea typeface="Calibri" panose="020F0502020204030204" pitchFamily="34" charset="0"/>
                <a:cs typeface="Arial" panose="020B0604020202020204" pitchFamily="34" charset="0"/>
              </a:rPr>
              <a:t>خطوات التدريس المتمايز</a:t>
            </a:r>
            <a:endParaRPr lang="en-US" sz="2800" b="1" dirty="0" smtClean="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smtClean="0">
                <a:latin typeface="Calibri" panose="020F0502020204030204" pitchFamily="34" charset="0"/>
                <a:ea typeface="Calibri" panose="020F0502020204030204" pitchFamily="34" charset="0"/>
                <a:cs typeface="Arial" panose="020B0604020202020204" pitchFamily="34" charset="0"/>
              </a:rPr>
              <a:t>هناك </a:t>
            </a:r>
            <a:r>
              <a:rPr lang="ar-SA" sz="2800" b="1" dirty="0">
                <a:latin typeface="Calibri" panose="020F0502020204030204" pitchFamily="34" charset="0"/>
                <a:ea typeface="Calibri" panose="020F0502020204030204" pitchFamily="34" charset="0"/>
                <a:cs typeface="Arial" panose="020B0604020202020204" pitchFamily="34" charset="0"/>
              </a:rPr>
              <a:t>مجموعة من الخطوات التي يمكن من خلالها تطبيق وتنفيذ التدريس المتمايز يمكن إجمالها في </a:t>
            </a:r>
            <a:r>
              <a:rPr lang="ar-SA" sz="2800" b="1" dirty="0" smtClean="0">
                <a:latin typeface="Calibri" panose="020F0502020204030204" pitchFamily="34" charset="0"/>
                <a:ea typeface="Calibri" panose="020F0502020204030204" pitchFamily="34" charset="0"/>
                <a:cs typeface="Arial" panose="020B0604020202020204" pitchFamily="34" charset="0"/>
              </a:rPr>
              <a:t>الآتي:</a:t>
            </a:r>
          </a:p>
          <a:p>
            <a:pPr algn="r" rtl="1">
              <a:lnSpc>
                <a:spcPct val="107000"/>
              </a:lnSpc>
              <a:spcAft>
                <a:spcPts val="800"/>
              </a:spcAft>
            </a:pPr>
            <a:r>
              <a:rPr lang="ar-SA" sz="2800" b="1" dirty="0" smtClean="0">
                <a:latin typeface="Calibri" panose="020F0502020204030204" pitchFamily="34" charset="0"/>
                <a:ea typeface="Calibri" panose="020F0502020204030204" pitchFamily="34" charset="0"/>
                <a:cs typeface="Arial" panose="020B0604020202020204" pitchFamily="34" charset="0"/>
              </a:rPr>
              <a:t>1- يحدد المعلم المهارات والقدرات الخاصة لكل طالب وذلك من خلال الإجابة على السؤالين الآتيين:</a:t>
            </a:r>
            <a:endParaRPr lang="en-US" sz="2800" b="1"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smtClean="0">
                <a:latin typeface="Calibri" panose="020F0502020204030204" pitchFamily="34" charset="0"/>
                <a:ea typeface="Calibri" panose="020F0502020204030204" pitchFamily="34" charset="0"/>
                <a:cs typeface="Arial" panose="020B0604020202020204" pitchFamily="34" charset="0"/>
              </a:rPr>
              <a:t>                 </a:t>
            </a:r>
            <a:r>
              <a:rPr lang="ar-SA" sz="2800" b="1" dirty="0">
                <a:solidFill>
                  <a:srgbClr val="FF0000"/>
                </a:solidFill>
                <a:latin typeface="Calibri" panose="020F0502020204030204" pitchFamily="34" charset="0"/>
                <a:ea typeface="Calibri" panose="020F0502020204030204" pitchFamily="34" charset="0"/>
                <a:cs typeface="Arial" panose="020B0604020202020204" pitchFamily="34" charset="0"/>
              </a:rPr>
              <a:t>أ-ماذا يعرف كل طالب؟</a:t>
            </a:r>
            <a:endParaRPr lang="en-US" sz="2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solidFill>
                  <a:srgbClr val="FF0000"/>
                </a:solidFill>
                <a:latin typeface="Calibri" panose="020F0502020204030204" pitchFamily="34" charset="0"/>
                <a:ea typeface="Calibri" panose="020F0502020204030204" pitchFamily="34" charset="0"/>
                <a:cs typeface="Arial" panose="020B0604020202020204" pitchFamily="34" charset="0"/>
              </a:rPr>
              <a:t>                ب- ماذا يحتاج كل طالب؟</a:t>
            </a:r>
            <a:endParaRPr lang="en-US" sz="28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cs typeface="Arial" panose="020B0604020202020204" pitchFamily="34" charset="0"/>
              </a:rPr>
              <a:t>  فالمعلم حين يحدد الإجابة على ذلك فإنه يحدد أهداف التدريس والمخرجات المتوقعة ويحدد معايير تقويم مدى تحقق الأهداف.</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cs typeface="Arial" panose="020B0604020202020204" pitchFamily="34" charset="0"/>
              </a:rPr>
              <a:t>2- يختار المعلم الاستراتيجيات الملائمة لكل طالب أو مجموعة ،والتعديلات التي يضعها لجعل هذه الاستراتيجيات تلائم هذا التنوع.</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cs typeface="Arial" panose="020B0604020202020204" pitchFamily="34" charset="0"/>
              </a:rPr>
              <a:t>3-يحدد المهام التي سيقوم بها كل طالب لتحقيق أهداف التعلم.</a:t>
            </a:r>
            <a:endParaRPr lang="en-US" sz="28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b="1" dirty="0">
                <a:latin typeface="Calibri" panose="020F0502020204030204" pitchFamily="34" charset="0"/>
                <a:ea typeface="Calibri" panose="020F0502020204030204" pitchFamily="34" charset="0"/>
                <a:cs typeface="Arial" panose="020B0604020202020204" pitchFamily="34" charset="0"/>
              </a:rPr>
              <a:t>4- إجراء عملية التقويم بعد التنفيذ لقياس مخرجات التعلم</a:t>
            </a:r>
            <a:r>
              <a:rPr lang="ar-SA" sz="2800" dirty="0">
                <a:latin typeface="Calibri" panose="020F0502020204030204" pitchFamily="34" charset="0"/>
                <a:ea typeface="Calibri" panose="020F0502020204030204" pitchFamily="34" charset="0"/>
                <a:cs typeface="Arial" panose="020B0604020202020204" pitchFamily="34" charset="0"/>
              </a:rPr>
              <a:t>.</a:t>
            </a:r>
            <a:endParaRPr lang="en-US" sz="28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1100" dirty="0">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40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7918" y="-44018"/>
            <a:ext cx="9520517" cy="6401624"/>
          </a:xfrm>
          <a:prstGeom prst="rect">
            <a:avLst/>
          </a:prstGeom>
        </p:spPr>
        <p:txBody>
          <a:bodyPr wrap="square">
            <a:spAutoFit/>
          </a:bodyPr>
          <a:lstStyle/>
          <a:p>
            <a:pPr algn="r" rtl="1">
              <a:lnSpc>
                <a:spcPct val="107000"/>
              </a:lnSpc>
              <a:spcAft>
                <a:spcPts val="800"/>
              </a:spcAft>
            </a:pPr>
            <a:r>
              <a:rPr lang="ar-SA" sz="3200" b="1" dirty="0">
                <a:solidFill>
                  <a:srgbClr val="FF0000"/>
                </a:solidFill>
                <a:latin typeface="Calibri" panose="020F0502020204030204" pitchFamily="34" charset="0"/>
                <a:ea typeface="Calibri" panose="020F0502020204030204" pitchFamily="34" charset="0"/>
                <a:cs typeface="Arial" panose="020B0604020202020204" pitchFamily="34" charset="0"/>
              </a:rPr>
              <a:t>نموذج تطبيقي للتدريس المتمايز في مقرر لغتي الجميلة لقواعد اللغة العربية :</a:t>
            </a:r>
            <a:endPar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درس حروف الجر :</a:t>
            </a:r>
            <a:endParaRPr lang="en-US" sz="32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cs typeface="Arial" panose="020B0604020202020204" pitchFamily="34" charset="0"/>
              </a:rPr>
              <a:t> § يمكن للمعلم أن </a:t>
            </a:r>
            <a:r>
              <a:rPr lang="ar-SA" sz="3200" b="1" dirty="0" err="1">
                <a:latin typeface="Calibri" panose="020F0502020204030204" pitchFamily="34" charset="0"/>
                <a:ea typeface="Calibri" panose="020F0502020204030204" pitchFamily="34" charset="0"/>
                <a:cs typeface="Arial" panose="020B0604020202020204" pitchFamily="34" charset="0"/>
              </a:rPr>
              <a:t>يمايز</a:t>
            </a:r>
            <a:r>
              <a:rPr lang="ar-SA" sz="3200" b="1" dirty="0">
                <a:latin typeface="Calibri" panose="020F0502020204030204" pitchFamily="34" charset="0"/>
                <a:ea typeface="Calibri" panose="020F0502020204030204" pitchFamily="34" charset="0"/>
                <a:cs typeface="Arial" panose="020B0604020202020204" pitchFamily="34" charset="0"/>
              </a:rPr>
              <a:t> في تقديم درس حروف الجر للطلاب من خلال استخدام </a:t>
            </a:r>
            <a:r>
              <a:rPr lang="ar-SA" sz="3200" b="1" dirty="0" smtClean="0">
                <a:latin typeface="Calibri" panose="020F0502020204030204" pitchFamily="34" charset="0"/>
                <a:ea typeface="Calibri" panose="020F0502020204030204" pitchFamily="34" charset="0"/>
                <a:cs typeface="Arial" panose="020B0604020202020204" pitchFamily="34" charset="0"/>
              </a:rPr>
              <a:t>أحد </a:t>
            </a:r>
            <a:r>
              <a:rPr lang="ar-SA" sz="3200" b="1" dirty="0">
                <a:latin typeface="Calibri" panose="020F0502020204030204" pitchFamily="34" charset="0"/>
                <a:ea typeface="Calibri" panose="020F0502020204030204" pitchFamily="34" charset="0"/>
                <a:cs typeface="Arial" panose="020B0604020202020204" pitchFamily="34" charset="0"/>
              </a:rPr>
              <a:t>استراتيجيات التدريس </a:t>
            </a:r>
            <a:r>
              <a:rPr lang="ar-SA" sz="3200" b="1" dirty="0" err="1">
                <a:latin typeface="Calibri" panose="020F0502020204030204" pitchFamily="34" charset="0"/>
                <a:ea typeface="Calibri" panose="020F0502020204030204" pitchFamily="34" charset="0"/>
                <a:cs typeface="Arial" panose="020B0604020202020204" pitchFamily="34" charset="0"/>
              </a:rPr>
              <a:t>المتمايز،و</a:t>
            </a:r>
            <a:r>
              <a:rPr lang="ar-SA" sz="3200" b="1" dirty="0">
                <a:latin typeface="Calibri" panose="020F0502020204030204" pitchFamily="34" charset="0"/>
                <a:ea typeface="Calibri" panose="020F0502020204030204" pitchFamily="34" charset="0"/>
                <a:cs typeface="Arial" panose="020B0604020202020204" pitchFamily="34" charset="0"/>
              </a:rPr>
              <a:t> بعد التعرف على </a:t>
            </a:r>
            <a:r>
              <a:rPr lang="ar-SA" sz="3200" b="1" dirty="0" err="1">
                <a:latin typeface="Calibri" panose="020F0502020204030204" pitchFamily="34" charset="0"/>
                <a:ea typeface="Calibri" panose="020F0502020204030204" pitchFamily="34" charset="0"/>
                <a:cs typeface="Arial" panose="020B0604020202020204" pitchFamily="34" charset="0"/>
              </a:rPr>
              <a:t>مالديهم</a:t>
            </a:r>
            <a:r>
              <a:rPr lang="ar-SA" sz="3200" b="1" dirty="0">
                <a:latin typeface="Calibri" panose="020F0502020204030204" pitchFamily="34" charset="0"/>
                <a:ea typeface="Calibri" panose="020F0502020204030204" pitchFamily="34" charset="0"/>
                <a:cs typeface="Arial" panose="020B0604020202020204" pitchFamily="34" charset="0"/>
              </a:rPr>
              <a:t> من خبرات سابقة ،والتعرف على </a:t>
            </a:r>
            <a:r>
              <a:rPr lang="ar-SA" sz="3200" b="1" dirty="0" err="1" smtClean="0">
                <a:latin typeface="Calibri" panose="020F0502020204030204" pitchFamily="34" charset="0"/>
                <a:ea typeface="Calibri" panose="020F0502020204030204" pitchFamily="34" charset="0"/>
                <a:cs typeface="Arial" panose="020B0604020202020204" pitchFamily="34" charset="0"/>
              </a:rPr>
              <a:t>مايحتاجه</a:t>
            </a:r>
            <a:r>
              <a:rPr lang="ar-SA" sz="3200" b="1" dirty="0" smtClean="0">
                <a:latin typeface="Calibri" panose="020F0502020204030204" pitchFamily="34" charset="0"/>
                <a:ea typeface="Calibri" panose="020F0502020204030204" pitchFamily="34" charset="0"/>
                <a:cs typeface="Arial" panose="020B0604020202020204" pitchFamily="34" charset="0"/>
              </a:rPr>
              <a:t> </a:t>
            </a:r>
            <a:r>
              <a:rPr lang="ar-SA" sz="3200" b="1" dirty="0">
                <a:latin typeface="Calibri" panose="020F0502020204030204" pitchFamily="34" charset="0"/>
                <a:ea typeface="Calibri" panose="020F0502020204030204" pitchFamily="34" charset="0"/>
                <a:cs typeface="Arial" panose="020B0604020202020204" pitchFamily="34" charset="0"/>
              </a:rPr>
              <a:t>كل طالب من خلال </a:t>
            </a:r>
            <a:r>
              <a:rPr lang="ar-SA" sz="3200" b="1" dirty="0" err="1">
                <a:latin typeface="Calibri" panose="020F0502020204030204" pitchFamily="34" charset="0"/>
                <a:ea typeface="Calibri" panose="020F0502020204030204" pitchFamily="34" charset="0"/>
                <a:cs typeface="Arial" panose="020B0604020202020204" pitchFamily="34" charset="0"/>
              </a:rPr>
              <a:t>الأتي</a:t>
            </a:r>
            <a:r>
              <a:rPr lang="ar-SA" sz="3200" b="1" dirty="0">
                <a:latin typeface="Calibri" panose="020F0502020204030204" pitchFamily="34" charset="0"/>
                <a:ea typeface="Calibri" panose="020F0502020204030204" pitchFamily="34" charset="0"/>
                <a:cs typeface="Arial" panose="020B0604020202020204" pitchFamily="34" charset="0"/>
              </a:rPr>
              <a:t>: بدء الدرس برسم يمثل حبل لبيان معنى </a:t>
            </a:r>
            <a:r>
              <a:rPr lang="ar-SA" sz="3200" b="1" dirty="0" err="1">
                <a:latin typeface="Calibri" panose="020F0502020204030204" pitchFamily="34" charset="0"/>
                <a:ea typeface="Calibri" panose="020F0502020204030204" pitchFamily="34" charset="0"/>
                <a:cs typeface="Arial" panose="020B0604020202020204" pitchFamily="34" charset="0"/>
              </a:rPr>
              <a:t>الجر،أو</a:t>
            </a:r>
            <a:r>
              <a:rPr lang="ar-SA" sz="3200" b="1" dirty="0">
                <a:latin typeface="Calibri" panose="020F0502020204030204" pitchFamily="34" charset="0"/>
                <a:ea typeface="Calibri" panose="020F0502020204030204" pitchFamily="34" charset="0"/>
                <a:cs typeface="Arial" panose="020B0604020202020204" pitchFamily="34" charset="0"/>
              </a:rPr>
              <a:t> رسم </a:t>
            </a:r>
            <a:r>
              <a:rPr lang="ar-SA" sz="3200" b="1" dirty="0" smtClean="0">
                <a:latin typeface="Calibri" panose="020F0502020204030204" pitchFamily="34" charset="0"/>
                <a:ea typeface="Calibri" panose="020F0502020204030204" pitchFamily="34" charset="0"/>
                <a:cs typeface="Arial" panose="020B0604020202020204" pitchFamily="34" charset="0"/>
              </a:rPr>
              <a:t>ثابت أو </a:t>
            </a:r>
            <a:r>
              <a:rPr lang="ar-SA" sz="3200" b="1" dirty="0">
                <a:latin typeface="Calibri" panose="020F0502020204030204" pitchFamily="34" charset="0"/>
                <a:ea typeface="Calibri" panose="020F0502020204030204" pitchFamily="34" charset="0"/>
                <a:cs typeface="Arial" panose="020B0604020202020204" pitchFamily="34" charset="0"/>
              </a:rPr>
              <a:t>متحرك لجرار يجر عددا من المقطورات كل واحدة عليها حرف جر.</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cs typeface="Arial" panose="020B0604020202020204" pitchFamily="34" charset="0"/>
              </a:rPr>
              <a:t> §       عرض قائمة من حروف الجر ويمكن إنشادها في أبيات شعرية.</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cs typeface="Arial" panose="020B0604020202020204" pitchFamily="34" charset="0"/>
              </a:rPr>
              <a:t> §        تعريف الطلاب بمعاني حروف الجر.</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cs typeface="Arial" panose="020B0604020202020204" pitchFamily="34" charset="0"/>
              </a:rPr>
              <a:t> §       تعريف الطلاب بعمل حروف الجر</a:t>
            </a:r>
            <a:r>
              <a:rPr lang="ar-SA" sz="3200" b="1" dirty="0" smtClean="0">
                <a:latin typeface="Calibri" panose="020F0502020204030204" pitchFamily="34" charset="0"/>
                <a:ea typeface="Calibri" panose="020F0502020204030204" pitchFamily="34" charset="0"/>
                <a:cs typeface="Arial" panose="020B0604020202020204" pitchFamily="34" charset="0"/>
              </a:rPr>
              <a:t>.</a:t>
            </a:r>
            <a:endParaRPr lang="en-US" sz="3200" b="1"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50198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76" y="185113"/>
            <a:ext cx="9466729" cy="6317883"/>
          </a:xfrm>
          <a:prstGeom prst="rect">
            <a:avLst/>
          </a:prstGeom>
        </p:spPr>
        <p:txBody>
          <a:bodyPr wrap="square">
            <a:spAutoFit/>
          </a:bodyPr>
          <a:lstStyle/>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إعطاء الطلاب نص مكون من فقرة أو فقرتين ثم يُطلب منهم تحديد حروف الجر.</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يقرأ المعلم نصًا ثم يطلب من الطلاب تسجيل حروف الجر التي وردت فيه.</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إعطاء الطلاب نشاط مكون من فقرات ويطلب منهم إكمال الجملة بوضع حرف الجر المناسب.</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لعبة الحروف من خلال لعبة شد </a:t>
            </a:r>
            <a:r>
              <a:rPr lang="ar-SA" sz="2800" b="1" dirty="0" err="1">
                <a:solidFill>
                  <a:prstClr val="black"/>
                </a:solidFill>
                <a:latin typeface="Calibri" panose="020F0502020204030204" pitchFamily="34" charset="0"/>
                <a:ea typeface="Calibri" panose="020F0502020204030204" pitchFamily="34" charset="0"/>
                <a:cs typeface="Arial" panose="020B0604020202020204" pitchFamily="34" charset="0"/>
              </a:rPr>
              <a:t>الحبل،وقبل</a:t>
            </a: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البدء يضع كل طالب على </a:t>
            </a:r>
            <a:r>
              <a:rPr lang="ar-SA" sz="28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    صدره </a:t>
            </a: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بطاقة تحمل حرف جر.</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سرد قصة للطلاب تتحدث عن حروف الجر وعملها ويمكن أن يقوم أحد الطلاب بذلك.</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توزيع حروف الجر على الطلاب ،بحيث يدرس كل طالب حرف الجر الخاص به ،وبعد ذلك  يشرح كل </a:t>
            </a:r>
            <a:r>
              <a:rPr lang="ar-SA" sz="2800" b="1" dirty="0" err="1">
                <a:solidFill>
                  <a:prstClr val="black"/>
                </a:solidFill>
                <a:latin typeface="Calibri" panose="020F0502020204030204" pitchFamily="34" charset="0"/>
                <a:ea typeface="Calibri" panose="020F0502020204030204" pitchFamily="34" charset="0"/>
                <a:cs typeface="Arial" panose="020B0604020202020204" pitchFamily="34" charset="0"/>
              </a:rPr>
              <a:t>مايخصه</a:t>
            </a: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لزملائه ،ويقدم الأمثلة لذلك.</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استخدام محطات التعلم بحيث يتم عمل محطة لكل حرف جر.</a:t>
            </a:r>
            <a:endParaRPr lang="en-US" sz="28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 §       استخدام النماذج المجسمة (</a:t>
            </a:r>
            <a:r>
              <a:rPr lang="ar-SA" sz="2800" b="1" dirty="0" err="1">
                <a:solidFill>
                  <a:prstClr val="black"/>
                </a:solidFill>
                <a:latin typeface="Calibri" panose="020F0502020204030204" pitchFamily="34" charset="0"/>
                <a:ea typeface="Calibri" panose="020F0502020204030204" pitchFamily="34" charset="0"/>
                <a:cs typeface="Arial" panose="020B0604020202020204" pitchFamily="34" charset="0"/>
              </a:rPr>
              <a:t>ديوراما</a:t>
            </a:r>
            <a:r>
              <a:rPr lang="ar-SA" sz="2800" b="1" dirty="0">
                <a:solidFill>
                  <a:prstClr val="black"/>
                </a:solidFill>
                <a:latin typeface="Calibri" panose="020F0502020204030204" pitchFamily="34" charset="0"/>
                <a:ea typeface="Calibri" panose="020F0502020204030204" pitchFamily="34" charset="0"/>
                <a:cs typeface="Arial" panose="020B0604020202020204" pitchFamily="34" charset="0"/>
              </a:rPr>
              <a:t>)لحروف الجر.</a:t>
            </a:r>
            <a:endParaRPr lang="ar-SA" sz="2800" b="1" dirty="0"/>
          </a:p>
        </p:txBody>
      </p:sp>
    </p:spTree>
    <p:extLst>
      <p:ext uri="{BB962C8B-B14F-4D97-AF65-F5344CB8AC3E}">
        <p14:creationId xmlns:p14="http://schemas.microsoft.com/office/powerpoint/2010/main" val="231776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58354"/>
            <a:ext cx="9466730" cy="6425605"/>
          </a:xfrm>
          <a:prstGeom prst="rect">
            <a:avLst/>
          </a:prstGeom>
        </p:spPr>
        <p:txBody>
          <a:bodyPr wrap="square">
            <a:spAutoFit/>
          </a:bodyPr>
          <a:lstStyle/>
          <a:p>
            <a:pPr algn="ctr" rtl="1">
              <a:lnSpc>
                <a:spcPct val="107000"/>
              </a:lnSpc>
              <a:spcAft>
                <a:spcPts val="800"/>
              </a:spcAft>
            </a:pPr>
            <a:r>
              <a:rPr lang="ar-SA" sz="2400" b="1" dirty="0">
                <a:solidFill>
                  <a:srgbClr val="C00000"/>
                </a:solidFill>
                <a:latin typeface="Calibri" panose="020F0502020204030204" pitchFamily="34" charset="0"/>
                <a:ea typeface="Calibri" panose="020F0502020204030204" pitchFamily="34" charset="0"/>
                <a:cs typeface="Arial" panose="020B0604020202020204" pitchFamily="34" charset="0"/>
              </a:rPr>
              <a:t>تحديات تطبيق التدريس </a:t>
            </a:r>
            <a:r>
              <a:rPr lang="ar-SA" sz="2400" b="1" dirty="0" smtClean="0">
                <a:solidFill>
                  <a:srgbClr val="C00000"/>
                </a:solidFill>
                <a:latin typeface="Calibri" panose="020F0502020204030204" pitchFamily="34" charset="0"/>
                <a:ea typeface="Calibri" panose="020F0502020204030204" pitchFamily="34" charset="0"/>
                <a:cs typeface="Arial" panose="020B0604020202020204" pitchFamily="34" charset="0"/>
              </a:rPr>
              <a:t>المتمايز</a:t>
            </a:r>
            <a:endPar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a:latin typeface="Calibri" panose="020F0502020204030204" pitchFamily="34" charset="0"/>
                <a:ea typeface="Calibri" panose="020F0502020204030204" pitchFamily="34" charset="0"/>
                <a:cs typeface="Arial" panose="020B0604020202020204" pitchFamily="34" charset="0"/>
              </a:rPr>
              <a:t>من أبرز التحديات التي تواجه تطبيق التدريس المتمايز </a:t>
            </a:r>
            <a:endParaRPr lang="ar-SA" sz="2400" b="1"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smtClean="0">
                <a:latin typeface="Calibri" panose="020F0502020204030204" pitchFamily="34" charset="0"/>
                <a:ea typeface="Calibri" panose="020F0502020204030204" pitchFamily="34" charset="0"/>
                <a:cs typeface="Arial" panose="020B0604020202020204" pitchFamily="34" charset="0"/>
              </a:rPr>
              <a:t>1- </a:t>
            </a:r>
            <a:r>
              <a:rPr lang="ar-SA" sz="2400" b="1" dirty="0">
                <a:latin typeface="Calibri" panose="020F0502020204030204" pitchFamily="34" charset="0"/>
                <a:ea typeface="Calibri" panose="020F0502020204030204" pitchFamily="34" charset="0"/>
                <a:cs typeface="Arial" panose="020B0604020202020204" pitchFamily="34" charset="0"/>
              </a:rPr>
              <a:t>ضعف المعلم في معرفة محتوى الكتاب ،فهذا النوع من التدريس يحتاج لمعرفة أكثر من أجل التوسع والتعمق.</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a:latin typeface="Calibri" panose="020F0502020204030204" pitchFamily="34" charset="0"/>
                <a:ea typeface="Calibri" panose="020F0502020204030204" pitchFamily="34" charset="0"/>
                <a:cs typeface="Arial" panose="020B0604020202020204" pitchFamily="34" charset="0"/>
              </a:rPr>
              <a:t>2-  عدم </a:t>
            </a:r>
            <a:r>
              <a:rPr lang="ar-SA" sz="2400" b="1" dirty="0" err="1">
                <a:latin typeface="Calibri" panose="020F0502020204030204" pitchFamily="34" charset="0"/>
                <a:ea typeface="Calibri" panose="020F0502020204030204" pitchFamily="34" charset="0"/>
                <a:cs typeface="Arial" panose="020B0604020202020204" pitchFamily="34" charset="0"/>
              </a:rPr>
              <a:t>أمتلاك</a:t>
            </a:r>
            <a:r>
              <a:rPr lang="ar-SA" sz="2400" b="1" dirty="0">
                <a:latin typeface="Calibri" panose="020F0502020204030204" pitchFamily="34" charset="0"/>
                <a:ea typeface="Calibri" panose="020F0502020204030204" pitchFamily="34" charset="0"/>
                <a:cs typeface="Arial" panose="020B0604020202020204" pitchFamily="34" charset="0"/>
              </a:rPr>
              <a:t> المعلم لمهارات الصف التي تحتاجها استراتيجية التدريس المتمايز.</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a:latin typeface="Calibri" panose="020F0502020204030204" pitchFamily="34" charset="0"/>
                <a:ea typeface="Calibri" panose="020F0502020204030204" pitchFamily="34" charset="0"/>
                <a:cs typeface="Arial" panose="020B0604020202020204" pitchFamily="34" charset="0"/>
              </a:rPr>
              <a:t>3- عدم إلمام المعلم بطرق تطبيق التدريس المتمايز.</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a:latin typeface="Calibri" panose="020F0502020204030204" pitchFamily="34" charset="0"/>
                <a:ea typeface="Calibri" panose="020F0502020204030204" pitchFamily="34" charset="0"/>
                <a:cs typeface="Arial" panose="020B0604020202020204" pitchFamily="34" charset="0"/>
              </a:rPr>
              <a:t>4-عدم مناسبة غرفة الصف ،أو أن الوقت غير </a:t>
            </a:r>
            <a:r>
              <a:rPr lang="ar-SA" sz="2400" b="1" dirty="0" err="1">
                <a:latin typeface="Calibri" panose="020F0502020204030204" pitchFamily="34" charset="0"/>
                <a:ea typeface="Calibri" panose="020F0502020204030204" pitchFamily="34" charset="0"/>
                <a:cs typeface="Arial" panose="020B0604020202020204" pitchFamily="34" charset="0"/>
              </a:rPr>
              <a:t>كافي،أو</a:t>
            </a:r>
            <a:r>
              <a:rPr lang="ar-SA" sz="2400" b="1" dirty="0">
                <a:latin typeface="Calibri" panose="020F0502020204030204" pitchFamily="34" charset="0"/>
                <a:ea typeface="Calibri" panose="020F0502020204030204" pitchFamily="34" charset="0"/>
                <a:cs typeface="Arial" panose="020B0604020202020204" pitchFamily="34" charset="0"/>
              </a:rPr>
              <a:t> ضعف في الإمكانيات.</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b="1" dirty="0">
                <a:latin typeface="Calibri" panose="020F0502020204030204" pitchFamily="34" charset="0"/>
                <a:ea typeface="Calibri" panose="020F0502020204030204" pitchFamily="34" charset="0"/>
                <a:cs typeface="Arial" panose="020B0604020202020204" pitchFamily="34" charset="0"/>
              </a:rPr>
              <a:t>5- عدم وجود القناعة الكافية لدى المعلم حول أهمية التدريس المتمايز في التعليم.</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2400" b="1" dirty="0" smtClean="0">
                <a:solidFill>
                  <a:srgbClr val="FF0000"/>
                </a:solidFill>
                <a:latin typeface="Calibri" panose="020F0502020204030204" pitchFamily="34" charset="0"/>
                <a:ea typeface="Calibri" panose="020F0502020204030204" pitchFamily="34" charset="0"/>
                <a:cs typeface="Arial" panose="020B0604020202020204" pitchFamily="34" charset="0"/>
              </a:rPr>
              <a:t>وأخيرا</a:t>
            </a:r>
          </a:p>
          <a:p>
            <a:pPr algn="r" rtl="1">
              <a:lnSpc>
                <a:spcPct val="107000"/>
              </a:lnSpc>
              <a:spcAft>
                <a:spcPts val="800"/>
              </a:spcAft>
            </a:pPr>
            <a:r>
              <a:rPr lang="ar-SA" sz="2400" b="1" dirty="0" smtClean="0">
                <a:latin typeface="Calibri" panose="020F0502020204030204" pitchFamily="34" charset="0"/>
                <a:ea typeface="Calibri" panose="020F0502020204030204" pitchFamily="34" charset="0"/>
                <a:cs typeface="Arial" panose="020B0604020202020204" pitchFamily="34" charset="0"/>
              </a:rPr>
              <a:t> </a:t>
            </a:r>
            <a:r>
              <a:rPr lang="ar-SA" sz="2400" b="1" dirty="0">
                <a:latin typeface="Calibri" panose="020F0502020204030204" pitchFamily="34" charset="0"/>
                <a:ea typeface="Calibri" panose="020F0502020204030204" pitchFamily="34" charset="0"/>
                <a:cs typeface="Arial" panose="020B0604020202020204" pitchFamily="34" charset="0"/>
              </a:rPr>
              <a:t>نجد أن التدريس باستخدام استراتيجية التدريس المتمايز هو استجابة منطقية لمواجهة تباين وتمايز الطلاب في الفصل الواحد، ليناسب اختلافهم ، ومحاولة تقديم حل لرفع المستوى التعليمي بشكل عام لجميع فئات الطلاب دون </a:t>
            </a:r>
            <a:r>
              <a:rPr lang="ar-SA" sz="2400" b="1" dirty="0" err="1">
                <a:latin typeface="Calibri" panose="020F0502020204030204" pitchFamily="34" charset="0"/>
                <a:ea typeface="Calibri" panose="020F0502020204030204" pitchFamily="34" charset="0"/>
                <a:cs typeface="Arial" panose="020B0604020202020204" pitchFamily="34" charset="0"/>
              </a:rPr>
              <a:t>تمييز،ولذا</a:t>
            </a:r>
            <a:r>
              <a:rPr lang="ar-SA" sz="2400" b="1" dirty="0">
                <a:latin typeface="Calibri" panose="020F0502020204030204" pitchFamily="34" charset="0"/>
                <a:ea typeface="Calibri" panose="020F0502020204030204" pitchFamily="34" charset="0"/>
                <a:cs typeface="Arial" panose="020B0604020202020204" pitchFamily="34" charset="0"/>
              </a:rPr>
              <a:t> من المهم أن يدرك جميع الأطراف ذوي العلاقة أهمية مشاركتهم لنجاح تطبيق التدريس المتمايز سواء كانوا </a:t>
            </a:r>
            <a:r>
              <a:rPr lang="ar-SA" sz="2400" b="1" dirty="0" err="1">
                <a:latin typeface="Calibri" panose="020F0502020204030204" pitchFamily="34" charset="0"/>
                <a:ea typeface="Calibri" panose="020F0502020204030204" pitchFamily="34" charset="0"/>
                <a:cs typeface="Arial" panose="020B0604020202020204" pitchFamily="34" charset="0"/>
              </a:rPr>
              <a:t>معلمين،أو</a:t>
            </a:r>
            <a:r>
              <a:rPr lang="ar-SA" sz="2400" b="1" dirty="0">
                <a:latin typeface="Calibri" panose="020F0502020204030204" pitchFamily="34" charset="0"/>
                <a:ea typeface="Calibri" panose="020F0502020204030204" pitchFamily="34" charset="0"/>
                <a:cs typeface="Arial" panose="020B0604020202020204" pitchFamily="34" charset="0"/>
              </a:rPr>
              <a:t> </a:t>
            </a:r>
            <a:r>
              <a:rPr lang="ar-SA" sz="2400" b="1" dirty="0" err="1">
                <a:latin typeface="Calibri" panose="020F0502020204030204" pitchFamily="34" charset="0"/>
                <a:ea typeface="Calibri" panose="020F0502020204030204" pitchFamily="34" charset="0"/>
                <a:cs typeface="Arial" panose="020B0604020202020204" pitchFamily="34" charset="0"/>
              </a:rPr>
              <a:t>طلابا،أو</a:t>
            </a:r>
            <a:r>
              <a:rPr lang="ar-SA" sz="2400" b="1" dirty="0">
                <a:latin typeface="Calibri" panose="020F0502020204030204" pitchFamily="34" charset="0"/>
                <a:ea typeface="Calibri" panose="020F0502020204030204" pitchFamily="34" charset="0"/>
                <a:cs typeface="Arial" panose="020B0604020202020204" pitchFamily="34" charset="0"/>
              </a:rPr>
              <a:t> أولياء </a:t>
            </a:r>
            <a:r>
              <a:rPr lang="ar-SA" sz="2400" b="1" dirty="0" err="1">
                <a:latin typeface="Calibri" panose="020F0502020204030204" pitchFamily="34" charset="0"/>
                <a:ea typeface="Calibri" panose="020F0502020204030204" pitchFamily="34" charset="0"/>
                <a:cs typeface="Arial" panose="020B0604020202020204" pitchFamily="34" charset="0"/>
              </a:rPr>
              <a:t>أمور،أو</a:t>
            </a:r>
            <a:r>
              <a:rPr lang="ar-SA" sz="2400" b="1" dirty="0">
                <a:latin typeface="Calibri" panose="020F0502020204030204" pitchFamily="34" charset="0"/>
                <a:ea typeface="Calibri" panose="020F0502020204030204" pitchFamily="34" charset="0"/>
                <a:cs typeface="Arial" panose="020B0604020202020204" pitchFamily="34" charset="0"/>
              </a:rPr>
              <a:t> قادة في العملية التعليمية.</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15194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مربع نص 5"/>
          <p:cNvSpPr txBox="1"/>
          <p:nvPr/>
        </p:nvSpPr>
        <p:spPr>
          <a:xfrm>
            <a:off x="999565" y="1653988"/>
            <a:ext cx="5096435" cy="4524315"/>
          </a:xfrm>
          <a:prstGeom prst="rect">
            <a:avLst/>
          </a:prstGeom>
          <a:noFill/>
        </p:spPr>
        <p:txBody>
          <a:bodyPr wrap="square" rtlCol="1">
            <a:spAutoFit/>
          </a:bodyPr>
          <a:lstStyle/>
          <a:p>
            <a:pPr algn="ctr"/>
            <a:r>
              <a:rPr lang="ar-SA" sz="4800" dirty="0" smtClean="0">
                <a:solidFill>
                  <a:schemeClr val="tx2">
                    <a:lumMod val="75000"/>
                  </a:schemeClr>
                </a:solidFill>
                <a:cs typeface="HeshamNormal" pitchFamily="2" charset="-78"/>
              </a:rPr>
              <a:t>شكرا لتواجدكن اللطيف وأرجو أن نكون قد افدناكم كما أننا استفدنا من خبراتكن الجليلة ونسمو معا نحو الأفضل</a:t>
            </a:r>
            <a:endParaRPr lang="ar-SA" sz="4800" dirty="0">
              <a:solidFill>
                <a:schemeClr val="tx2">
                  <a:lumMod val="75000"/>
                </a:schemeClr>
              </a:solidFill>
              <a:cs typeface="HeshamNormal" pitchFamily="2" charset="-78"/>
            </a:endParaRPr>
          </a:p>
        </p:txBody>
      </p:sp>
    </p:spTree>
    <p:extLst>
      <p:ext uri="{BB962C8B-B14F-4D97-AF65-F5344CB8AC3E}">
        <p14:creationId xmlns:p14="http://schemas.microsoft.com/office/powerpoint/2010/main" val="2881907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p:cNvSpPr txBox="1"/>
          <p:nvPr/>
        </p:nvSpPr>
        <p:spPr>
          <a:xfrm>
            <a:off x="8341658" y="1021976"/>
            <a:ext cx="3850342" cy="5078313"/>
          </a:xfrm>
          <a:prstGeom prst="rect">
            <a:avLst/>
          </a:prstGeom>
          <a:noFill/>
        </p:spPr>
        <p:txBody>
          <a:bodyPr wrap="square" rtlCol="1">
            <a:spAutoFit/>
          </a:bodyPr>
          <a:lstStyle/>
          <a:p>
            <a:pPr algn="ctr"/>
            <a:r>
              <a:rPr lang="ar-SA" sz="5400" dirty="0" smtClean="0">
                <a:solidFill>
                  <a:srgbClr val="FF0066"/>
                </a:solidFill>
                <a:cs typeface="HeshamNormal" pitchFamily="2" charset="-78"/>
              </a:rPr>
              <a:t>صباح الورد لكل روح استجابت وعطرت صباحنا بأريج حضورها </a:t>
            </a:r>
            <a:endParaRPr lang="ar-SA" sz="5400" dirty="0">
              <a:solidFill>
                <a:srgbClr val="FF0066"/>
              </a:solidFill>
              <a:cs typeface="HeshamNormal" pitchFamily="2" charset="-78"/>
            </a:endParaRPr>
          </a:p>
        </p:txBody>
      </p:sp>
    </p:spTree>
    <p:extLst>
      <p:ext uri="{BB962C8B-B14F-4D97-AF65-F5344CB8AC3E}">
        <p14:creationId xmlns:p14="http://schemas.microsoft.com/office/powerpoint/2010/main" val="2940975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128247"/>
            <a:ext cx="2568668" cy="2729753"/>
          </a:xfrm>
          <a:prstGeom prst="rect">
            <a:avLst/>
          </a:prstGeom>
          <a:ln>
            <a:noFill/>
          </a:ln>
          <a:effectLst>
            <a:softEdge rad="112500"/>
          </a:effectLst>
        </p:spPr>
      </p:pic>
      <p:sp>
        <p:nvSpPr>
          <p:cNvPr id="3" name="مربع نص 2"/>
          <p:cNvSpPr txBox="1"/>
          <p:nvPr/>
        </p:nvSpPr>
        <p:spPr>
          <a:xfrm>
            <a:off x="2850776" y="268941"/>
            <a:ext cx="4814048" cy="1015663"/>
          </a:xfrm>
          <a:prstGeom prst="rect">
            <a:avLst/>
          </a:prstGeom>
          <a:noFill/>
        </p:spPr>
        <p:txBody>
          <a:bodyPr wrap="square" rtlCol="1">
            <a:spAutoFit/>
          </a:bodyPr>
          <a:lstStyle/>
          <a:p>
            <a:pPr algn="ctr"/>
            <a:r>
              <a:rPr lang="ar-SA" sz="6000" dirty="0" smtClean="0">
                <a:solidFill>
                  <a:schemeClr val="accent2">
                    <a:lumMod val="75000"/>
                  </a:schemeClr>
                </a:solidFill>
                <a:cs typeface="HeshamNormal" pitchFamily="2" charset="-78"/>
              </a:rPr>
              <a:t>نشاط </a:t>
            </a:r>
            <a:endParaRPr lang="ar-SA" sz="6000" dirty="0">
              <a:solidFill>
                <a:schemeClr val="accent2">
                  <a:lumMod val="75000"/>
                </a:schemeClr>
              </a:solidFill>
              <a:cs typeface="HeshamNormal" pitchFamily="2" charset="-78"/>
            </a:endParaRPr>
          </a:p>
        </p:txBody>
      </p:sp>
      <p:sp>
        <p:nvSpPr>
          <p:cNvPr id="4" name="مربع نص 3"/>
          <p:cNvSpPr txBox="1"/>
          <p:nvPr/>
        </p:nvSpPr>
        <p:spPr>
          <a:xfrm>
            <a:off x="2568670" y="2487706"/>
            <a:ext cx="6481202" cy="2215991"/>
          </a:xfrm>
          <a:prstGeom prst="rect">
            <a:avLst/>
          </a:prstGeom>
          <a:noFill/>
        </p:spPr>
        <p:txBody>
          <a:bodyPr wrap="square" rtlCol="1">
            <a:spAutoFit/>
          </a:bodyPr>
          <a:lstStyle/>
          <a:p>
            <a:pPr algn="ctr"/>
            <a:r>
              <a:rPr lang="ar-SA" sz="6000" dirty="0" smtClean="0">
                <a:solidFill>
                  <a:schemeClr val="accent1">
                    <a:lumMod val="50000"/>
                  </a:schemeClr>
                </a:solidFill>
                <a:cs typeface="HeshamNormal" pitchFamily="2" charset="-78"/>
              </a:rPr>
              <a:t>ماذا تعرفين عن التمايز في التدريس</a:t>
            </a:r>
          </a:p>
          <a:p>
            <a:endParaRPr lang="ar-SA" dirty="0"/>
          </a:p>
        </p:txBody>
      </p:sp>
    </p:spTree>
    <p:extLst>
      <p:ext uri="{BB962C8B-B14F-4D97-AF65-F5344CB8AC3E}">
        <p14:creationId xmlns:p14="http://schemas.microsoft.com/office/powerpoint/2010/main" val="1710456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70649"/>
            <a:ext cx="10139082" cy="5860322"/>
          </a:xfrm>
          <a:prstGeom prst="rect">
            <a:avLst/>
          </a:prstGeom>
        </p:spPr>
        <p:txBody>
          <a:bodyPr wrap="square">
            <a:spAutoFit/>
          </a:bodyPr>
          <a:lstStyle/>
          <a:p>
            <a:pPr lvl="0" algn="r" rtl="1">
              <a:lnSpc>
                <a:spcPct val="107000"/>
              </a:lnSpc>
              <a:spcAft>
                <a:spcPts val="800"/>
              </a:spcAft>
            </a:pP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من حكمة </a:t>
            </a: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الله تعالى أن جعل الاختلاف والتمايز بين البشر فقال:</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ctr" rtl="1">
              <a:lnSpc>
                <a:spcPct val="107000"/>
              </a:lnSpc>
              <a:spcAft>
                <a:spcPts val="800"/>
              </a:spcAft>
            </a:pP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24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وَمِنْ آَيَاتِهِ خَلْقُ السَّمَوَاتِ وَالْأَرْضِ وَاخْتِلَافُ أَلْسِنَتِكُمْ وَأَلْوَانِكُمْ إِنَّ فِي ذَلِكَ لَآَيَاتٍ لِلْعَالِمِينَ</a:t>
            </a: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16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a:t>
            </a:r>
            <a:r>
              <a:rPr lang="ar-SA" sz="1600" b="1" dirty="0">
                <a:solidFill>
                  <a:prstClr val="black"/>
                </a:solidFill>
                <a:latin typeface="Calibri" panose="020F0502020204030204" pitchFamily="34" charset="0"/>
                <a:ea typeface="Calibri" panose="020F0502020204030204" pitchFamily="34" charset="0"/>
                <a:cs typeface="Arial" panose="020B0604020202020204" pitchFamily="34" charset="0"/>
              </a:rPr>
              <a:t>الروم: 22</a:t>
            </a:r>
            <a:r>
              <a:rPr lang="ar-SA" sz="16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  </a:t>
            </a:r>
            <a:endParaRPr lang="en-US" sz="16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وقال صلى الله عليه وسلم: </a:t>
            </a:r>
            <a:r>
              <a:rPr lang="ar-SA" sz="2400" dirty="0">
                <a:solidFill>
                  <a:prstClr val="black"/>
                </a:solidFill>
                <a:latin typeface="Calibri" panose="020F0502020204030204" pitchFamily="34" charset="0"/>
                <a:ea typeface="Calibri" panose="020F0502020204030204" pitchFamily="34" charset="0"/>
                <a:cs typeface="Arial" panose="020B0604020202020204" pitchFamily="34" charset="0"/>
              </a:rPr>
              <a:t>«</a:t>
            </a:r>
            <a:r>
              <a:rPr lang="ar-SA" sz="24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إن الله تعالى خلق آدم من قبضة قبضها من جميع الأرض،</a:t>
            </a:r>
            <a:endParaRPr lang="en-US" sz="24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فجاء بنو آدم على قدر الأرض، فجاء منهم الأحمر، والأبيض، والأسود».</a:t>
            </a:r>
            <a:endParaRPr lang="en-US" sz="24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ولذا </a:t>
            </a: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كان الاختلاف بين بني البشر سنة من سنن الله تعالى التي ارتضاها لهم، فلقد أثبتت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الخبرة البشرية أن الاختلاف أمر محمود، بل مطلوب، لكونه مصدر إثراء وإغناء،</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 ولولا هذا الاختلاف؛ لأصبح الناس نسخًا مكررة لا طعم لها ولا رائحة، وهذا يقتضي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أن يكون الاختلاف اختلاف تنوع لا تضاد، اختلاف إثراء لا إقصاء.</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ومن </a:t>
            </a: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هذا المنطلق تمثل الفروق الفردية، والتمايز في المواهب والسمات ،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والخصائص بين الطلاب أكبر تحدي للمعلم أثناء تأديته لدوره في العملية التعليمية، </a:t>
            </a:r>
            <a:endParaRPr lang="en-US" sz="24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لأننا بحاجة إلى معلم مطلع على أهمية الفروق الفردية، ومتحسس بالحاجات المختلفة </a:t>
            </a: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لطلابه قادر </a:t>
            </a:r>
            <a:r>
              <a:rPr lang="ar-SA" sz="2400" b="1" dirty="0">
                <a:solidFill>
                  <a:prstClr val="black"/>
                </a:solidFill>
                <a:latin typeface="Calibri" panose="020F0502020204030204" pitchFamily="34" charset="0"/>
                <a:ea typeface="Calibri" panose="020F0502020204030204" pitchFamily="34" charset="0"/>
                <a:cs typeface="Arial" panose="020B0604020202020204" pitchFamily="34" charset="0"/>
              </a:rPr>
              <a:t>على التكيف مع المنهج الدراسي، ومتقبل للفروق الفردية ويعتبر وجودها </a:t>
            </a:r>
            <a:r>
              <a:rPr lang="ar-SA" sz="24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أمر طبيعيًا</a:t>
            </a:r>
            <a:endParaRPr lang="ar-SA" sz="2400" b="1" dirty="0"/>
          </a:p>
        </p:txBody>
      </p:sp>
    </p:spTree>
    <p:extLst>
      <p:ext uri="{BB962C8B-B14F-4D97-AF65-F5344CB8AC3E}">
        <p14:creationId xmlns:p14="http://schemas.microsoft.com/office/powerpoint/2010/main" val="421725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34470" y="132763"/>
            <a:ext cx="10125635" cy="6045373"/>
          </a:xfrm>
          <a:prstGeom prst="rect">
            <a:avLst/>
          </a:prstGeom>
        </p:spPr>
        <p:txBody>
          <a:bodyPr wrap="square">
            <a:spAutoFit/>
          </a:bodyPr>
          <a:lstStyle/>
          <a:p>
            <a:pPr lvl="0" algn="r" rtl="1">
              <a:lnSpc>
                <a:spcPct val="107000"/>
              </a:lnSpc>
              <a:spcAft>
                <a:spcPts val="800"/>
              </a:spcAft>
            </a:pPr>
            <a:r>
              <a:rPr lang="ar-SA" sz="3200" b="1" dirty="0">
                <a:solidFill>
                  <a:prstClr val="black"/>
                </a:solidFill>
                <a:latin typeface="Calibri" panose="020F0502020204030204" pitchFamily="34" charset="0"/>
                <a:ea typeface="Calibri" panose="020F0502020204030204" pitchFamily="34" charset="0"/>
                <a:cs typeface="Arial" panose="020B0604020202020204" pitchFamily="34" charset="0"/>
              </a:rPr>
              <a:t>فإذا راعى الله سبحانه وتعالى تنوع الخطاب القرآني ليلائم الناس على حسب مستوياتهم ،</a:t>
            </a:r>
            <a:endParaRPr lang="en-US" sz="32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3200" b="1" dirty="0">
                <a:solidFill>
                  <a:prstClr val="black"/>
                </a:solidFill>
                <a:latin typeface="Calibri" panose="020F0502020204030204" pitchFamily="34" charset="0"/>
                <a:ea typeface="Calibri" panose="020F0502020204030204" pitchFamily="34" charset="0"/>
                <a:cs typeface="Arial" panose="020B0604020202020204" pitchFamily="34" charset="0"/>
              </a:rPr>
              <a:t> فإن بالأحرى على المعلم تمثل ذلك في تقديمه المنهج الدراسي لطلابه، ومن صور هذا التنوع في القرآن</a:t>
            </a:r>
            <a:r>
              <a:rPr lang="ar-SA" sz="32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a:t>
            </a:r>
            <a:endParaRPr lang="en-US" sz="3200"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107000"/>
              </a:lnSpc>
              <a:spcAft>
                <a:spcPts val="800"/>
              </a:spcAft>
              <a:buFontTx/>
              <a:buChar char="-"/>
            </a:pPr>
            <a:r>
              <a:rPr lang="ar-SA" sz="32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خطاب </a:t>
            </a:r>
            <a:r>
              <a:rPr lang="ar-SA" sz="3200" b="1" dirty="0">
                <a:solidFill>
                  <a:prstClr val="black"/>
                </a:solidFill>
                <a:latin typeface="Calibri" panose="020F0502020204030204" pitchFamily="34" charset="0"/>
                <a:ea typeface="Calibri" panose="020F0502020204030204" pitchFamily="34" charset="0"/>
                <a:cs typeface="Arial" panose="020B0604020202020204" pitchFamily="34" charset="0"/>
              </a:rPr>
              <a:t>موجه للقلب، قال تعالى: </a:t>
            </a:r>
            <a:endParaRPr lang="ar-SA" sz="3200" b="1" dirty="0" smtClean="0">
              <a:solidFill>
                <a:prstClr val="black"/>
              </a:solidFill>
              <a:latin typeface="Calibri" panose="020F0502020204030204" pitchFamily="34" charset="0"/>
              <a:ea typeface="Calibri" panose="020F0502020204030204" pitchFamily="34" charset="0"/>
              <a:cs typeface="Arial" panose="020B0604020202020204" pitchFamily="34" charset="0"/>
            </a:endParaRPr>
          </a:p>
          <a:p>
            <a:pPr marL="457200" lvl="0" indent="-457200" algn="r" rtl="1">
              <a:lnSpc>
                <a:spcPct val="107000"/>
              </a:lnSpc>
              <a:spcAft>
                <a:spcPts val="800"/>
              </a:spcAft>
              <a:buFontTx/>
              <a:buChar char="-"/>
            </a:pPr>
            <a:r>
              <a:rPr lang="ar-SA" sz="3200" b="1" dirty="0" smtClean="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a:t>
            </a:r>
            <a:r>
              <a:rPr lang="ar-SA" sz="32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قُلْ إِنْ كُنْتُمْ تُحِبُّونَ اللَّهَ فَاتَّبِعُونِي يُحْبِبْكُمُ اللَّهُ ﴾ </a:t>
            </a:r>
            <a:endParaRPr lang="en-US"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3200" b="1" dirty="0">
                <a:solidFill>
                  <a:prstClr val="black"/>
                </a:solidFill>
                <a:latin typeface="Calibri" panose="020F0502020204030204" pitchFamily="34" charset="0"/>
                <a:ea typeface="Calibri" panose="020F0502020204030204" pitchFamily="34" charset="0"/>
                <a:cs typeface="Arial" panose="020B0604020202020204" pitchFamily="34" charset="0"/>
              </a:rPr>
              <a:t> ﴿</a:t>
            </a:r>
            <a:r>
              <a:rPr lang="ar-SA" sz="3200" b="1" dirty="0" smtClean="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وَيَغْفِرْ </a:t>
            </a: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لَكُمْ ذُنُوبَكُمْ وَاللَّهُ غَفُورٌ رَحِيمٌ  ﴾ </a:t>
            </a:r>
            <a:r>
              <a:rPr lang="ar-SA" b="1" dirty="0">
                <a:solidFill>
                  <a:prstClr val="black"/>
                </a:solidFill>
                <a:latin typeface="Calibri" panose="020F0502020204030204" pitchFamily="34" charset="0"/>
                <a:ea typeface="Calibri" panose="020F0502020204030204" pitchFamily="34" charset="0"/>
                <a:cs typeface="Arial" panose="020B0604020202020204" pitchFamily="34" charset="0"/>
              </a:rPr>
              <a:t>[آل عمران: 31</a:t>
            </a:r>
            <a:r>
              <a:rPr lang="ar-SA" b="1" dirty="0" smtClean="0">
                <a:solidFill>
                  <a:prstClr val="black"/>
                </a:solidFill>
                <a:latin typeface="Calibri" panose="020F0502020204030204" pitchFamily="34" charset="0"/>
                <a:ea typeface="Calibri" panose="020F0502020204030204" pitchFamily="34" charset="0"/>
                <a:cs typeface="Arial" panose="020B0604020202020204" pitchFamily="34" charset="0"/>
              </a:rPr>
              <a:t>].</a:t>
            </a:r>
            <a:endParaRPr lang="en-US" b="1"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3200" b="1" dirty="0" smtClean="0">
                <a:solidFill>
                  <a:prstClr val="black"/>
                </a:solidFill>
                <a:latin typeface="Calibri" panose="020F0502020204030204" pitchFamily="34" charset="0"/>
                <a:ea typeface="Calibri" panose="020F0502020204030204" pitchFamily="34" charset="0"/>
                <a:cs typeface="Arial" panose="020B0604020202020204" pitchFamily="34" charset="0"/>
              </a:rPr>
              <a:t>-خطاب </a:t>
            </a:r>
            <a:r>
              <a:rPr lang="ar-SA" sz="3200" b="1" dirty="0">
                <a:solidFill>
                  <a:prstClr val="black"/>
                </a:solidFill>
                <a:latin typeface="Calibri" panose="020F0502020204030204" pitchFamily="34" charset="0"/>
                <a:ea typeface="Calibri" panose="020F0502020204030204" pitchFamily="34" charset="0"/>
                <a:cs typeface="Arial" panose="020B0604020202020204" pitchFamily="34" charset="0"/>
              </a:rPr>
              <a:t>موجه للعقل ،قال تعالى: </a:t>
            </a: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أَفَلَا يَنْظُرُونَ إِلَى الْإِبِلِ كَيْفَ خُلِقَتْ (17)</a:t>
            </a:r>
            <a:endParaRPr lang="en-US"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وَإِلَى السَّمَاءِ كَيْفَ رُفِعَتْ (18) وَإِلَى الْجِبَالِ كَيْفَ نُصِبَتْ (19) </a:t>
            </a:r>
            <a:endParaRPr lang="en-US"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lvl="0" algn="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وَإِلَى الْأَرْضِ كَيْفَ سُطِحَتْ  </a:t>
            </a:r>
            <a:r>
              <a:rPr lang="ar-SA" sz="3200" b="1" dirty="0" smtClean="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a:t>
            </a:r>
            <a:endParaRPr lang="ar-SA" sz="3200" b="1" dirty="0">
              <a:solidFill>
                <a:schemeClr val="accent5">
                  <a:lumMod val="75000"/>
                </a:schemeClr>
              </a:solidFill>
            </a:endParaRPr>
          </a:p>
        </p:txBody>
      </p:sp>
    </p:spTree>
    <p:extLst>
      <p:ext uri="{BB962C8B-B14F-4D97-AF65-F5344CB8AC3E}">
        <p14:creationId xmlns:p14="http://schemas.microsoft.com/office/powerpoint/2010/main" val="773640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1688"/>
            <a:ext cx="10085293" cy="5426294"/>
          </a:xfrm>
          <a:prstGeom prst="rect">
            <a:avLst/>
          </a:prstGeom>
        </p:spPr>
        <p:txBody>
          <a:bodyPr wrap="square">
            <a:spAutoFit/>
          </a:bodyPr>
          <a:lstStyle/>
          <a:p>
            <a:pPr algn="r" rtl="1">
              <a:lnSpc>
                <a:spcPct val="107000"/>
              </a:lnSpc>
              <a:spcAft>
                <a:spcPts val="800"/>
              </a:spcAft>
            </a:pPr>
            <a:r>
              <a:rPr lang="ar-SA" sz="1100" dirty="0">
                <a:latin typeface="Calibri" panose="020F0502020204030204" pitchFamily="34" charset="0"/>
                <a:ea typeface="Calibri" panose="020F0502020204030204" pitchFamily="34" charset="0"/>
                <a:cs typeface="Arial" panose="020B0604020202020204" pitchFamily="34" charset="0"/>
              </a:rPr>
              <a:t> </a:t>
            </a:r>
            <a:endParaRPr lang="en-US" sz="11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z="2000" dirty="0" smtClean="0">
                <a:latin typeface="Calibri" panose="020F0502020204030204" pitchFamily="34" charset="0"/>
                <a:ea typeface="Calibri" panose="020F0502020204030204" pitchFamily="34" charset="0"/>
                <a:cs typeface="Arial" panose="020B0604020202020204" pitchFamily="34" charset="0"/>
              </a:rPr>
              <a:t> </a:t>
            </a:r>
            <a:r>
              <a:rPr lang="ar-SA" sz="3200" b="1" dirty="0" smtClean="0">
                <a:latin typeface="Calibri" panose="020F0502020204030204" pitchFamily="34" charset="0"/>
                <a:ea typeface="Calibri" panose="020F0502020204030204" pitchFamily="34" charset="0"/>
                <a:cs typeface="Arial" panose="020B0604020202020204" pitchFamily="34" charset="0"/>
              </a:rPr>
              <a:t>- </a:t>
            </a:r>
            <a:r>
              <a:rPr lang="ar-SA" sz="3200" b="1" dirty="0">
                <a:latin typeface="Calibri" panose="020F0502020204030204" pitchFamily="34" charset="0"/>
                <a:ea typeface="Calibri" panose="020F0502020204030204" pitchFamily="34" charset="0"/>
                <a:cs typeface="Arial" panose="020B0604020202020204" pitchFamily="34" charset="0"/>
              </a:rPr>
              <a:t>خطاب للبصيرة النيرة، قال تعالى: </a:t>
            </a: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  فَانْظُرْ إِلَى آَثَارِ رَحْمَةِ اللَّهِ كَيْفَ يُحْيِي </a:t>
            </a:r>
            <a:endParaRPr lang="en-US"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solidFill>
                  <a:schemeClr val="accent5">
                    <a:lumMod val="75000"/>
                  </a:schemeClr>
                </a:solidFill>
                <a:latin typeface="Calibri" panose="020F0502020204030204" pitchFamily="34" charset="0"/>
                <a:ea typeface="Calibri" panose="020F0502020204030204" pitchFamily="34" charset="0"/>
                <a:cs typeface="Arial" panose="020B0604020202020204" pitchFamily="34" charset="0"/>
              </a:rPr>
              <a:t>الْأَرْضَ بَعْدَ مَوْتِهَا إِنَّ ذَلِكَ لَمُحْيِي الْمَوْتَى وَهُوَ عَلَى كُلِّ شَيْءٍ قَدِيرٌ ﴾</a:t>
            </a:r>
            <a:r>
              <a:rPr lang="ar-SA" sz="3200" b="1" dirty="0">
                <a:latin typeface="Calibri" panose="020F0502020204030204" pitchFamily="34" charset="0"/>
                <a:ea typeface="Calibri" panose="020F0502020204030204" pitchFamily="34" charset="0"/>
                <a:cs typeface="Arial" panose="020B0604020202020204" pitchFamily="34" charset="0"/>
              </a:rPr>
              <a:t> </a:t>
            </a:r>
            <a:r>
              <a:rPr lang="ar-SA" b="1" dirty="0">
                <a:latin typeface="Calibri" panose="020F0502020204030204" pitchFamily="34" charset="0"/>
                <a:ea typeface="Calibri" panose="020F0502020204030204" pitchFamily="34" charset="0"/>
                <a:cs typeface="Arial" panose="020B0604020202020204" pitchFamily="34" charset="0"/>
              </a:rPr>
              <a:t>[الروم: 50].</a:t>
            </a:r>
            <a:endParaRPr lang="en-US"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cs typeface="Arial" panose="020B0604020202020204" pitchFamily="34" charset="0"/>
              </a:rPr>
              <a:t>وفي التربية الحديثة نجد الدعوة والمناداة إلى مراعاة خصاص</a:t>
            </a:r>
            <a:endParaRPr lang="en-US" sz="3200" b="1"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3200" b="1" dirty="0">
                <a:latin typeface="Calibri" panose="020F0502020204030204" pitchFamily="34" charset="0"/>
                <a:ea typeface="Calibri" panose="020F0502020204030204" pitchFamily="34" charset="0"/>
                <a:cs typeface="Arial" panose="020B0604020202020204" pitchFamily="34" charset="0"/>
              </a:rPr>
              <a:t> الطلاب ومعارفهم السابقة، وبيئاتهم، </a:t>
            </a:r>
            <a:r>
              <a:rPr lang="ar-SA" sz="3200" b="1" dirty="0" smtClean="0">
                <a:latin typeface="Calibri" panose="020F0502020204030204" pitchFamily="34" charset="0"/>
                <a:ea typeface="Calibri" panose="020F0502020204030204" pitchFamily="34" charset="0"/>
                <a:cs typeface="Arial" panose="020B0604020202020204" pitchFamily="34" charset="0"/>
              </a:rPr>
              <a:t>وميولهم ، والأساليب </a:t>
            </a:r>
            <a:r>
              <a:rPr lang="ar-SA" sz="3200" b="1" dirty="0">
                <a:latin typeface="Calibri" panose="020F0502020204030204" pitchFamily="34" charset="0"/>
                <a:ea typeface="Calibri" panose="020F0502020204030204" pitchFamily="34" charset="0"/>
                <a:cs typeface="Arial" panose="020B0604020202020204" pitchFamily="34" charset="0"/>
              </a:rPr>
              <a:t>والطرق التي يتعلمون بها، ولهذا يتناول هذا الفصل استراتيجية تتعلق وتعتني بهذا الجانب</a:t>
            </a:r>
            <a:r>
              <a:rPr lang="ar-SA" sz="3200" b="1" dirty="0" smtClean="0">
                <a:latin typeface="Calibri" panose="020F0502020204030204" pitchFamily="34" charset="0"/>
                <a:ea typeface="Calibri" panose="020F0502020204030204" pitchFamily="34" charset="0"/>
                <a:cs typeface="Arial" panose="020B0604020202020204" pitchFamily="34" charset="0"/>
              </a:rPr>
              <a:t>، وإعطاء </a:t>
            </a:r>
            <a:r>
              <a:rPr lang="ar-SA" sz="3200" b="1" dirty="0">
                <a:latin typeface="Calibri" panose="020F0502020204030204" pitchFamily="34" charset="0"/>
                <a:ea typeface="Calibri" panose="020F0502020204030204" pitchFamily="34" charset="0"/>
                <a:cs typeface="Arial" panose="020B0604020202020204" pitchFamily="34" charset="0"/>
              </a:rPr>
              <a:t>كل طالب حقه وكفايته بما يوافق ما لديه من استعداد، وهذا النوع من التعليم أو التدريس يستخدم استراتيجيات معينة لتحقيق أهداف محددة يسعى إليها، ومن هذه الاستراتيجيات استراتيجية التدريس المتمايز أو ما يطلق عليها (المنوع - المتباين - الفارق).</a:t>
            </a:r>
            <a:endParaRPr lang="en-US" sz="32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239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26141" y="121023"/>
            <a:ext cx="8552330" cy="6152069"/>
          </a:xfrm>
          <a:prstGeom prst="rect">
            <a:avLst/>
          </a:prstGeom>
          <a:noFill/>
        </p:spPr>
        <p:txBody>
          <a:bodyPr wrap="square" rtlCol="1">
            <a:spAutoFit/>
          </a:bodyPr>
          <a:lstStyle/>
          <a:p>
            <a:pPr algn="ctr" rtl="1">
              <a:lnSpc>
                <a:spcPct val="107000"/>
              </a:lnSpc>
              <a:spcAft>
                <a:spcPts val="800"/>
              </a:spcAft>
            </a:pPr>
            <a:r>
              <a:rPr lang="ar-SA" sz="4000" dirty="0">
                <a:solidFill>
                  <a:srgbClr val="C00000"/>
                </a:solidFill>
                <a:latin typeface="Calibri" panose="020F0502020204030204" pitchFamily="34" charset="0"/>
                <a:ea typeface="Calibri" panose="020F0502020204030204" pitchFamily="34" charset="0"/>
                <a:cs typeface="Arial" panose="020B0604020202020204" pitchFamily="34" charset="0"/>
              </a:rPr>
              <a:t>مفهوم</a:t>
            </a:r>
            <a:r>
              <a:rPr lang="ar-SA" sz="4000" dirty="0">
                <a:solidFill>
                  <a:schemeClr val="accent2">
                    <a:lumMod val="50000"/>
                  </a:schemeClr>
                </a:solidFill>
                <a:latin typeface="Calibri" panose="020F0502020204030204" pitchFamily="34" charset="0"/>
                <a:ea typeface="Calibri" panose="020F0502020204030204" pitchFamily="34" charset="0"/>
                <a:cs typeface="Arial" panose="020B0604020202020204" pitchFamily="34" charset="0"/>
              </a:rPr>
              <a:t> </a:t>
            </a:r>
            <a:r>
              <a:rPr lang="ar-SA" sz="4000" dirty="0">
                <a:solidFill>
                  <a:srgbClr val="C00000"/>
                </a:solidFill>
                <a:latin typeface="Calibri" panose="020F0502020204030204" pitchFamily="34" charset="0"/>
                <a:ea typeface="Calibri" panose="020F0502020204030204" pitchFamily="34" charset="0"/>
                <a:cs typeface="Arial" panose="020B0604020202020204" pitchFamily="34" charset="0"/>
              </a:rPr>
              <a:t>التدريس المتمايز </a:t>
            </a:r>
            <a:endParaRPr lang="en-US" sz="40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40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هو تعليم يهدف إلى رفع مستوى جميع الطلاب, وليس فقط الطلاب الذين يواجهون مشاكل في التحصيل، ويُعرف أيضاً إنه سياسة مدرسيه تأخذ باعتبارها خصائص الفرد وخبراته السابقة وأنه طريقة لتقديم بيئة تعليمية مناسبة لجميع الطلاب تهدف إلى زيادة إمكانات وقدرات الطالب. إن النقطة الأساسية في هذه السياسة هي توقعات المعلمين من الطلاب واتجاهات الطلاب نحو إمكاناتهم </a:t>
            </a:r>
            <a:r>
              <a:rPr lang="ar-SA" sz="4000" dirty="0" smtClean="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وقدراتهم</a:t>
            </a:r>
            <a:r>
              <a:rPr lang="ar-SA" sz="4400" dirty="0">
                <a:latin typeface="Calibri" panose="020F0502020204030204" pitchFamily="34" charset="0"/>
                <a:ea typeface="Calibri" panose="020F0502020204030204" pitchFamily="34" charset="0"/>
                <a:cs typeface="Arial" panose="020B0604020202020204" pitchFamily="34" charset="0"/>
              </a:rPr>
              <a:t> </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374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5151" y="-180273"/>
            <a:ext cx="9802904" cy="7038273"/>
          </a:xfrm>
          <a:prstGeom prst="rect">
            <a:avLst/>
          </a:prstGeom>
          <a:noFill/>
        </p:spPr>
        <p:txBody>
          <a:bodyPr wrap="square" rtlCol="1">
            <a:spAutoFit/>
          </a:bodyPr>
          <a:lstStyle/>
          <a:p>
            <a:pPr algn="ctr" rtl="1">
              <a:lnSpc>
                <a:spcPct val="107000"/>
              </a:lnSpc>
              <a:spcAft>
                <a:spcPts val="800"/>
              </a:spcAft>
            </a:pPr>
            <a:r>
              <a:rPr lang="ar-SA" sz="3600" dirty="0">
                <a:solidFill>
                  <a:srgbClr val="C00000"/>
                </a:solidFill>
                <a:latin typeface="Calibri" panose="020F0502020204030204" pitchFamily="34" charset="0"/>
                <a:ea typeface="Calibri" panose="020F0502020204030204" pitchFamily="34" charset="0"/>
                <a:cs typeface="Arial" panose="020B0604020202020204" pitchFamily="34" charset="0"/>
              </a:rPr>
              <a:t>أهمية التدريس </a:t>
            </a:r>
            <a:r>
              <a:rPr lang="ar-SA" sz="3600" dirty="0" smtClean="0">
                <a:solidFill>
                  <a:srgbClr val="C00000"/>
                </a:solidFill>
                <a:latin typeface="Calibri" panose="020F0502020204030204" pitchFamily="34" charset="0"/>
                <a:ea typeface="Calibri" panose="020F0502020204030204" pitchFamily="34" charset="0"/>
                <a:cs typeface="Arial" panose="020B0604020202020204" pitchFamily="34" charset="0"/>
              </a:rPr>
              <a:t>المتمايز</a:t>
            </a:r>
          </a:p>
          <a:p>
            <a:pPr algn="r" rtl="1">
              <a:lnSpc>
                <a:spcPct val="107000"/>
              </a:lnSpc>
              <a:spcAft>
                <a:spcPts val="800"/>
              </a:spcAft>
            </a:pPr>
            <a:r>
              <a:rPr lang="ar-SA" sz="2400" dirty="0" smtClean="0">
                <a:latin typeface="Calibri" panose="020F0502020204030204" pitchFamily="34" charset="0"/>
                <a:ea typeface="Calibri" panose="020F0502020204030204" pitchFamily="34" charset="0"/>
                <a:cs typeface="Arial" panose="020B0604020202020204" pitchFamily="34" charset="0"/>
              </a:rPr>
              <a:t>في </a:t>
            </a:r>
            <a:r>
              <a:rPr lang="ar-SA" sz="2400" dirty="0">
                <a:latin typeface="Calibri" panose="020F0502020204030204" pitchFamily="34" charset="0"/>
                <a:ea typeface="Calibri" panose="020F0502020204030204" pitchFamily="34" charset="0"/>
                <a:cs typeface="Arial" panose="020B0604020202020204" pitchFamily="34" charset="0"/>
              </a:rPr>
              <a:t>التعليم العادي يقدم المعلم مثيراً واحداً أو هدفاً واحد، ويكلف الطلبة بنشاط واحد ليحققوا نفس المخرجات.</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أما إذا أراد المعلم أن يراعي الفروق الفردية فإنه يعمل على تقديم نفس المثير للجميع ونفس المهمة ولكن يقبل منهم مخرجات مختلفة. ففي هذه الحالة يراعي قدرات وإمكانات الطلبة فهم لا يستطيعون جميعاً الوصول إلى نفس النتائج أو المخرجات لأنهم متفاوتون في قدراتهم. أما إذا أراد المعلم تقديم تعليم متمايز فإنه يقدم نفس المثير ومهام متنوعة ليصل إلى نفس المخرجات. ومن هنا تكمن أهمية التعليم المتمايز بأنها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1ـ تراعي أنماط تعلم التلاميذ المختلفة : (</a:t>
            </a:r>
            <a:r>
              <a:rPr lang="ar-SA" sz="2400" dirty="0">
                <a:solidFill>
                  <a:srgbClr val="C00000"/>
                </a:solidFill>
                <a:latin typeface="Calibri" panose="020F0502020204030204" pitchFamily="34" charset="0"/>
                <a:ea typeface="Calibri" panose="020F0502020204030204" pitchFamily="34" charset="0"/>
                <a:cs typeface="Arial" panose="020B0604020202020204" pitchFamily="34" charset="0"/>
              </a:rPr>
              <a:t>سمعي ـ بصري ـ لغوي ـ حركي ـ منطقي أو رياضي ـ اجتماعي ـ حسي).</a:t>
            </a:r>
            <a:endParaRPr lang="en-US" sz="24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2- تحقق شروط التعلم الفعال.</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3- تراعي وتشبع وتنمي ميول واتجاهات التلاميذ.</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4- تنمي الابتكار وتكشف الإبداع.</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5- تتكامل مع التعلم القائم على الأنشطة (المشروع ـ التجريب ـ الاستقصاء).</a:t>
            </a:r>
            <a:endParaRPr lang="en-US" sz="2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cs typeface="Arial" panose="020B0604020202020204" pitchFamily="34" charset="0"/>
              </a:rPr>
              <a:t>6- يمكن للتلاميذ أن يتفاعلوا بطريقة متمايزة تقود إلى منتجات متنوعة.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1447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2643709209"/>
      </p:ext>
    </p:extLst>
  </p:cSld>
  <p:clrMapOvr>
    <a:masterClrMapping/>
  </p:clrMapOvr>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190</TotalTime>
  <Words>1319</Words>
  <Application>Microsoft Office PowerPoint</Application>
  <PresentationFormat>ملء الشاشة</PresentationFormat>
  <Paragraphs>92</Paragraphs>
  <Slides>17</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17</vt:i4>
      </vt:variant>
    </vt:vector>
  </HeadingPairs>
  <TitlesOfParts>
    <vt:vector size="24" baseType="lpstr">
      <vt:lpstr>Arial</vt:lpstr>
      <vt:lpstr>Calibri</vt:lpstr>
      <vt:lpstr>HeshamNormal</vt:lpstr>
      <vt:lpstr>Tahoma</vt:lpstr>
      <vt:lpstr>Trebuchet MS</vt:lpstr>
      <vt:lpstr>Wingdings 3</vt:lpstr>
      <vt:lpstr>واجهة</vt:lpstr>
      <vt:lpstr>التدريس المتمايز في  مادة التربية الأسرية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التدريس المتمايز في مادةالتربية الأسرية</dc:title>
  <dc:creator>shoog</dc:creator>
  <cp:lastModifiedBy>shoog</cp:lastModifiedBy>
  <cp:revision>13</cp:revision>
  <dcterms:created xsi:type="dcterms:W3CDTF">2019-01-22T06:44:07Z</dcterms:created>
  <dcterms:modified xsi:type="dcterms:W3CDTF">2019-02-18T07:04:59Z</dcterms:modified>
</cp:coreProperties>
</file>