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35"/>
  </p:notesMasterIdLst>
  <p:sldIdLst>
    <p:sldId id="281" r:id="rId2"/>
    <p:sldId id="282" r:id="rId3"/>
    <p:sldId id="283" r:id="rId4"/>
    <p:sldId id="287" r:id="rId5"/>
    <p:sldId id="284" r:id="rId6"/>
    <p:sldId id="286" r:id="rId7"/>
    <p:sldId id="288" r:id="rId8"/>
    <p:sldId id="285" r:id="rId9"/>
    <p:sldId id="256" r:id="rId10"/>
    <p:sldId id="257" r:id="rId11"/>
    <p:sldId id="258" r:id="rId12"/>
    <p:sldId id="259" r:id="rId13"/>
    <p:sldId id="260" r:id="rId14"/>
    <p:sldId id="261" r:id="rId15"/>
    <p:sldId id="262" r:id="rId16"/>
    <p:sldId id="263" r:id="rId17"/>
    <p:sldId id="280" r:id="rId18"/>
    <p:sldId id="265" r:id="rId19"/>
    <p:sldId id="266" r:id="rId20"/>
    <p:sldId id="267" r:id="rId21"/>
    <p:sldId id="268" r:id="rId22"/>
    <p:sldId id="269" r:id="rId23"/>
    <p:sldId id="270" r:id="rId24"/>
    <p:sldId id="271" r:id="rId25"/>
    <p:sldId id="272" r:id="rId26"/>
    <p:sldId id="273" r:id="rId27"/>
    <p:sldId id="274" r:id="rId28"/>
    <p:sldId id="264" r:id="rId29"/>
    <p:sldId id="275" r:id="rId30"/>
    <p:sldId id="276" r:id="rId31"/>
    <p:sldId id="277" r:id="rId32"/>
    <p:sldId id="278" r:id="rId33"/>
    <p:sldId id="279"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BB5A7BE-FEDD-40D6-BA96-0606DA9FE084}" type="datetimeFigureOut">
              <a:rPr lang="ar-SA" smtClean="0"/>
              <a:t>15/02/1440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D8778F9-376E-4CFD-9C01-C263BE621FC0}" type="slidenum">
              <a:rPr lang="ar-SA" smtClean="0"/>
              <a:t>‹#›</a:t>
            </a:fld>
            <a:endParaRPr lang="ar-SA"/>
          </a:p>
        </p:txBody>
      </p:sp>
    </p:spTree>
    <p:extLst>
      <p:ext uri="{BB962C8B-B14F-4D97-AF65-F5344CB8AC3E}">
        <p14:creationId xmlns:p14="http://schemas.microsoft.com/office/powerpoint/2010/main" val="34162186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4D8778F9-376E-4CFD-9C01-C263BE621FC0}" type="slidenum">
              <a:rPr lang="ar-SA" smtClean="0"/>
              <a:t>29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C7B82077-C24A-45B1-82B6-7A5843C5D77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C7B82077-C24A-45B1-82B6-7A5843C5D77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C7B82077-C24A-45B1-82B6-7A5843C5D77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B82077-C24A-45B1-82B6-7A5843C5D77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F460C8E-AA85-48C9-A0B8-6FA088CF93AD}" type="datetimeFigureOut">
              <a:rPr lang="ar-SA" smtClean="0"/>
              <a:t>15/02/1440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C7B82077-C24A-45B1-82B6-7A5843C5D77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F460C8E-AA85-48C9-A0B8-6FA088CF93AD}" type="datetimeFigureOut">
              <a:rPr lang="ar-SA" smtClean="0"/>
              <a:t>15/02/1440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7B82077-C24A-45B1-82B6-7A5843C5D77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187624" y="116632"/>
            <a:ext cx="7848872" cy="6480720"/>
          </a:xfrm>
          <a:prstGeom prst="rect">
            <a:avLst/>
          </a:prstGeom>
          <a:blipFill>
            <a:blip r:embed="rId2">
              <a:extLst>
                <a:ext uri="{BEBA8EAE-BF5A-486C-A8C5-ECC9F3942E4B}">
                  <a14:imgProps xmlns:a14="http://schemas.microsoft.com/office/drawing/2010/main">
                    <a14:imgLayer r:embed="rId3">
                      <a14:imgEffect>
                        <a14:sharpenSoften amount="-100000"/>
                      </a14:imgEffect>
                      <a14:imgEffect>
                        <a14:brightnessContrast bright="35000"/>
                      </a14:imgEffect>
                    </a14:imgLayer>
                  </a14:imgProps>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2" name="مستطيل 1"/>
          <p:cNvSpPr/>
          <p:nvPr/>
        </p:nvSpPr>
        <p:spPr>
          <a:xfrm>
            <a:off x="1744238" y="332656"/>
            <a:ext cx="6408712" cy="55446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6600" u="sng" dirty="0" smtClean="0">
                <a:cs typeface="AL-Mateen" pitchFamily="2" charset="-78"/>
              </a:rPr>
              <a:t>الضعف القرائي (التشخيص واستراتيجيات العلاج )</a:t>
            </a:r>
          </a:p>
          <a:p>
            <a:pPr algn="ctr"/>
            <a:r>
              <a:rPr lang="ar-SA" sz="5400" u="sng" dirty="0" smtClean="0">
                <a:cs typeface="AL-Mateen" pitchFamily="2" charset="-78"/>
              </a:rPr>
              <a:t>تنفيذ / طاهرة أحمد </a:t>
            </a:r>
            <a:r>
              <a:rPr lang="ar-SA" sz="5400" u="sng" dirty="0" err="1" smtClean="0">
                <a:cs typeface="AL-Mateen" pitchFamily="2" charset="-78"/>
              </a:rPr>
              <a:t>عمشان</a:t>
            </a:r>
            <a:r>
              <a:rPr lang="ar-SA" sz="5400" u="sng" dirty="0" smtClean="0">
                <a:cs typeface="AL-Mateen" pitchFamily="2" charset="-78"/>
              </a:rPr>
              <a:t> </a:t>
            </a:r>
            <a:endParaRPr lang="ar-SA" sz="5400" u="sng" dirty="0">
              <a:cs typeface="AL-Mateen" pitchFamily="2" charset="-78"/>
            </a:endParaRPr>
          </a:p>
        </p:txBody>
      </p:sp>
    </p:spTree>
    <p:extLst>
      <p:ext uri="{BB962C8B-B14F-4D97-AF65-F5344CB8AC3E}">
        <p14:creationId xmlns:p14="http://schemas.microsoft.com/office/powerpoint/2010/main" val="31382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500042"/>
            <a:ext cx="8329642" cy="5626121"/>
          </a:xfrm>
        </p:spPr>
        <p:txBody>
          <a:bodyPr>
            <a:normAutofit fontScale="92500" lnSpcReduction="20000"/>
          </a:bodyPr>
          <a:lstStyle/>
          <a:p>
            <a:r>
              <a:rPr lang="ar-SA" dirty="0"/>
              <a:t>أسباب الضعف عند التلاميذ</a:t>
            </a:r>
            <a:r>
              <a:rPr lang="en-US" dirty="0"/>
              <a:t>. </a:t>
            </a:r>
            <a:br>
              <a:rPr lang="en-US" dirty="0"/>
            </a:br>
            <a:r>
              <a:rPr lang="en-US" dirty="0"/>
              <a:t>* </a:t>
            </a:r>
            <a:r>
              <a:rPr lang="ar-SA" dirty="0"/>
              <a:t>دور المعلم في رفع مستوى التلاميذ</a:t>
            </a:r>
            <a:r>
              <a:rPr lang="en-US" dirty="0"/>
              <a:t>. </a:t>
            </a:r>
            <a:br>
              <a:rPr lang="en-US" dirty="0"/>
            </a:br>
            <a:r>
              <a:rPr lang="en-US" dirty="0"/>
              <a:t>* </a:t>
            </a:r>
            <a:r>
              <a:rPr lang="ar-SA" dirty="0"/>
              <a:t>الأخطاء الشائعة عند التلاميذ في مادة القراءة</a:t>
            </a:r>
            <a:r>
              <a:rPr lang="en-US" dirty="0"/>
              <a:t>.</a:t>
            </a:r>
            <a:br>
              <a:rPr lang="en-US" dirty="0"/>
            </a:br>
            <a:r>
              <a:rPr lang="en-US" dirty="0"/>
              <a:t>* </a:t>
            </a:r>
            <a:r>
              <a:rPr lang="ar-SA" dirty="0"/>
              <a:t>الأساليب العلاجية لضعف التلاميذ في القراءة والإملاء</a:t>
            </a:r>
            <a:r>
              <a:rPr lang="en-US" dirty="0"/>
              <a:t>.</a:t>
            </a:r>
          </a:p>
          <a:p>
            <a:r>
              <a:rPr lang="ar-SA" dirty="0"/>
              <a:t>أولاً : تشخيص حالة الضعف</a:t>
            </a:r>
            <a:r>
              <a:rPr lang="en-US" dirty="0"/>
              <a:t>..</a:t>
            </a:r>
            <a:br>
              <a:rPr lang="en-US" dirty="0"/>
            </a:br>
            <a:r>
              <a:rPr lang="ar-SA" dirty="0"/>
              <a:t>يجب على المعلم أن يعمل على اكتشاف حالات الضعف في القراءة والإملاء بين التلاميذ ، وكذلك اكتشاف الأسباب التي تعوق تقدمهم في القراءة والإملاء ، ومن ثم وضع العلاج المناسب لمثل هذه الحالات</a:t>
            </a:r>
            <a:r>
              <a:rPr lang="en-US" dirty="0"/>
              <a:t> . </a:t>
            </a:r>
            <a:br>
              <a:rPr lang="en-US" dirty="0"/>
            </a:br>
            <a:r>
              <a:rPr lang="ar-SA" dirty="0"/>
              <a:t>وهذه الحالات هي</a:t>
            </a:r>
            <a:r>
              <a:rPr lang="en-US" dirty="0"/>
              <a:t> : </a:t>
            </a:r>
            <a:br>
              <a:rPr lang="en-US" dirty="0"/>
            </a:br>
            <a:r>
              <a:rPr lang="en-US" dirty="0"/>
              <a:t>- </a:t>
            </a:r>
            <a:r>
              <a:rPr lang="ar-SA" dirty="0"/>
              <a:t>التلميذ الذي نشأ في أسرة غير قارئة ولم تشجعه على القراءة</a:t>
            </a:r>
            <a:r>
              <a:rPr lang="en-US" dirty="0"/>
              <a:t>. </a:t>
            </a:r>
            <a:br>
              <a:rPr lang="en-US" dirty="0"/>
            </a:br>
            <a:r>
              <a:rPr lang="en-US" dirty="0"/>
              <a:t>- </a:t>
            </a:r>
            <a:r>
              <a:rPr lang="ar-SA" dirty="0"/>
              <a:t>التلميذ الذي أثرت عليه بيئة المدرسة بالسلب ، ومن ثم شعوره بالإحباط في تعلم القراءة</a:t>
            </a:r>
            <a:r>
              <a:rPr lang="en-US" dirty="0"/>
              <a:t> . </a:t>
            </a:r>
            <a:br>
              <a:rPr lang="en-US" dirty="0"/>
            </a:b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428596" y="1428736"/>
            <a:ext cx="8143932" cy="5715040"/>
          </a:xfrm>
        </p:spPr>
        <p:txBody>
          <a:bodyPr>
            <a:noAutofit/>
          </a:bodyPr>
          <a:lstStyle/>
          <a:p>
            <a:endParaRPr lang="ar-SA" sz="1200" dirty="0"/>
          </a:p>
        </p:txBody>
      </p:sp>
      <p:sp>
        <p:nvSpPr>
          <p:cNvPr id="4" name="مستطيل 3"/>
          <p:cNvSpPr/>
          <p:nvPr/>
        </p:nvSpPr>
        <p:spPr>
          <a:xfrm>
            <a:off x="2286000" y="2136339"/>
            <a:ext cx="4572000" cy="4524315"/>
          </a:xfrm>
          <a:prstGeom prst="rect">
            <a:avLst/>
          </a:prstGeom>
        </p:spPr>
        <p:txBody>
          <a:bodyPr>
            <a:spAutoFit/>
          </a:bodyPr>
          <a:lstStyle/>
          <a:p>
            <a:r>
              <a:rPr lang="en-US" sz="2400" dirty="0" smtClean="0"/>
              <a:t>- </a:t>
            </a:r>
            <a:r>
              <a:rPr lang="ar-SA" sz="2400" dirty="0" smtClean="0"/>
              <a:t>التلميذ الذي يعاني من مرض عضوي يؤثر على نموه وقدرته على العمل والتفكير(بصري أو سمعي</a:t>
            </a:r>
            <a:r>
              <a:rPr lang="en-US" sz="2400" dirty="0" smtClean="0"/>
              <a:t>) . </a:t>
            </a:r>
            <a:br>
              <a:rPr lang="en-US" sz="2400" dirty="0" smtClean="0"/>
            </a:br>
            <a:r>
              <a:rPr lang="en-US" sz="2400" dirty="0" smtClean="0"/>
              <a:t>- </a:t>
            </a:r>
            <a:r>
              <a:rPr lang="ar-SA" sz="2400" dirty="0" smtClean="0"/>
              <a:t>التلميذ الذي يعاني من مرض نفسي أو عقلي أو يعاني من صعوبة في الكلام .. </a:t>
            </a:r>
            <a:r>
              <a:rPr lang="ar-SA" sz="2400" dirty="0" err="1" smtClean="0"/>
              <a:t>كالفأفأة</a:t>
            </a:r>
            <a:r>
              <a:rPr lang="ar-SA" sz="2400" dirty="0" smtClean="0"/>
              <a:t> </a:t>
            </a:r>
            <a:r>
              <a:rPr lang="ar-SA" sz="2400" dirty="0" err="1" smtClean="0"/>
              <a:t>والثأتأة</a:t>
            </a:r>
            <a:r>
              <a:rPr lang="ar-SA" sz="2400" dirty="0" smtClean="0"/>
              <a:t> </a:t>
            </a:r>
            <a:r>
              <a:rPr lang="ar-SA" sz="2400" dirty="0" err="1" smtClean="0"/>
              <a:t>والبأبأة</a:t>
            </a:r>
            <a:r>
              <a:rPr lang="ar-SA" sz="2400" dirty="0" smtClean="0"/>
              <a:t> </a:t>
            </a:r>
            <a:r>
              <a:rPr lang="ar-SA" sz="2400" dirty="0" err="1" smtClean="0"/>
              <a:t>والتهتأتأة</a:t>
            </a:r>
            <a:r>
              <a:rPr lang="en-US" sz="2400" dirty="0" smtClean="0"/>
              <a:t> . </a:t>
            </a:r>
            <a:br>
              <a:rPr lang="en-US" sz="2400" dirty="0" smtClean="0"/>
            </a:br>
            <a:r>
              <a:rPr lang="en-US" sz="2400" dirty="0" smtClean="0"/>
              <a:t>- </a:t>
            </a:r>
            <a:r>
              <a:rPr lang="ar-SA" sz="2400" dirty="0" smtClean="0"/>
              <a:t>التلميذ الذي يعاني من مشكلات انفعالية أو عائلية أو شخصية تمنعه من التقدم في القراءة</a:t>
            </a:r>
            <a:r>
              <a:rPr lang="en-US" sz="2400" dirty="0" smtClean="0"/>
              <a:t> .</a:t>
            </a:r>
            <a:br>
              <a:rPr lang="en-US" sz="2400" dirty="0" smtClean="0"/>
            </a:br>
            <a:r>
              <a:rPr lang="ar-SA" sz="2400" dirty="0" smtClean="0"/>
              <a:t>ـ التلميذ الذي يتغيب عن المدرسة أو يكون معلمه ممن يتغيبن عن المدرسة بشكل ملحوظ</a:t>
            </a:r>
            <a:r>
              <a:rPr lang="en-US" sz="2400" dirty="0" smtClean="0"/>
              <a:t>.</a:t>
            </a:r>
          </a:p>
          <a:p>
            <a:r>
              <a:rPr lang="ar-SA" sz="2400" dirty="0" smtClean="0"/>
              <a:t>ثانياً </a:t>
            </a:r>
            <a:endParaRPr lang="ar-SA"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ثالثا : </a:t>
            </a:r>
            <a:r>
              <a:rPr lang="ar-SA" dirty="0" err="1" smtClean="0"/>
              <a:t>الاجراءات</a:t>
            </a:r>
            <a:r>
              <a:rPr lang="ar-SA" dirty="0" smtClean="0"/>
              <a:t> المتخذة حيال التلاميذ المقصرين</a:t>
            </a:r>
            <a:endParaRPr lang="ar-SA" dirty="0"/>
          </a:p>
        </p:txBody>
      </p:sp>
      <p:sp>
        <p:nvSpPr>
          <p:cNvPr id="3" name="عنصر نائب للمحتوى 2"/>
          <p:cNvSpPr>
            <a:spLocks noGrp="1"/>
          </p:cNvSpPr>
          <p:nvPr>
            <p:ph idx="1"/>
          </p:nvPr>
        </p:nvSpPr>
        <p:spPr/>
        <p:txBody>
          <a:bodyPr>
            <a:normAutofit fontScale="62500" lnSpcReduction="20000"/>
          </a:bodyPr>
          <a:lstStyle/>
          <a:p>
            <a:r>
              <a:rPr lang="ar-SA" dirty="0" smtClean="0"/>
              <a:t>ثالثاً : الإجراءات المتخذة حيال التلاميذ المقصرين</a:t>
            </a:r>
            <a:r>
              <a:rPr lang="en-US" dirty="0" smtClean="0"/>
              <a:t>..</a:t>
            </a:r>
            <a:br>
              <a:rPr lang="en-US" dirty="0" smtClean="0"/>
            </a:br>
            <a:r>
              <a:rPr lang="en-US" dirty="0" smtClean="0"/>
              <a:t>1/ </a:t>
            </a:r>
            <a:r>
              <a:rPr lang="ar-SA" dirty="0" smtClean="0"/>
              <a:t>تشجيع التلاميذ مادياً ومعنوياً وذلك توزيع الهدايا وكتابة العبارات التشجيعية لهم ووضع الملصقات والنجوم للكتب</a:t>
            </a:r>
            <a:r>
              <a:rPr lang="en-US" dirty="0" smtClean="0"/>
              <a:t> .</a:t>
            </a:r>
            <a:br>
              <a:rPr lang="en-US" dirty="0" smtClean="0"/>
            </a:br>
            <a:r>
              <a:rPr lang="en-US" dirty="0" smtClean="0"/>
              <a:t>2/ </a:t>
            </a:r>
            <a:r>
              <a:rPr lang="ar-SA" dirty="0" smtClean="0"/>
              <a:t>التنبيه على الجميع بعدم الغياب إلا للضرورة حتى لا تتراكم عليهم الواجبات والدروس</a:t>
            </a:r>
            <a:r>
              <a:rPr lang="en-US" dirty="0" smtClean="0"/>
              <a:t> .</a:t>
            </a:r>
            <a:br>
              <a:rPr lang="en-US" dirty="0" smtClean="0"/>
            </a:br>
            <a:r>
              <a:rPr lang="en-US" dirty="0" smtClean="0"/>
              <a:t>3/ </a:t>
            </a:r>
            <a:r>
              <a:rPr lang="ar-SA" dirty="0" smtClean="0"/>
              <a:t>قراءة جميع التلاميذ للدرس في كل حصة والتصويب والمحاسبة على القراءة باستمرار</a:t>
            </a:r>
            <a:r>
              <a:rPr lang="en-US" dirty="0" smtClean="0"/>
              <a:t> . </a:t>
            </a:r>
            <a:br>
              <a:rPr lang="en-US" dirty="0" smtClean="0"/>
            </a:br>
            <a:r>
              <a:rPr lang="en-US" dirty="0" smtClean="0"/>
              <a:t>4/ </a:t>
            </a:r>
            <a:r>
              <a:rPr lang="ar-SA" dirty="0" smtClean="0"/>
              <a:t>إرسال إشعار لولي الأمر بإخفاق ابنه في المهارات وتوقيع ولي الأمر على ذلك</a:t>
            </a:r>
            <a:r>
              <a:rPr lang="en-US" dirty="0" smtClean="0"/>
              <a:t> . </a:t>
            </a:r>
            <a:br>
              <a:rPr lang="en-US" dirty="0" smtClean="0"/>
            </a:br>
            <a:r>
              <a:rPr lang="en-US" dirty="0" smtClean="0"/>
              <a:t>5/ </a:t>
            </a:r>
            <a:r>
              <a:rPr lang="ar-SA" dirty="0" smtClean="0"/>
              <a:t>استدعاء والد التلميذ للمناقشة في مستوى التلميذ والوصول </a:t>
            </a:r>
            <a:r>
              <a:rPr lang="ar-SA" dirty="0" err="1" smtClean="0"/>
              <a:t>به</a:t>
            </a:r>
            <a:r>
              <a:rPr lang="ar-SA" dirty="0" smtClean="0"/>
              <a:t> لأرقى المستويات</a:t>
            </a:r>
            <a:r>
              <a:rPr lang="en-US" dirty="0" smtClean="0"/>
              <a:t> .</a:t>
            </a:r>
            <a:br>
              <a:rPr lang="en-US" dirty="0" smtClean="0"/>
            </a:br>
            <a:r>
              <a:rPr lang="en-US" dirty="0" smtClean="0"/>
              <a:t>6/ </a:t>
            </a:r>
            <a:r>
              <a:rPr lang="ar-SA" dirty="0" smtClean="0"/>
              <a:t>الكتابة في الكتاب على الدرس بعدم إتقان التلميذ وطلب توقيع ولي الأمر عليه</a:t>
            </a:r>
            <a:r>
              <a:rPr lang="en-US" dirty="0" smtClean="0"/>
              <a:t> .</a:t>
            </a:r>
            <a:br>
              <a:rPr lang="en-US" dirty="0" smtClean="0"/>
            </a:br>
            <a:r>
              <a:rPr lang="en-US" dirty="0" smtClean="0"/>
              <a:t>7/ </a:t>
            </a:r>
            <a:r>
              <a:rPr lang="ar-SA" dirty="0" smtClean="0"/>
              <a:t>كتابة الملاحظات في دفتر الواجبات المنزلية أولاً بأول</a:t>
            </a:r>
            <a:r>
              <a:rPr lang="en-US" dirty="0" smtClean="0"/>
              <a:t>. </a:t>
            </a:r>
            <a:br>
              <a:rPr lang="en-US" dirty="0" smtClean="0"/>
            </a:br>
            <a:r>
              <a:rPr lang="en-US" dirty="0" smtClean="0"/>
              <a:t>8/ </a:t>
            </a:r>
            <a:r>
              <a:rPr lang="ar-SA" dirty="0" smtClean="0"/>
              <a:t>توزيع أوراق المهارات مصورة لكل تلميذ ووضعها في بداية الكتاب للتعريف بالمهارات التي سوف يقيم التلميذ فيها</a:t>
            </a:r>
            <a:r>
              <a:rPr lang="en-US" dirty="0" smtClean="0"/>
              <a:t> .</a:t>
            </a:r>
            <a:br>
              <a:rPr lang="en-US" dirty="0" smtClean="0"/>
            </a:br>
            <a:r>
              <a:rPr lang="en-US" dirty="0" smtClean="0"/>
              <a:t>9/ </a:t>
            </a:r>
            <a:r>
              <a:rPr lang="ar-SA" dirty="0" smtClean="0"/>
              <a:t>الكتابة على السبورة باستمرار وزيادة جرعات المشاركة داخل غرفة الصف</a:t>
            </a:r>
            <a:r>
              <a:rPr lang="en-US" dirty="0" smtClean="0"/>
              <a:t>.</a:t>
            </a:r>
            <a:br>
              <a:rPr lang="en-US" dirty="0" smtClean="0"/>
            </a:br>
            <a:r>
              <a:rPr lang="en-US" dirty="0" smtClean="0"/>
              <a:t>10/ </a:t>
            </a:r>
            <a:r>
              <a:rPr lang="ar-SA" dirty="0" smtClean="0"/>
              <a:t>عمل حصص تقوية في القراءة وعمل برنامج بذلك</a:t>
            </a:r>
            <a:r>
              <a:rPr lang="en-US" dirty="0" smtClean="0"/>
              <a:t> . </a:t>
            </a:r>
            <a:br>
              <a:rPr lang="en-US" dirty="0" smtClean="0"/>
            </a:br>
            <a:r>
              <a:rPr lang="en-US" dirty="0" smtClean="0"/>
              <a:t>11/ </a:t>
            </a:r>
            <a:r>
              <a:rPr lang="ar-SA" dirty="0" smtClean="0"/>
              <a:t>اختيار ملكة القراءة لكل صف وذلك لكل أسبوع وإجراء المسابقات التي تعني بالمهارات المخفق فيها</a:t>
            </a:r>
            <a:r>
              <a:rPr lang="en-US" dirty="0" smtClean="0"/>
              <a:t>.</a:t>
            </a:r>
            <a:br>
              <a:rPr lang="en-US" dirty="0" smtClean="0"/>
            </a:br>
            <a:r>
              <a:rPr lang="en-US" dirty="0" smtClean="0"/>
              <a:t>12/ </a:t>
            </a:r>
            <a:r>
              <a:rPr lang="ar-SA" dirty="0" smtClean="0"/>
              <a:t>أشراك التلميذ في الإذاعة المدرسية كل أسبوع وعمل واختيار مقطع قصير يتدرب عليه التلميذ ويتم تعزيزه ليتحسن في القراءة</a:t>
            </a:r>
            <a:r>
              <a:rPr lang="en-US" dirty="0" smtClean="0"/>
              <a:t>.</a:t>
            </a:r>
          </a:p>
          <a:p>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رابعاً : أساليب علاجية للأخطاء الشائعة في مادة القراءة</a:t>
            </a:r>
            <a:r>
              <a:rPr lang="en-US" dirty="0" smtClean="0"/>
              <a:t>..</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رابعاً : أساليب علاجية للأخطاء الشائعة في مادة القراءة</a:t>
            </a:r>
            <a:r>
              <a:rPr lang="en-US" dirty="0" smtClean="0"/>
              <a:t>..</a:t>
            </a:r>
            <a:br>
              <a:rPr lang="en-US" dirty="0" smtClean="0"/>
            </a:br>
            <a:r>
              <a:rPr lang="ar-SA" dirty="0" smtClean="0"/>
              <a:t>أ / البطء في قراءة الكلمة أو الجملة</a:t>
            </a:r>
            <a:r>
              <a:rPr lang="en-US" dirty="0" smtClean="0"/>
              <a:t>..</a:t>
            </a:r>
            <a:br>
              <a:rPr lang="en-US" dirty="0" smtClean="0"/>
            </a:br>
            <a:r>
              <a:rPr lang="en-US" dirty="0" smtClean="0"/>
              <a:t>•</a:t>
            </a:r>
            <a:r>
              <a:rPr lang="ar-SA" dirty="0" smtClean="0"/>
              <a:t>الطريقة العلاجية</a:t>
            </a:r>
            <a:r>
              <a:rPr lang="en-US" dirty="0" smtClean="0"/>
              <a:t> .. </a:t>
            </a:r>
            <a:br>
              <a:rPr lang="en-US" dirty="0" smtClean="0"/>
            </a:br>
            <a:r>
              <a:rPr lang="en-US" dirty="0" smtClean="0"/>
              <a:t>* </a:t>
            </a:r>
            <a:r>
              <a:rPr lang="ar-SA" dirty="0" smtClean="0"/>
              <a:t>مراجعة للحروف بحركاتها الثلاث وسكونها كتابة وقراءة ضمن مذكرة البرنامج العلاجي</a:t>
            </a:r>
            <a:r>
              <a:rPr lang="en-US" dirty="0" smtClean="0"/>
              <a:t> . . </a:t>
            </a:r>
            <a:br>
              <a:rPr lang="en-US" dirty="0" smtClean="0"/>
            </a:br>
            <a:r>
              <a:rPr lang="en-US" dirty="0" smtClean="0"/>
              <a:t>* </a:t>
            </a:r>
            <a:r>
              <a:rPr lang="ar-SA" dirty="0" smtClean="0"/>
              <a:t>تدريبه على قراءة كلمات ثلاثية ثم التدرج في كلمات </a:t>
            </a:r>
            <a:r>
              <a:rPr lang="ar-SA" dirty="0" err="1" smtClean="0"/>
              <a:t>بها</a:t>
            </a:r>
            <a:r>
              <a:rPr lang="ar-SA" dirty="0" smtClean="0"/>
              <a:t> مد</a:t>
            </a:r>
            <a:r>
              <a:rPr lang="en-US" dirty="0" smtClean="0"/>
              <a:t>. </a:t>
            </a:r>
            <a:br>
              <a:rPr lang="en-US" dirty="0" smtClean="0"/>
            </a:br>
            <a:r>
              <a:rPr lang="en-US" dirty="0" smtClean="0"/>
              <a:t>* </a:t>
            </a:r>
            <a:r>
              <a:rPr lang="ar-SA" dirty="0" smtClean="0"/>
              <a:t>عرض البطاقات الخاطفة لهم</a:t>
            </a:r>
            <a:r>
              <a:rPr lang="en-US" dirty="0" smtClean="0"/>
              <a:t>. </a:t>
            </a:r>
            <a:br>
              <a:rPr lang="en-US" dirty="0" smtClean="0"/>
            </a:br>
            <a:r>
              <a:rPr lang="en-US" dirty="0" smtClean="0"/>
              <a:t>* </a:t>
            </a:r>
            <a:r>
              <a:rPr lang="ar-SA" dirty="0" smtClean="0"/>
              <a:t>توجيه التلميذ لقراءة الكلمة بصورة سريعة والتدريج في ترك الأصبع لأن ذلك يؤدي إلى بطء القراءة</a:t>
            </a:r>
            <a:r>
              <a:rPr lang="en-US" dirty="0" smtClean="0"/>
              <a:t>.</a:t>
            </a:r>
            <a:br>
              <a:rPr lang="en-US" dirty="0" smtClean="0"/>
            </a:br>
            <a:r>
              <a:rPr lang="en-US" dirty="0" smtClean="0"/>
              <a:t>* </a:t>
            </a:r>
            <a:r>
              <a:rPr lang="ar-SA" dirty="0" smtClean="0"/>
              <a:t>النظر إلى الجملة اللاحقة وقراءتها صم</a:t>
            </a:r>
          </a:p>
          <a:p>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endParaRPr lang="ar-S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عنصر نائب للمحتوى 2"/>
          <p:cNvSpPr>
            <a:spLocks noGrp="1"/>
          </p:cNvSpPr>
          <p:nvPr>
            <p:ph idx="1"/>
          </p:nvPr>
        </p:nvSpPr>
        <p:spPr/>
        <p:txBody>
          <a:bodyPr>
            <a:normAutofit fontScale="55000" lnSpcReduction="20000"/>
          </a:bodyPr>
          <a:lstStyle/>
          <a:p>
            <a:r>
              <a:rPr lang="ar-SA" dirty="0"/>
              <a:t>أهمية التحليل والتركيب في ذلك</a:t>
            </a:r>
            <a:r>
              <a:rPr lang="en-US" dirty="0"/>
              <a:t> . </a:t>
            </a:r>
            <a:br>
              <a:rPr lang="en-US" dirty="0"/>
            </a:br>
            <a:r>
              <a:rPr lang="en-US" dirty="0"/>
              <a:t>* </a:t>
            </a:r>
            <a:r>
              <a:rPr lang="ar-SA" dirty="0"/>
              <a:t>مسابقة أسرع قراءة وتكون بين طالبين أيهما يقرأ أسرع</a:t>
            </a:r>
            <a:r>
              <a:rPr lang="en-US" dirty="0"/>
              <a:t>. </a:t>
            </a:r>
            <a:br>
              <a:rPr lang="en-US" dirty="0"/>
            </a:br>
            <a:r>
              <a:rPr lang="en-US" dirty="0"/>
              <a:t>* </a:t>
            </a:r>
            <a:r>
              <a:rPr lang="ar-SA" dirty="0"/>
              <a:t>تصويب الخطأ فورا بمشاركة التلاميذ</a:t>
            </a:r>
            <a:r>
              <a:rPr lang="en-US" dirty="0"/>
              <a:t>.</a:t>
            </a:r>
          </a:p>
          <a:p>
            <a:r>
              <a:rPr lang="ar-SA" dirty="0"/>
              <a:t>ب / عدم تمييز الحروف قراءة وكتابة</a:t>
            </a:r>
            <a:r>
              <a:rPr lang="en-US" dirty="0"/>
              <a:t>..</a:t>
            </a:r>
          </a:p>
          <a:p>
            <a:r>
              <a:rPr lang="en-US" dirty="0"/>
              <a:t>•</a:t>
            </a:r>
            <a:r>
              <a:rPr lang="ar-SA" dirty="0"/>
              <a:t>الطريقة العلاجية</a:t>
            </a:r>
            <a:r>
              <a:rPr lang="en-US" dirty="0"/>
              <a:t> ..	</a:t>
            </a:r>
            <a:br>
              <a:rPr lang="en-US" dirty="0"/>
            </a:br>
            <a:r>
              <a:rPr lang="en-US" dirty="0"/>
              <a:t>*</a:t>
            </a:r>
            <a:r>
              <a:rPr lang="ar-SA" dirty="0"/>
              <a:t>الإكثار من التدريبات الصفية من خلال قراءة الحروف أمام التلاميذ المخفقين سواء من قبل المعلم أو</a:t>
            </a:r>
            <a:r>
              <a:rPr lang="en-US" dirty="0"/>
              <a:t> </a:t>
            </a:r>
            <a:br>
              <a:rPr lang="en-US" dirty="0"/>
            </a:br>
            <a:r>
              <a:rPr lang="ar-SA" dirty="0"/>
              <a:t>التلاميذ المتميزين</a:t>
            </a:r>
            <a:r>
              <a:rPr lang="en-US" dirty="0"/>
              <a:t>.</a:t>
            </a:r>
            <a:br>
              <a:rPr lang="en-US" dirty="0"/>
            </a:br>
            <a:r>
              <a:rPr lang="en-US" dirty="0"/>
              <a:t>*</a:t>
            </a:r>
            <a:r>
              <a:rPr lang="ar-SA" dirty="0"/>
              <a:t>ربط الحرف بقصة أو شكل معين</a:t>
            </a:r>
            <a:r>
              <a:rPr lang="en-US" dirty="0"/>
              <a:t> . </a:t>
            </a:r>
            <a:br>
              <a:rPr lang="en-US" dirty="0"/>
            </a:br>
            <a:r>
              <a:rPr lang="en-US" dirty="0"/>
              <a:t>*</a:t>
            </a:r>
            <a:r>
              <a:rPr lang="ar-SA" dirty="0"/>
              <a:t>إجراء مقارنة بين الحروف بعد تدريسها قراءة وكتابة</a:t>
            </a:r>
            <a:r>
              <a:rPr lang="en-US" dirty="0"/>
              <a:t> . </a:t>
            </a:r>
            <a:br>
              <a:rPr lang="en-US" dirty="0"/>
            </a:br>
            <a:r>
              <a:rPr lang="en-US" dirty="0"/>
              <a:t>*</a:t>
            </a:r>
            <a:r>
              <a:rPr lang="ar-SA" dirty="0"/>
              <a:t>عمل لوحات ووسائل وتعلق داخل الصف ليتم مراجعتها بين الحصص من قبل المتميزين وكذا الضعاف</a:t>
            </a:r>
            <a:r>
              <a:rPr lang="en-US" dirty="0"/>
              <a:t>. </a:t>
            </a:r>
            <a:br>
              <a:rPr lang="en-US" dirty="0"/>
            </a:br>
            <a:r>
              <a:rPr lang="en-US" dirty="0"/>
              <a:t>* </a:t>
            </a:r>
            <a:r>
              <a:rPr lang="ar-SA" dirty="0"/>
              <a:t>ربط الحروف بالصور</a:t>
            </a:r>
            <a:r>
              <a:rPr lang="en-US" dirty="0"/>
              <a:t> . </a:t>
            </a:r>
            <a:br>
              <a:rPr lang="en-US" dirty="0"/>
            </a:br>
            <a:r>
              <a:rPr lang="en-US" dirty="0"/>
              <a:t>*</a:t>
            </a:r>
            <a:r>
              <a:rPr lang="ar-SA" dirty="0"/>
              <a:t>استخدام لعبة ( تلوين الحرف المعطى</a:t>
            </a:r>
            <a:r>
              <a:rPr lang="en-US" dirty="0"/>
              <a:t> ).</a:t>
            </a:r>
          </a:p>
          <a:p>
            <a:r>
              <a:rPr lang="ar-SA" dirty="0"/>
              <a:t>ج / عدم وصل الكلمة والحروف حين يجب وصلها أو وصل التي لا توصل</a:t>
            </a:r>
            <a:r>
              <a:rPr lang="en-US" dirty="0"/>
              <a:t>..</a:t>
            </a:r>
            <a:br>
              <a:rPr lang="en-US" dirty="0"/>
            </a:br>
            <a:r>
              <a:rPr lang="ar-SA" dirty="0"/>
              <a:t>مثال : ( جمل تكتبها ( </a:t>
            </a:r>
            <a:r>
              <a:rPr lang="ar-SA" dirty="0" err="1"/>
              <a:t>ج</a:t>
            </a:r>
            <a:r>
              <a:rPr lang="ar-SA" dirty="0"/>
              <a:t> مل أو حمـ </a:t>
            </a:r>
            <a:r>
              <a:rPr lang="ar-SA" dirty="0" err="1"/>
              <a:t>ل</a:t>
            </a:r>
            <a:r>
              <a:rPr lang="en-US" dirty="0"/>
              <a:t> ) </a:t>
            </a:r>
            <a:br>
              <a:rPr lang="en-US" dirty="0"/>
            </a:br>
            <a:r>
              <a:rPr lang="en-US" dirty="0"/>
              <a:t>•</a:t>
            </a:r>
            <a:r>
              <a:rPr lang="ar-SA" dirty="0"/>
              <a:t>الطريقة العلاجية</a:t>
            </a:r>
            <a:r>
              <a:rPr lang="en-US" dirty="0"/>
              <a:t> ..</a:t>
            </a:r>
            <a:br>
              <a:rPr lang="en-US" dirty="0"/>
            </a:br>
            <a:r>
              <a:rPr lang="en-US" dirty="0"/>
              <a:t>* </a:t>
            </a:r>
            <a:r>
              <a:rPr lang="ar-SA" dirty="0"/>
              <a:t>تدريب التلاميذ على الحروف وبيان هيأتها في أول الكلمة ووسطها وأخرها</a:t>
            </a:r>
            <a:r>
              <a:rPr lang="en-US" dirty="0"/>
              <a:t> . </a:t>
            </a:r>
            <a:br>
              <a:rPr lang="en-US" dirty="0"/>
            </a:br>
            <a:r>
              <a:rPr lang="en-US" dirty="0"/>
              <a:t>* </a:t>
            </a:r>
            <a:r>
              <a:rPr lang="ar-SA" dirty="0"/>
              <a:t>كتابة الحروف التي لا توصل في مكان بارز على السبورة أو وسيلة وجعلها متوفرة دوما أمام</a:t>
            </a: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a:t>التلاميذ</a:t>
            </a:r>
            <a:r>
              <a:rPr lang="en-US" dirty="0"/>
              <a:t>. </a:t>
            </a:r>
            <a:br>
              <a:rPr lang="en-US" dirty="0"/>
            </a:br>
            <a:r>
              <a:rPr lang="en-US" dirty="0"/>
              <a:t>* </a:t>
            </a:r>
            <a:r>
              <a:rPr lang="ar-SA" dirty="0"/>
              <a:t>عمل تدريبات فصلية في ورق نشاط مطبوع تفصل فيه الكلمات ويقوم التلاميذ بوصلها</a:t>
            </a:r>
            <a:r>
              <a:rPr lang="en-US" dirty="0"/>
              <a:t>.</a:t>
            </a:r>
          </a:p>
          <a:p>
            <a:r>
              <a:rPr lang="ar-SA" dirty="0"/>
              <a:t>د / عدم قدرة التلميذ على إثبات آل التعريف عندما تكون متصلة بحرف من حروف </a:t>
            </a:r>
            <a:r>
              <a:rPr lang="ar-SA" dirty="0" err="1"/>
              <a:t>ال</a:t>
            </a:r>
            <a:r>
              <a:rPr lang="ar-SA" dirty="0"/>
              <a:t> الشمسية</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20000"/>
          </a:bodyPr>
          <a:lstStyle/>
          <a:p>
            <a:r>
              <a:rPr lang="en-US" dirty="0"/>
              <a:t>•</a:t>
            </a:r>
            <a:r>
              <a:rPr lang="ar-SA" sz="3400" dirty="0"/>
              <a:t>الطريقة العلاجية</a:t>
            </a:r>
            <a:r>
              <a:rPr lang="en-US" sz="3400" dirty="0"/>
              <a:t> ..</a:t>
            </a:r>
            <a:br>
              <a:rPr lang="en-US" sz="3400" dirty="0"/>
            </a:br>
            <a:r>
              <a:rPr lang="en-US" sz="3400" dirty="0"/>
              <a:t>*</a:t>
            </a:r>
            <a:r>
              <a:rPr lang="ar-SA" sz="3400" dirty="0"/>
              <a:t>عمل بطاقات تشتمل على اللام </a:t>
            </a:r>
            <a:r>
              <a:rPr lang="ar-SA" sz="3400" dirty="0" err="1"/>
              <a:t>و</a:t>
            </a:r>
            <a:r>
              <a:rPr lang="ar-SA" sz="3400" dirty="0"/>
              <a:t> تكرار التدريب عليها</a:t>
            </a:r>
            <a:r>
              <a:rPr lang="en-US" sz="3400" dirty="0"/>
              <a:t> . </a:t>
            </a:r>
            <a:br>
              <a:rPr lang="en-US" sz="3400" dirty="0"/>
            </a:br>
            <a:r>
              <a:rPr lang="en-US" sz="3400" dirty="0"/>
              <a:t>*</a:t>
            </a:r>
            <a:r>
              <a:rPr lang="ar-SA" sz="3400" dirty="0"/>
              <a:t>إبراز النطق للكلمات التي تشتمل على اللام الشمسية </a:t>
            </a:r>
            <a:r>
              <a:rPr lang="ar-SA" sz="3400" dirty="0" err="1"/>
              <a:t>و</a:t>
            </a:r>
            <a:r>
              <a:rPr lang="ar-SA" sz="3400" dirty="0"/>
              <a:t> توضيح الفرق بين صوت الكلمة حيث لا تظهر فيه اللام</a:t>
            </a:r>
            <a:r>
              <a:rPr lang="en-US" sz="3400" dirty="0"/>
              <a:t> .</a:t>
            </a:r>
            <a:br>
              <a:rPr lang="en-US" sz="3400" dirty="0"/>
            </a:br>
            <a:r>
              <a:rPr lang="en-US" sz="3400" dirty="0"/>
              <a:t>* </a:t>
            </a:r>
            <a:r>
              <a:rPr lang="ar-SA" sz="3400" dirty="0"/>
              <a:t>بطاقات تفصل فيها الكلمة دون </a:t>
            </a:r>
            <a:r>
              <a:rPr lang="ar-SA" sz="3400" dirty="0" err="1"/>
              <a:t>ال</a:t>
            </a:r>
            <a:r>
              <a:rPr lang="ar-SA" sz="3400" dirty="0"/>
              <a:t> وثم ترد عليها </a:t>
            </a:r>
            <a:r>
              <a:rPr lang="ar-SA" sz="3400" dirty="0" err="1"/>
              <a:t>ال</a:t>
            </a:r>
            <a:r>
              <a:rPr lang="ar-SA" sz="3400" dirty="0"/>
              <a:t> و نطقها لوحدها ثم نطقها مع الكلمة ثم نطق الكلمة دون أن</a:t>
            </a:r>
            <a:r>
              <a:rPr lang="en-US" sz="3400" dirty="0"/>
              <a:t> </a:t>
            </a:r>
            <a:br>
              <a:rPr lang="en-US" sz="3400" dirty="0"/>
            </a:br>
            <a:r>
              <a:rPr lang="ar-SA" sz="3400" dirty="0"/>
              <a:t>تظهر اللام</a:t>
            </a:r>
            <a:r>
              <a:rPr lang="en-US" sz="3400" dirty="0"/>
              <a:t> . </a:t>
            </a:r>
            <a:br>
              <a:rPr lang="en-US" sz="3400" dirty="0"/>
            </a:br>
            <a:r>
              <a:rPr lang="en-US" sz="3400" dirty="0"/>
              <a:t>* </a:t>
            </a:r>
            <a:r>
              <a:rPr lang="ar-SA" sz="3400" dirty="0"/>
              <a:t>تعويد التلاميذ على الكتابة </a:t>
            </a:r>
            <a:r>
              <a:rPr lang="ar-SA" sz="3400" dirty="0" err="1"/>
              <a:t>بأل</a:t>
            </a:r>
            <a:r>
              <a:rPr lang="ar-SA" sz="3400" dirty="0"/>
              <a:t> سواء كانت شمسية أم قمرية من خلال النطق الصوتي</a:t>
            </a:r>
            <a:r>
              <a:rPr lang="en-US" sz="3400" dirty="0"/>
              <a:t> . </a:t>
            </a:r>
            <a:br>
              <a:rPr lang="en-US" sz="3400" dirty="0"/>
            </a:br>
            <a:r>
              <a:rPr lang="en-US" sz="3400" dirty="0"/>
              <a:t>* </a:t>
            </a:r>
            <a:r>
              <a:rPr lang="ar-SA" sz="3400" dirty="0"/>
              <a:t>التنبيه إلى أن الحرف الأول من الكلمة المعروفة </a:t>
            </a:r>
            <a:r>
              <a:rPr lang="ar-SA" sz="3400" dirty="0" err="1"/>
              <a:t>بأل</a:t>
            </a:r>
            <a:r>
              <a:rPr lang="ar-SA" sz="3400" dirty="0"/>
              <a:t> الشمسية يكون مشدداً</a:t>
            </a:r>
            <a:r>
              <a:rPr lang="en-US" sz="3400" dirty="0"/>
              <a:t> .</a:t>
            </a:r>
            <a:br>
              <a:rPr lang="en-US" sz="3400" dirty="0"/>
            </a:br>
            <a:r>
              <a:rPr lang="ar-SA" sz="3400" dirty="0"/>
              <a:t>ملاحظة : ( لفت انتباه التلاميذ بطريقة مشوقة</a:t>
            </a:r>
            <a:r>
              <a:rPr lang="en-US" sz="3400" dirty="0"/>
              <a:t>) .</a:t>
            </a:r>
            <a:br>
              <a:rPr lang="en-US" sz="3400" dirty="0"/>
            </a:br>
            <a:r>
              <a:rPr lang="ar-SA" sz="3400" dirty="0"/>
              <a:t>هـ / التحليل والتركيب</a:t>
            </a:r>
            <a:r>
              <a:rPr lang="en-US" sz="3400" dirty="0" smtClean="0"/>
              <a:t>..</a:t>
            </a:r>
            <a:endParaRPr lang="en-US" sz="3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97346"/>
            <a:ext cx="4572000" cy="6463308"/>
          </a:xfrm>
          <a:prstGeom prst="rect">
            <a:avLst/>
          </a:prstGeom>
        </p:spPr>
        <p:txBody>
          <a:bodyPr>
            <a:spAutoFit/>
          </a:bodyPr>
          <a:lstStyle/>
          <a:p>
            <a:r>
              <a:rPr lang="ar-SA" dirty="0" smtClean="0"/>
              <a:t>هـ / التحليل والتركيب</a:t>
            </a:r>
            <a:r>
              <a:rPr lang="en-US" dirty="0" smtClean="0"/>
              <a:t>..</a:t>
            </a:r>
          </a:p>
          <a:p>
            <a:r>
              <a:rPr lang="en-US" dirty="0" smtClean="0"/>
              <a:t>• </a:t>
            </a:r>
            <a:r>
              <a:rPr lang="ar-SA" dirty="0" smtClean="0"/>
              <a:t>الطريقة العلاجية</a:t>
            </a:r>
            <a:r>
              <a:rPr lang="en-US" dirty="0" smtClean="0"/>
              <a:t> ..</a:t>
            </a:r>
            <a:br>
              <a:rPr lang="en-US" dirty="0" smtClean="0"/>
            </a:br>
            <a:r>
              <a:rPr lang="en-US" dirty="0" smtClean="0"/>
              <a:t>* </a:t>
            </a:r>
            <a:r>
              <a:rPr lang="ar-SA" dirty="0" smtClean="0"/>
              <a:t>تدريب التلاميذ داخل الصف على الطريقتين في التحليل الأفقية والعمودية</a:t>
            </a:r>
            <a:r>
              <a:rPr lang="en-US" dirty="0" smtClean="0"/>
              <a:t> . </a:t>
            </a:r>
            <a:br>
              <a:rPr lang="en-US" dirty="0" smtClean="0"/>
            </a:br>
            <a:r>
              <a:rPr lang="en-US" dirty="0" smtClean="0"/>
              <a:t>* </a:t>
            </a:r>
            <a:r>
              <a:rPr lang="ar-SA" dirty="0" smtClean="0"/>
              <a:t>بيان أن الساكن ينطق مع المتحرك إذا فهو في التحليل يكون معه في مربع واحد وكذلك المد والممدود تنطق معا</a:t>
            </a:r>
            <a:r>
              <a:rPr lang="en-US" dirty="0" smtClean="0"/>
              <a:t> </a:t>
            </a:r>
            <a:br>
              <a:rPr lang="en-US" dirty="0" smtClean="0"/>
            </a:br>
            <a:r>
              <a:rPr lang="ar-SA" dirty="0" smtClean="0"/>
              <a:t>فهي في مربع واحد</a:t>
            </a:r>
            <a:r>
              <a:rPr lang="en-US" dirty="0" smtClean="0"/>
              <a:t> . </a:t>
            </a:r>
            <a:br>
              <a:rPr lang="en-US" dirty="0" smtClean="0"/>
            </a:br>
            <a:r>
              <a:rPr lang="en-US" dirty="0" smtClean="0"/>
              <a:t>* </a:t>
            </a:r>
            <a:r>
              <a:rPr lang="ar-SA" dirty="0" smtClean="0"/>
              <a:t>عمل أوراق إضافية تدريبية بدءا بالكلمات الثلاثية ثم الرباعية ثم الخماسية</a:t>
            </a:r>
            <a:r>
              <a:rPr lang="en-US" dirty="0" smtClean="0"/>
              <a:t> . </a:t>
            </a:r>
            <a:br>
              <a:rPr lang="en-US" dirty="0" smtClean="0"/>
            </a:br>
            <a:r>
              <a:rPr lang="en-US" dirty="0" smtClean="0"/>
              <a:t>* </a:t>
            </a:r>
            <a:r>
              <a:rPr lang="ar-SA" dirty="0" smtClean="0"/>
              <a:t>تصويب الخطأ فورا من قبل التلاميذ أنفسهم</a:t>
            </a:r>
            <a:r>
              <a:rPr lang="en-US" dirty="0" smtClean="0"/>
              <a:t> . </a:t>
            </a:r>
            <a:br>
              <a:rPr lang="en-US" dirty="0" smtClean="0"/>
            </a:br>
            <a:r>
              <a:rPr lang="en-US" dirty="0" smtClean="0"/>
              <a:t>* </a:t>
            </a:r>
            <a:r>
              <a:rPr lang="ar-SA" dirty="0" smtClean="0"/>
              <a:t>قراءة التحليل بعد الانتهاء منه</a:t>
            </a:r>
            <a:r>
              <a:rPr lang="en-US" dirty="0" smtClean="0"/>
              <a:t> . </a:t>
            </a:r>
            <a:br>
              <a:rPr lang="en-US" dirty="0" smtClean="0"/>
            </a:br>
            <a:r>
              <a:rPr lang="en-US" dirty="0" smtClean="0"/>
              <a:t>* </a:t>
            </a:r>
            <a:r>
              <a:rPr lang="ar-SA" dirty="0" smtClean="0"/>
              <a:t>أما التركيب للكلمات يكون بوضع أوراق تحتوي على كلمات منفصلة ويركبها التلاميذ</a:t>
            </a:r>
            <a:r>
              <a:rPr lang="en-US" dirty="0" smtClean="0"/>
              <a:t>.</a:t>
            </a:r>
            <a:br>
              <a:rPr lang="en-US" dirty="0" smtClean="0"/>
            </a:br>
            <a:r>
              <a:rPr lang="en-US" dirty="0" smtClean="0"/>
              <a:t>* </a:t>
            </a:r>
            <a:r>
              <a:rPr lang="ar-SA" dirty="0" smtClean="0"/>
              <a:t>الكلمات المتناثرة توضع في شكل وردة مثلاً ثم يتم وضع مسابقة عند تركيبها</a:t>
            </a:r>
            <a:r>
              <a:rPr lang="en-US" dirty="0" smtClean="0"/>
              <a:t> . </a:t>
            </a:r>
            <a:br>
              <a:rPr lang="en-US" dirty="0" smtClean="0"/>
            </a:br>
            <a:r>
              <a:rPr lang="en-US" dirty="0" smtClean="0"/>
              <a:t>* </a:t>
            </a:r>
            <a:r>
              <a:rPr lang="ar-SA" dirty="0" smtClean="0"/>
              <a:t>الجمل يتم تركيبها من خلال سبورات صغيرة قابلة للمسح حيث تكتب فيها الكلمات بوضعها الذي في الكتاب ثم</a:t>
            </a:r>
            <a:r>
              <a:rPr lang="en-US" dirty="0" smtClean="0"/>
              <a:t> </a:t>
            </a:r>
            <a:br>
              <a:rPr lang="en-US" dirty="0" smtClean="0"/>
            </a:br>
            <a:r>
              <a:rPr lang="ar-SA" dirty="0" smtClean="0"/>
              <a:t>يخرج التلميذ يقرأها وآخر يقوم بتحريكها حتى يتم ترتيبها الصحيح . ويقوم آخر بتغيير أماكنها ليقوم</a:t>
            </a:r>
            <a:r>
              <a:rPr lang="en-US" dirty="0" smtClean="0"/>
              <a:t> </a:t>
            </a:r>
            <a:br>
              <a:rPr lang="en-US" dirty="0" smtClean="0"/>
            </a:br>
            <a:r>
              <a:rPr lang="ar-SA" dirty="0" smtClean="0"/>
              <a:t>آخر بترتيبها مرة أخرى . ويستفاد منها في لعبة القطار ولعبة رفع الكلمة المقروءة</a:t>
            </a:r>
            <a:r>
              <a:rPr lang="en-US" dirty="0" smtClean="0"/>
              <a:t> .</a:t>
            </a:r>
          </a:p>
          <a:p>
            <a:r>
              <a:rPr lang="ar-SA" dirty="0" smtClean="0"/>
              <a:t>و / عدم التفريق بين التاء المربوطة والمفتوحة</a:t>
            </a:r>
            <a:r>
              <a:rPr lang="en-US" dirty="0" smtClean="0"/>
              <a:t>..</a:t>
            </a:r>
            <a:br>
              <a:rPr lang="en-US" dirty="0" smtClean="0"/>
            </a:br>
            <a:r>
              <a:rPr lang="en-US" dirty="0" smtClean="0"/>
              <a:t>•</a:t>
            </a:r>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Autofit/>
          </a:bodyPr>
          <a:lstStyle/>
          <a:p>
            <a:r>
              <a:rPr lang="ar-SA" sz="1800" dirty="0"/>
              <a:t>الطريقة العلاجية</a:t>
            </a:r>
            <a:r>
              <a:rPr lang="en-US" sz="1800" dirty="0"/>
              <a:t> ..</a:t>
            </a:r>
            <a:br>
              <a:rPr lang="en-US" sz="1800" dirty="0"/>
            </a:br>
            <a:r>
              <a:rPr lang="en-US" sz="1800" dirty="0"/>
              <a:t>* </a:t>
            </a:r>
            <a:r>
              <a:rPr lang="ar-SA" sz="1800" dirty="0"/>
              <a:t>تدريب التلاميذ على تسكين آخر الكلمة المنونة ( تسكين ذهني ) مع ضرورة أن يملي المعلم الكلمة منونة</a:t>
            </a:r>
            <a:r>
              <a:rPr lang="en-US" sz="1800" dirty="0"/>
              <a:t> </a:t>
            </a:r>
            <a:br>
              <a:rPr lang="en-US" sz="1800" dirty="0"/>
            </a:br>
            <a:r>
              <a:rPr lang="ar-SA" sz="1800" dirty="0"/>
              <a:t>كما هي , فإذا اختفت النون فمعنى ذلك أن الكلمة منونة </a:t>
            </a:r>
            <a:r>
              <a:rPr lang="ar-SA" sz="1800" dirty="0" err="1"/>
              <a:t>و</a:t>
            </a:r>
            <a:r>
              <a:rPr lang="ar-SA" sz="1800" dirty="0"/>
              <a:t> أن النون زائدة بسبب التنوين</a:t>
            </a:r>
            <a:r>
              <a:rPr lang="en-US" sz="1800" dirty="0"/>
              <a:t>. </a:t>
            </a:r>
            <a:br>
              <a:rPr lang="en-US" sz="1800" dirty="0"/>
            </a:br>
            <a:r>
              <a:rPr lang="en-US" sz="1800" dirty="0"/>
              <a:t>* </a:t>
            </a:r>
            <a:r>
              <a:rPr lang="ar-SA" sz="1800" dirty="0"/>
              <a:t>الإكثار من التدريبات الصفية من خلال ورق نشاط مع التصويب فورا مع إشراك التلاميذ في التصويب</a:t>
            </a:r>
            <a:r>
              <a:rPr lang="en-US" sz="1800" dirty="0"/>
              <a:t>. </a:t>
            </a:r>
            <a:br>
              <a:rPr lang="en-US" sz="1800" dirty="0"/>
            </a:br>
            <a:r>
              <a:rPr lang="en-US" sz="1800" dirty="0"/>
              <a:t>* </a:t>
            </a:r>
            <a:r>
              <a:rPr lang="ar-SA" sz="1800" dirty="0"/>
              <a:t>النطق السليم عند الإملاء فالتنوين له رنه</a:t>
            </a:r>
            <a:r>
              <a:rPr lang="en-US" sz="1800" dirty="0"/>
              <a:t> . </a:t>
            </a:r>
            <a:br>
              <a:rPr lang="en-US" sz="1800" dirty="0"/>
            </a:br>
            <a:r>
              <a:rPr lang="en-US" sz="1800" dirty="0"/>
              <a:t>* </a:t>
            </a:r>
            <a:r>
              <a:rPr lang="ar-SA" sz="1800" dirty="0"/>
              <a:t>كتابة الكلمة بالتنوين والنون ومقارنتهما على السبورة</a:t>
            </a:r>
            <a:r>
              <a:rPr lang="en-US" sz="1800" dirty="0"/>
              <a:t>.</a:t>
            </a:r>
          </a:p>
          <a:p>
            <a:r>
              <a:rPr lang="ar-SA" sz="1800" dirty="0"/>
              <a:t>ط / من الأخطاء الشائعة / الكتابة بخط سيئ</a:t>
            </a:r>
            <a:r>
              <a:rPr lang="en-US" sz="1800" dirty="0"/>
              <a:t>..</a:t>
            </a:r>
            <a:br>
              <a:rPr lang="en-US" sz="1800" dirty="0"/>
            </a:br>
            <a:r>
              <a:rPr lang="en-US" sz="1800" dirty="0"/>
              <a:t>• </a:t>
            </a:r>
            <a:r>
              <a:rPr lang="ar-SA" sz="1800" dirty="0"/>
              <a:t>الطريقة العلاجية</a:t>
            </a:r>
            <a:r>
              <a:rPr lang="en-US" sz="1800" dirty="0"/>
              <a:t> ..</a:t>
            </a:r>
            <a:br>
              <a:rPr lang="en-US" sz="1800" dirty="0"/>
            </a:br>
            <a:r>
              <a:rPr lang="en-US" sz="1800" dirty="0"/>
              <a:t>* </a:t>
            </a:r>
            <a:r>
              <a:rPr lang="ar-SA" sz="1800" dirty="0"/>
              <a:t>تدريب التلميذ على </a:t>
            </a:r>
            <a:r>
              <a:rPr lang="ar-SA" sz="1800" dirty="0" err="1"/>
              <a:t>المسكة</a:t>
            </a:r>
            <a:r>
              <a:rPr lang="ar-SA" sz="1800" dirty="0"/>
              <a:t> الصحيحة للقلم والجلسة الصحيحة ووضع الورقة أو الدفتر أمامه بطريقة صحيحة</a:t>
            </a:r>
            <a:r>
              <a:rPr lang="en-US" sz="1800" dirty="0"/>
              <a:t>.</a:t>
            </a:r>
            <a:br>
              <a:rPr lang="en-US" sz="1800" dirty="0"/>
            </a:br>
            <a:r>
              <a:rPr lang="ar-SA" sz="1800" dirty="0"/>
              <a:t>مع تطبيق عملي لذلك</a:t>
            </a:r>
            <a:r>
              <a:rPr lang="en-US" sz="1800" dirty="0"/>
              <a:t> . </a:t>
            </a:r>
            <a:br>
              <a:rPr lang="en-US" sz="1800" dirty="0"/>
            </a:br>
            <a:r>
              <a:rPr lang="en-US" sz="1800" dirty="0"/>
              <a:t>* </a:t>
            </a:r>
            <a:r>
              <a:rPr lang="ar-SA" sz="1800" dirty="0"/>
              <a:t>تعليم التلاميذ من البداية على رسم الحرف بطريقة صحيحة</a:t>
            </a:r>
            <a:r>
              <a:rPr lang="en-US" sz="1800" dirty="0"/>
              <a:t> . </a:t>
            </a:r>
            <a:br>
              <a:rPr lang="en-US" sz="1800" dirty="0"/>
            </a:br>
            <a:r>
              <a:rPr lang="en-US" sz="1800" dirty="0"/>
              <a:t>* </a:t>
            </a:r>
            <a:r>
              <a:rPr lang="ar-SA" sz="1800" dirty="0"/>
              <a:t>توجيه التلاميذ عند الكتابة بالسير على السطر والكتابة بشكل مستقيم أفقيا وعموديا</a:t>
            </a:r>
            <a:r>
              <a:rPr lang="en-US" sz="1800" dirty="0"/>
              <a:t> . </a:t>
            </a:r>
            <a:br>
              <a:rPr lang="en-US" sz="1800" dirty="0"/>
            </a:br>
            <a:r>
              <a:rPr lang="en-US" sz="1800" dirty="0"/>
              <a:t>* </a:t>
            </a:r>
            <a:r>
              <a:rPr lang="ar-SA" sz="1800" dirty="0"/>
              <a:t>تشجيع التلاميذ ووضع الحوافز مثل التلميذ المبدع في الخط يكرم ويمر بدفتره بين الصفوف ليراه بقية</a:t>
            </a:r>
            <a:r>
              <a:rPr lang="en-US" sz="1800" dirty="0"/>
              <a:t> </a:t>
            </a:r>
            <a:br>
              <a:rPr lang="en-US" sz="1800" dirty="0"/>
            </a:br>
            <a:r>
              <a:rPr lang="ar-SA" sz="1800" dirty="0"/>
              <a:t>التلاميذ</a:t>
            </a:r>
            <a:r>
              <a:rPr lang="en-US" sz="1800" dirty="0"/>
              <a:t>..</a:t>
            </a:r>
            <a:br>
              <a:rPr lang="en-US" sz="1800" dirty="0"/>
            </a:br>
            <a:r>
              <a:rPr lang="en-US" sz="1800" dirty="0"/>
              <a:t>* </a:t>
            </a:r>
            <a:r>
              <a:rPr lang="ar-SA" sz="1800" dirty="0"/>
              <a:t>مراعاة الفروق الفردية بين التلاميذ</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62500" lnSpcReduction="20000"/>
          </a:bodyPr>
          <a:lstStyle/>
          <a:p>
            <a:r>
              <a:rPr lang="ar-SA" dirty="0"/>
              <a:t>رابعاً / طرق علاج أخطاء التلاميذ في القراءة بشكل عام</a:t>
            </a:r>
            <a:r>
              <a:rPr lang="en-US" dirty="0"/>
              <a:t> ..</a:t>
            </a:r>
            <a:br>
              <a:rPr lang="en-US" dirty="0"/>
            </a:br>
            <a:r>
              <a:rPr lang="en-US" dirty="0"/>
              <a:t>## </a:t>
            </a:r>
            <a:r>
              <a:rPr lang="ar-SA" dirty="0"/>
              <a:t>الخطأ في الكلمات الجديدة</a:t>
            </a:r>
            <a:r>
              <a:rPr lang="en-US" dirty="0"/>
              <a:t>..</a:t>
            </a:r>
            <a:br>
              <a:rPr lang="en-US" dirty="0"/>
            </a:br>
            <a:r>
              <a:rPr lang="ar-SA" dirty="0"/>
              <a:t>على المعلم أن يحدد الكلمات الجديدة في درسه قبل أن يقرأه التلاميذ وأن يشرحه بالخبرة المباشرة أو بما هو بديل لها من نماذج وصور أو تقديمها بالحاسوب حتى يفهم التلميذ هذه الكلمات ويألفها</a:t>
            </a:r>
            <a:r>
              <a:rPr lang="en-US" dirty="0"/>
              <a:t> ...</a:t>
            </a:r>
          </a:p>
          <a:p>
            <a:r>
              <a:rPr lang="en-US" dirty="0"/>
              <a:t>## </a:t>
            </a:r>
            <a:r>
              <a:rPr lang="ar-SA" dirty="0"/>
              <a:t>المبالغة في رفع الصوت أو خفضه في أثناء القراءة </a:t>
            </a:r>
            <a:r>
              <a:rPr lang="ar-SA" dirty="0" err="1"/>
              <a:t>الجهرية</a:t>
            </a:r>
            <a:r>
              <a:rPr lang="en-US" dirty="0"/>
              <a:t> .. </a:t>
            </a:r>
            <a:br>
              <a:rPr lang="en-US" dirty="0"/>
            </a:br>
            <a:r>
              <a:rPr lang="ar-SA" dirty="0"/>
              <a:t>ينبغي على المعلم أن يكون مثالا </a:t>
            </a:r>
            <a:r>
              <a:rPr lang="ar-SA" dirty="0" err="1"/>
              <a:t>يحتذى</a:t>
            </a:r>
            <a:r>
              <a:rPr lang="ar-SA" dirty="0"/>
              <a:t> </a:t>
            </a:r>
            <a:r>
              <a:rPr lang="ar-SA" dirty="0" err="1"/>
              <a:t>به</a:t>
            </a:r>
            <a:r>
              <a:rPr lang="ar-SA" dirty="0"/>
              <a:t> من قبل التلاميذ ، فلا يبالغ في رفع صوته أو خفضه وعليه أن ينوع في هذا حتى تجيء القراءة في صور طبيعية تساعد في التعبير عن معاني العبارات</a:t>
            </a:r>
            <a:r>
              <a:rPr lang="en-US" dirty="0"/>
              <a:t>.</a:t>
            </a:r>
          </a:p>
          <a:p>
            <a:r>
              <a:rPr lang="en-US" dirty="0"/>
              <a:t>## </a:t>
            </a:r>
            <a:r>
              <a:rPr lang="ar-SA" dirty="0"/>
              <a:t>عجز التلميذ عن أداء المعنى</a:t>
            </a:r>
            <a:r>
              <a:rPr lang="en-US" dirty="0"/>
              <a:t> .. </a:t>
            </a:r>
            <a:br>
              <a:rPr lang="en-US" dirty="0"/>
            </a:br>
            <a:r>
              <a:rPr lang="ar-SA" dirty="0"/>
              <a:t>لعلاج هذا الخطأ ينبغي على المعلم أن يهتم بتوجيه التلاميذ إلى الاهتمام بمعنى المقروء , ومناقشة الكلمات الصعبة , وتنمية قدراتهم على التمييز بين الكلمات , </a:t>
            </a:r>
            <a:r>
              <a:rPr lang="ar-SA" dirty="0" err="1"/>
              <a:t>و</a:t>
            </a:r>
            <a:r>
              <a:rPr lang="ar-SA" dirty="0"/>
              <a:t> زيادة حصيلتهم من المفردات اللغوية , وأن يكون مستوى صعوبة المادة مناسبا لنضج التلاميذ اللغوي والعقلي, ويمكن في هذا المجال الاستعانة بالمعينات البصرية التي توضح معاني الكلمات</a:t>
            </a:r>
            <a:r>
              <a:rPr lang="en-US" dirty="0"/>
              <a:t> .</a:t>
            </a:r>
          </a:p>
          <a:p>
            <a:r>
              <a:rPr lang="en-US" dirty="0"/>
              <a:t>## </a:t>
            </a:r>
            <a:r>
              <a:rPr lang="ar-SA" dirty="0"/>
              <a:t>تكرار الألفاظ في أثناء القراءة</a:t>
            </a:r>
            <a:r>
              <a:rPr lang="en-US" dirty="0"/>
              <a:t>.. </a:t>
            </a:r>
            <a:br>
              <a:rPr lang="en-US" dirty="0"/>
            </a:b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7317432" cy="6858000"/>
          </a:xfrm>
          <a:prstGeom prst="rect">
            <a:avLst/>
          </a:prstGeom>
        </p:spPr>
      </p:pic>
      <p:sp>
        <p:nvSpPr>
          <p:cNvPr id="3" name="مستطيل 2"/>
          <p:cNvSpPr/>
          <p:nvPr/>
        </p:nvSpPr>
        <p:spPr>
          <a:xfrm>
            <a:off x="1331640" y="3861048"/>
            <a:ext cx="1872208" cy="2592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b="1" dirty="0" smtClean="0">
                <a:solidFill>
                  <a:srgbClr val="7030A0"/>
                </a:solidFill>
                <a:cs typeface="AL-Mateen" pitchFamily="2" charset="-78"/>
              </a:rPr>
              <a:t>يسعد صباحكن جميعاً</a:t>
            </a:r>
            <a:endParaRPr lang="ar-SA" sz="4000" b="1" dirty="0">
              <a:solidFill>
                <a:srgbClr val="7030A0"/>
              </a:solidFill>
              <a:cs typeface="AL-Mateen" pitchFamily="2" charset="-78"/>
            </a:endParaRPr>
          </a:p>
        </p:txBody>
      </p:sp>
    </p:spTree>
    <p:extLst>
      <p:ext uri="{BB962C8B-B14F-4D97-AF65-F5344CB8AC3E}">
        <p14:creationId xmlns:p14="http://schemas.microsoft.com/office/powerpoint/2010/main" val="3905936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dirty="0"/>
              <a:t>كثيرا ما يكرر التلميذ قراءة كلمة ، لعجزه عن قراءة الكلمات الواردة بعدها ، وقد يرجع هذا العجز إلى أسباب جسمية ، كاضطراب حركات العين ، أو إلى نقص في خبراته اللغوية أو عجزه عن فهم المقروء</a:t>
            </a:r>
            <a:r>
              <a:rPr lang="en-US" dirty="0"/>
              <a:t> .</a:t>
            </a:r>
            <a:br>
              <a:rPr lang="en-US" dirty="0"/>
            </a:br>
            <a:r>
              <a:rPr lang="ar-SA" dirty="0"/>
              <a:t>ويمكن معالجة هذا الخطأ باختيار المعلم لمادة قرائية تناسب مستوى التلاميذ، وأن يعمل على تنمية حصيلتهم من المفردات اللغوية ، وتوضيح معاني المقروء ، ومراعاة أن تكون المواد التعليمية متفقة مع ميولهم ومشبعة لحاجاتهم ، مما يساعدهم على إجادة القراءة</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dirty="0"/>
              <a:t>الإبدال</a:t>
            </a:r>
            <a:r>
              <a:rPr lang="en-US" dirty="0"/>
              <a:t> .. </a:t>
            </a:r>
            <a:br>
              <a:rPr lang="en-US" dirty="0"/>
            </a:br>
            <a:r>
              <a:rPr lang="ar-SA" dirty="0"/>
              <a:t>وينشأ عن الخطأ في وضع حرف مكان آخر ، ومثال ذلك أن يقرأ التلميذ كلمة ( يعفو ) (( </a:t>
            </a:r>
            <a:r>
              <a:rPr lang="ar-SA" dirty="0" err="1"/>
              <a:t>يفعو</a:t>
            </a:r>
            <a:r>
              <a:rPr lang="ar-SA" dirty="0"/>
              <a:t> )) بوضع الفاء مكان العين</a:t>
            </a:r>
            <a:r>
              <a:rPr lang="en-US" dirty="0"/>
              <a:t>. </a:t>
            </a:r>
            <a:br>
              <a:rPr lang="en-US" dirty="0"/>
            </a:br>
            <a:r>
              <a:rPr lang="ar-SA" dirty="0"/>
              <a:t>ومما يساعد على علاج مثل هذا الخطأ أن تكون المادة المقروءة سهلة بحيث يستطيع التلاميذ قراءة الكلمات قراءة صحيحة تربطها بسياق وإطار واضح المعنى بالنسبة لهم ، ويتحقق ذلك بتنمية مهارتهم في الفهم وزيادة قاموسهم اللغوي</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en-US" dirty="0"/>
              <a:t>## </a:t>
            </a:r>
            <a:r>
              <a:rPr lang="ar-SA" dirty="0"/>
              <a:t>القلب</a:t>
            </a:r>
            <a:r>
              <a:rPr lang="en-US" dirty="0"/>
              <a:t> ..</a:t>
            </a:r>
            <a:r>
              <a:rPr lang="en-US" b="1" dirty="0"/>
              <a:t/>
            </a:r>
            <a:br>
              <a:rPr lang="en-US" b="1" dirty="0"/>
            </a:br>
            <a:r>
              <a:rPr lang="ar-SA" b="1" dirty="0"/>
              <a:t>وينشأ عن وضع كلمة مكان أخرى . وعلاج ذلك يكون بأن يوضح المعلم المعنى العام للجملة</a:t>
            </a:r>
            <a:r>
              <a:rPr lang="en-US" b="1" dirty="0"/>
              <a:t> .</a:t>
            </a:r>
            <a:endParaRPr lang="en-US" dirty="0"/>
          </a:p>
          <a:p>
            <a:r>
              <a:rPr lang="en-US" dirty="0"/>
              <a:t>## </a:t>
            </a:r>
            <a:r>
              <a:rPr lang="ar-SA" dirty="0"/>
              <a:t>الحذف</a:t>
            </a:r>
            <a:r>
              <a:rPr lang="en-US" dirty="0"/>
              <a:t> ..</a:t>
            </a:r>
            <a:br>
              <a:rPr lang="en-US" dirty="0"/>
            </a:br>
            <a:r>
              <a:rPr lang="ar-SA" dirty="0"/>
              <a:t>وكثيرا ما يترتب على السرعة في القراءة عدم الالتفات الكافي للمحتوى الفكري للمادة المقروءة ، وقد ينشأ ذلك من ضعف الإبصار</a:t>
            </a:r>
            <a:r>
              <a:rPr lang="en-US" dirty="0"/>
              <a:t> . </a:t>
            </a:r>
            <a:br>
              <a:rPr lang="en-US" dirty="0"/>
            </a:br>
            <a:r>
              <a:rPr lang="ar-SA" dirty="0"/>
              <a:t>ولعلاج هذا الخطأ يكلف التلاميذ بإعداد القطعة قبل قراءتها </a:t>
            </a:r>
            <a:r>
              <a:rPr lang="ar-SA" dirty="0" err="1"/>
              <a:t>جهريا</a:t>
            </a:r>
            <a:r>
              <a:rPr lang="ar-SA" dirty="0"/>
              <a:t> ، كما يساعدهم المعلم على فهم مضمون القطعة والتدريب على القراءة السريعة مع الفهم ، والعناية بتنمية الثروة اللغوية خير معين على تحقيق أهداف السرعة مع الفهم وعدم الحذف</a:t>
            </a:r>
            <a:r>
              <a:rPr lang="en-US" dirty="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r>
              <a:rPr lang="en-US" dirty="0"/>
              <a:t>## </a:t>
            </a:r>
            <a:r>
              <a:rPr lang="ar-SA" dirty="0"/>
              <a:t>القراءة المتقطعة</a:t>
            </a:r>
            <a:r>
              <a:rPr lang="en-US" dirty="0"/>
              <a:t> .. </a:t>
            </a:r>
            <a:br>
              <a:rPr lang="en-US" dirty="0"/>
            </a:br>
            <a:r>
              <a:rPr lang="ar-SA" dirty="0"/>
              <a:t>وعلاجها يتلخص في تدريب التلاميذ على قراءة العبارات كاملة ، ويحسن أن تكون العبارات قصيرة ثم تطول تدريجيا</a:t>
            </a:r>
            <a:r>
              <a:rPr lang="en-US" dirty="0"/>
              <a:t>.</a:t>
            </a:r>
            <a:br>
              <a:rPr lang="en-US" dirty="0"/>
            </a:br>
            <a:r>
              <a:rPr lang="ar-SA" dirty="0"/>
              <a:t>خامساً : من أسباب الضعف في مادة الإملاء ما يأتي</a:t>
            </a:r>
            <a:r>
              <a:rPr lang="en-US" dirty="0"/>
              <a:t> ..</a:t>
            </a:r>
          </a:p>
          <a:p>
            <a:r>
              <a:rPr lang="ar-SA" dirty="0"/>
              <a:t>من الأسباب ما يتعلق بالمعلم</a:t>
            </a:r>
            <a:r>
              <a:rPr lang="en-US" dirty="0"/>
              <a:t>..</a:t>
            </a:r>
            <a:br>
              <a:rPr lang="en-US" dirty="0"/>
            </a:br>
            <a:r>
              <a:rPr lang="en-US" dirty="0"/>
              <a:t>1/ </a:t>
            </a:r>
            <a:r>
              <a:rPr lang="ar-SA" dirty="0"/>
              <a:t>عدم تكثيف المعلم الإملاء الاختباري للتلاميذ</a:t>
            </a:r>
            <a:r>
              <a:rPr lang="en-US" dirty="0"/>
              <a:t>..</a:t>
            </a:r>
            <a:br>
              <a:rPr lang="en-US" dirty="0"/>
            </a:br>
            <a:r>
              <a:rPr lang="en-US" dirty="0"/>
              <a:t>2/ </a:t>
            </a:r>
            <a:r>
              <a:rPr lang="ar-SA" dirty="0"/>
              <a:t>سرعة الإملاء من المعلم وترك إعادة الكلمات الصعبة وبيان </a:t>
            </a:r>
            <a:r>
              <a:rPr lang="ar-SA" dirty="0" err="1"/>
              <a:t>المدود</a:t>
            </a:r>
            <a:r>
              <a:rPr lang="ar-SA" dirty="0"/>
              <a:t> بأصواتها وغير ذلك</a:t>
            </a:r>
            <a:r>
              <a:rPr lang="en-US" dirty="0"/>
              <a:t> .</a:t>
            </a:r>
            <a:br>
              <a:rPr lang="en-US" dirty="0"/>
            </a:br>
            <a:r>
              <a:rPr lang="en-US" dirty="0"/>
              <a:t>3/ </a:t>
            </a:r>
            <a:r>
              <a:rPr lang="ar-SA" dirty="0"/>
              <a:t>عدم متابعة المعلم للتلميذ المخطئ وتصحيح الخطأ الذي وقع فيه</a:t>
            </a:r>
            <a:r>
              <a:rPr lang="en-US" dirty="0"/>
              <a:t> .</a:t>
            </a:r>
            <a:br>
              <a:rPr lang="en-US" dirty="0"/>
            </a:br>
            <a:r>
              <a:rPr lang="en-US" dirty="0"/>
              <a:t>4/ </a:t>
            </a:r>
            <a:r>
              <a:rPr lang="ar-SA" dirty="0"/>
              <a:t>ترك الأخطاء التي وقع فيها التلاميذ من قبل المعلم دون توصيته لهم بتكرار كتابتها عدة مرات</a:t>
            </a:r>
            <a:r>
              <a:rPr lang="en-US" dirty="0"/>
              <a:t>.</a:t>
            </a:r>
            <a:br>
              <a:rPr lang="en-US" dirty="0"/>
            </a:br>
            <a:r>
              <a:rPr lang="en-US" dirty="0"/>
              <a:t>5/ </a:t>
            </a:r>
            <a:r>
              <a:rPr lang="ar-SA" dirty="0"/>
              <a:t>عدم تصنيف التلاميذ الضعاف وتكثيف الإملاء عليهم لرفع مستواهم</a:t>
            </a:r>
            <a:r>
              <a:rPr lang="en-US" dirty="0"/>
              <a:t> .</a:t>
            </a:r>
            <a:br>
              <a:rPr lang="en-US" dirty="0"/>
            </a:br>
            <a:r>
              <a:rPr lang="ar-SA" dirty="0"/>
              <a:t>وقد يكون هناك أسباب أخرى لم تذكر فلعل هذه الأسباب التي تكاد تكون بارزة ولا تعمم</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r>
              <a:rPr lang="ar-SA" dirty="0"/>
              <a:t>ومن الأسباب ما يتعلق بالتلميذ</a:t>
            </a:r>
            <a:r>
              <a:rPr lang="en-US" dirty="0"/>
              <a:t> ..</a:t>
            </a:r>
            <a:r>
              <a:rPr lang="en-US" dirty="0">
                <a:sym typeface="Symbol"/>
              </a:rPr>
              <a:t></a:t>
            </a:r>
            <a:r>
              <a:rPr lang="en-US" dirty="0"/>
              <a:t/>
            </a:r>
            <a:br>
              <a:rPr lang="en-US" dirty="0"/>
            </a:br>
            <a:r>
              <a:rPr lang="en-US" dirty="0"/>
              <a:t>1/ </a:t>
            </a:r>
            <a:r>
              <a:rPr lang="ar-SA" dirty="0"/>
              <a:t>سرعة التلميذ وعجلته في الكتابة وبدون تركيز فيما يسمع ويقرأ</a:t>
            </a:r>
            <a:r>
              <a:rPr lang="en-US" dirty="0"/>
              <a:t>.</a:t>
            </a:r>
            <a:br>
              <a:rPr lang="en-US" dirty="0"/>
            </a:br>
            <a:r>
              <a:rPr lang="en-US" dirty="0"/>
              <a:t>2/ </a:t>
            </a:r>
            <a:r>
              <a:rPr lang="ar-SA" dirty="0"/>
              <a:t>عدم ربط الكتابة بالقراءة فيكتب دون قراءة كل حرف قرأه فتكون الكلمة ناقصة حرفاً </a:t>
            </a:r>
            <a:r>
              <a:rPr lang="ar-SA" dirty="0" err="1"/>
              <a:t>أوأكثر</a:t>
            </a:r>
            <a:r>
              <a:rPr lang="en-US" dirty="0"/>
              <a:t> .</a:t>
            </a:r>
            <a:br>
              <a:rPr lang="en-US" dirty="0"/>
            </a:br>
            <a:r>
              <a:rPr lang="en-US" dirty="0"/>
              <a:t>3/ </a:t>
            </a:r>
            <a:r>
              <a:rPr lang="ar-SA" dirty="0"/>
              <a:t>ضعف التلميذ صحيا في السمع أو في مسميات الحروف</a:t>
            </a:r>
            <a:r>
              <a:rPr lang="en-US" dirty="0"/>
              <a:t> .</a:t>
            </a:r>
            <a:br>
              <a:rPr lang="en-US" dirty="0"/>
            </a:br>
            <a:r>
              <a:rPr lang="en-US" dirty="0"/>
              <a:t>4/ </a:t>
            </a:r>
            <a:r>
              <a:rPr lang="ar-SA" dirty="0"/>
              <a:t>عدم تمييز التلميذ بين حرف المد والحركة</a:t>
            </a:r>
            <a:r>
              <a:rPr lang="en-US" dirty="0"/>
              <a:t> .</a:t>
            </a:r>
            <a:br>
              <a:rPr lang="en-US" dirty="0"/>
            </a:br>
            <a:r>
              <a:rPr lang="en-US" dirty="0"/>
              <a:t>5/ </a:t>
            </a:r>
            <a:r>
              <a:rPr lang="ar-SA" dirty="0"/>
              <a:t>إهمال ولي الأمر أو من </a:t>
            </a:r>
            <a:r>
              <a:rPr lang="ar-SA" dirty="0" err="1"/>
              <a:t>ينوب</a:t>
            </a:r>
            <a:r>
              <a:rPr lang="ar-SA" dirty="0"/>
              <a:t> عنه في المتابعة في المنزل بتكثيف الإملاء عليه</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62500" lnSpcReduction="20000"/>
          </a:bodyPr>
          <a:lstStyle/>
          <a:p>
            <a:r>
              <a:rPr lang="en-US" dirty="0"/>
              <a:t>.. </a:t>
            </a:r>
            <a:br>
              <a:rPr lang="en-US" dirty="0"/>
            </a:br>
            <a:r>
              <a:rPr lang="en-US" dirty="0"/>
              <a:t>1/ </a:t>
            </a:r>
            <a:r>
              <a:rPr lang="ar-SA" dirty="0"/>
              <a:t>تقسيم الكلمة وتوزيع حروفها ثم معرفة عدد حروفها وبالتالي إعادة تركيبها مرة أخرى بالنطق أولا ثم بالكتابة والتنبيه على التلميذ أثناء الكتابة أن نطقه لها صحيح 100% والخطأ يبدأ من ترك حرف لم يكتب أو أبدل مكانه آخر فيكون الخطأ</a:t>
            </a:r>
            <a:r>
              <a:rPr lang="en-US" dirty="0"/>
              <a:t> .</a:t>
            </a:r>
            <a:br>
              <a:rPr lang="en-US" dirty="0"/>
            </a:br>
            <a:r>
              <a:rPr lang="ar-SA" dirty="0"/>
              <a:t>وفي هذه المرحلة ينبغي أن يتحلى المعلم بالصبر حتى يستطيع التلميذ التكيف معه ليتجاوز60% من أخطائه</a:t>
            </a:r>
            <a:r>
              <a:rPr lang="en-US" dirty="0"/>
              <a:t>..</a:t>
            </a:r>
            <a:br>
              <a:rPr lang="en-US" dirty="0"/>
            </a:br>
            <a:r>
              <a:rPr lang="en-US" dirty="0"/>
              <a:t>2/ </a:t>
            </a:r>
            <a:r>
              <a:rPr lang="ar-SA" dirty="0"/>
              <a:t>تأتي مرحلة التصويب التابعة لما سبق وهي مهمة في كونها تحفز التلميذ للمزيد من بذل الجهد ومن الشعور بالسعادة بأنه أتقن </a:t>
            </a:r>
            <a:r>
              <a:rPr lang="ar-SA" dirty="0" err="1"/>
              <a:t>مالم</a:t>
            </a:r>
            <a:r>
              <a:rPr lang="ar-SA" dirty="0"/>
              <a:t> يكن يحسن إتقانه في السابق وبالتالي يستطيع المعلم أن ينتهز فرصة هذا الشعور لدى التلميذ ليتجاوز </a:t>
            </a:r>
            <a:r>
              <a:rPr lang="ar-SA" dirty="0" err="1"/>
              <a:t>به</a:t>
            </a:r>
            <a:r>
              <a:rPr lang="ar-SA" dirty="0"/>
              <a:t> مرحلة الخمول والإحساس بالفشل إلى الثقة بالنفس والدافع الذاتي لدى التلميذ وجعله في مضمار المنافسة مما يكسبه مزيدا من إتقان مهارات أكثر في وقت وجيز</a:t>
            </a:r>
            <a:r>
              <a:rPr lang="en-US" dirty="0"/>
              <a:t>..</a:t>
            </a:r>
            <a:br>
              <a:rPr lang="en-US" dirty="0"/>
            </a:br>
            <a:r>
              <a:rPr lang="en-US" dirty="0"/>
              <a:t>3/ </a:t>
            </a:r>
            <a:r>
              <a:rPr lang="ar-SA" dirty="0"/>
              <a:t>استخدام السبورة المصاحبة لكل التلاميذ </a:t>
            </a:r>
            <a:r>
              <a:rPr lang="ar-SA" dirty="0" err="1"/>
              <a:t>و</a:t>
            </a:r>
            <a:r>
              <a:rPr lang="ar-SA" dirty="0"/>
              <a:t> يحث التلميذ على الكتابة عليها من وقت لآخر أثناء حصص الفراغ؛ وبتفعيلها تصبح وسيلة هامة للقضاء على الأخطاء لدى التلاميذ</a:t>
            </a:r>
            <a:r>
              <a:rPr lang="en-US" dirty="0"/>
              <a:t>..</a:t>
            </a:r>
            <a:br>
              <a:rPr lang="en-US" dirty="0"/>
            </a:br>
            <a:r>
              <a:rPr lang="en-US" dirty="0"/>
              <a:t>4/ </a:t>
            </a:r>
            <a:r>
              <a:rPr lang="ar-SA" dirty="0"/>
              <a:t>ومن طرق تدريس الإملاء استخدام الطاولة الرملية وهي عبارة عن طاولة مفتوحة من أعلى مليئةً بالرمل تستخدم للتنويع في إيصال المعلومة للتلميذ بطريقة جديدة</a:t>
            </a:r>
            <a:r>
              <a:rPr lang="en-US" dirty="0"/>
              <a:t>..</a:t>
            </a:r>
            <a:br>
              <a:rPr lang="en-US" dirty="0"/>
            </a:br>
            <a:r>
              <a:rPr lang="en-US" dirty="0"/>
              <a:t>( </a:t>
            </a:r>
            <a:r>
              <a:rPr lang="ar-SA" dirty="0"/>
              <a:t>يتم إخراجهم من قبل المعلم بعد شرح الدرس ثم تطبيق هذه المهارة حالا وتوصيتهم بعمل هذه الطريقة خارج المدرسة مما يساعدهم على التغلب على أكثر أخطائهم.. وفي هذه المرحلة يتم ربط المدرسة بالمنزل</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dirty="0"/>
              <a:t>ومن الطرق التعلم التعاوني بالمجموعات وذلك بتصنيف التلاميذ من جيد وضعيف ومقبول وجعل كل مجموعة تضم تلميذ أو اثنين متميزين مع كل مجموعة وإيضاح مهمة كل </a:t>
            </a:r>
            <a:r>
              <a:rPr lang="ar-SA" dirty="0" err="1"/>
              <a:t>تلميذوخاصة</a:t>
            </a:r>
            <a:r>
              <a:rPr lang="ar-SA" dirty="0"/>
              <a:t> اثنا </a:t>
            </a:r>
            <a:r>
              <a:rPr lang="ar-SA" dirty="0" err="1"/>
              <a:t>ء</a:t>
            </a:r>
            <a:r>
              <a:rPr lang="ar-SA" dirty="0"/>
              <a:t> النقاش والحوار</a:t>
            </a:r>
            <a:r>
              <a:rPr lang="en-US" dirty="0"/>
              <a:t> .</a:t>
            </a:r>
            <a:br>
              <a:rPr lang="en-US" dirty="0"/>
            </a:br>
            <a:r>
              <a:rPr lang="en-US" dirty="0"/>
              <a:t>6/ </a:t>
            </a:r>
            <a:r>
              <a:rPr lang="ar-SA" dirty="0"/>
              <a:t>طريقة تنويع لفت الانتباه بالعد التنازلي ثم تثبيت المعلومة المراد إعطائها للتلميذ في نهاية آخر عدد</a:t>
            </a:r>
            <a:r>
              <a:rPr lang="en-US" dirty="0"/>
              <a:t>.</a:t>
            </a:r>
            <a:br>
              <a:rPr lang="en-US" dirty="0"/>
            </a:br>
            <a:r>
              <a:rPr lang="en-US" dirty="0"/>
              <a:t>7/ </a:t>
            </a:r>
            <a:r>
              <a:rPr lang="ar-SA" dirty="0"/>
              <a:t>التعليم عن طريق القصة وقد تكون هذه هي أجدى طريقة للتعليم على الإطلاق وذلك لأن المعلم يحاكي فيها العقل اللاواعي وهو بالطبع أحفظ للمعلومة من العقل الواعي إذ أن الحفظ فيه وقتي سرعان </a:t>
            </a:r>
            <a:r>
              <a:rPr lang="ar-SA" dirty="0" err="1"/>
              <a:t>ماتنسى</a:t>
            </a:r>
            <a:r>
              <a:rPr lang="ar-SA" dirty="0"/>
              <a:t> فيه المعلومة هذه الطريقة تحتاج لمتمكن يستطيع أن يجمع فيها بين المادة وإمكان إدخال القصة فيها</a:t>
            </a:r>
            <a:r>
              <a:rPr lang="en-US" dirty="0"/>
              <a:t> ..</a:t>
            </a:r>
          </a:p>
          <a:p>
            <a:endParaRPr lang="ar-S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سابعاً / أساليب علاج الضعف الإملائي</a:t>
            </a:r>
          </a:p>
        </p:txBody>
      </p:sp>
      <p:sp>
        <p:nvSpPr>
          <p:cNvPr id="3" name="عنصر نائب للمحتوى 2"/>
          <p:cNvSpPr>
            <a:spLocks noGrp="1"/>
          </p:cNvSpPr>
          <p:nvPr>
            <p:ph idx="1"/>
          </p:nvPr>
        </p:nvSpPr>
        <p:spPr/>
        <p:txBody>
          <a:bodyPr>
            <a:normAutofit fontScale="62500" lnSpcReduction="20000"/>
          </a:bodyPr>
          <a:lstStyle/>
          <a:p>
            <a:r>
              <a:rPr lang="en-US" dirty="0" smtClean="0"/>
              <a:t>..</a:t>
            </a:r>
            <a:r>
              <a:rPr lang="en-US" dirty="0"/>
              <a:t>	</a:t>
            </a:r>
            <a:br>
              <a:rPr lang="en-US" dirty="0"/>
            </a:br>
            <a:r>
              <a:rPr lang="en-US" dirty="0"/>
              <a:t>1/ </a:t>
            </a:r>
            <a:r>
              <a:rPr lang="ar-SA" dirty="0"/>
              <a:t>كثرة التدريبات والتطبيقات المختلفة على المهارات المطلوبة</a:t>
            </a:r>
            <a:r>
              <a:rPr lang="en-US" dirty="0"/>
              <a:t>.</a:t>
            </a:r>
            <a:br>
              <a:rPr lang="en-US" dirty="0"/>
            </a:br>
            <a:r>
              <a:rPr lang="en-US" dirty="0"/>
              <a:t>2/ </a:t>
            </a:r>
            <a:r>
              <a:rPr lang="ar-SA" dirty="0"/>
              <a:t>أن يقرأ المعلم النص قراءة صحيحة واضحة لا غموض فيها</a:t>
            </a:r>
            <a:r>
              <a:rPr lang="en-US" dirty="0"/>
              <a:t>.</a:t>
            </a:r>
            <a:br>
              <a:rPr lang="en-US" dirty="0"/>
            </a:br>
            <a:r>
              <a:rPr lang="en-US" dirty="0"/>
              <a:t>3/ </a:t>
            </a:r>
            <a:r>
              <a:rPr lang="ar-SA" dirty="0"/>
              <a:t>تكليف التلاميذ استخراج المهارات من المقروء</a:t>
            </a:r>
            <a:r>
              <a:rPr lang="en-US" dirty="0"/>
              <a:t>.</a:t>
            </a:r>
            <a:br>
              <a:rPr lang="en-US" dirty="0"/>
            </a:br>
            <a:r>
              <a:rPr lang="en-US" dirty="0"/>
              <a:t>4/ </a:t>
            </a:r>
            <a:r>
              <a:rPr lang="ar-SA" dirty="0"/>
              <a:t>تكليف التلاميذ بواجبات منزلية تتضمن مهارات مختلفة كأن تجمع كلمات تنتهي بالتاء</a:t>
            </a:r>
            <a:r>
              <a:rPr lang="en-US" dirty="0"/>
              <a:t> </a:t>
            </a:r>
            <a:br>
              <a:rPr lang="en-US" dirty="0"/>
            </a:br>
            <a:r>
              <a:rPr lang="ar-SA" dirty="0"/>
              <a:t>المربوطة وهكذا</a:t>
            </a:r>
            <a:r>
              <a:rPr lang="en-US" dirty="0"/>
              <a:t>.</a:t>
            </a:r>
            <a:br>
              <a:rPr lang="en-US" dirty="0"/>
            </a:br>
            <a:r>
              <a:rPr lang="en-US" dirty="0"/>
              <a:t>5/ </a:t>
            </a:r>
            <a:r>
              <a:rPr lang="ar-SA" dirty="0"/>
              <a:t>الإكثار من الأمثلة المتشابهة للمهارة التي يتناولها المعلم فـي الحصة</a:t>
            </a:r>
            <a:r>
              <a:rPr lang="en-US" dirty="0"/>
              <a:t>.</a:t>
            </a:r>
            <a:br>
              <a:rPr lang="en-US" dirty="0"/>
            </a:br>
            <a:r>
              <a:rPr lang="en-US" dirty="0"/>
              <a:t>6/ </a:t>
            </a:r>
            <a:r>
              <a:rPr lang="ar-SA" dirty="0"/>
              <a:t>الاهتمام باستخدام السبورة فـي تفسير معاني الكلمات الجديدة وربط الإملاء بالمواد الدراسية</a:t>
            </a:r>
            <a:r>
              <a:rPr lang="en-US" dirty="0"/>
              <a:t> </a:t>
            </a:r>
            <a:br>
              <a:rPr lang="en-US" dirty="0"/>
            </a:br>
            <a:r>
              <a:rPr lang="ar-SA" dirty="0"/>
              <a:t>الأخرى</a:t>
            </a:r>
            <a:r>
              <a:rPr lang="en-US" dirty="0"/>
              <a:t>.</a:t>
            </a:r>
            <a:br>
              <a:rPr lang="en-US" dirty="0"/>
            </a:br>
            <a:r>
              <a:rPr lang="en-US" dirty="0"/>
              <a:t>7/ </a:t>
            </a:r>
            <a:r>
              <a:rPr lang="ar-SA" dirty="0"/>
              <a:t>تدريب الأذن على حسن الإصغاء لمخارج الحروف</a:t>
            </a:r>
            <a:r>
              <a:rPr lang="en-US" dirty="0"/>
              <a:t>.</a:t>
            </a:r>
            <a:br>
              <a:rPr lang="en-US" dirty="0"/>
            </a:br>
            <a:r>
              <a:rPr lang="en-US" dirty="0"/>
              <a:t>8/ </a:t>
            </a:r>
            <a:r>
              <a:rPr lang="ar-SA" dirty="0"/>
              <a:t>تدريب اللسان على النطق الصحيح</a:t>
            </a:r>
            <a:r>
              <a:rPr lang="en-US" dirty="0"/>
              <a:t>.</a:t>
            </a:r>
            <a:br>
              <a:rPr lang="en-US" dirty="0"/>
            </a:br>
            <a:r>
              <a:rPr lang="en-US" dirty="0"/>
              <a:t>9/ </a:t>
            </a:r>
            <a:r>
              <a:rPr lang="ar-SA" dirty="0"/>
              <a:t>تدريب اليد المستمر على الكتابة</a:t>
            </a:r>
            <a:r>
              <a:rPr lang="en-US" dirty="0"/>
              <a:t>. </a:t>
            </a:r>
            <a:br>
              <a:rPr lang="en-US" dirty="0"/>
            </a:br>
            <a:r>
              <a:rPr lang="en-US" dirty="0"/>
              <a:t>10/ </a:t>
            </a:r>
            <a:r>
              <a:rPr lang="ar-SA" dirty="0"/>
              <a:t>تدريب العين على الرؤية الصحيحة للكلمة</a:t>
            </a:r>
            <a:r>
              <a:rPr lang="en-US" dirty="0"/>
              <a:t>.</a:t>
            </a:r>
            <a:br>
              <a:rPr lang="en-US" dirty="0"/>
            </a:br>
            <a:r>
              <a:rPr lang="en-US" dirty="0"/>
              <a:t>11/ </a:t>
            </a:r>
            <a:r>
              <a:rPr lang="ar-SA" dirty="0"/>
              <a:t>جمع الكلمات الصعبة التي يشكو منها كثير من التلاميذ وكتابتها ثم تعلق على لوحات فـي</a:t>
            </a:r>
            <a:r>
              <a:rPr lang="en-US" dirty="0"/>
              <a:t> </a:t>
            </a:r>
            <a:br>
              <a:rPr lang="en-US" dirty="0"/>
            </a:br>
            <a:r>
              <a:rPr lang="ar-SA" dirty="0"/>
              <a:t>طرقات وساحات المدرسة</a:t>
            </a:r>
            <a:r>
              <a:rPr lang="en-US" dirty="0"/>
              <a:t>.</a:t>
            </a:r>
            <a:br>
              <a:rPr lang="en-US" dirty="0"/>
            </a:br>
            <a:r>
              <a:rPr lang="en-US" dirty="0"/>
              <a:t>12/ </a:t>
            </a:r>
            <a:r>
              <a:rPr lang="ar-SA" dirty="0"/>
              <a:t>معالجة ظاهرة ضعف القراءة عند التلاميذ وترغيب القراءة بمختلف الوسائل</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r>
              <a:rPr lang="ar-SA" dirty="0" smtClean="0"/>
              <a:t>و / عدم التفريق بين التاء المربوطة والمفتوحة</a:t>
            </a:r>
            <a:r>
              <a:rPr lang="en-US" dirty="0" smtClean="0"/>
              <a:t>..</a:t>
            </a:r>
            <a:br>
              <a:rPr lang="en-US" dirty="0" smtClean="0"/>
            </a:br>
            <a:r>
              <a:rPr lang="en-US" dirty="0" smtClean="0"/>
              <a:t>• </a:t>
            </a:r>
            <a:r>
              <a:rPr lang="ar-SA" dirty="0" smtClean="0"/>
              <a:t>الطريقة العلاجية</a:t>
            </a:r>
            <a:r>
              <a:rPr lang="en-US" dirty="0" smtClean="0"/>
              <a:t> ..</a:t>
            </a:r>
            <a:br>
              <a:rPr lang="en-US" dirty="0" smtClean="0"/>
            </a:br>
            <a:r>
              <a:rPr lang="en-US" dirty="0" smtClean="0"/>
              <a:t>* </a:t>
            </a:r>
            <a:r>
              <a:rPr lang="ar-SA" dirty="0" smtClean="0"/>
              <a:t>تدريب التلاميذ على تحريك وتسكين الكلمة قبل تعريفهم بالمقصود</a:t>
            </a:r>
            <a:r>
              <a:rPr lang="en-US" dirty="0" smtClean="0"/>
              <a:t>. </a:t>
            </a:r>
            <a:br>
              <a:rPr lang="en-US" dirty="0" smtClean="0"/>
            </a:br>
            <a:r>
              <a:rPr lang="en-US" dirty="0" smtClean="0"/>
              <a:t>* </a:t>
            </a:r>
            <a:r>
              <a:rPr lang="ar-SA" dirty="0" smtClean="0"/>
              <a:t>تدريب التلاميذ على التفريق عن طريق النطق حيث ينطقها التلميذ بوقف( أي تسكين آخرها ) فإذا نطقت مع</a:t>
            </a:r>
            <a:r>
              <a:rPr lang="en-US" dirty="0" smtClean="0"/>
              <a:t> </a:t>
            </a:r>
            <a:br>
              <a:rPr lang="en-US" dirty="0" smtClean="0"/>
            </a:br>
            <a:r>
              <a:rPr lang="ar-SA" dirty="0" smtClean="0"/>
              <a:t>الوقف هاء فهي تكتب تاء مربوطة </a:t>
            </a:r>
            <a:r>
              <a:rPr lang="ar-SA" dirty="0" err="1" smtClean="0"/>
              <a:t>و</a:t>
            </a:r>
            <a:r>
              <a:rPr lang="ar-SA" dirty="0" smtClean="0"/>
              <a:t> عليها نقطتان </a:t>
            </a:r>
            <a:r>
              <a:rPr lang="ar-SA" dirty="0" err="1" smtClean="0"/>
              <a:t>و</a:t>
            </a:r>
            <a:r>
              <a:rPr lang="ar-SA" dirty="0" smtClean="0"/>
              <a:t> إذا نطقت تاء فهي تكتب مفتوحة</a:t>
            </a:r>
            <a:r>
              <a:rPr lang="en-US" dirty="0" smtClean="0"/>
              <a:t>. </a:t>
            </a:r>
            <a:br>
              <a:rPr lang="en-US" dirty="0" smtClean="0"/>
            </a:br>
            <a:r>
              <a:rPr lang="en-US" dirty="0" smtClean="0"/>
              <a:t>* </a:t>
            </a:r>
            <a:r>
              <a:rPr lang="ar-SA" dirty="0" smtClean="0"/>
              <a:t>عمل ورق نشاط فصلي مساعد مثل اختاري الكلمة الصحيحة</a:t>
            </a:r>
            <a:r>
              <a:rPr lang="en-US" dirty="0" smtClean="0"/>
              <a:t> . </a:t>
            </a:r>
            <a:br>
              <a:rPr lang="en-US" dirty="0" smtClean="0"/>
            </a:br>
            <a:r>
              <a:rPr lang="en-US" dirty="0" smtClean="0"/>
              <a:t>* </a:t>
            </a:r>
            <a:r>
              <a:rPr lang="ar-SA" dirty="0" smtClean="0"/>
              <a:t>عمل بطاقات </a:t>
            </a:r>
            <a:r>
              <a:rPr lang="ar-SA" dirty="0" err="1" smtClean="0"/>
              <a:t>بها</a:t>
            </a:r>
            <a:r>
              <a:rPr lang="ar-SA" dirty="0" smtClean="0"/>
              <a:t> كلمات تشتمل تاء مربوطة ومفتوحة وتدريبهم على النطق </a:t>
            </a:r>
            <a:r>
              <a:rPr lang="ar-SA" dirty="0" err="1" smtClean="0"/>
              <a:t>بها</a:t>
            </a:r>
            <a:r>
              <a:rPr lang="ar-SA" dirty="0" smtClean="0"/>
              <a:t> وقفا</a:t>
            </a:r>
            <a:r>
              <a:rPr lang="en-US" dirty="0" smtClean="0"/>
              <a:t>.</a:t>
            </a:r>
            <a:br>
              <a:rPr lang="en-US" dirty="0" smtClean="0"/>
            </a:br>
            <a:r>
              <a:rPr lang="en-US" dirty="0" smtClean="0"/>
              <a:t>* </a:t>
            </a:r>
            <a:r>
              <a:rPr lang="ar-SA" dirty="0" smtClean="0"/>
              <a:t>يبين للتلاميذ وضع الهاء في أخر الكلمة فإذا لم يتغير الشكل والمعنى فهي تاء مربوطة وإذا تغير فهي تاء</a:t>
            </a:r>
            <a:r>
              <a:rPr lang="en-US" dirty="0" smtClean="0"/>
              <a:t> </a:t>
            </a:r>
            <a:br>
              <a:rPr lang="en-US" dirty="0" smtClean="0"/>
            </a:br>
            <a:r>
              <a:rPr lang="ar-SA" dirty="0" smtClean="0"/>
              <a:t>مفتوحة مع ذكر مثال / مدرسة مع الهاء – مدرسة</a:t>
            </a:r>
            <a:r>
              <a:rPr lang="en-US" dirty="0" smtClean="0"/>
              <a:t/>
            </a:r>
            <a:br>
              <a:rPr lang="en-US" dirty="0" smtClean="0"/>
            </a:br>
            <a:r>
              <a:rPr lang="ar-SA" dirty="0" smtClean="0"/>
              <a:t>بخلاف كلمة ( بيت ) ضع هاء في أخر الكلمة تتغير( بيه) إذاً فهي تاء مفتوحة</a:t>
            </a:r>
            <a:r>
              <a:rPr lang="en-US" dirty="0" smtClean="0"/>
              <a:t>.</a:t>
            </a:r>
          </a:p>
          <a:p>
            <a:r>
              <a:rPr lang="en-US" dirty="0" smtClean="0"/>
              <a:t> </a:t>
            </a:r>
            <a:endParaRPr lang="ar-SA" dirty="0" smtClean="0"/>
          </a:p>
          <a:p>
            <a:endParaRPr lang="ar-S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21095"/>
            <a:ext cx="7498080" cy="1143000"/>
          </a:xfrm>
        </p:spPr>
        <p:txBody>
          <a:bodyPr/>
          <a:lstStyle/>
          <a:p>
            <a:r>
              <a:rPr lang="en-US" dirty="0" smtClean="0"/>
              <a:t>  </a:t>
            </a:r>
            <a:endParaRPr lang="ar-SA" dirty="0"/>
          </a:p>
        </p:txBody>
      </p:sp>
      <p:sp>
        <p:nvSpPr>
          <p:cNvPr id="3" name="عنصر نائب للمحتوى 2"/>
          <p:cNvSpPr>
            <a:spLocks noGrp="1"/>
          </p:cNvSpPr>
          <p:nvPr>
            <p:ph idx="1"/>
          </p:nvPr>
        </p:nvSpPr>
        <p:spPr>
          <a:xfrm>
            <a:off x="1403648" y="1184446"/>
            <a:ext cx="7498080" cy="5699720"/>
          </a:xfrm>
        </p:spPr>
        <p:txBody>
          <a:bodyPr>
            <a:normAutofit/>
          </a:bodyPr>
          <a:lstStyle/>
          <a:p>
            <a:r>
              <a:rPr lang="en-US" dirty="0" smtClean="0"/>
              <a:t> / </a:t>
            </a:r>
            <a:r>
              <a:rPr lang="ar-SA" dirty="0"/>
              <a:t>عدم التهاون فـي عملية التصحيح</a:t>
            </a:r>
            <a:r>
              <a:rPr lang="en-US" dirty="0"/>
              <a:t>. </a:t>
            </a:r>
            <a:br>
              <a:rPr lang="en-US" dirty="0"/>
            </a:br>
            <a:r>
              <a:rPr lang="en-US" dirty="0" smtClean="0"/>
              <a:t> / </a:t>
            </a:r>
            <a:r>
              <a:rPr lang="ar-SA" dirty="0"/>
              <a:t>أن يعتني المعلم بتدريب التلاميذ على أصوات الحروف ولا </a:t>
            </a:r>
            <a:r>
              <a:rPr lang="ar-SA" dirty="0" err="1"/>
              <a:t>سيما</a:t>
            </a:r>
            <a:r>
              <a:rPr lang="ar-SA" dirty="0"/>
              <a:t> الحروف المتقاربة فـي</a:t>
            </a:r>
            <a:r>
              <a:rPr lang="en-US" dirty="0"/>
              <a:t> </a:t>
            </a:r>
            <a:br>
              <a:rPr lang="en-US" dirty="0"/>
            </a:br>
            <a:r>
              <a:rPr lang="ar-SA" dirty="0"/>
              <a:t>مخارجها الصوتية وفـي رسمها</a:t>
            </a:r>
            <a:r>
              <a:rPr lang="en-US" dirty="0"/>
              <a:t>.</a:t>
            </a:r>
            <a:br>
              <a:rPr lang="en-US" dirty="0"/>
            </a:br>
            <a:r>
              <a:rPr lang="en-US" dirty="0" smtClean="0"/>
              <a:t>  / </a:t>
            </a:r>
            <a:r>
              <a:rPr lang="ar-SA" dirty="0"/>
              <a:t>تنويع طرق تدريس الإملاء لطرد الملل والسآمة ومراعاة الفروق الفردية</a:t>
            </a:r>
            <a:r>
              <a:rPr lang="en-US" dirty="0"/>
              <a:t>.</a:t>
            </a:r>
            <a:br>
              <a:rPr lang="en-US" dirty="0"/>
            </a:br>
            <a:r>
              <a:rPr lang="en-US" dirty="0" smtClean="0"/>
              <a:t>  </a:t>
            </a:r>
            <a:r>
              <a:rPr lang="ar-SA" dirty="0"/>
              <a:t>الاهتمام بالوسائل المتنوعة فـي تدريس الإملاء ولا </a:t>
            </a:r>
            <a:r>
              <a:rPr lang="ar-SA" dirty="0" err="1"/>
              <a:t>سيما</a:t>
            </a:r>
            <a:r>
              <a:rPr lang="ar-SA" dirty="0"/>
              <a:t> السبورة الشخصية والبطاقات</a:t>
            </a:r>
            <a:r>
              <a:rPr lang="en-US" dirty="0"/>
              <a:t> </a:t>
            </a:r>
            <a:br>
              <a:rPr lang="en-US" dirty="0"/>
            </a:br>
            <a:r>
              <a:rPr lang="ar-SA" dirty="0"/>
              <a:t>والشرائح الشفافة</a:t>
            </a:r>
            <a:r>
              <a:rPr lang="en-US" dirty="0"/>
              <a:t>.</a:t>
            </a:r>
            <a:br>
              <a:rPr lang="en-US" dirty="0"/>
            </a:br>
            <a:r>
              <a:rPr lang="en-US" dirty="0" smtClean="0"/>
              <a:t>  / </a:t>
            </a:r>
            <a:r>
              <a:rPr lang="ar-SA" dirty="0"/>
              <a:t>تشجيع وتحفيز التلاميذ الذين تحسنوا بمختلف أساليب التحفيز والتشجيع</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1268760"/>
            <a:ext cx="6624736" cy="3960440"/>
          </a:xfrm>
          <a:prstGeom prst="rect">
            <a:avLst/>
          </a:prstGeom>
        </p:spPr>
      </p:pic>
    </p:spTree>
    <p:extLst>
      <p:ext uri="{BB962C8B-B14F-4D97-AF65-F5344CB8AC3E}">
        <p14:creationId xmlns:p14="http://schemas.microsoft.com/office/powerpoint/2010/main" val="7517554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0"/>
            <a:ext cx="8229600" cy="274638"/>
          </a:xfrm>
        </p:spPr>
        <p:txBody>
          <a:bodyPr>
            <a:normAutofit fontScale="90000"/>
          </a:bodyPr>
          <a:lstStyle/>
          <a:p>
            <a:endParaRPr lang="ar-SA" dirty="0"/>
          </a:p>
        </p:txBody>
      </p:sp>
      <p:sp>
        <p:nvSpPr>
          <p:cNvPr id="3" name="عنصر نائب للمحتوى 2"/>
          <p:cNvSpPr>
            <a:spLocks noGrp="1"/>
          </p:cNvSpPr>
          <p:nvPr>
            <p:ph idx="1"/>
          </p:nvPr>
        </p:nvSpPr>
        <p:spPr>
          <a:xfrm>
            <a:off x="1403648" y="260648"/>
            <a:ext cx="7498080" cy="4800600"/>
          </a:xfrm>
        </p:spPr>
        <p:txBody>
          <a:bodyPr>
            <a:normAutofit fontScale="25000" lnSpcReduction="20000"/>
          </a:bodyPr>
          <a:lstStyle/>
          <a:p>
            <a:r>
              <a:rPr lang="en-US" dirty="0"/>
              <a:t>..</a:t>
            </a:r>
            <a:br>
              <a:rPr lang="en-US" dirty="0"/>
            </a:br>
            <a:r>
              <a:rPr lang="en-US" sz="8000" dirty="0"/>
              <a:t>** </a:t>
            </a:r>
            <a:r>
              <a:rPr lang="ar-SA" sz="8000" dirty="0"/>
              <a:t>لكي يستعيد التلاميذ مهارات القراءة التي سبق لهم إتقانها بعد توقف اضطراري( بعد الإجازات</a:t>
            </a:r>
            <a:r>
              <a:rPr lang="en-US" sz="8000" dirty="0"/>
              <a:t>)</a:t>
            </a:r>
            <a:br>
              <a:rPr lang="en-US" sz="8000" dirty="0"/>
            </a:br>
            <a:r>
              <a:rPr lang="ar-SA" sz="8000" dirty="0"/>
              <a:t>قد يستغرق منك الجهد والوقت الكبير لكن بهذه الطريقة يوفر المعلم الكثير</a:t>
            </a:r>
            <a:r>
              <a:rPr lang="en-US" sz="8000" dirty="0"/>
              <a:t> ...</a:t>
            </a:r>
            <a:br>
              <a:rPr lang="en-US" sz="8000" dirty="0"/>
            </a:br>
            <a:r>
              <a:rPr lang="ar-SA" sz="8000" dirty="0"/>
              <a:t>على المعلم العودة لمقرر القراءة الفصل الدراسي الأول مثلاً ،، مع وضع حافزاً مادي ... فهذه الخطوة تختصر الزمن والجهد</a:t>
            </a:r>
            <a:r>
              <a:rPr lang="en-US" sz="8000" dirty="0"/>
              <a:t> ..</a:t>
            </a:r>
            <a:br>
              <a:rPr lang="en-US" sz="8000" dirty="0"/>
            </a:br>
            <a:r>
              <a:rPr lang="ar-SA" sz="8000" dirty="0"/>
              <a:t>يطلب منه أن يقرأ من الدرس الأول .. فالثاني فالثالث ثم الرابع ...و..و...</a:t>
            </a:r>
            <a:r>
              <a:rPr lang="ar-SA" sz="8000" dirty="0" err="1"/>
              <a:t>و</a:t>
            </a:r>
            <a:r>
              <a:rPr lang="en-US" sz="8000" dirty="0"/>
              <a:t>.. </a:t>
            </a:r>
            <a:br>
              <a:rPr lang="en-US" sz="8000" dirty="0"/>
            </a:br>
            <a:r>
              <a:rPr lang="ar-SA" sz="8000" dirty="0"/>
              <a:t>وكلما قرأ في تلك الموضوعات التي سبق له التمرس عليها كلما استعاد ثقته بنفسه(وهذا هو المهم ) لأن بعض التلاميذ يأتي بعد الإجازة وقد نسي أنه كان متميزا وقد يصطدم بمقرر جديد</a:t>
            </a:r>
            <a:r>
              <a:rPr lang="en-US" sz="8000" dirty="0"/>
              <a:t>.</a:t>
            </a:r>
            <a:br>
              <a:rPr lang="en-US" sz="8000" dirty="0"/>
            </a:br>
            <a:r>
              <a:rPr lang="ar-SA" sz="8000" dirty="0"/>
              <a:t>فيحدث نكسة كبيرة عليه</a:t>
            </a:r>
            <a:r>
              <a:rPr lang="en-US" sz="8000" dirty="0"/>
              <a:t>... </a:t>
            </a:r>
            <a:br>
              <a:rPr lang="en-US" sz="8000" dirty="0"/>
            </a:br>
            <a:r>
              <a:rPr lang="ar-SA" sz="8000" dirty="0"/>
              <a:t>لكن بإتباع الطريقة السابقة سيستعيد مستواه السابق ثم يطوره بشكل تلقائي</a:t>
            </a:r>
            <a:r>
              <a:rPr lang="en-US" sz="8000" dirty="0"/>
              <a:t>....</a:t>
            </a:r>
          </a:p>
          <a:p>
            <a:r>
              <a:rPr lang="en-US" sz="8000" dirty="0"/>
              <a:t>** </a:t>
            </a:r>
            <a:r>
              <a:rPr lang="ar-SA" sz="8000" dirty="0"/>
              <a:t>وفي الإملاء نفس الطريقة</a:t>
            </a:r>
            <a:r>
              <a:rPr lang="en-US" sz="8000" dirty="0"/>
              <a:t> ...</a:t>
            </a:r>
            <a:br>
              <a:rPr lang="en-US" sz="8000" dirty="0"/>
            </a:br>
            <a:r>
              <a:rPr lang="ar-SA" sz="8000" dirty="0"/>
              <a:t>يحاول المعلم إملاء المهارات الإملائية التي سبق لهم إتقانها عندها يستعيدوا ثقتهم بأنفسهم،،، ثم الانطلاق نحو الهدف الجديد مع معلمهم</a:t>
            </a:r>
            <a:r>
              <a:rPr lang="en-US" sz="8000" dirty="0"/>
              <a:t>.. </a:t>
            </a:r>
            <a:br>
              <a:rPr lang="en-US" sz="8000" dirty="0"/>
            </a:br>
            <a:r>
              <a:rPr lang="ar-SA" sz="8000" dirty="0"/>
              <a:t>ولا تحاول أن تفاجئهم بقطع جديدة وهم قد فقدوا الكثير من المهارات الإملائية عندها سيأخذ التلميذ حكماً على نفسه بأنه فاشلا ،،، ويكون المعلم هو الذي حكم عليه نتيجة تسرعه في الوصول للهدف الجديد</a:t>
            </a:r>
            <a:r>
              <a:rPr lang="en-US" sz="8000" dirty="0"/>
              <a:t> ....</a:t>
            </a:r>
          </a:p>
          <a:p>
            <a:r>
              <a:rPr lang="en-US" sz="8000" dirty="0"/>
              <a:t>** </a:t>
            </a:r>
            <a:r>
              <a:rPr lang="ar-SA" sz="8000" dirty="0"/>
              <a:t>ففي الصفين الأول "الفصل الدراسي الثاني"أو بعد الإجازات نصف فصلية وكذلك بداية العام الدراسي لتلاميذ الصف الثاني يراجع معهم أولاً الحروف ثم الكلمات التي سبق دراستها وتحوي مهارات هامة مثل</a:t>
            </a:r>
            <a:r>
              <a:rPr lang="en-US" sz="8000" dirty="0"/>
              <a:t> </a:t>
            </a:r>
            <a:br>
              <a:rPr lang="en-US" sz="8000" dirty="0"/>
            </a:br>
            <a:r>
              <a:rPr lang="en-US" sz="8000" dirty="0"/>
              <a:t>(</a:t>
            </a:r>
            <a:r>
              <a:rPr lang="ar-SA" sz="8000" dirty="0"/>
              <a:t>التاء المفتوحة والهاء ،، أل الشمسية وأل القمرية ،، التنوين ،، </a:t>
            </a:r>
            <a:r>
              <a:rPr lang="ar-SA" sz="8000" dirty="0" err="1"/>
              <a:t>المدود</a:t>
            </a:r>
            <a:r>
              <a:rPr lang="ar-SA" sz="8000" dirty="0"/>
              <a:t> ..................الخ</a:t>
            </a:r>
            <a:r>
              <a:rPr lang="en-US" sz="8000" dirty="0"/>
              <a:t>)</a:t>
            </a:r>
          </a:p>
          <a:p>
            <a:r>
              <a:rPr lang="ar-SA" sz="8000" dirty="0"/>
              <a:t>همسة لكل معلم</a:t>
            </a:r>
            <a:r>
              <a:rPr lang="en-US" sz="8000" dirty="0"/>
              <a:t>:	</a:t>
            </a:r>
            <a:br>
              <a:rPr lang="en-US" sz="8000" dirty="0"/>
            </a:br>
            <a:r>
              <a:rPr lang="en-US" sz="8000" dirty="0"/>
              <a:t>* </a:t>
            </a:r>
            <a:r>
              <a:rPr lang="ar-SA" sz="8000" dirty="0"/>
              <a:t>على المعلمين أن يتقبلوا مثل هؤلاء التلاميذ ولا يبدون لهم إعراض أو نفور بل يستعينوا بالصبر وسعة الصدر</a:t>
            </a:r>
            <a:r>
              <a:rPr lang="en-US" sz="8000" dirty="0"/>
              <a:t>..</a:t>
            </a:r>
          </a:p>
          <a:p>
            <a:endParaRPr lang="ar-SA" sz="6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r>
              <a:rPr lang="ar-SA" dirty="0"/>
              <a:t>تكوين جماعة للتلاميذ المقصرين تسمى ( أصدقاء الإملاء) أو (الكاتب الواعد) أو كما يرغب المعلم ووضع بطاقات للصف تعلق عليه،،وتجمع فيه التلاميذ المقصرين من الصفوف الأولية ويكلف معلم متميز أو معلمين بإعطاء دروس مكثفة في مهارات القراءة والإملاء لجميع التلاميذ الضعاف في الصفوف الأولية وذلك بمشاركة جميع معلمين الصفوف الأولية،،وعلى مدير المدرسة التنسيق بين المعلمين وتيسير مهمة هذه الجماعة والاستفادة من حصص الاحتياط وإضافة مميزات لمن يقوم بتدريسهم في هذه الجماعة ( مثلاً إعفاءه من المناوبة والاحتياط تماماً وما إلى ذلك</a:t>
            </a:r>
            <a:r>
              <a:rPr lang="en-US" dirty="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a:bodyPr>
          <a:lstStyle/>
          <a:p>
            <a:r>
              <a:rPr lang="ar-SA" dirty="0"/>
              <a:t>عقد مسابقة بين جميع التلاميذ المقصرين في مادة الإملاء في المدرسة في نهاية وقت الفسحة مثلاً بشرح مبسط لمهارة إملائية ثم يمليهم سطر يشتمل على كلمات من هذه المهارة على السبورات الفردية ثم تصوب الأخطاء ويكتب أسماء الذين تمكنوا من الكتابة بشكل صحيح في لوحة في ساحة المدرسة</a:t>
            </a:r>
            <a:r>
              <a:rPr lang="en-US" dirty="0"/>
              <a:t>..</a:t>
            </a:r>
          </a:p>
          <a:p>
            <a:r>
              <a:rPr lang="en-US" dirty="0"/>
              <a:t>*</a:t>
            </a:r>
            <a:r>
              <a:rPr lang="ar-SA" dirty="0"/>
              <a:t>إملاء خمس كلمات يومياً في مطلع اليوم الدراسي لجميع التلاميذ المقصرين ،، هذه الكلمات تشتمل على مهارات إملائية ويوضع لها دفتر صغير ويطالب التلميذ بنسخ هذه الكلمات ثلاث مرات بالبيت ومتابعتها في حصة التقوية</a:t>
            </a:r>
            <a:r>
              <a:rPr lang="en-US" dirty="0"/>
              <a:t>..</a:t>
            </a:r>
          </a:p>
          <a:p>
            <a:endParaRPr lang="ar-S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pPr rtl="0"/>
            <a:r>
              <a:rPr lang="ar-SA" dirty="0"/>
              <a:t>عرض أسماء التلاميذ المتقدمين في القراءة والإملاء في لوحة مثبتة في فناء المدرسة كوسيلة من وسائل التعزيز ،، وكذا عمل بطاقات توضع على صدر التلميذ المحقق للتقدم في القراءة والإملاء</a:t>
            </a:r>
            <a:r>
              <a:rPr lang="en-US" dirty="0"/>
              <a:t>..</a:t>
            </a:r>
          </a:p>
          <a:p>
            <a:pPr rtl="0"/>
            <a:r>
              <a:rPr lang="en-US" dirty="0"/>
              <a:t>* </a:t>
            </a:r>
            <a:r>
              <a:rPr lang="ar-SA" dirty="0"/>
              <a:t>اختيار مهارة لكل حصة من حصص الجماعة والتأكيد عليها والتدريب المكثف حتى يتم استيعاب هذه المهارة وعدم الانتقال إلى مهارة أخرى ما لم تستوعب المهارة السابقة</a:t>
            </a:r>
            <a:r>
              <a:rPr lang="en-US" dirty="0"/>
              <a:t>.</a:t>
            </a:r>
            <a:br>
              <a:rPr lang="en-US" dirty="0"/>
            </a:br>
            <a:r>
              <a:rPr lang="en-US" dirty="0"/>
              <a:t>*</a:t>
            </a:r>
            <a:r>
              <a:rPr lang="ar-SA" dirty="0"/>
              <a:t>إعداد جدول يوضح فيه عمل الجماعة وأعضاءها وإنجازاتها</a:t>
            </a:r>
            <a:r>
              <a:rPr lang="en-US" dirty="0"/>
              <a:t> </a:t>
            </a:r>
          </a:p>
          <a:p>
            <a:r>
              <a:rPr lang="ar-SA" dirty="0"/>
              <a:t>	</a:t>
            </a:r>
            <a:endParaRPr lang="en-US" dirty="0"/>
          </a:p>
          <a:p>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267744" y="1916832"/>
            <a:ext cx="6688832" cy="3528392"/>
          </a:xfrm>
        </p:spPr>
        <p:txBody>
          <a:bodyPr/>
          <a:lstStyle/>
          <a:p>
            <a:pPr algn="r"/>
            <a:r>
              <a:rPr lang="ar-SA" dirty="0" smtClean="0"/>
              <a:t>ـ مقدمة عن القراءة .</a:t>
            </a:r>
            <a:br>
              <a:rPr lang="ar-SA" dirty="0" smtClean="0"/>
            </a:br>
            <a:r>
              <a:rPr lang="ar-SA" dirty="0" smtClean="0"/>
              <a:t>ـ  أهمية القراءة للفرد والمجتمع .</a:t>
            </a:r>
            <a:br>
              <a:rPr lang="ar-SA" dirty="0" smtClean="0"/>
            </a:br>
            <a:r>
              <a:rPr lang="ar-SA" dirty="0" smtClean="0"/>
              <a:t>ـ أسباب الضعف عند الطالبات .</a:t>
            </a:r>
            <a:br>
              <a:rPr lang="ar-SA" dirty="0" smtClean="0"/>
            </a:br>
            <a:r>
              <a:rPr lang="ar-SA" dirty="0" smtClean="0"/>
              <a:t>ـ الاجراءات المتخذة حيال هذا الضعف .</a:t>
            </a:r>
            <a:r>
              <a:rPr lang="ar-SA" dirty="0"/>
              <a:t/>
            </a:r>
            <a:br>
              <a:rPr lang="ar-SA" dirty="0"/>
            </a:br>
            <a:r>
              <a:rPr lang="ar-SA" dirty="0" smtClean="0"/>
              <a:t>ـ طرق علاجية مختلفة حسب نوع الضعف .</a:t>
            </a:r>
            <a:endParaRPr lang="ar-SA" dirty="0"/>
          </a:p>
        </p:txBody>
      </p:sp>
      <p:sp>
        <p:nvSpPr>
          <p:cNvPr id="5" name="عنصر نائب للنص 4"/>
          <p:cNvSpPr>
            <a:spLocks noGrp="1"/>
          </p:cNvSpPr>
          <p:nvPr>
            <p:ph type="body" idx="1"/>
          </p:nvPr>
        </p:nvSpPr>
        <p:spPr>
          <a:xfrm>
            <a:off x="2555776" y="548680"/>
            <a:ext cx="6400800" cy="792088"/>
          </a:xfrm>
        </p:spPr>
        <p:txBody>
          <a:bodyPr>
            <a:normAutofit/>
          </a:bodyPr>
          <a:lstStyle/>
          <a:p>
            <a:pPr algn="ctr"/>
            <a:r>
              <a:rPr lang="ar-SA" sz="4400" dirty="0" smtClean="0">
                <a:solidFill>
                  <a:srgbClr val="C00000"/>
                </a:solidFill>
              </a:rPr>
              <a:t>محاور البرنامج التدريبي </a:t>
            </a:r>
            <a:endParaRPr lang="ar-SA" sz="4400" dirty="0">
              <a:solidFill>
                <a:srgbClr val="C00000"/>
              </a:solidFill>
            </a:endParaRPr>
          </a:p>
        </p:txBody>
      </p:sp>
    </p:spTree>
    <p:extLst>
      <p:ext uri="{BB962C8B-B14F-4D97-AF65-F5344CB8AC3E}">
        <p14:creationId xmlns:p14="http://schemas.microsoft.com/office/powerpoint/2010/main" val="3477379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351474"/>
            <a:ext cx="7704856" cy="6093976"/>
          </a:xfrm>
          <a:prstGeom prst="rect">
            <a:avLst/>
          </a:prstGeom>
        </p:spPr>
        <p:txBody>
          <a:bodyPr wrap="square">
            <a:spAutoFit/>
          </a:bodyPr>
          <a:lstStyle/>
          <a:p>
            <a:pPr algn="ctr"/>
            <a:r>
              <a:rPr lang="ar-SA" sz="2800" b="1" u="sng" dirty="0">
                <a:solidFill>
                  <a:srgbClr val="C00000"/>
                </a:solidFill>
              </a:rPr>
              <a:t>القراءة</a:t>
            </a:r>
          </a:p>
          <a:p>
            <a:r>
              <a:rPr lang="ar-SA" sz="2800" dirty="0" smtClean="0">
                <a:solidFill>
                  <a:srgbClr val="333333"/>
                </a:solidFill>
              </a:rPr>
              <a:t>       </a:t>
            </a:r>
          </a:p>
          <a:p>
            <a:r>
              <a:rPr lang="ar-SA" sz="2800" dirty="0">
                <a:solidFill>
                  <a:srgbClr val="333333"/>
                </a:solidFill>
              </a:rPr>
              <a:t> </a:t>
            </a:r>
            <a:r>
              <a:rPr lang="ar-SA" sz="2800" dirty="0" smtClean="0">
                <a:solidFill>
                  <a:srgbClr val="333333"/>
                </a:solidFill>
              </a:rPr>
              <a:t>      تعدّ </a:t>
            </a:r>
            <a:r>
              <a:rPr lang="ar-SA" sz="2800" dirty="0">
                <a:solidFill>
                  <a:srgbClr val="333333"/>
                </a:solidFill>
              </a:rPr>
              <a:t>القراءة هي المصدر الأوّل والأفضل للمعرفة، وهي السلاح الأقوى الّذي من الممكن أن يمتلكه أيّ فردٍ أو مجتمعٍ على الإطلاق؛ إذ إنّ القراءة تمكنّ الإنسان من اكتساب خبرة الآخرين والتي لا يمكن له اكتسابها حتى ولو عاش آلاف السنين، أو كما قال عباس محمود العقاد: " القراءة تضيف إلى عمر الإنسان أعماراً أخرى"، فالقراءة تمكنك من اطّلاع المعرفة والتجارب التي مرّت على البشر منذ بداية الكتابة والتدوين والخبرات التي اكتسبوها منها، فالكتاب هو الصديق الوحيد الذي لا يمكنه أن يخونك على الإطلاق أو يكذب عليك، ولذا لا يوجد أفضل من هذا الصديق لكي تبني خبرتك على أساس نصحه. </a:t>
            </a:r>
          </a:p>
          <a:p>
            <a:r>
              <a:rPr lang="ar-SA" dirty="0">
                <a:solidFill>
                  <a:srgbClr val="333333"/>
                </a:solidFill>
              </a:rPr>
              <a:t/>
            </a:r>
            <a:br>
              <a:rPr lang="ar-SA" dirty="0">
                <a:solidFill>
                  <a:srgbClr val="333333"/>
                </a:solidFill>
              </a:rPr>
            </a:br>
            <a:r>
              <a:rPr lang="ar-SA" dirty="0">
                <a:solidFill>
                  <a:srgbClr val="333333"/>
                </a:solidFill>
              </a:rPr>
              <a:t/>
            </a:r>
            <a:br>
              <a:rPr lang="ar-SA" dirty="0">
                <a:solidFill>
                  <a:srgbClr val="333333"/>
                </a:solidFill>
              </a:rPr>
            </a:br>
            <a:endParaRPr lang="ar-SA" dirty="0">
              <a:solidFill>
                <a:srgbClr val="333333"/>
              </a:solidFill>
              <a:effectLst/>
            </a:endParaRPr>
          </a:p>
        </p:txBody>
      </p:sp>
    </p:spTree>
    <p:extLst>
      <p:ext uri="{BB962C8B-B14F-4D97-AF65-F5344CB8AC3E}">
        <p14:creationId xmlns:p14="http://schemas.microsoft.com/office/powerpoint/2010/main" val="2112822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7624" y="188640"/>
            <a:ext cx="7632848" cy="6001643"/>
          </a:xfrm>
          <a:prstGeom prst="rect">
            <a:avLst/>
          </a:prstGeom>
        </p:spPr>
        <p:txBody>
          <a:bodyPr wrap="square">
            <a:spAutoFit/>
          </a:bodyPr>
          <a:lstStyle/>
          <a:p>
            <a:pPr lvl="0" algn="ctr"/>
            <a:r>
              <a:rPr lang="ar-SA" sz="2400" b="1" u="sng" dirty="0">
                <a:solidFill>
                  <a:srgbClr val="C00000"/>
                </a:solidFill>
              </a:rPr>
              <a:t>أهميّة القراءة للفرد والمجتمع</a:t>
            </a:r>
          </a:p>
          <a:p>
            <a:pPr lvl="0"/>
            <a:r>
              <a:rPr lang="ar-SA" sz="2400" dirty="0" smtClean="0">
                <a:solidFill>
                  <a:srgbClr val="333333"/>
                </a:solidFill>
              </a:rPr>
              <a:t>        القراءة </a:t>
            </a:r>
            <a:r>
              <a:rPr lang="ar-SA" sz="2400" dirty="0">
                <a:solidFill>
                  <a:srgbClr val="333333"/>
                </a:solidFill>
              </a:rPr>
              <a:t>الواعية تفيد الفرد والمجتمع على وجه العموم، فإن أردنا أن نرى الطريقة التي تفيد بها القراءة الفرد، فإنّنا نتفق جميعاً على المعرفة التي تُكسبها القراءة للفرد والعلوم المختلفة التي يطّلع عليها عن طريق القراءة والتي لا نعلم متى </a:t>
            </a:r>
            <a:r>
              <a:rPr lang="ar-SA" sz="2400" dirty="0" err="1">
                <a:solidFill>
                  <a:srgbClr val="333333"/>
                </a:solidFill>
              </a:rPr>
              <a:t>ستفيدنا</a:t>
            </a:r>
            <a:r>
              <a:rPr lang="ar-SA" sz="2400" dirty="0">
                <a:solidFill>
                  <a:srgbClr val="333333"/>
                </a:solidFill>
              </a:rPr>
              <a:t>، وحتى ولو لم تفدنا هذه المعلومات التي نكتسبها من القراءة بشكلٍ مباشر، فإنّها تساعدنا على ربط الأمور ببعضها البعض وفهم الكون بشكلٍ أفضل وأوسع. </a:t>
            </a:r>
          </a:p>
          <a:p>
            <a:pPr lvl="0"/>
            <a:r>
              <a:rPr lang="ar-SA" sz="2400" dirty="0">
                <a:solidFill>
                  <a:srgbClr val="333333"/>
                </a:solidFill>
              </a:rPr>
              <a:t/>
            </a:r>
            <a:br>
              <a:rPr lang="ar-SA" sz="2400" dirty="0">
                <a:solidFill>
                  <a:srgbClr val="333333"/>
                </a:solidFill>
              </a:rPr>
            </a:br>
            <a:r>
              <a:rPr lang="ar-SA" sz="2400" dirty="0" smtClean="0">
                <a:solidFill>
                  <a:srgbClr val="333333"/>
                </a:solidFill>
              </a:rPr>
              <a:t>  ويجب </a:t>
            </a:r>
            <a:r>
              <a:rPr lang="ar-SA" sz="2400" dirty="0">
                <a:solidFill>
                  <a:srgbClr val="333333"/>
                </a:solidFill>
              </a:rPr>
              <a:t>أن نعلم أيضاً أنّ المعرفة هي الأمر الوحيد الذي لا يمكن أن يفقده الشخص، فمن الممكن أن يتعرّض الإنسان لموقف يفقد من خلاله عمله أو ماله أو حتى عائلته وجسده، ولكن المعرفة هي الأمر الوحيد الذي ليس من الممكن له أن يفارق الإنسان، فلو ضربنا مثالاً بعالم الفيزياء ستيف </a:t>
            </a:r>
            <a:r>
              <a:rPr lang="ar-SA" sz="2400" dirty="0" err="1">
                <a:solidFill>
                  <a:srgbClr val="333333"/>
                </a:solidFill>
              </a:rPr>
              <a:t>هوكينغ</a:t>
            </a:r>
            <a:r>
              <a:rPr lang="ar-SA" sz="2400" dirty="0">
                <a:solidFill>
                  <a:srgbClr val="333333"/>
                </a:solidFill>
              </a:rPr>
              <a:t>، فنسجد أنّ أيّ شخصٍ تعرض لما تعرض له سيفقد الأمل في الحياة وسيكون في قعر المجتمع، ولكن ما جعل من ستيف </a:t>
            </a:r>
            <a:r>
              <a:rPr lang="ar-SA" sz="2400" dirty="0" err="1">
                <a:solidFill>
                  <a:srgbClr val="333333"/>
                </a:solidFill>
              </a:rPr>
              <a:t>هوكينج</a:t>
            </a:r>
            <a:r>
              <a:rPr lang="ar-SA" sz="2400" dirty="0">
                <a:solidFill>
                  <a:srgbClr val="333333"/>
                </a:solidFill>
              </a:rPr>
              <a:t> واحداً من أعظم الشخصيّات في العالم بأسره هو علمه ومعرفته التي اكتسبها في بادئ الأمر عن طريق القراءة. </a:t>
            </a:r>
          </a:p>
          <a:p>
            <a:pPr lvl="0"/>
            <a:endParaRPr lang="ar-SA" sz="2400" dirty="0">
              <a:solidFill>
                <a:srgbClr val="333333"/>
              </a:solidFill>
            </a:endParaRPr>
          </a:p>
        </p:txBody>
      </p:sp>
    </p:spTree>
    <p:extLst>
      <p:ext uri="{BB962C8B-B14F-4D97-AF65-F5344CB8AC3E}">
        <p14:creationId xmlns:p14="http://schemas.microsoft.com/office/powerpoint/2010/main" val="377113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536174"/>
            <a:ext cx="7488832" cy="4031873"/>
          </a:xfrm>
          <a:prstGeom prst="rect">
            <a:avLst/>
          </a:prstGeom>
        </p:spPr>
        <p:txBody>
          <a:bodyPr wrap="square">
            <a:spAutoFit/>
          </a:bodyPr>
          <a:lstStyle/>
          <a:p>
            <a:pPr lvl="0"/>
            <a:r>
              <a:rPr lang="ar-SA" sz="2400" dirty="0">
                <a:solidFill>
                  <a:srgbClr val="333333"/>
                </a:solidFill>
              </a:rPr>
              <a:t> </a:t>
            </a:r>
            <a:r>
              <a:rPr lang="ar-SA" sz="2400" dirty="0" smtClean="0">
                <a:solidFill>
                  <a:srgbClr val="333333"/>
                </a:solidFill>
              </a:rPr>
              <a:t> </a:t>
            </a:r>
            <a:r>
              <a:rPr lang="ar-SA" sz="3200" dirty="0" smtClean="0">
                <a:solidFill>
                  <a:srgbClr val="333333"/>
                </a:solidFill>
              </a:rPr>
              <a:t>إنّ </a:t>
            </a:r>
            <a:r>
              <a:rPr lang="ar-SA" sz="3200" dirty="0">
                <a:solidFill>
                  <a:srgbClr val="333333"/>
                </a:solidFill>
              </a:rPr>
              <a:t>للقراءة العديد من الإيجابيّات الأخرى التي تنعكس على الفرد، فعند قيامنا بالقراءة سنقوم باكتساب مصطلحاتٍ جديدة وتعلّم أساليب جديدة في الكلام، وهو ما سيساعدنا على تحسين أدائنا في الكتابة والتحدّث أيضاً، بالإضافة إلى أنّها تساعدنا على تحسّن طريقة تفكيرنا وزيادة التركيز لدى الإنسان، كما أنّ القراءة تساعد بشكلٍ كبير على تحسّن الذاكرة وبالتالي تفادي العديد من الأمراض كالزهايمر. </a:t>
            </a:r>
            <a:endParaRPr lang="ar-SA" sz="3200" dirty="0">
              <a:solidFill>
                <a:srgbClr val="333333"/>
              </a:solidFill>
            </a:endParaRPr>
          </a:p>
        </p:txBody>
      </p:sp>
    </p:spTree>
    <p:extLst>
      <p:ext uri="{BB962C8B-B14F-4D97-AF65-F5344CB8AC3E}">
        <p14:creationId xmlns:p14="http://schemas.microsoft.com/office/powerpoint/2010/main" val="1482588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474345"/>
            <a:ext cx="4572000" cy="5909310"/>
          </a:xfrm>
          <a:prstGeom prst="rect">
            <a:avLst/>
          </a:prstGeom>
        </p:spPr>
        <p:txBody>
          <a:bodyPr>
            <a:spAutoFit/>
          </a:bodyPr>
          <a:lstStyle/>
          <a:p>
            <a:pPr lvl="0"/>
            <a:r>
              <a:rPr lang="ar-SA" dirty="0">
                <a:solidFill>
                  <a:srgbClr val="333333"/>
                </a:solidFill>
              </a:rPr>
              <a:t>أهميّة القراءة للفرد هي أحد الأمور البديهيّة لدى العديد من الناس مقارنةً بأهميّتها للمجتمع؛ إذ إنّه عند القراءة فإنّ كلّ شخصٍ يقوم بالارتقاء بنفسه فكيف لذلك أن يرتقي بالمجتمع؟ </a:t>
            </a:r>
          </a:p>
          <a:p>
            <a:pPr lvl="0"/>
            <a:r>
              <a:rPr lang="ar-SA" dirty="0">
                <a:solidFill>
                  <a:srgbClr val="333333"/>
                </a:solidFill>
              </a:rPr>
              <a:t/>
            </a:r>
            <a:br>
              <a:rPr lang="ar-SA" dirty="0">
                <a:solidFill>
                  <a:srgbClr val="333333"/>
                </a:solidFill>
              </a:rPr>
            </a:br>
            <a:r>
              <a:rPr lang="ar-SA" dirty="0">
                <a:solidFill>
                  <a:srgbClr val="333333"/>
                </a:solidFill>
              </a:rPr>
              <a:t>الإجابة هنا تكون بأنّ المجتمع مكونٌ من مجموعةٍ من الأفراد والذي يرتقي بارتقائهم وينحطّ بانحطاطهم؛ فالمجتمع ليس كائناً منفصلاً بذاته يكون مستواه في المجتمع تبعاً لتصرفاته، بل إنّ مستوى المجتمع أو الدولة وارتقائها يكون نتاجاً لأفعال من يشكّلونها، فبالتالي إذا ارتقى الناس بتفكيرهم فإنّ المجتمع ككلٍّ سيرتقي بتفكيره أيضاً، فلو افترضنا أنّ دولةً ما فرضت على جميع المواطنين أن يقوموا بالتمارين الرياضية والعسكرية كلّ يوم، فإنّ سكان هذه الدولة سيصبحون من أشرس المحاربين كما حصل مع </a:t>
            </a:r>
            <a:r>
              <a:rPr lang="ar-SA" dirty="0" err="1">
                <a:solidFill>
                  <a:srgbClr val="333333"/>
                </a:solidFill>
              </a:rPr>
              <a:t>الأسبارطة</a:t>
            </a:r>
            <a:r>
              <a:rPr lang="ar-SA" dirty="0">
                <a:solidFill>
                  <a:srgbClr val="333333"/>
                </a:solidFill>
              </a:rPr>
              <a:t> الذين لا زال التاريخ يذكرهم حتى الوقت الحالي، وهذا ما سيحصل أيضاً في حال قام جميع سكان الدولة بالاهتمام بالمعرفة والقراءة، فإنّها ستشكّل حضارةً لن يذكرها التاريخ فقط، بل إنّها ستساهم في صنع التاريخ وتشكيل عقول البشر حتى بعد آلاف السنين، كما حصل مع الإغريق الّذين كان نتاجاً لشغفهم للمعرفة والقراءة العديد من الفلاسفة العظام كأفلاطون وأرسطو والأطباء والعلماء، والذين ما زالت أفكارهم تساهم في تشكيل عقول الناس حتى وقتنا الحالي</a:t>
            </a:r>
            <a:endParaRPr lang="ar-SA" dirty="0"/>
          </a:p>
        </p:txBody>
      </p:sp>
    </p:spTree>
    <p:extLst>
      <p:ext uri="{BB962C8B-B14F-4D97-AF65-F5344CB8AC3E}">
        <p14:creationId xmlns:p14="http://schemas.microsoft.com/office/powerpoint/2010/main" val="3570557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87624" y="332656"/>
            <a:ext cx="7772400" cy="1424769"/>
          </a:xfrm>
        </p:spPr>
        <p:txBody>
          <a:bodyPr/>
          <a:lstStyle/>
          <a:p>
            <a:pPr algn="ctr"/>
            <a:r>
              <a:rPr lang="ar-SA" dirty="0" smtClean="0"/>
              <a:t>مشكلات الضعف القرائي في المرحلة الابتدائية </a:t>
            </a:r>
            <a:endParaRPr lang="ar-SA" dirty="0"/>
          </a:p>
        </p:txBody>
      </p:sp>
      <p:sp>
        <p:nvSpPr>
          <p:cNvPr id="3" name="عنوان فرعي 2"/>
          <p:cNvSpPr>
            <a:spLocks noGrp="1"/>
          </p:cNvSpPr>
          <p:nvPr>
            <p:ph type="subTitle" idx="1"/>
          </p:nvPr>
        </p:nvSpPr>
        <p:spPr>
          <a:xfrm>
            <a:off x="1403648" y="2285992"/>
            <a:ext cx="7311756" cy="3303248"/>
          </a:xfrm>
        </p:spPr>
        <p:txBody>
          <a:bodyPr/>
          <a:lstStyle/>
          <a:p>
            <a:pPr algn="r"/>
            <a:r>
              <a:rPr lang="en-US" dirty="0"/>
              <a:t/>
            </a:r>
            <a:br>
              <a:rPr lang="en-US" dirty="0"/>
            </a:br>
            <a:r>
              <a:rPr lang="ar-SA" dirty="0"/>
              <a:t>خطة علاجية للضعف القرائي والإملائي في </a:t>
            </a:r>
            <a:r>
              <a:rPr lang="ar-SA" dirty="0" smtClean="0"/>
              <a:t>المرحلة الابتدائية .</a:t>
            </a:r>
          </a:p>
          <a:p>
            <a:pPr algn="r"/>
            <a:r>
              <a:rPr lang="ar-SA" dirty="0"/>
              <a:t> </a:t>
            </a:r>
            <a:r>
              <a:rPr lang="ar-SA" dirty="0" smtClean="0"/>
              <a:t>    أن </a:t>
            </a:r>
            <a:r>
              <a:rPr lang="ar-SA" dirty="0"/>
              <a:t>عدم إتقان مجموعة من المهارات يؤدي إلى عدم إتقان التعبير الكتابي والضعف القرائي والإملائي وذلك يشوه الكتابة ويعيق الفهم . وجميع المراحل تعاني من هذا الضعف وذلك لعدة أسباب لذا كان لابد من إيجاد حلول تربوية مناسبة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274</TotalTime>
  <Words>749</Words>
  <Application>Microsoft Office PowerPoint</Application>
  <PresentationFormat>عرض على الشاشة (3:4)‏</PresentationFormat>
  <Paragraphs>68</Paragraphs>
  <Slides>33</Slides>
  <Notes>1</Notes>
  <HiddenSlides>0</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انقلاب</vt:lpstr>
      <vt:lpstr>عرض تقديمي في PowerPoint</vt:lpstr>
      <vt:lpstr>عرض تقديمي في PowerPoint</vt:lpstr>
      <vt:lpstr>عرض تقديمي في PowerPoint</vt:lpstr>
      <vt:lpstr>ـ مقدمة عن القراءة . ـ  أهمية القراءة للفرد والمجتمع . ـ أسباب الضعف عند الطالبات . ـ الاجراءات المتخذة حيال هذا الضعف . ـ طرق علاجية مختلفة حسب نوع الضعف .</vt:lpstr>
      <vt:lpstr>عرض تقديمي في PowerPoint</vt:lpstr>
      <vt:lpstr>عرض تقديمي في PowerPoint</vt:lpstr>
      <vt:lpstr>عرض تقديمي في PowerPoint</vt:lpstr>
      <vt:lpstr>عرض تقديمي في PowerPoint</vt:lpstr>
      <vt:lpstr>مشكلات الضعف القرائي في المرحلة الابتدائية </vt:lpstr>
      <vt:lpstr>عرض تقديمي في PowerPoint</vt:lpstr>
      <vt:lpstr>عرض تقديمي في PowerPoint</vt:lpstr>
      <vt:lpstr>ثالثا : الاجراءات المتخذة حيال التلاميذ المقصرين</vt:lpstr>
      <vt:lpstr>رابعاً : أساليب علاجية للأخطاء الشائعة في مادة القراءة..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سابعاً / أساليب علاج الضعف الإملائي</vt:lpstr>
      <vt:lpstr>عرض تقديمي في PowerPoint</vt:lpstr>
      <vt:lpstr>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مشكلات الضعف القرائي في الصفوف الأولية</dc:title>
  <dc:creator>SUN 2-10</dc:creator>
  <cp:lastModifiedBy>Lenovo</cp:lastModifiedBy>
  <cp:revision>11</cp:revision>
  <dcterms:created xsi:type="dcterms:W3CDTF">2018-10-20T11:18:07Z</dcterms:created>
  <dcterms:modified xsi:type="dcterms:W3CDTF">2018-10-25T10:32:03Z</dcterms:modified>
</cp:coreProperties>
</file>