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9"/>
  </p:notesMasterIdLst>
  <p:sldIdLst>
    <p:sldId id="256" r:id="rId2"/>
    <p:sldId id="257" r:id="rId3"/>
    <p:sldId id="260" r:id="rId4"/>
    <p:sldId id="258" r:id="rId5"/>
    <p:sldId id="259" r:id="rId6"/>
    <p:sldId id="303" r:id="rId7"/>
    <p:sldId id="262" r:id="rId8"/>
    <p:sldId id="263" r:id="rId9"/>
    <p:sldId id="267" r:id="rId10"/>
    <p:sldId id="261" r:id="rId11"/>
    <p:sldId id="304" r:id="rId12"/>
    <p:sldId id="264" r:id="rId13"/>
    <p:sldId id="266" r:id="rId14"/>
    <p:sldId id="276" r:id="rId15"/>
    <p:sldId id="277" r:id="rId16"/>
    <p:sldId id="278" r:id="rId17"/>
    <p:sldId id="279" r:id="rId18"/>
    <p:sldId id="280" r:id="rId19"/>
    <p:sldId id="281" r:id="rId20"/>
    <p:sldId id="282" r:id="rId21"/>
    <p:sldId id="283" r:id="rId22"/>
    <p:sldId id="285" r:id="rId23"/>
    <p:sldId id="265" r:id="rId24"/>
    <p:sldId id="268" r:id="rId25"/>
    <p:sldId id="269" r:id="rId26"/>
    <p:sldId id="270" r:id="rId27"/>
    <p:sldId id="271" r:id="rId28"/>
    <p:sldId id="272" r:id="rId29"/>
    <p:sldId id="299" r:id="rId30"/>
    <p:sldId id="273" r:id="rId31"/>
    <p:sldId id="274" r:id="rId32"/>
    <p:sldId id="27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1" r:id="rId47"/>
    <p:sldId id="302" r:id="rId4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0234EDD4-8C4D-412F-8CC2-52D5988A2014}">
          <p14:sldIdLst>
            <p14:sldId id="256"/>
            <p14:sldId id="257"/>
            <p14:sldId id="260"/>
            <p14:sldId id="258"/>
            <p14:sldId id="259"/>
            <p14:sldId id="303"/>
            <p14:sldId id="262"/>
            <p14:sldId id="263"/>
            <p14:sldId id="267"/>
            <p14:sldId id="261"/>
            <p14:sldId id="304"/>
            <p14:sldId id="264"/>
            <p14:sldId id="266"/>
            <p14:sldId id="276"/>
            <p14:sldId id="277"/>
            <p14:sldId id="278"/>
            <p14:sldId id="279"/>
            <p14:sldId id="280"/>
            <p14:sldId id="281"/>
            <p14:sldId id="282"/>
            <p14:sldId id="283"/>
            <p14:sldId id="285"/>
            <p14:sldId id="265"/>
            <p14:sldId id="268"/>
            <p14:sldId id="269"/>
            <p14:sldId id="270"/>
            <p14:sldId id="271"/>
            <p14:sldId id="272"/>
            <p14:sldId id="299"/>
            <p14:sldId id="273"/>
            <p14:sldId id="274"/>
            <p14:sldId id="275"/>
            <p14:sldId id="286"/>
            <p14:sldId id="287"/>
            <p14:sldId id="288"/>
            <p14:sldId id="289"/>
            <p14:sldId id="290"/>
            <p14:sldId id="291"/>
            <p14:sldId id="292"/>
            <p14:sldId id="293"/>
            <p14:sldId id="294"/>
            <p14:sldId id="295"/>
            <p14:sldId id="296"/>
            <p14:sldId id="297"/>
            <p14:sldId id="298"/>
            <p14:sldId id="301"/>
            <p14:sldId id="302"/>
          </p14:sldIdLst>
        </p14:section>
        <p14:section name="مقطع بدون عنوان" id="{8AB3F0FD-B367-4FF4-B2F7-C5E039F8A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00" d="100"/>
          <a:sy n="100" d="100"/>
        </p:scale>
        <p:origin x="-516"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5EDCED-01F2-4F6B-B6E4-D80695FDB235}" type="datetimeFigureOut">
              <a:rPr lang="ar-SA" smtClean="0"/>
              <a:t>21/04/40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98B3D38-7644-4D12-A9AE-67346D1D766B}" type="slidenum">
              <a:rPr lang="ar-SA" smtClean="0"/>
              <a:t>‹#›</a:t>
            </a:fld>
            <a:endParaRPr lang="ar-SA"/>
          </a:p>
        </p:txBody>
      </p:sp>
    </p:spTree>
    <p:extLst>
      <p:ext uri="{BB962C8B-B14F-4D97-AF65-F5344CB8AC3E}">
        <p14:creationId xmlns:p14="http://schemas.microsoft.com/office/powerpoint/2010/main" val="23864293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Shape 270"/>
          <p:cNvSpPr>
            <a:spLocks noGrp="1" noRot="1" noChangeAspect="1" noTextEdit="1"/>
          </p:cNvSpPr>
          <p:nvPr>
            <p:ph type="sldImg" idx="2"/>
          </p:nvPr>
        </p:nvSpPr>
        <p:spPr>
          <a:noFill/>
        </p:spPr>
      </p:sp>
      <p:sp>
        <p:nvSpPr>
          <p:cNvPr id="68611" name="Shape 27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ar-SA" smtClean="0">
                <a:solidFill>
                  <a:srgbClr val="000000"/>
                </a:solidFill>
                <a:latin typeface="Calibri" pitchFamily="34" charset="0"/>
                <a:cs typeface="Calibri" pitchFamily="34" charset="0"/>
                <a:sym typeface="Calibri" pitchFamily="34" charset="0"/>
              </a:rPr>
              <a:t>هنا تجدون أي ملاحظة على الشريحة </a:t>
            </a:r>
          </a:p>
        </p:txBody>
      </p:sp>
      <p:sp>
        <p:nvSpPr>
          <p:cNvPr id="68612" name="Shape 272"/>
          <p:cNvSpPr>
            <a:spLocks noGrp="1"/>
          </p:cNvSpPr>
          <p:nvPr>
            <p:ph type="sldNum" sz="quarter" idx="12"/>
          </p:nvPr>
        </p:nvSpPr>
        <p:spPr>
          <a:noFill/>
        </p:spPr>
        <p:txBody>
          <a:bodyPr/>
          <a:lstStyle>
            <a:lvl1pPr algn="l" rtl="0" eaLnBrk="0" hangingPunct="0">
              <a:defRPr sz="1400">
                <a:solidFill>
                  <a:srgbClr val="000000"/>
                </a:solidFill>
                <a:latin typeface="Arial" pitchFamily="34" charset="0"/>
                <a:cs typeface="Arial" pitchFamily="34" charset="0"/>
                <a:sym typeface="Arial" pitchFamily="34" charset="0"/>
              </a:defRPr>
            </a:lvl1pPr>
            <a:lvl2pPr marL="742950" indent="-285750" algn="l" rtl="0" eaLnBrk="0" hangingPunct="0">
              <a:defRPr sz="1400">
                <a:solidFill>
                  <a:srgbClr val="000000"/>
                </a:solidFill>
                <a:latin typeface="Arial" pitchFamily="34" charset="0"/>
                <a:cs typeface="Arial" pitchFamily="34" charset="0"/>
                <a:sym typeface="Arial" pitchFamily="34" charset="0"/>
              </a:defRPr>
            </a:lvl2pPr>
            <a:lvl3pPr marL="1143000" indent="-228600" algn="l" rtl="0" eaLnBrk="0" hangingPunct="0">
              <a:defRPr sz="1400">
                <a:solidFill>
                  <a:srgbClr val="000000"/>
                </a:solidFill>
                <a:latin typeface="Arial" pitchFamily="34" charset="0"/>
                <a:cs typeface="Arial" pitchFamily="34" charset="0"/>
                <a:sym typeface="Arial" pitchFamily="34" charset="0"/>
              </a:defRPr>
            </a:lvl3pPr>
            <a:lvl4pPr marL="1600200" indent="-228600" algn="l" rtl="0" eaLnBrk="0" hangingPunct="0">
              <a:defRPr sz="1400">
                <a:solidFill>
                  <a:srgbClr val="000000"/>
                </a:solidFill>
                <a:latin typeface="Arial" pitchFamily="34" charset="0"/>
                <a:cs typeface="Arial" pitchFamily="34" charset="0"/>
                <a:sym typeface="Arial" pitchFamily="34" charset="0"/>
              </a:defRPr>
            </a:lvl4pPr>
            <a:lvl5pPr marL="2057400" indent="-228600" algn="l" rtl="0" eaLnBrk="0" hangingPunct="0">
              <a:defRPr sz="1400">
                <a:solidFill>
                  <a:srgbClr val="000000"/>
                </a:solidFill>
                <a:latin typeface="Arial" pitchFamily="34" charset="0"/>
                <a:cs typeface="Arial" pitchFamily="34" charset="0"/>
                <a:sym typeface="Arial" pitchFamily="34" charset="0"/>
              </a:defRPr>
            </a:lvl5pPr>
            <a:lvl6pPr marL="2514600" indent="-228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rtl="1" eaLnBrk="1" hangingPunct="1"/>
            <a:fld id="{FA502A04-F573-4955-9C3E-6E0881E88A16}" type="slidenum">
              <a:rPr lang="ar-SA" sz="1200">
                <a:latin typeface="Questrial" charset="0"/>
                <a:sym typeface="Questrial" charset="0"/>
              </a:rPr>
              <a:pPr rtl="1" eaLnBrk="1" hangingPunct="1"/>
              <a:t>6</a:t>
            </a:fld>
            <a:endParaRPr lang="ar-SA" sz="1200">
              <a:latin typeface="Questrial" charset="0"/>
              <a:sym typeface="Quest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98B3D38-7644-4D12-A9AE-67346D1D766B}" type="slidenum">
              <a:rPr lang="ar-SA" smtClean="0"/>
              <a:t>7</a:t>
            </a:fld>
            <a:endParaRPr lang="ar-SA"/>
          </a:p>
        </p:txBody>
      </p:sp>
    </p:spTree>
    <p:extLst>
      <p:ext uri="{BB962C8B-B14F-4D97-AF65-F5344CB8AC3E}">
        <p14:creationId xmlns:p14="http://schemas.microsoft.com/office/powerpoint/2010/main" val="126602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98B3D38-7644-4D12-A9AE-67346D1D766B}" type="slidenum">
              <a:rPr lang="ar-SA" smtClean="0"/>
              <a:t>47</a:t>
            </a:fld>
            <a:endParaRPr lang="ar-SA"/>
          </a:p>
        </p:txBody>
      </p:sp>
    </p:spTree>
    <p:extLst>
      <p:ext uri="{BB962C8B-B14F-4D97-AF65-F5344CB8AC3E}">
        <p14:creationId xmlns:p14="http://schemas.microsoft.com/office/powerpoint/2010/main" val="382615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2C0123E-0758-475F-BDC9-6E0374CBCD16}" type="datetimeFigureOut">
              <a:rPr lang="ar-SA" smtClean="0"/>
              <a:t>21/04/40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1C52DF-4D70-4018-84BA-39DAF968A42C}"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2C0123E-0758-475F-BDC9-6E0374CBCD16}" type="datetimeFigureOut">
              <a:rPr lang="ar-SA" smtClean="0"/>
              <a:t>21/04/40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1C52DF-4D70-4018-84BA-39DAF968A42C}"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2C0123E-0758-475F-BDC9-6E0374CBCD16}" type="datetimeFigureOut">
              <a:rPr lang="ar-SA" smtClean="0"/>
              <a:t>21/04/40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1C52DF-4D70-4018-84BA-39DAF968A42C}"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2C0123E-0758-475F-BDC9-6E0374CBCD16}" type="datetimeFigureOut">
              <a:rPr lang="ar-SA" smtClean="0"/>
              <a:t>21/04/40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1C52DF-4D70-4018-84BA-39DAF968A42C}"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4" name="Date Placeholder 3"/>
          <p:cNvSpPr>
            <a:spLocks noGrp="1"/>
          </p:cNvSpPr>
          <p:nvPr>
            <p:ph type="dt" sz="half" idx="10"/>
          </p:nvPr>
        </p:nvSpPr>
        <p:spPr/>
        <p:txBody>
          <a:bodyPr/>
          <a:lstStyle/>
          <a:p>
            <a:fld id="{92C0123E-0758-475F-BDC9-6E0374CBCD16}" type="datetimeFigureOut">
              <a:rPr lang="ar-SA" smtClean="0"/>
              <a:t>21/04/40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1C52DF-4D70-4018-84BA-39DAF968A42C}"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92C0123E-0758-475F-BDC9-6E0374CBCD16}" type="datetimeFigureOut">
              <a:rPr lang="ar-SA" smtClean="0"/>
              <a:t>21/04/40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11C52DF-4D70-4018-84BA-39DAF968A42C}"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2C0123E-0758-475F-BDC9-6E0374CBCD16}" type="datetimeFigureOut">
              <a:rPr lang="ar-SA" smtClean="0"/>
              <a:t>21/04/40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11C52DF-4D70-4018-84BA-39DAF968A42C}"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92C0123E-0758-475F-BDC9-6E0374CBCD16}" type="datetimeFigureOut">
              <a:rPr lang="ar-SA" smtClean="0"/>
              <a:t>21/04/40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11C52DF-4D70-4018-84BA-39DAF968A42C}"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0123E-0758-475F-BDC9-6E0374CBCD16}" type="datetimeFigureOut">
              <a:rPr lang="ar-SA" smtClean="0"/>
              <a:t>21/04/40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11C52DF-4D70-4018-84BA-39DAF968A42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5" name="Date Placeholder 4"/>
          <p:cNvSpPr>
            <a:spLocks noGrp="1"/>
          </p:cNvSpPr>
          <p:nvPr>
            <p:ph type="dt" sz="half" idx="10"/>
          </p:nvPr>
        </p:nvSpPr>
        <p:spPr/>
        <p:txBody>
          <a:bodyPr/>
          <a:lstStyle/>
          <a:p>
            <a:fld id="{92C0123E-0758-475F-BDC9-6E0374CBCD16}" type="datetimeFigureOut">
              <a:rPr lang="ar-SA" smtClean="0"/>
              <a:t>21/04/40</a:t>
            </a:fld>
            <a:endParaRPr lang="ar-S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11C52DF-4D70-4018-84BA-39DAF968A42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ar-SA" smtClean="0"/>
              <a:t>انقر فوق الأيقونة لإضافة صورة</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2C0123E-0758-475F-BDC9-6E0374CBCD16}" type="datetimeFigureOut">
              <a:rPr lang="ar-SA" smtClean="0"/>
              <a:t>21/04/40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11C52DF-4D70-4018-84BA-39DAF968A42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2C0123E-0758-475F-BDC9-6E0374CBCD16}" type="datetimeFigureOut">
              <a:rPr lang="ar-SA" smtClean="0"/>
              <a:t>21/04/40</a:t>
            </a:fld>
            <a:endParaRPr lang="ar-S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S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11C52DF-4D70-4018-84BA-39DAF968A42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الصفوف الاولية</a:t>
            </a:r>
            <a:endParaRPr lang="ar-SA" dirty="0"/>
          </a:p>
        </p:txBody>
      </p:sp>
      <p:sp>
        <p:nvSpPr>
          <p:cNvPr id="3" name="عنوان فرعي 2"/>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1123343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ماهي المهارات الاساسية في الصفوف الاولية</a:t>
            </a:r>
            <a:endParaRPr lang="ar-SA" dirty="0"/>
          </a:p>
        </p:txBody>
      </p:sp>
      <p:sp>
        <p:nvSpPr>
          <p:cNvPr id="3" name="عنوان فرعي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55415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smtClean="0"/>
              <a:t>ماالمقصود</a:t>
            </a:r>
            <a:r>
              <a:rPr lang="ar-SA" dirty="0" smtClean="0"/>
              <a:t> بالمهارات الاساسية </a:t>
            </a:r>
            <a:endParaRPr lang="ar-SA" dirty="0"/>
          </a:p>
        </p:txBody>
      </p:sp>
      <p:sp>
        <p:nvSpPr>
          <p:cNvPr id="3" name="عنصر نائب للمحتوى 2"/>
          <p:cNvSpPr>
            <a:spLocks noGrp="1"/>
          </p:cNvSpPr>
          <p:nvPr>
            <p:ph idx="1"/>
          </p:nvPr>
        </p:nvSpPr>
        <p:spPr/>
        <p:txBody>
          <a:bodyPr/>
          <a:lstStyle/>
          <a:p>
            <a:r>
              <a:rPr lang="ar-SA" dirty="0"/>
              <a:t>هي تلك القوائم التي تم تحديدها من خلال تحليل محتوى المواد الدراسية المقررة في كل صف من الصفوف المبنية على آراء المشرفات التربويات والمعلمــات في مختلف إدارات التعليم واتفاقهن عليـــــها كقوائم لمهارات كل مادة . كما حدد جزء منها كحد أدنى .   </a:t>
            </a:r>
          </a:p>
          <a:p>
            <a:endParaRPr lang="ar-SA" dirty="0"/>
          </a:p>
        </p:txBody>
      </p:sp>
    </p:spTree>
    <p:extLst>
      <p:ext uri="{BB962C8B-B14F-4D97-AF65-F5344CB8AC3E}">
        <p14:creationId xmlns:p14="http://schemas.microsoft.com/office/powerpoint/2010/main" val="362788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مفهوم التقويم المستمر</a:t>
            </a:r>
            <a:endParaRPr lang="ar-SA" dirty="0"/>
          </a:p>
        </p:txBody>
      </p:sp>
      <p:sp>
        <p:nvSpPr>
          <p:cNvPr id="3" name="عنصر نائب للمحتوى 2"/>
          <p:cNvSpPr>
            <a:spLocks noGrp="1"/>
          </p:cNvSpPr>
          <p:nvPr>
            <p:ph idx="1"/>
          </p:nvPr>
        </p:nvSpPr>
        <p:spPr/>
        <p:txBody>
          <a:bodyPr>
            <a:normAutofit/>
          </a:bodyPr>
          <a:lstStyle/>
          <a:p>
            <a:pPr rtl="0"/>
            <a:r>
              <a:rPr lang="ar-SA" b="1" dirty="0"/>
              <a:t>مفهوم التقويم :</a:t>
            </a:r>
            <a:endParaRPr lang="en-US" dirty="0"/>
          </a:p>
          <a:p>
            <a:r>
              <a:rPr lang="en-US" dirty="0"/>
              <a:t> .</a:t>
            </a:r>
            <a:r>
              <a:rPr lang="ar-SA" dirty="0"/>
              <a:t> هناك مصطلحان في اللغة وهما التقييم والتقويم, فالتقييم </a:t>
            </a:r>
            <a:r>
              <a:rPr lang="ar-SA" dirty="0" err="1"/>
              <a:t>هو:تحديد</a:t>
            </a:r>
            <a:r>
              <a:rPr lang="ar-SA" dirty="0"/>
              <a:t> القيمة والقدر, أما الكلمة الثانية وهي التقويم ففيها هذا المعنى بالإضافة إلى معانى  التعديل والتحسين </a:t>
            </a:r>
            <a:r>
              <a:rPr lang="ar-SA" dirty="0" smtClean="0"/>
              <a:t>والتطوير</a:t>
            </a:r>
          </a:p>
          <a:p>
            <a:r>
              <a:rPr lang="ar-SA" dirty="0"/>
              <a:t> التقييم هو مجرد إصدار أحكام أما التقويم فيتضمن إصدار الأحكام مقترنة بخطط تعديل المسار وتصويب الاتجاه في ضوء ما تسفر عنه البيانات من معلومات </a:t>
            </a:r>
            <a:endParaRPr lang="ar-SA" dirty="0" smtClean="0"/>
          </a:p>
          <a:p>
            <a:r>
              <a:rPr lang="ar-SA" dirty="0"/>
              <a:t> تعريف التقويم بأنه عملية تخطيط للحصول على معلومات أو بيانات أو حقائق عن موضوع معين ( المتعلم مثلاً ) بطريقة علمية لإصدار حكم عليه بغرض التوصل إلى تقديرات كمية و أدلة كيفية تسهم في اتخاذ أو اختيار القرار الأفضل والتحسين</a:t>
            </a:r>
          </a:p>
        </p:txBody>
      </p:sp>
    </p:spTree>
    <p:extLst>
      <p:ext uri="{BB962C8B-B14F-4D97-AF65-F5344CB8AC3E}">
        <p14:creationId xmlns:p14="http://schemas.microsoft.com/office/powerpoint/2010/main" val="5245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اضاءة لما ورد بلائحة تقويم الطالب والمذكرة التفسيرية</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b="1" dirty="0"/>
              <a:t>المادة الخامسة</a:t>
            </a:r>
            <a:endParaRPr lang="en-US" dirty="0"/>
          </a:p>
          <a:p>
            <a:r>
              <a:rPr lang="ar-SA" b="1" dirty="0"/>
              <a:t>التقويم في المرحلة الابتدائية</a:t>
            </a:r>
            <a:endParaRPr lang="en-US" dirty="0"/>
          </a:p>
          <a:p>
            <a:r>
              <a:rPr lang="en-US" dirty="0"/>
              <a:t> </a:t>
            </a:r>
          </a:p>
          <a:p>
            <a:r>
              <a:rPr lang="ar-SA" b="1" dirty="0"/>
              <a:t>يكون تقويم الطالب في هذه</a:t>
            </a:r>
            <a:endParaRPr lang="en-US" dirty="0"/>
          </a:p>
          <a:p>
            <a:r>
              <a:rPr lang="ar-SA" b="1" dirty="0"/>
              <a:t>المرحلة مستمراً</a:t>
            </a:r>
            <a:endParaRPr lang="en-US" dirty="0"/>
          </a:p>
          <a:p>
            <a:r>
              <a:rPr lang="ar-SA" b="1" dirty="0"/>
              <a:t>ومعتمداً على ملاحظة معلميه</a:t>
            </a:r>
            <a:endParaRPr lang="en-US" dirty="0"/>
          </a:p>
          <a:p>
            <a:r>
              <a:rPr lang="ar-SA" b="1" dirty="0"/>
              <a:t>ومشاركته في الدروس</a:t>
            </a:r>
            <a:endParaRPr lang="en-US" dirty="0"/>
          </a:p>
          <a:p>
            <a:r>
              <a:rPr lang="ar-SA" b="1" dirty="0"/>
              <a:t>وأدائه في التدريبات والاختبارات</a:t>
            </a:r>
            <a:endParaRPr lang="en-US" dirty="0"/>
          </a:p>
          <a:p>
            <a:r>
              <a:rPr lang="ar-SA" b="1" dirty="0"/>
              <a:t>الشفهية والتحريرية</a:t>
            </a:r>
            <a:endParaRPr lang="en-US" dirty="0"/>
          </a:p>
          <a:p>
            <a:r>
              <a:rPr lang="ar-SA" b="1" dirty="0"/>
              <a:t>وينتقل الطالب إلى الصف التالي</a:t>
            </a:r>
            <a:endParaRPr lang="en-US" dirty="0"/>
          </a:p>
          <a:p>
            <a:r>
              <a:rPr lang="ar-SA" b="1" dirty="0"/>
              <a:t>بعد اتقانه مهارات الحد</a:t>
            </a:r>
            <a:endParaRPr lang="en-US" dirty="0"/>
          </a:p>
          <a:p>
            <a:r>
              <a:rPr lang="ar-SA" b="1" dirty="0"/>
              <a:t>الأدنى المقررة .</a:t>
            </a:r>
            <a:endParaRPr lang="en-US" dirty="0"/>
          </a:p>
          <a:p>
            <a:endParaRPr lang="en-US" dirty="0"/>
          </a:p>
          <a:p>
            <a:endParaRPr lang="ar-SA" dirty="0"/>
          </a:p>
        </p:txBody>
      </p:sp>
    </p:spTree>
    <p:extLst>
      <p:ext uri="{BB962C8B-B14F-4D97-AF65-F5344CB8AC3E}">
        <p14:creationId xmlns:p14="http://schemas.microsoft.com/office/powerpoint/2010/main" val="1835577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لما ورد بلائحة تقويم الطالب</a:t>
            </a:r>
            <a:endParaRPr lang="ar-SA" dirty="0"/>
          </a:p>
        </p:txBody>
      </p:sp>
      <p:sp>
        <p:nvSpPr>
          <p:cNvPr id="3" name="عنصر نائب للمحتوى 2"/>
          <p:cNvSpPr>
            <a:spLocks noGrp="1"/>
          </p:cNvSpPr>
          <p:nvPr>
            <p:ph idx="1"/>
          </p:nvPr>
        </p:nvSpPr>
        <p:spPr/>
        <p:txBody>
          <a:bodyPr>
            <a:normAutofit/>
          </a:bodyPr>
          <a:lstStyle/>
          <a:p>
            <a:r>
              <a:rPr lang="ar-SA" b="1" dirty="0"/>
              <a:t>تقوم </a:t>
            </a:r>
            <a:r>
              <a:rPr lang="ar-SA" b="1" u="sng" dirty="0"/>
              <a:t>لجنة التوجيه</a:t>
            </a:r>
            <a:r>
              <a:rPr lang="ar-SA" b="1" dirty="0"/>
              <a:t> والإرشاد </a:t>
            </a:r>
            <a:endParaRPr lang="en-US" dirty="0"/>
          </a:p>
          <a:p>
            <a:r>
              <a:rPr lang="ar-SA" b="1" dirty="0"/>
              <a:t>بالمدرسة بدراسة وضع </a:t>
            </a:r>
            <a:endParaRPr lang="en-US" dirty="0"/>
          </a:p>
          <a:p>
            <a:r>
              <a:rPr lang="ar-SA" b="1" dirty="0"/>
              <a:t>الطالب الذي لم يتمكن من </a:t>
            </a:r>
            <a:endParaRPr lang="en-US" dirty="0"/>
          </a:p>
          <a:p>
            <a:r>
              <a:rPr lang="ar-SA" b="1" dirty="0"/>
              <a:t>تحقيق مهارات الحد الأدنى </a:t>
            </a:r>
            <a:endParaRPr lang="en-US" dirty="0"/>
          </a:p>
          <a:p>
            <a:r>
              <a:rPr lang="ar-SA" b="1" dirty="0"/>
              <a:t>ويتخذ قرار ترفيعه أو بقائه </a:t>
            </a:r>
            <a:endParaRPr lang="en-US" dirty="0"/>
          </a:p>
          <a:p>
            <a:r>
              <a:rPr lang="ar-SA" b="1" dirty="0"/>
              <a:t>عاماً آخر أو تحويله إلى </a:t>
            </a:r>
            <a:endParaRPr lang="en-US" dirty="0"/>
          </a:p>
          <a:p>
            <a:r>
              <a:rPr lang="ar-SA" b="1" dirty="0"/>
              <a:t>البرامج المساندة </a:t>
            </a:r>
            <a:endParaRPr lang="en-US" dirty="0"/>
          </a:p>
          <a:p>
            <a:r>
              <a:rPr lang="ar-SA" b="1" dirty="0"/>
              <a:t>ويكون قرار اللجنة نهائياً</a:t>
            </a:r>
            <a:endParaRPr lang="en-US" dirty="0"/>
          </a:p>
          <a:p>
            <a:endParaRPr lang="en-US" dirty="0"/>
          </a:p>
        </p:txBody>
      </p:sp>
    </p:spTree>
    <p:extLst>
      <p:ext uri="{BB962C8B-B14F-4D97-AF65-F5344CB8AC3E}">
        <p14:creationId xmlns:p14="http://schemas.microsoft.com/office/powerpoint/2010/main" val="1317596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لما ورد بلائحة تقويم الطالب </a:t>
            </a:r>
            <a:endParaRPr lang="ar-SA" dirty="0"/>
          </a:p>
        </p:txBody>
      </p:sp>
      <p:sp>
        <p:nvSpPr>
          <p:cNvPr id="3" name="عنصر نائب للمحتوى 2"/>
          <p:cNvSpPr>
            <a:spLocks noGrp="1"/>
          </p:cNvSpPr>
          <p:nvPr>
            <p:ph idx="1"/>
          </p:nvPr>
        </p:nvSpPr>
        <p:spPr/>
        <p:txBody>
          <a:bodyPr/>
          <a:lstStyle/>
          <a:p>
            <a:r>
              <a:rPr lang="ar-SA" b="1" dirty="0"/>
              <a:t>يدون المعلم ملاحظاته على</a:t>
            </a:r>
            <a:endParaRPr lang="en-US" dirty="0"/>
          </a:p>
          <a:p>
            <a:r>
              <a:rPr lang="ar-SA" b="1" dirty="0"/>
              <a:t>الطالب بواقع أربع مرات</a:t>
            </a:r>
            <a:endParaRPr lang="en-US" dirty="0"/>
          </a:p>
          <a:p>
            <a:r>
              <a:rPr lang="ar-SA" b="1" dirty="0"/>
              <a:t>في العام الدراسي</a:t>
            </a:r>
            <a:endParaRPr lang="en-US" dirty="0"/>
          </a:p>
          <a:p>
            <a:r>
              <a:rPr lang="ar-SA" b="1" dirty="0"/>
              <a:t>ويطلع ولي أمر الطالب عليها .</a:t>
            </a:r>
            <a:endParaRPr lang="en-US" dirty="0"/>
          </a:p>
          <a:p>
            <a:endParaRPr lang="en-US" dirty="0"/>
          </a:p>
          <a:p>
            <a:endParaRPr lang="ar-SA" dirty="0"/>
          </a:p>
        </p:txBody>
      </p:sp>
    </p:spTree>
    <p:extLst>
      <p:ext uri="{BB962C8B-B14F-4D97-AF65-F5344CB8AC3E}">
        <p14:creationId xmlns:p14="http://schemas.microsoft.com/office/powerpoint/2010/main" val="1788342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تابع لما ورد بلائحة تقويم الطالب</a:t>
            </a:r>
          </a:p>
        </p:txBody>
      </p:sp>
      <p:sp>
        <p:nvSpPr>
          <p:cNvPr id="3" name="عنصر نائب للمحتوى 2"/>
          <p:cNvSpPr>
            <a:spLocks noGrp="1"/>
          </p:cNvSpPr>
          <p:nvPr>
            <p:ph idx="1"/>
          </p:nvPr>
        </p:nvSpPr>
        <p:spPr/>
        <p:txBody>
          <a:bodyPr/>
          <a:lstStyle/>
          <a:p>
            <a:r>
              <a:rPr lang="ar-SA" b="1" dirty="0"/>
              <a:t>إن التركيز على الأسس في تقويم الطالب في المرحلة الابتدائية لا يعـني عدم استخدام الاختبارات فهي تظل أداة جيدة من أدوات التقويم تستكمل بالأدوات الأخرى مثل ملاحظة المعلم ، المشاركة في الدروس ، والقيام بالتدريبات والنشاطات المتعلقة بالمادة الدراسية</a:t>
            </a:r>
            <a:endParaRPr lang="en-US" dirty="0"/>
          </a:p>
          <a:p>
            <a:endParaRPr lang="ar-SA" dirty="0"/>
          </a:p>
        </p:txBody>
      </p:sp>
    </p:spTree>
    <p:extLst>
      <p:ext uri="{BB962C8B-B14F-4D97-AF65-F5344CB8AC3E}">
        <p14:creationId xmlns:p14="http://schemas.microsoft.com/office/powerpoint/2010/main" val="3171379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تابع لما ورد بلائحة تقويم الطالب</a:t>
            </a:r>
          </a:p>
        </p:txBody>
      </p:sp>
      <p:sp>
        <p:nvSpPr>
          <p:cNvPr id="3" name="عنصر نائب للمحتوى 2"/>
          <p:cNvSpPr>
            <a:spLocks noGrp="1"/>
          </p:cNvSpPr>
          <p:nvPr>
            <p:ph idx="1"/>
          </p:nvPr>
        </p:nvSpPr>
        <p:spPr/>
        <p:txBody>
          <a:bodyPr/>
          <a:lstStyle/>
          <a:p>
            <a:r>
              <a:rPr lang="ar-SA" b="1" dirty="0"/>
              <a:t>الاختبارات وغيرها من أدوات التقويم تركز على المهارات والخبرات </a:t>
            </a:r>
            <a:endParaRPr lang="en-US" dirty="0"/>
          </a:p>
          <a:p>
            <a:r>
              <a:rPr lang="ar-SA" b="1" dirty="0"/>
              <a:t>والمعارف الأساسية التي يتوجب على الطالب اكتسابها </a:t>
            </a:r>
            <a:endParaRPr lang="en-US" dirty="0"/>
          </a:p>
          <a:p>
            <a:r>
              <a:rPr lang="ar-SA" b="1" dirty="0"/>
              <a:t>في هذه المرحلة ويكون استخدامها مستمراً طوال العام . </a:t>
            </a:r>
            <a:endParaRPr lang="en-US" dirty="0"/>
          </a:p>
          <a:p>
            <a:endParaRPr lang="ar-SA" dirty="0"/>
          </a:p>
        </p:txBody>
      </p:sp>
    </p:spTree>
    <p:extLst>
      <p:ext uri="{BB962C8B-B14F-4D97-AF65-F5344CB8AC3E}">
        <p14:creationId xmlns:p14="http://schemas.microsoft.com/office/powerpoint/2010/main" val="373755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لما ورد بلائحة تقويم الطالب</a:t>
            </a:r>
            <a:endParaRPr lang="ar-SA" dirty="0"/>
          </a:p>
        </p:txBody>
      </p:sp>
      <p:sp>
        <p:nvSpPr>
          <p:cNvPr id="3" name="عنصر نائب للمحتوى 2"/>
          <p:cNvSpPr>
            <a:spLocks noGrp="1"/>
          </p:cNvSpPr>
          <p:nvPr>
            <p:ph idx="1"/>
          </p:nvPr>
        </p:nvSpPr>
        <p:spPr/>
        <p:txBody>
          <a:bodyPr/>
          <a:lstStyle/>
          <a:p>
            <a:r>
              <a:rPr lang="ar-SA" b="1" dirty="0"/>
              <a:t>أشارت المادة الخامسة إلى أن معيار الحكم على مستوى الطالب</a:t>
            </a:r>
            <a:endParaRPr lang="en-US" dirty="0"/>
          </a:p>
          <a:p>
            <a:r>
              <a:rPr lang="ar-SA" b="1" dirty="0"/>
              <a:t>هو مدى إلمامه بالمهارات والمعارف الأساسية المحددة</a:t>
            </a:r>
            <a:endParaRPr lang="en-US" dirty="0"/>
          </a:p>
          <a:p>
            <a:r>
              <a:rPr lang="ar-SA" b="1" dirty="0"/>
              <a:t>ضمن قوائم شاملة لمفردات المنهج من قبل</a:t>
            </a:r>
            <a:endParaRPr lang="en-US" dirty="0"/>
          </a:p>
          <a:p>
            <a:r>
              <a:rPr lang="ar-SA" b="1" dirty="0"/>
              <a:t>وزارة التربية والتعليم</a:t>
            </a:r>
            <a:endParaRPr lang="en-US" dirty="0"/>
          </a:p>
          <a:p>
            <a:r>
              <a:rPr lang="ar-SA" dirty="0"/>
              <a:t> </a:t>
            </a:r>
            <a:endParaRPr lang="en-US" dirty="0"/>
          </a:p>
          <a:p>
            <a:endParaRPr lang="ar-SA" dirty="0"/>
          </a:p>
        </p:txBody>
      </p:sp>
    </p:spTree>
    <p:extLst>
      <p:ext uri="{BB962C8B-B14F-4D97-AF65-F5344CB8AC3E}">
        <p14:creationId xmlns:p14="http://schemas.microsoft.com/office/powerpoint/2010/main" val="908747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تابع لما ورد بلائحة تقويم الطالب</a:t>
            </a:r>
          </a:p>
        </p:txBody>
      </p:sp>
      <p:sp>
        <p:nvSpPr>
          <p:cNvPr id="3" name="عنصر نائب للمحتوى 2"/>
          <p:cNvSpPr>
            <a:spLocks noGrp="1"/>
          </p:cNvSpPr>
          <p:nvPr>
            <p:ph idx="1"/>
          </p:nvPr>
        </p:nvSpPr>
        <p:spPr/>
        <p:txBody>
          <a:bodyPr/>
          <a:lstStyle/>
          <a:p>
            <a:r>
              <a:rPr lang="ar-SA" b="1" dirty="0"/>
              <a:t>الحكم بانتقال الطالب من صف إلى صف أعلى يُبنى على تمكن الطالب</a:t>
            </a:r>
            <a:endParaRPr lang="en-US" dirty="0"/>
          </a:p>
          <a:p>
            <a:r>
              <a:rPr lang="ar-SA" b="1" dirty="0"/>
              <a:t>واكتسابه لحد أدنى من العلوم والمهارات والمعارف الأساسية</a:t>
            </a:r>
            <a:endParaRPr lang="en-US" dirty="0"/>
          </a:p>
          <a:p>
            <a:r>
              <a:rPr lang="ar-SA" b="1" dirty="0"/>
              <a:t>المحددة . التي تمثل بدورها الأساس في التمكن</a:t>
            </a:r>
            <a:endParaRPr lang="en-US" dirty="0"/>
          </a:p>
          <a:p>
            <a:r>
              <a:rPr lang="ar-SA" b="1" dirty="0"/>
              <a:t>من المهارات اللاحقة .</a:t>
            </a:r>
            <a:endParaRPr lang="ar-SA" dirty="0"/>
          </a:p>
        </p:txBody>
      </p:sp>
    </p:spTree>
    <p:extLst>
      <p:ext uri="{BB962C8B-B14F-4D97-AF65-F5344CB8AC3E}">
        <p14:creationId xmlns:p14="http://schemas.microsoft.com/office/powerpoint/2010/main" val="348255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البرنامج التدريبي</a:t>
            </a:r>
            <a:endParaRPr lang="ar-SA" dirty="0"/>
          </a:p>
        </p:txBody>
      </p:sp>
      <p:sp>
        <p:nvSpPr>
          <p:cNvPr id="3" name="عنوان فرعي 2"/>
          <p:cNvSpPr>
            <a:spLocks noGrp="1"/>
          </p:cNvSpPr>
          <p:nvPr>
            <p:ph type="subTitle" idx="1"/>
          </p:nvPr>
        </p:nvSpPr>
        <p:spPr/>
        <p:txBody>
          <a:bodyPr/>
          <a:lstStyle/>
          <a:p>
            <a:r>
              <a:rPr lang="ar-SA" dirty="0" smtClean="0"/>
              <a:t>معالجة المهارات الاساسية</a:t>
            </a:r>
            <a:endParaRPr lang="ar-SA" dirty="0"/>
          </a:p>
        </p:txBody>
      </p:sp>
    </p:spTree>
    <p:extLst>
      <p:ext uri="{BB962C8B-B14F-4D97-AF65-F5344CB8AC3E}">
        <p14:creationId xmlns:p14="http://schemas.microsoft.com/office/powerpoint/2010/main" val="100389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تابع لما ورد بلائحة تقويم الطالب</a:t>
            </a:r>
          </a:p>
        </p:txBody>
      </p:sp>
      <p:sp>
        <p:nvSpPr>
          <p:cNvPr id="3" name="عنصر نائب للمحتوى 2"/>
          <p:cNvSpPr>
            <a:spLocks noGrp="1"/>
          </p:cNvSpPr>
          <p:nvPr>
            <p:ph idx="1"/>
          </p:nvPr>
        </p:nvSpPr>
        <p:spPr/>
        <p:txBody>
          <a:bodyPr/>
          <a:lstStyle/>
          <a:p>
            <a:r>
              <a:rPr lang="ar-SA" b="1" dirty="0"/>
              <a:t>أعدت الوزارة سجل يدون فيه المعلم خلاصة ملاحظاته على الطالب بواقع أربع مرات في </a:t>
            </a:r>
            <a:endParaRPr lang="en-US" dirty="0"/>
          </a:p>
          <a:p>
            <a:r>
              <a:rPr lang="ar-SA" b="1" dirty="0"/>
              <a:t>العام الدراسي ويطلع ولي الأمر عليها بهدف إيجاد آلية للتعاون بين الأسرة والمدرسة في رصد مسيرة الطالب وحل ما قد يعترضه من صعوبات أولاً بأول بحيث يكون قرار انتقاله إلى صف أعلى أو بقائه في صفه في نهاية العام مبنياً على جهود متواصلة ومتابعة دقيقة طيلة العام </a:t>
            </a:r>
            <a:endParaRPr lang="en-US" dirty="0"/>
          </a:p>
          <a:p>
            <a:r>
              <a:rPr lang="ar-SA" dirty="0"/>
              <a:t> </a:t>
            </a:r>
            <a:endParaRPr lang="en-US" dirty="0"/>
          </a:p>
          <a:p>
            <a:endParaRPr lang="ar-SA" dirty="0"/>
          </a:p>
        </p:txBody>
      </p:sp>
    </p:spTree>
    <p:extLst>
      <p:ext uri="{BB962C8B-B14F-4D97-AF65-F5344CB8AC3E}">
        <p14:creationId xmlns:p14="http://schemas.microsoft.com/office/powerpoint/2010/main" val="2468262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1- القواعد التنفيذية للتقويم في المرحلة الابتدائية </a:t>
            </a:r>
            <a:r>
              <a:rPr lang="en-US" dirty="0"/>
              <a:t/>
            </a:r>
            <a:br>
              <a:rPr lang="en-US" dirty="0"/>
            </a:br>
            <a:endParaRPr lang="ar-SA" dirty="0"/>
          </a:p>
        </p:txBody>
      </p:sp>
      <p:sp>
        <p:nvSpPr>
          <p:cNvPr id="3" name="عنصر نائب للمحتوى 2"/>
          <p:cNvSpPr>
            <a:spLocks noGrp="1"/>
          </p:cNvSpPr>
          <p:nvPr>
            <p:ph idx="1"/>
          </p:nvPr>
        </p:nvSpPr>
        <p:spPr/>
        <p:txBody>
          <a:bodyPr>
            <a:normAutofit fontScale="92500" lnSpcReduction="10000"/>
          </a:bodyPr>
          <a:lstStyle/>
          <a:p>
            <a:r>
              <a:rPr lang="ar-SA" b="1" dirty="0"/>
              <a:t>(1-1) المواد الدراسية التي يتم تدريسها وتقويمها بالكامل في فصل دراسي واحد : </a:t>
            </a:r>
            <a:endParaRPr lang="en-US" dirty="0"/>
          </a:p>
          <a:p>
            <a:r>
              <a:rPr lang="ar-SA" b="1" dirty="0"/>
              <a:t>       1- مادة التوحيد بالصف الأول الابتدائي ، وتدرس بالفصل الدراسي الثاني . </a:t>
            </a:r>
            <a:endParaRPr lang="en-US" dirty="0"/>
          </a:p>
          <a:p>
            <a:r>
              <a:rPr lang="ar-SA" b="1" dirty="0"/>
              <a:t>       2- مادة العلوم بالصف الأول الابتدائي ، وتدرس بالفصل الدراسي الثاني . </a:t>
            </a:r>
            <a:endParaRPr lang="en-US" dirty="0"/>
          </a:p>
          <a:p>
            <a:r>
              <a:rPr lang="ar-SA" b="1" dirty="0"/>
              <a:t>(1-2) يُقوم الطالب بعد تعريفه بالمهارة وتدريبه عليها وممارسته لها .</a:t>
            </a:r>
            <a:endParaRPr lang="en-US" dirty="0"/>
          </a:p>
          <a:p>
            <a:r>
              <a:rPr lang="ar-SA" b="1" dirty="0"/>
              <a:t>(1-3) للتعرف على المهارات التي أتقنها الطالب والتي لم يتقنها توظف جميع أنواع التقويــــم               ( القبلي – التكويني – البنائي – النهائي ) </a:t>
            </a:r>
            <a:endParaRPr lang="en-US" dirty="0"/>
          </a:p>
          <a:p>
            <a:r>
              <a:rPr lang="ar-SA" b="1" dirty="0"/>
              <a:t>(1-4) يدون المعلم تقويمه لعلوم ومعارف ومهارات الطالب بشكل يومي في سجل متابعة تقويم الطالب ثم ينقل خلاصة تقويمه وملاحظاته إلى سجل الطالب في نهاية كل فترة من فترات التقويم المحددة بأربع فترات تقويمية في العام الدراسي . </a:t>
            </a:r>
            <a:endParaRPr lang="en-US" dirty="0"/>
          </a:p>
          <a:p>
            <a:r>
              <a:rPr lang="ar-SA" b="1" dirty="0"/>
              <a:t>(1-5) يُعد المعلم برنامجاً علاجياً للطالب الذي لم يتقن مهارة واحدة أو أكثر ، وينفذه داخل الصف وخارجه . </a:t>
            </a:r>
            <a:endParaRPr lang="en-US" dirty="0"/>
          </a:p>
          <a:p>
            <a:r>
              <a:rPr lang="ar-SA" b="1" dirty="0"/>
              <a:t>(1-6)  يُحال وضع الطالب الذي لم يتقن مهارة أو أكثر من مهارات الحد الأدنى إلى لجنة التوجيه والإرشاد بالمدرسة بعد كل فترة تقويمية . </a:t>
            </a:r>
            <a:endParaRPr lang="en-US" dirty="0"/>
          </a:p>
          <a:p>
            <a:r>
              <a:rPr lang="ar-SA" b="1" dirty="0"/>
              <a:t>(1-7) يستمر تقويم الطالب في المهارة أو المهارات التي لم يتقنها حتى نهاية الفصل الدراسي الثاني .  </a:t>
            </a:r>
            <a:endParaRPr lang="en-US" dirty="0"/>
          </a:p>
          <a:p>
            <a:endParaRPr lang="ar-SA" dirty="0"/>
          </a:p>
        </p:txBody>
      </p:sp>
    </p:spTree>
    <p:extLst>
      <p:ext uri="{BB962C8B-B14F-4D97-AF65-F5344CB8AC3E}">
        <p14:creationId xmlns:p14="http://schemas.microsoft.com/office/powerpoint/2010/main" val="2586861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بعض الأسس والمبادئ العملية للتقويم : </a:t>
            </a:r>
            <a:r>
              <a:rPr lang="en-US" dirty="0"/>
              <a:t/>
            </a:r>
            <a:br>
              <a:rPr lang="en-US" dirty="0"/>
            </a:br>
            <a:endParaRPr lang="ar-SA" dirty="0"/>
          </a:p>
        </p:txBody>
      </p:sp>
      <p:sp>
        <p:nvSpPr>
          <p:cNvPr id="3" name="عنصر نائب للمحتوى 2"/>
          <p:cNvSpPr>
            <a:spLocks noGrp="1"/>
          </p:cNvSpPr>
          <p:nvPr>
            <p:ph idx="1"/>
          </p:nvPr>
        </p:nvSpPr>
        <p:spPr/>
        <p:txBody>
          <a:bodyPr>
            <a:normAutofit/>
          </a:bodyPr>
          <a:lstStyle/>
          <a:p>
            <a:pPr rtl="0"/>
            <a:r>
              <a:rPr lang="ar-SA" b="1" dirty="0"/>
              <a:t>بعض الأسس والمبادئ العملية للتقويم : </a:t>
            </a:r>
            <a:endParaRPr lang="en-US" dirty="0"/>
          </a:p>
          <a:p>
            <a:pPr rtl="0"/>
            <a:r>
              <a:rPr lang="en-US" dirty="0"/>
              <a:t>·        </a:t>
            </a:r>
            <a:r>
              <a:rPr lang="ar-SA" dirty="0"/>
              <a:t>أنها وسيلة وليست غاية في حد ذاتها</a:t>
            </a:r>
            <a:r>
              <a:rPr lang="en-US" dirty="0"/>
              <a:t> .</a:t>
            </a:r>
          </a:p>
          <a:p>
            <a:pPr rtl="0"/>
            <a:r>
              <a:rPr lang="en-US" dirty="0"/>
              <a:t>·        </a:t>
            </a:r>
            <a:r>
              <a:rPr lang="ar-SA" dirty="0"/>
              <a:t>لا تقويم بدون معلومات أو بيانات أو حقائق</a:t>
            </a:r>
            <a:r>
              <a:rPr lang="en-US" dirty="0"/>
              <a:t> .</a:t>
            </a:r>
          </a:p>
          <a:p>
            <a:pPr rtl="0"/>
            <a:r>
              <a:rPr lang="en-US" dirty="0"/>
              <a:t>·        </a:t>
            </a:r>
            <a:r>
              <a:rPr lang="ar-SA" dirty="0" err="1"/>
              <a:t>هى</a:t>
            </a:r>
            <a:r>
              <a:rPr lang="ar-SA" dirty="0"/>
              <a:t> عملية مخططة وليست عملية عشوائية</a:t>
            </a:r>
            <a:r>
              <a:rPr lang="en-US" dirty="0"/>
              <a:t> .</a:t>
            </a:r>
          </a:p>
          <a:p>
            <a:pPr rtl="0"/>
            <a:r>
              <a:rPr lang="en-US" dirty="0"/>
              <a:t>·        </a:t>
            </a:r>
            <a:r>
              <a:rPr lang="ar-SA" dirty="0"/>
              <a:t>لا بد من تحديد قيمة </a:t>
            </a:r>
            <a:r>
              <a:rPr lang="ar-SA" dirty="0" err="1"/>
              <a:t>للشئ</a:t>
            </a:r>
            <a:r>
              <a:rPr lang="ar-SA" dirty="0"/>
              <a:t> في ضوء معايير</a:t>
            </a:r>
            <a:r>
              <a:rPr lang="en-US" dirty="0"/>
              <a:t> .</a:t>
            </a:r>
          </a:p>
          <a:p>
            <a:pPr rtl="0"/>
            <a:r>
              <a:rPr lang="en-US" dirty="0"/>
              <a:t>·        </a:t>
            </a:r>
            <a:r>
              <a:rPr lang="ar-SA" dirty="0"/>
              <a:t>أنها عملية سيتم من خلالها إصدار حكم على </a:t>
            </a:r>
            <a:r>
              <a:rPr lang="ar-SA" dirty="0" err="1"/>
              <a:t>شئ</a:t>
            </a:r>
            <a:r>
              <a:rPr lang="ar-SA" dirty="0"/>
              <a:t> ما</a:t>
            </a:r>
            <a:r>
              <a:rPr lang="en-US" dirty="0"/>
              <a:t> .</a:t>
            </a:r>
          </a:p>
          <a:p>
            <a:pPr rtl="0"/>
            <a:r>
              <a:rPr lang="en-US" dirty="0"/>
              <a:t>·        </a:t>
            </a:r>
            <a:r>
              <a:rPr lang="ar-SA" dirty="0"/>
              <a:t>وسيلة إلى التطوير وتحسين الاداء</a:t>
            </a:r>
            <a:r>
              <a:rPr lang="en-US" dirty="0"/>
              <a:t> .</a:t>
            </a:r>
          </a:p>
          <a:p>
            <a:pPr rtl="0"/>
            <a:r>
              <a:rPr lang="en-US" dirty="0"/>
              <a:t>·        </a:t>
            </a:r>
            <a:r>
              <a:rPr lang="ar-SA" dirty="0"/>
              <a:t>عملية مستمرة طوال العام </a:t>
            </a:r>
            <a:r>
              <a:rPr lang="ar-SA" dirty="0" err="1"/>
              <a:t>الدراسى</a:t>
            </a:r>
            <a:r>
              <a:rPr lang="en-US" dirty="0"/>
              <a:t> .</a:t>
            </a:r>
          </a:p>
          <a:p>
            <a:pPr rtl="0"/>
            <a:r>
              <a:rPr lang="en-US" dirty="0"/>
              <a:t>·        </a:t>
            </a:r>
            <a:r>
              <a:rPr lang="ar-SA" dirty="0"/>
              <a:t>تتوقف النتائج على جودة ودقة الأدوات المستخدمة</a:t>
            </a:r>
            <a:r>
              <a:rPr lang="en-US" dirty="0"/>
              <a:t> .</a:t>
            </a:r>
          </a:p>
          <a:p>
            <a:pPr rtl="0"/>
            <a:r>
              <a:rPr lang="en-US" dirty="0"/>
              <a:t>·        </a:t>
            </a:r>
            <a:r>
              <a:rPr lang="ar-SA" dirty="0"/>
              <a:t>يتناول كافة الانشطة التي يزاولها المتعلم في المدرسة</a:t>
            </a:r>
            <a:r>
              <a:rPr lang="en-US" dirty="0"/>
              <a:t> .</a:t>
            </a:r>
          </a:p>
          <a:p>
            <a:endParaRPr lang="ar-SA" dirty="0"/>
          </a:p>
        </p:txBody>
      </p:sp>
    </p:spTree>
    <p:extLst>
      <p:ext uri="{BB962C8B-B14F-4D97-AF65-F5344CB8AC3E}">
        <p14:creationId xmlns:p14="http://schemas.microsoft.com/office/powerpoint/2010/main" val="4292904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مستويات الاداء</a:t>
            </a:r>
            <a:endParaRPr lang="ar-SA" dirty="0"/>
          </a:p>
        </p:txBody>
      </p:sp>
      <p:sp>
        <p:nvSpPr>
          <p:cNvPr id="3" name="عنصر نائب للمحتوى 2"/>
          <p:cNvSpPr>
            <a:spLocks noGrp="1"/>
          </p:cNvSpPr>
          <p:nvPr>
            <p:ph idx="1"/>
          </p:nvPr>
        </p:nvSpPr>
        <p:spPr/>
        <p:txBody>
          <a:bodyPr/>
          <a:lstStyle/>
          <a:p>
            <a:r>
              <a:rPr lang="ar-SA" dirty="0" smtClean="0"/>
              <a:t>المستوى الأول </a:t>
            </a:r>
          </a:p>
          <a:p>
            <a:r>
              <a:rPr lang="ar-SA" dirty="0" smtClean="0"/>
              <a:t>المستوى الثاني</a:t>
            </a:r>
          </a:p>
          <a:p>
            <a:r>
              <a:rPr lang="ar-SA" dirty="0" smtClean="0"/>
              <a:t>المستوى الثالث</a:t>
            </a:r>
          </a:p>
          <a:p>
            <a:r>
              <a:rPr lang="ar-SA" dirty="0" smtClean="0"/>
              <a:t>المستوى الرابع</a:t>
            </a:r>
            <a:endParaRPr lang="ar-SA" dirty="0"/>
          </a:p>
        </p:txBody>
      </p:sp>
    </p:spTree>
    <p:extLst>
      <p:ext uri="{BB962C8B-B14F-4D97-AF65-F5344CB8AC3E}">
        <p14:creationId xmlns:p14="http://schemas.microsoft.com/office/powerpoint/2010/main" val="2063175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تعريف الخطة العلاجية</a:t>
            </a:r>
            <a:endParaRPr lang="ar-SA" dirty="0"/>
          </a:p>
        </p:txBody>
      </p:sp>
      <p:sp>
        <p:nvSpPr>
          <p:cNvPr id="3" name="عنصر نائب للمحتوى 2"/>
          <p:cNvSpPr>
            <a:spLocks noGrp="1"/>
          </p:cNvSpPr>
          <p:nvPr>
            <p:ph idx="1"/>
          </p:nvPr>
        </p:nvSpPr>
        <p:spPr/>
        <p:txBody>
          <a:bodyPr/>
          <a:lstStyle/>
          <a:p>
            <a:r>
              <a:rPr lang="ar-SA" dirty="0" smtClean="0"/>
              <a:t>هي خطة تصمم بشكل خاص لطالب معين لكي تقابل حاجاته التربوية بحيث تشمل كل الأهداف المتوقع تحقيقها وفق معايير معينة و في فترة زمنية محدودة. </a:t>
            </a:r>
            <a:endParaRPr lang="ar-SA" dirty="0"/>
          </a:p>
        </p:txBody>
      </p:sp>
    </p:spTree>
    <p:extLst>
      <p:ext uri="{BB962C8B-B14F-4D97-AF65-F5344CB8AC3E}">
        <p14:creationId xmlns:p14="http://schemas.microsoft.com/office/powerpoint/2010/main" val="1246974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متطلبات الخطة العلاجية</a:t>
            </a:r>
            <a:endParaRPr lang="ar-SA" dirty="0"/>
          </a:p>
        </p:txBody>
      </p:sp>
      <p:sp>
        <p:nvSpPr>
          <p:cNvPr id="3" name="عنصر نائب للمحتوى 2"/>
          <p:cNvSpPr>
            <a:spLocks noGrp="1"/>
          </p:cNvSpPr>
          <p:nvPr>
            <p:ph idx="1"/>
          </p:nvPr>
        </p:nvSpPr>
        <p:spPr>
          <a:xfrm>
            <a:off x="457200" y="1196752"/>
            <a:ext cx="8229600" cy="4929411"/>
          </a:xfrm>
        </p:spPr>
        <p:txBody>
          <a:bodyPr>
            <a:normAutofit/>
          </a:bodyPr>
          <a:lstStyle/>
          <a:p>
            <a:r>
              <a:rPr lang="ar-SA" dirty="0" smtClean="0"/>
              <a:t>تحديد مظاهر الضعف:</a:t>
            </a:r>
          </a:p>
          <a:p>
            <a:pPr lvl="1"/>
            <a:r>
              <a:rPr lang="ar-SA" dirty="0" smtClean="0"/>
              <a:t>بعد الاختبارات التشخيصية و التقييمات يتم تحليل النتائج و عمل ملخص دقيق لنتائج الطالب و الوقوف عند نقاط الضعف و تحليلها، و نقاط الضعف هي المهارات و الكفايات التي يجب على الطالب اكتسابها في فترة محددة أو فترة سابقة و </a:t>
            </a:r>
            <a:r>
              <a:rPr lang="ar-SA" dirty="0" err="1" smtClean="0"/>
              <a:t>يعيقه</a:t>
            </a:r>
            <a:r>
              <a:rPr lang="ar-SA" dirty="0" smtClean="0"/>
              <a:t> من الاستمرار.</a:t>
            </a:r>
            <a:endParaRPr lang="ar-SA" dirty="0"/>
          </a:p>
          <a:p>
            <a:r>
              <a:rPr lang="ar-SA" dirty="0" smtClean="0"/>
              <a:t>تحديد أسباب الضعف:</a:t>
            </a:r>
          </a:p>
          <a:p>
            <a:pPr marL="971550" lvl="1" indent="-514350">
              <a:buFont typeface="+mj-lt"/>
              <a:buAutoNum type="arabicPeriod"/>
            </a:pPr>
            <a:r>
              <a:rPr lang="ar-SA" dirty="0" smtClean="0"/>
              <a:t>هل الأسباب الخاصة أو عامة أو عرضية أو عضوية أو وظيفية؟</a:t>
            </a:r>
          </a:p>
          <a:p>
            <a:pPr marL="971550" lvl="1" indent="-514350">
              <a:buFont typeface="+mj-lt"/>
              <a:buAutoNum type="arabicPeriod"/>
            </a:pPr>
            <a:r>
              <a:rPr lang="ar-SA" dirty="0" smtClean="0"/>
              <a:t>هل الأسباب نتيجة لأسلوب التعلم و عدم التنوع فيه و طريقة المعلم؟</a:t>
            </a:r>
          </a:p>
          <a:p>
            <a:pPr marL="971550" lvl="1" indent="-514350">
              <a:buFont typeface="+mj-lt"/>
              <a:buAutoNum type="arabicPeriod"/>
            </a:pPr>
            <a:r>
              <a:rPr lang="ar-SA" dirty="0" smtClean="0"/>
              <a:t>هل الأسباب تعود إلى إهمال البيت أو الدلال الزائد؟</a:t>
            </a:r>
          </a:p>
          <a:p>
            <a:pPr marL="971550" lvl="1" indent="-514350">
              <a:buFont typeface="+mj-lt"/>
              <a:buAutoNum type="arabicPeriod"/>
            </a:pPr>
            <a:r>
              <a:rPr lang="ar-SA" dirty="0" smtClean="0"/>
              <a:t>هل الأسباب تعود إلى عدم الرغبة في التعلم؟</a:t>
            </a:r>
            <a:endParaRPr lang="ar-SA" dirty="0"/>
          </a:p>
        </p:txBody>
      </p:sp>
    </p:spTree>
    <p:extLst>
      <p:ext uri="{BB962C8B-B14F-4D97-AF65-F5344CB8AC3E}">
        <p14:creationId xmlns:p14="http://schemas.microsoft.com/office/powerpoint/2010/main" val="2026984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مكونات الخطة العلاجية</a:t>
            </a:r>
            <a:endParaRPr lang="ar-SA" dirty="0"/>
          </a:p>
        </p:txBody>
      </p:sp>
      <p:sp>
        <p:nvSpPr>
          <p:cNvPr id="3" name="عنصر نائب للمحتوى 2"/>
          <p:cNvSpPr>
            <a:spLocks noGrp="1"/>
          </p:cNvSpPr>
          <p:nvPr>
            <p:ph idx="1"/>
          </p:nvPr>
        </p:nvSpPr>
        <p:spPr/>
        <p:txBody>
          <a:bodyPr>
            <a:normAutofit/>
          </a:bodyPr>
          <a:lstStyle/>
          <a:p>
            <a:r>
              <a:rPr lang="ar-SA" dirty="0" smtClean="0"/>
              <a:t>1. تحديد مواطن الضعف: و المقصود بها مهارات (القراءة و الكتابة) و الكفايات التي لم يستطع الطالب تحقيقها.</a:t>
            </a:r>
          </a:p>
          <a:p>
            <a:r>
              <a:rPr lang="ar-SA" dirty="0" smtClean="0"/>
              <a:t>2. المعايير: وضع و كتابة المعايير التي أخفق فيها الطالب و لم يستطع تحقيق أهدافها.</a:t>
            </a:r>
          </a:p>
          <a:p>
            <a:r>
              <a:rPr lang="ar-SA" dirty="0" smtClean="0"/>
              <a:t>الإجراءات العلاجية: و هي عبارة عن مجموعة من الطرق و الأساليب و الأنشطة التي يتم تقديمها للطالب خلال الحصة الدراسية أو خارجها, و التي من شأنها معالجة الضعف لدى الطالب، من أجل أن يرتقي تحصيله و يمضي فيه دون عقبات.</a:t>
            </a:r>
          </a:p>
          <a:p>
            <a:r>
              <a:rPr lang="ar-SA" dirty="0" smtClean="0"/>
              <a:t>(و تكون هذه الأنشطة قصيره م حيث وقت التنفيذ لمعالجة مشكلة محددة، و قد تستغرق عاما دراسيا كاملا، و أنشطة علاجية متنوعة)</a:t>
            </a:r>
          </a:p>
        </p:txBody>
      </p:sp>
    </p:spTree>
    <p:extLst>
      <p:ext uri="{BB962C8B-B14F-4D97-AF65-F5344CB8AC3E}">
        <p14:creationId xmlns:p14="http://schemas.microsoft.com/office/powerpoint/2010/main" val="2099725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67544" y="188640"/>
            <a:ext cx="8229600" cy="792088"/>
          </a:xfrm>
        </p:spPr>
        <p:txBody>
          <a:bodyPr>
            <a:normAutofit/>
          </a:bodyPr>
          <a:lstStyle/>
          <a:p>
            <a:r>
              <a:rPr lang="ar-SA" dirty="0" smtClean="0"/>
              <a:t>الاهداف ------</a:t>
            </a:r>
            <a:endParaRPr lang="ar-SA" dirty="0"/>
          </a:p>
        </p:txBody>
      </p:sp>
      <p:sp>
        <p:nvSpPr>
          <p:cNvPr id="5" name="عنصر نائب للمحتوى 4"/>
          <p:cNvSpPr>
            <a:spLocks noGrp="1"/>
          </p:cNvSpPr>
          <p:nvPr>
            <p:ph idx="1"/>
          </p:nvPr>
        </p:nvSpPr>
        <p:spPr>
          <a:xfrm>
            <a:off x="395536" y="1052736"/>
            <a:ext cx="8229600" cy="5616624"/>
          </a:xfrm>
        </p:spPr>
        <p:txBody>
          <a:bodyPr>
            <a:normAutofit/>
          </a:bodyPr>
          <a:lstStyle/>
          <a:p>
            <a:r>
              <a:rPr lang="ar-SA" sz="4000" dirty="0" smtClean="0"/>
              <a:t>الأهداف التعليمية </a:t>
            </a:r>
          </a:p>
          <a:p>
            <a:pPr marL="0" indent="0">
              <a:buNone/>
            </a:pPr>
            <a:r>
              <a:rPr lang="ar-SA" dirty="0" smtClean="0"/>
              <a:t>هي الاهداف التي سيتم العمل بها مع الطالب خلال الفترة الزمنية المحددة , وهذه الأهداف تشتق عادة من نتائج عملية التقييم التي اجريت للطالب </a:t>
            </a:r>
          </a:p>
          <a:p>
            <a:r>
              <a:rPr lang="ar-SA" sz="4000" dirty="0" smtClean="0"/>
              <a:t>الأنشطة والأساليب العلاجية </a:t>
            </a:r>
          </a:p>
          <a:p>
            <a:pPr marL="0" indent="0">
              <a:buNone/>
            </a:pPr>
            <a:r>
              <a:rPr lang="ar-SA" dirty="0" smtClean="0"/>
              <a:t>اختيار افضل الطرق والأساليب والأنشطة في علاج الطالب المتأخر دراسيا , حتى نصل لأفضل النتائج في </a:t>
            </a:r>
            <a:r>
              <a:rPr lang="ar-SA" dirty="0" err="1" smtClean="0"/>
              <a:t>علاجة</a:t>
            </a:r>
            <a:r>
              <a:rPr lang="ar-SA" dirty="0" smtClean="0"/>
              <a:t> </a:t>
            </a:r>
          </a:p>
          <a:p>
            <a:r>
              <a:rPr lang="ar-SA" dirty="0" smtClean="0"/>
              <a:t>مشاركة اولياء الأمور في العلاج </a:t>
            </a:r>
          </a:p>
          <a:p>
            <a:pPr marL="0" indent="0">
              <a:buNone/>
            </a:pPr>
            <a:r>
              <a:rPr lang="ar-SA" dirty="0" smtClean="0"/>
              <a:t>لابد من وجود تعاون وثيق في كل مرحلة من المراحل بين </a:t>
            </a:r>
            <a:r>
              <a:rPr lang="ar-SA" dirty="0" err="1" smtClean="0"/>
              <a:t>الأباء</a:t>
            </a:r>
            <a:r>
              <a:rPr lang="ar-SA" dirty="0" smtClean="0"/>
              <a:t> والمعلمين لتعزيز التعلم في المدرسة والبيت والمساعدة في تقييم ابنهم , مما يؤثر على زيادة التحصيل الأكاديمي </a:t>
            </a:r>
            <a:endParaRPr lang="ar-SA" dirty="0"/>
          </a:p>
        </p:txBody>
      </p:sp>
    </p:spTree>
    <p:extLst>
      <p:ext uri="{BB962C8B-B14F-4D97-AF65-F5344CB8AC3E}">
        <p14:creationId xmlns:p14="http://schemas.microsoft.com/office/powerpoint/2010/main" val="1243133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8229600" cy="576064"/>
          </a:xfrm>
        </p:spPr>
        <p:txBody>
          <a:bodyPr>
            <a:normAutofit fontScale="90000"/>
          </a:bodyPr>
          <a:lstStyle/>
          <a:p>
            <a:r>
              <a:rPr lang="ar-SA" dirty="0" smtClean="0"/>
              <a:t/>
            </a:r>
            <a:br>
              <a:rPr lang="ar-SA" dirty="0" smtClean="0"/>
            </a:br>
            <a:r>
              <a:rPr lang="ar-SA" dirty="0" smtClean="0"/>
              <a:t>تابع مكونات الخطة العلاجية </a:t>
            </a:r>
            <a:br>
              <a:rPr lang="ar-SA" dirty="0" smtClean="0"/>
            </a:br>
            <a:endParaRPr lang="ar-SA" dirty="0"/>
          </a:p>
        </p:txBody>
      </p:sp>
      <p:sp>
        <p:nvSpPr>
          <p:cNvPr id="3" name="عنصر نائب للمحتوى 2"/>
          <p:cNvSpPr>
            <a:spLocks noGrp="1"/>
          </p:cNvSpPr>
          <p:nvPr>
            <p:ph idx="1"/>
          </p:nvPr>
        </p:nvSpPr>
        <p:spPr>
          <a:xfrm>
            <a:off x="457200" y="836712"/>
            <a:ext cx="8229600" cy="5904656"/>
          </a:xfrm>
        </p:spPr>
        <p:txBody>
          <a:bodyPr>
            <a:normAutofit fontScale="92500"/>
          </a:bodyPr>
          <a:lstStyle/>
          <a:p>
            <a:r>
              <a:rPr lang="ar-SA" sz="4000" dirty="0" smtClean="0"/>
              <a:t>الفترة الزمنية </a:t>
            </a:r>
          </a:p>
          <a:p>
            <a:pPr marL="0" indent="0">
              <a:buNone/>
            </a:pPr>
            <a:r>
              <a:rPr lang="ar-SA" sz="2800" dirty="0" smtClean="0"/>
              <a:t>يتم تحديد الفترة الزمنية لمعالجة الضعف عند الطالب , ويتم تحديد الزمن وفق الأهداف التي لابد للتلميذ تحقيقها ولا يتم وضع مجموعة من الأهداف في فترة زمنية واحدة يصعب بعد ذلك تقسيمها </a:t>
            </a:r>
          </a:p>
          <a:p>
            <a:r>
              <a:rPr lang="ar-SA" sz="4000" dirty="0" smtClean="0"/>
              <a:t>مدى التحسن </a:t>
            </a:r>
          </a:p>
          <a:p>
            <a:pPr marL="0" indent="0">
              <a:buNone/>
            </a:pPr>
            <a:r>
              <a:rPr lang="ar-SA" sz="2800" dirty="0" smtClean="0"/>
              <a:t>قياس اثر التقدم عند الطالب بعد تحقيق كل هدف من الأهداف التي وضعت للطالب ومدى فعالية الاجراءات المتبعة في تنفيد هذه الخطة , وبعد كتابة هذه الملاحظات يتم تقييم الطالب عن طريق اختبار قصير ثم كتابة تقرير عن تقدمه اذا تقدم او توصيات لتحقيق الأهداف التي لم يتم تحقيقها </a:t>
            </a:r>
          </a:p>
          <a:p>
            <a:pPr marL="0" indent="0">
              <a:buNone/>
            </a:pPr>
            <a:r>
              <a:rPr lang="ar-SA" sz="2800" dirty="0" smtClean="0"/>
              <a:t>الاجراءات المتبعة في الحصة </a:t>
            </a:r>
          </a:p>
          <a:p>
            <a:pPr marL="0" indent="0">
              <a:buNone/>
            </a:pPr>
            <a:r>
              <a:rPr lang="ar-SA" sz="2800" dirty="0" smtClean="0"/>
              <a:t>وهي </a:t>
            </a:r>
            <a:r>
              <a:rPr lang="ar-SA" sz="2800" dirty="0" err="1" smtClean="0"/>
              <a:t>مانطلق</a:t>
            </a:r>
            <a:r>
              <a:rPr lang="ar-SA" sz="2800" dirty="0" smtClean="0"/>
              <a:t> عليها الفروق الفردية , على المعلم اثناء مراجعة المهارة او اخد مهارة مشابهه ان يذكر الاجراءات المتبعة في ذلك </a:t>
            </a:r>
          </a:p>
          <a:p>
            <a:pPr marL="0" indent="0">
              <a:buNone/>
            </a:pPr>
            <a:endParaRPr lang="ar-SA" sz="2800" dirty="0"/>
          </a:p>
        </p:txBody>
      </p:sp>
    </p:spTree>
    <p:extLst>
      <p:ext uri="{BB962C8B-B14F-4D97-AF65-F5344CB8AC3E}">
        <p14:creationId xmlns:p14="http://schemas.microsoft.com/office/powerpoint/2010/main" val="657889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26170"/>
          </a:xfrm>
        </p:spPr>
        <p:txBody>
          <a:bodyPr/>
          <a:lstStyle/>
          <a:p>
            <a:pPr algn="r"/>
            <a:r>
              <a:rPr lang="ar-SA" smtClean="0"/>
              <a:t>  </a:t>
            </a:r>
            <a:endParaRPr lang="ar-SA" dirty="0"/>
          </a:p>
        </p:txBody>
      </p:sp>
      <p:sp>
        <p:nvSpPr>
          <p:cNvPr id="3" name="عنصر نائب للمحتوى 2"/>
          <p:cNvSpPr>
            <a:spLocks noGrp="1"/>
          </p:cNvSpPr>
          <p:nvPr>
            <p:ph idx="1"/>
          </p:nvPr>
        </p:nvSpPr>
        <p:spPr>
          <a:xfrm>
            <a:off x="827584" y="1844825"/>
            <a:ext cx="7632848" cy="3384376"/>
          </a:xfrm>
        </p:spPr>
        <p:txBody>
          <a:bodyPr/>
          <a:lstStyle/>
          <a:p>
            <a:pPr marL="0" indent="0">
              <a:buNone/>
            </a:pPr>
            <a:r>
              <a:rPr lang="ar-SA" dirty="0" smtClean="0"/>
              <a:t>    </a:t>
            </a:r>
            <a:endParaRPr lang="ar-SA" dirty="0"/>
          </a:p>
        </p:txBody>
      </p:sp>
      <p:graphicFrame>
        <p:nvGraphicFramePr>
          <p:cNvPr id="4" name="كائن 3"/>
          <p:cNvGraphicFramePr>
            <a:graphicFrameLocks noChangeAspect="1"/>
          </p:cNvGraphicFramePr>
          <p:nvPr>
            <p:extLst>
              <p:ext uri="{D42A27DB-BD31-4B8C-83A1-F6EECF244321}">
                <p14:modId xmlns:p14="http://schemas.microsoft.com/office/powerpoint/2010/main" val="982199738"/>
              </p:ext>
            </p:extLst>
          </p:nvPr>
        </p:nvGraphicFramePr>
        <p:xfrm>
          <a:off x="141288" y="960438"/>
          <a:ext cx="8861425" cy="4937125"/>
        </p:xfrm>
        <a:graphic>
          <a:graphicData uri="http://schemas.openxmlformats.org/presentationml/2006/ole">
            <mc:AlternateContent xmlns:mc="http://schemas.openxmlformats.org/markup-compatibility/2006">
              <mc:Choice xmlns:v="urn:schemas-microsoft-com:vml" Requires="v">
                <p:oleObj spid="_x0000_s1039" name="مستند" r:id="rId4" imgW="8861203" imgH="4936474" progId="Word.Document.12">
                  <p:embed/>
                </p:oleObj>
              </mc:Choice>
              <mc:Fallback>
                <p:oleObj name="مستند" r:id="rId4" imgW="8861203" imgH="4936474" progId="Word.Document.12">
                  <p:embed/>
                  <p:pic>
                    <p:nvPicPr>
                      <p:cNvPr id="0" name=""/>
                      <p:cNvPicPr/>
                      <p:nvPr/>
                    </p:nvPicPr>
                    <p:blipFill>
                      <a:blip r:embed="rId5"/>
                      <a:stretch>
                        <a:fillRect/>
                      </a:stretch>
                    </p:blipFill>
                    <p:spPr>
                      <a:xfrm>
                        <a:off x="141288" y="960438"/>
                        <a:ext cx="8861425" cy="4937125"/>
                      </a:xfrm>
                      <a:prstGeom prst="rect">
                        <a:avLst/>
                      </a:prstGeom>
                    </p:spPr>
                  </p:pic>
                </p:oleObj>
              </mc:Fallback>
            </mc:AlternateContent>
          </a:graphicData>
        </a:graphic>
      </p:graphicFrame>
    </p:spTree>
    <p:extLst>
      <p:ext uri="{BB962C8B-B14F-4D97-AF65-F5344CB8AC3E}">
        <p14:creationId xmlns:p14="http://schemas.microsoft.com/office/powerpoint/2010/main" val="1733188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منفذات البرنامج</a:t>
            </a:r>
            <a:endParaRPr lang="ar-SA" dirty="0"/>
          </a:p>
        </p:txBody>
      </p:sp>
      <p:sp>
        <p:nvSpPr>
          <p:cNvPr id="3" name="عنصر نائب للمحتوى 2"/>
          <p:cNvSpPr>
            <a:spLocks noGrp="1"/>
          </p:cNvSpPr>
          <p:nvPr>
            <p:ph idx="1"/>
          </p:nvPr>
        </p:nvSpPr>
        <p:spPr/>
        <p:txBody>
          <a:bodyPr/>
          <a:lstStyle/>
          <a:p>
            <a:r>
              <a:rPr lang="ar-SA" dirty="0" smtClean="0"/>
              <a:t>مشرفات الصفوف الأولية </a:t>
            </a:r>
          </a:p>
          <a:p>
            <a:pPr lvl="1">
              <a:buFont typeface="Wingdings" pitchFamily="2" charset="2"/>
              <a:buChar char="q"/>
            </a:pPr>
            <a:r>
              <a:rPr lang="ar-SA" dirty="0" smtClean="0"/>
              <a:t>منيرة قادري ابراهيم</a:t>
            </a:r>
          </a:p>
          <a:p>
            <a:pPr lvl="1">
              <a:buFont typeface="Wingdings" pitchFamily="2" charset="2"/>
              <a:buChar char="q"/>
            </a:pPr>
            <a:r>
              <a:rPr lang="ar-SA" dirty="0" smtClean="0"/>
              <a:t>نوال عبده مبروك</a:t>
            </a:r>
            <a:endParaRPr lang="ar-SA" dirty="0"/>
          </a:p>
        </p:txBody>
      </p:sp>
    </p:spTree>
    <p:extLst>
      <p:ext uri="{BB962C8B-B14F-4D97-AF65-F5344CB8AC3E}">
        <p14:creationId xmlns:p14="http://schemas.microsoft.com/office/powerpoint/2010/main" val="3464213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850106"/>
          </a:xfrm>
        </p:spPr>
        <p:txBody>
          <a:bodyPr>
            <a:normAutofit fontScale="90000"/>
          </a:bodyPr>
          <a:lstStyle/>
          <a:p>
            <a:r>
              <a:rPr lang="ar-SA" sz="4000" dirty="0" smtClean="0"/>
              <a:t/>
            </a:r>
            <a:br>
              <a:rPr lang="ar-SA" sz="4000" dirty="0" smtClean="0"/>
            </a:br>
            <a:r>
              <a:rPr lang="ar-SA" sz="4000" dirty="0" smtClean="0"/>
              <a:t>نموذج الخطة العلاجية لمهارة </a:t>
            </a:r>
            <a:br>
              <a:rPr lang="ar-SA" sz="4000" dirty="0" smtClean="0"/>
            </a:br>
            <a:endParaRPr lang="ar-SA" sz="4000" dirty="0"/>
          </a:p>
        </p:txBody>
      </p:sp>
      <p:sp>
        <p:nvSpPr>
          <p:cNvPr id="3" name="عنصر نائب للمحتوى 2"/>
          <p:cNvSpPr>
            <a:spLocks noGrp="1"/>
          </p:cNvSpPr>
          <p:nvPr>
            <p:ph idx="1"/>
          </p:nvPr>
        </p:nvSpPr>
        <p:spPr>
          <a:xfrm>
            <a:off x="107504" y="980728"/>
            <a:ext cx="8856984" cy="5400600"/>
          </a:xfrm>
        </p:spPr>
        <p:txBody>
          <a:bodyPr/>
          <a:lstStyle/>
          <a:p>
            <a:pPr marL="0" indent="0">
              <a:buNone/>
            </a:pPr>
            <a:r>
              <a:rPr lang="ar-SA" dirty="0" smtClean="0"/>
              <a:t>اسم التلميذ.......... الصف........... اسم المعلم................</a:t>
            </a:r>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1960344852"/>
              </p:ext>
            </p:extLst>
          </p:nvPr>
        </p:nvGraphicFramePr>
        <p:xfrm>
          <a:off x="683568" y="2204864"/>
          <a:ext cx="7848876" cy="3816424"/>
        </p:xfrm>
        <a:graphic>
          <a:graphicData uri="http://schemas.openxmlformats.org/drawingml/2006/table">
            <a:tbl>
              <a:tblPr rtl="1" firstRow="1" bandRow="1">
                <a:tableStyleId>{5940675A-B579-460E-94D1-54222C63F5DA}</a:tableStyleId>
              </a:tblPr>
              <a:tblGrid>
                <a:gridCol w="1121268"/>
                <a:gridCol w="1121268"/>
                <a:gridCol w="1121268"/>
                <a:gridCol w="1121268"/>
                <a:gridCol w="1121268"/>
                <a:gridCol w="1121268"/>
                <a:gridCol w="1121268"/>
              </a:tblGrid>
              <a:tr h="720080">
                <a:tc>
                  <a:txBody>
                    <a:bodyPr/>
                    <a:lstStyle/>
                    <a:p>
                      <a:pPr rtl="1"/>
                      <a:r>
                        <a:rPr lang="ar-SA" dirty="0" smtClean="0"/>
                        <a:t>الاسبوع </a:t>
                      </a:r>
                      <a:endParaRPr lang="ar-SA" dirty="0"/>
                    </a:p>
                  </a:txBody>
                  <a:tcPr/>
                </a:tc>
                <a:tc>
                  <a:txBody>
                    <a:bodyPr/>
                    <a:lstStyle/>
                    <a:p>
                      <a:pPr algn="ctr" rtl="1"/>
                      <a:r>
                        <a:rPr lang="ar-SA" dirty="0" smtClean="0"/>
                        <a:t>مواطن الضعف </a:t>
                      </a:r>
                      <a:endParaRPr lang="ar-SA" dirty="0"/>
                    </a:p>
                  </a:txBody>
                  <a:tcPr/>
                </a:tc>
                <a:tc>
                  <a:txBody>
                    <a:bodyPr/>
                    <a:lstStyle/>
                    <a:p>
                      <a:pPr rtl="1"/>
                      <a:r>
                        <a:rPr lang="ar-SA" dirty="0" smtClean="0"/>
                        <a:t>المعايير</a:t>
                      </a:r>
                      <a:r>
                        <a:rPr lang="ar-SA" baseline="0" dirty="0" smtClean="0"/>
                        <a:t> </a:t>
                      </a:r>
                      <a:endParaRPr lang="ar-SA" dirty="0"/>
                    </a:p>
                  </a:txBody>
                  <a:tcPr/>
                </a:tc>
                <a:tc>
                  <a:txBody>
                    <a:bodyPr/>
                    <a:lstStyle/>
                    <a:p>
                      <a:pPr rtl="1"/>
                      <a:r>
                        <a:rPr lang="ar-SA" dirty="0" smtClean="0"/>
                        <a:t>الاجراءات </a:t>
                      </a:r>
                      <a:endParaRPr lang="ar-SA" dirty="0"/>
                    </a:p>
                  </a:txBody>
                  <a:tcPr/>
                </a:tc>
                <a:tc>
                  <a:txBody>
                    <a:bodyPr/>
                    <a:lstStyle/>
                    <a:p>
                      <a:pPr algn="ctr" rtl="1"/>
                      <a:r>
                        <a:rPr lang="ar-SA" dirty="0" smtClean="0"/>
                        <a:t>الفترة الزمنية </a:t>
                      </a:r>
                      <a:endParaRPr lang="ar-SA" dirty="0"/>
                    </a:p>
                  </a:txBody>
                  <a:tcPr/>
                </a:tc>
                <a:tc>
                  <a:txBody>
                    <a:bodyPr/>
                    <a:lstStyle/>
                    <a:p>
                      <a:pPr rtl="1"/>
                      <a:r>
                        <a:rPr lang="ar-SA" dirty="0" smtClean="0"/>
                        <a:t>قياس الاثر </a:t>
                      </a:r>
                      <a:endParaRPr lang="ar-SA" dirty="0"/>
                    </a:p>
                  </a:txBody>
                  <a:tcPr/>
                </a:tc>
                <a:tc>
                  <a:txBody>
                    <a:bodyPr/>
                    <a:lstStyle/>
                    <a:p>
                      <a:pPr rtl="1"/>
                      <a:r>
                        <a:rPr lang="ar-SA" dirty="0" smtClean="0"/>
                        <a:t>الاجراءات</a:t>
                      </a:r>
                      <a:r>
                        <a:rPr lang="ar-SA" baseline="0" dirty="0" smtClean="0"/>
                        <a:t> المتبعة اثناء الحصه </a:t>
                      </a:r>
                      <a:endParaRPr lang="ar-SA" dirty="0"/>
                    </a:p>
                  </a:txBody>
                  <a:tcPr/>
                </a:tc>
              </a:tr>
              <a:tr h="720080">
                <a:tc>
                  <a:txBody>
                    <a:bodyPr/>
                    <a:lstStyle/>
                    <a:p>
                      <a:pPr rtl="1"/>
                      <a:r>
                        <a:rPr lang="ar-SA" dirty="0" smtClean="0"/>
                        <a:t>الاسبوع الاول</a:t>
                      </a:r>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720080">
                <a:tc>
                  <a:txBody>
                    <a:bodyPr/>
                    <a:lstStyle/>
                    <a:p>
                      <a:pPr rtl="1"/>
                      <a:r>
                        <a:rPr lang="ar-SA" dirty="0" smtClean="0"/>
                        <a:t>الاسبوع الثاني </a:t>
                      </a:r>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720080">
                <a:tc>
                  <a:txBody>
                    <a:bodyPr/>
                    <a:lstStyle/>
                    <a:p>
                      <a:pPr rtl="1"/>
                      <a:r>
                        <a:rPr lang="ar-SA" dirty="0" smtClean="0"/>
                        <a:t>الاسبوع الثالث </a:t>
                      </a:r>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741784">
                <a:tc>
                  <a:txBody>
                    <a:bodyPr/>
                    <a:lstStyle/>
                    <a:p>
                      <a:pPr rtl="1"/>
                      <a:r>
                        <a:rPr lang="ar-SA" dirty="0" smtClean="0"/>
                        <a:t>الاسبوع الرابع </a:t>
                      </a:r>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3501950349"/>
              </p:ext>
            </p:extLst>
          </p:nvPr>
        </p:nvGraphicFramePr>
        <p:xfrm>
          <a:off x="8548914" y="2204864"/>
          <a:ext cx="377372" cy="3816424"/>
        </p:xfrm>
        <a:graphic>
          <a:graphicData uri="http://schemas.openxmlformats.org/drawingml/2006/table">
            <a:tbl>
              <a:tblPr rtl="1"/>
              <a:tblGrid>
                <a:gridCol w="377372"/>
              </a:tblGrid>
              <a:tr h="3816424">
                <a:tc>
                  <a:txBody>
                    <a:bodyPr/>
                    <a:lstStyle/>
                    <a:p>
                      <a:pPr rtl="1"/>
                      <a:endParaRPr lang="ar-S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1774765281"/>
              </p:ext>
            </p:extLst>
          </p:nvPr>
        </p:nvGraphicFramePr>
        <p:xfrm>
          <a:off x="682171" y="1839105"/>
          <a:ext cx="8258629" cy="365760"/>
        </p:xfrm>
        <a:graphic>
          <a:graphicData uri="http://schemas.openxmlformats.org/drawingml/2006/table">
            <a:tbl>
              <a:tblPr rtl="1"/>
              <a:tblGrid>
                <a:gridCol w="8258629"/>
              </a:tblGrid>
              <a:tr h="230921">
                <a:tc>
                  <a:txBody>
                    <a:bodyPr/>
                    <a:lstStyle/>
                    <a:p>
                      <a:pPr algn="ctr" rtl="1"/>
                      <a:r>
                        <a:rPr lang="ar-SA" sz="1800" dirty="0" smtClean="0"/>
                        <a:t>مهارة </a:t>
                      </a:r>
                      <a:endParaRPr lang="ar-SA" sz="1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76031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dirty="0" smtClean="0"/>
              <a:t>يتم تقويم البرنامج من خلال الاتي </a:t>
            </a:r>
            <a:endParaRPr lang="ar-SA" sz="4000" dirty="0"/>
          </a:p>
        </p:txBody>
      </p:sp>
      <p:sp>
        <p:nvSpPr>
          <p:cNvPr id="3" name="عنصر نائب للمحتوى 2"/>
          <p:cNvSpPr>
            <a:spLocks noGrp="1"/>
          </p:cNvSpPr>
          <p:nvPr>
            <p:ph idx="1"/>
          </p:nvPr>
        </p:nvSpPr>
        <p:spPr>
          <a:xfrm>
            <a:off x="251520" y="1412776"/>
            <a:ext cx="8568952" cy="4896544"/>
          </a:xfrm>
        </p:spPr>
        <p:txBody>
          <a:bodyPr/>
          <a:lstStyle/>
          <a:p>
            <a:pPr marL="514350" indent="-514350">
              <a:buFont typeface="+mj-lt"/>
              <a:buAutoNum type="arabicPeriod"/>
            </a:pPr>
            <a:r>
              <a:rPr lang="ar-SA" dirty="0" smtClean="0"/>
              <a:t>اجراءات الاختبارات القصيرة </a:t>
            </a:r>
          </a:p>
          <a:p>
            <a:pPr marL="514350" indent="-514350">
              <a:buFont typeface="+mj-lt"/>
              <a:buAutoNum type="arabicPeriod"/>
            </a:pPr>
            <a:r>
              <a:rPr lang="ar-SA" dirty="0" smtClean="0"/>
              <a:t>توجيه الأسئلة الشفهية من خلال الحصص وملاحظة الطالب من خلال المشاركة الصفية </a:t>
            </a:r>
          </a:p>
          <a:p>
            <a:pPr marL="514350" indent="-514350">
              <a:buFont typeface="+mj-lt"/>
              <a:buAutoNum type="arabicPeriod"/>
            </a:pPr>
            <a:r>
              <a:rPr lang="ar-SA" dirty="0" smtClean="0"/>
              <a:t>كتابة تقرير للطلاب بعد كل فترة علاجية </a:t>
            </a:r>
          </a:p>
          <a:p>
            <a:pPr marL="514350" indent="-514350">
              <a:buFont typeface="+mj-lt"/>
              <a:buAutoNum type="arabicPeriod"/>
            </a:pPr>
            <a:r>
              <a:rPr lang="ar-SA" dirty="0" smtClean="0"/>
              <a:t>التقييم المستمر في المواد الشفهية </a:t>
            </a:r>
          </a:p>
          <a:p>
            <a:pPr marL="514350" indent="-514350">
              <a:buFont typeface="+mj-lt"/>
              <a:buAutoNum type="arabicPeriod"/>
            </a:pPr>
            <a:r>
              <a:rPr lang="ar-SA" dirty="0" smtClean="0"/>
              <a:t>ملاحظة الواجبات والاعمال الكتابية </a:t>
            </a:r>
          </a:p>
          <a:p>
            <a:pPr marL="514350" indent="-514350">
              <a:buFont typeface="+mj-lt"/>
              <a:buAutoNum type="arabicPeriod"/>
            </a:pPr>
            <a:r>
              <a:rPr lang="ar-SA" dirty="0" smtClean="0"/>
              <a:t>نتائج الاختبارات النصفية والفصلية </a:t>
            </a:r>
            <a:endParaRPr lang="ar-SA" dirty="0"/>
          </a:p>
        </p:txBody>
      </p:sp>
    </p:spTree>
    <p:extLst>
      <p:ext uri="{BB962C8B-B14F-4D97-AF65-F5344CB8AC3E}">
        <p14:creationId xmlns:p14="http://schemas.microsoft.com/office/powerpoint/2010/main" val="2378129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r>
              <a:rPr lang="ar-SA" dirty="0" smtClean="0"/>
              <a:t>دور المعلم في الخطط العلاجية </a:t>
            </a:r>
            <a:endParaRPr lang="ar-SA" dirty="0"/>
          </a:p>
        </p:txBody>
      </p:sp>
      <p:sp>
        <p:nvSpPr>
          <p:cNvPr id="3" name="عنصر نائب للمحتوى 2"/>
          <p:cNvSpPr>
            <a:spLocks noGrp="1"/>
          </p:cNvSpPr>
          <p:nvPr>
            <p:ph idx="1"/>
          </p:nvPr>
        </p:nvSpPr>
        <p:spPr>
          <a:xfrm>
            <a:off x="179512" y="1268760"/>
            <a:ext cx="8784976" cy="5184576"/>
          </a:xfrm>
        </p:spPr>
        <p:txBody>
          <a:bodyPr>
            <a:normAutofit/>
          </a:bodyPr>
          <a:lstStyle/>
          <a:p>
            <a:pPr marL="514350" indent="-514350">
              <a:buFont typeface="+mj-lt"/>
              <a:buAutoNum type="arabicPeriod"/>
            </a:pPr>
            <a:r>
              <a:rPr lang="ar-SA" dirty="0" smtClean="0"/>
              <a:t>تحليل النتائج وتحديد مواطن الضعف عند الطالب </a:t>
            </a:r>
          </a:p>
          <a:p>
            <a:pPr marL="514350" indent="-514350">
              <a:buFont typeface="+mj-lt"/>
              <a:buAutoNum type="arabicPeriod"/>
            </a:pPr>
            <a:r>
              <a:rPr lang="ar-SA" dirty="0" smtClean="0"/>
              <a:t>وضع اهداف للخطة العلاجية </a:t>
            </a:r>
          </a:p>
          <a:p>
            <a:pPr marL="514350" indent="-514350">
              <a:buFont typeface="+mj-lt"/>
              <a:buAutoNum type="arabicPeriod"/>
            </a:pPr>
            <a:r>
              <a:rPr lang="ar-SA" dirty="0" smtClean="0"/>
              <a:t>اختيار افضل الاجراءات (الطرق والاساليب والانشطة)للعلاج</a:t>
            </a:r>
          </a:p>
          <a:p>
            <a:pPr marL="514350" indent="-514350">
              <a:buFont typeface="+mj-lt"/>
              <a:buAutoNum type="arabicPeriod"/>
            </a:pPr>
            <a:r>
              <a:rPr lang="ar-SA" dirty="0" smtClean="0"/>
              <a:t>تحديد الفترة الزمنية لكل هدف</a:t>
            </a:r>
          </a:p>
          <a:p>
            <a:pPr marL="514350" indent="-514350">
              <a:buFont typeface="+mj-lt"/>
              <a:buAutoNum type="arabicPeriod"/>
            </a:pPr>
            <a:r>
              <a:rPr lang="ar-SA" dirty="0" smtClean="0"/>
              <a:t>تصميم الخطة العلاجية </a:t>
            </a:r>
          </a:p>
          <a:p>
            <a:pPr marL="514350" indent="-514350">
              <a:buFont typeface="+mj-lt"/>
              <a:buAutoNum type="arabicPeriod"/>
            </a:pPr>
            <a:r>
              <a:rPr lang="ar-SA" dirty="0" smtClean="0"/>
              <a:t>تنفيد الخطة العلاجية </a:t>
            </a:r>
          </a:p>
          <a:p>
            <a:pPr marL="514350" indent="-514350">
              <a:buFont typeface="+mj-lt"/>
              <a:buAutoNum type="arabicPeriod"/>
            </a:pPr>
            <a:r>
              <a:rPr lang="ar-SA" dirty="0" smtClean="0"/>
              <a:t>قياس الاثر وتقييم اداء الطالب عن طريق اختبارات قصيرة </a:t>
            </a:r>
          </a:p>
          <a:p>
            <a:pPr marL="514350" indent="-514350">
              <a:buFont typeface="+mj-lt"/>
              <a:buAutoNum type="arabicPeriod"/>
            </a:pPr>
            <a:r>
              <a:rPr lang="ar-SA" dirty="0" smtClean="0"/>
              <a:t>تقديم تقرير عن مجموعة من الاهداف التي حققها الطالب او تقديم توصيات اخرى واعادة تقييم حاجات الطالب الاخرى </a:t>
            </a:r>
          </a:p>
          <a:p>
            <a:pPr marL="514350" indent="-514350">
              <a:buFont typeface="+mj-lt"/>
              <a:buAutoNum type="arabicPeriod"/>
            </a:pPr>
            <a:r>
              <a:rPr lang="ar-SA" dirty="0" smtClean="0"/>
              <a:t>ملف في كل فصل دراسي يحتوي على (اسماء الطلاب </a:t>
            </a:r>
            <a:r>
              <a:rPr lang="ar-SA" dirty="0" err="1" smtClean="0"/>
              <a:t>المتاخرين</a:t>
            </a:r>
            <a:r>
              <a:rPr lang="ar-SA" dirty="0" smtClean="0"/>
              <a:t> دراسيا – الاهداف لكل شهر- نموذج الخطة لكل طالب – الاجراءات المتبعة في العلاج –اختبارات الطالب – تقارير الطالب ) </a:t>
            </a:r>
            <a:endParaRPr lang="ar-SA" dirty="0"/>
          </a:p>
        </p:txBody>
      </p:sp>
    </p:spTree>
    <p:extLst>
      <p:ext uri="{BB962C8B-B14F-4D97-AF65-F5344CB8AC3E}">
        <p14:creationId xmlns:p14="http://schemas.microsoft.com/office/powerpoint/2010/main" val="3067559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حصر الطالبات المتدني مستواهن في المهارات الاساسية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673698580"/>
              </p:ext>
            </p:extLst>
          </p:nvPr>
        </p:nvGraphicFramePr>
        <p:xfrm>
          <a:off x="822324" y="1100138"/>
          <a:ext cx="7521576" cy="3510280"/>
        </p:xfrm>
        <a:graphic>
          <a:graphicData uri="http://schemas.openxmlformats.org/drawingml/2006/table">
            <a:tbl>
              <a:tblPr rtl="1" firstRow="1" bandRow="1">
                <a:tableStyleId>{5C22544A-7EE6-4342-B048-85BDC9FD1C3A}</a:tableStyleId>
              </a:tblPr>
              <a:tblGrid>
                <a:gridCol w="1253596"/>
                <a:gridCol w="1253596"/>
                <a:gridCol w="1253596"/>
                <a:gridCol w="1253596"/>
                <a:gridCol w="1253596"/>
                <a:gridCol w="1253596"/>
              </a:tblGrid>
              <a:tr h="370840">
                <a:tc>
                  <a:txBody>
                    <a:bodyPr/>
                    <a:lstStyle/>
                    <a:p>
                      <a:pPr rtl="1"/>
                      <a:r>
                        <a:rPr lang="ar-SA" dirty="0" smtClean="0"/>
                        <a:t>اسم الطالبة </a:t>
                      </a:r>
                      <a:endParaRPr lang="ar-SA" dirty="0"/>
                    </a:p>
                  </a:txBody>
                  <a:tcPr marL="83573" marR="83573"/>
                </a:tc>
                <a:tc>
                  <a:txBody>
                    <a:bodyPr/>
                    <a:lstStyle/>
                    <a:p>
                      <a:pPr rtl="1"/>
                      <a:r>
                        <a:rPr lang="ar-SA" dirty="0" smtClean="0"/>
                        <a:t>الصف </a:t>
                      </a:r>
                      <a:endParaRPr lang="ar-SA" dirty="0"/>
                    </a:p>
                  </a:txBody>
                  <a:tcPr marL="83573" marR="83573"/>
                </a:tc>
                <a:tc>
                  <a:txBody>
                    <a:bodyPr/>
                    <a:lstStyle/>
                    <a:p>
                      <a:pPr rtl="1"/>
                      <a:r>
                        <a:rPr lang="ar-SA" dirty="0" smtClean="0"/>
                        <a:t>المادة </a:t>
                      </a:r>
                      <a:endParaRPr lang="ar-SA" dirty="0"/>
                    </a:p>
                  </a:txBody>
                  <a:tcPr marL="83573" marR="83573"/>
                </a:tc>
                <a:tc>
                  <a:txBody>
                    <a:bodyPr/>
                    <a:lstStyle/>
                    <a:p>
                      <a:pPr rtl="1"/>
                      <a:r>
                        <a:rPr lang="ar-SA" dirty="0" smtClean="0"/>
                        <a:t>المهارات الاساسية </a:t>
                      </a:r>
                      <a:endParaRPr lang="ar-SA" dirty="0"/>
                    </a:p>
                  </a:txBody>
                  <a:tcPr marL="83573" marR="83573"/>
                </a:tc>
                <a:tc>
                  <a:txBody>
                    <a:bodyPr/>
                    <a:lstStyle/>
                    <a:p>
                      <a:pPr rtl="1"/>
                      <a:r>
                        <a:rPr lang="ar-SA" dirty="0" smtClean="0"/>
                        <a:t>طرق العلاج المقدمة من المدرسة</a:t>
                      </a:r>
                      <a:endParaRPr lang="ar-SA" dirty="0"/>
                    </a:p>
                  </a:txBody>
                  <a:tcPr marL="83573" marR="83573"/>
                </a:tc>
                <a:tc>
                  <a:txBody>
                    <a:bodyPr/>
                    <a:lstStyle/>
                    <a:p>
                      <a:pPr rtl="1"/>
                      <a:r>
                        <a:rPr lang="ar-SA" dirty="0" smtClean="0"/>
                        <a:t>المعلمة</a:t>
                      </a:r>
                      <a:endParaRPr lang="ar-SA" dirty="0"/>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bl>
          </a:graphicData>
        </a:graphic>
      </p:graphicFrame>
    </p:spTree>
    <p:extLst>
      <p:ext uri="{BB962C8B-B14F-4D97-AF65-F5344CB8AC3E}">
        <p14:creationId xmlns:p14="http://schemas.microsoft.com/office/powerpoint/2010/main" val="3551829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البرامج العلاجية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086415932"/>
              </p:ext>
            </p:extLst>
          </p:nvPr>
        </p:nvGraphicFramePr>
        <p:xfrm>
          <a:off x="822325" y="1100138"/>
          <a:ext cx="7521575" cy="2966720"/>
        </p:xfrm>
        <a:graphic>
          <a:graphicData uri="http://schemas.openxmlformats.org/drawingml/2006/table">
            <a:tbl>
              <a:tblPr rtl="1" firstRow="1" bandRow="1">
                <a:tableStyleId>{5C22544A-7EE6-4342-B048-85BDC9FD1C3A}</a:tableStyleId>
              </a:tblPr>
              <a:tblGrid>
                <a:gridCol w="1504315"/>
                <a:gridCol w="1504315"/>
                <a:gridCol w="1504315"/>
                <a:gridCol w="1504315"/>
                <a:gridCol w="1504315"/>
              </a:tblGrid>
              <a:tr h="370840">
                <a:tc>
                  <a:txBody>
                    <a:bodyPr/>
                    <a:lstStyle/>
                    <a:p>
                      <a:pPr rtl="1"/>
                      <a:r>
                        <a:rPr lang="ar-SA" dirty="0" smtClean="0"/>
                        <a:t>اسم البرنامج </a:t>
                      </a:r>
                      <a:endParaRPr lang="ar-SA" dirty="0"/>
                    </a:p>
                  </a:txBody>
                  <a:tcPr marL="83573" marR="83573"/>
                </a:tc>
                <a:tc>
                  <a:txBody>
                    <a:bodyPr/>
                    <a:lstStyle/>
                    <a:p>
                      <a:pPr rtl="1"/>
                      <a:r>
                        <a:rPr lang="ar-SA" dirty="0" smtClean="0"/>
                        <a:t>مدته </a:t>
                      </a:r>
                      <a:endParaRPr lang="ar-SA" dirty="0"/>
                    </a:p>
                  </a:txBody>
                  <a:tcPr marL="83573" marR="83573"/>
                </a:tc>
                <a:tc>
                  <a:txBody>
                    <a:bodyPr/>
                    <a:lstStyle/>
                    <a:p>
                      <a:pPr rtl="1"/>
                      <a:r>
                        <a:rPr lang="ar-SA" dirty="0" smtClean="0"/>
                        <a:t>المادة</a:t>
                      </a:r>
                      <a:endParaRPr lang="ar-SA" dirty="0"/>
                    </a:p>
                  </a:txBody>
                  <a:tcPr marL="83573" marR="83573"/>
                </a:tc>
                <a:tc>
                  <a:txBody>
                    <a:bodyPr/>
                    <a:lstStyle/>
                    <a:p>
                      <a:pPr rtl="1"/>
                      <a:r>
                        <a:rPr lang="ar-SA" dirty="0" smtClean="0"/>
                        <a:t>المنفذة </a:t>
                      </a:r>
                      <a:endParaRPr lang="ar-SA" dirty="0"/>
                    </a:p>
                  </a:txBody>
                  <a:tcPr marL="83573" marR="83573"/>
                </a:tc>
                <a:tc>
                  <a:txBody>
                    <a:bodyPr/>
                    <a:lstStyle/>
                    <a:p>
                      <a:pPr rtl="1"/>
                      <a:r>
                        <a:rPr lang="ar-SA" dirty="0" err="1" smtClean="0"/>
                        <a:t>المستفيذات</a:t>
                      </a:r>
                      <a:endParaRPr lang="ar-SA" dirty="0"/>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bl>
          </a:graphicData>
        </a:graphic>
      </p:graphicFrame>
    </p:spTree>
    <p:extLst>
      <p:ext uri="{BB962C8B-B14F-4D97-AF65-F5344CB8AC3E}">
        <p14:creationId xmlns:p14="http://schemas.microsoft.com/office/powerpoint/2010/main" val="916555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استمارة حصر المهارات الاساسية في المواد النظرية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74278303"/>
              </p:ext>
            </p:extLst>
          </p:nvPr>
        </p:nvGraphicFramePr>
        <p:xfrm>
          <a:off x="822324" y="1100138"/>
          <a:ext cx="7521576" cy="2966720"/>
        </p:xfrm>
        <a:graphic>
          <a:graphicData uri="http://schemas.openxmlformats.org/drawingml/2006/table">
            <a:tbl>
              <a:tblPr rtl="1" firstRow="1" bandRow="1">
                <a:tableStyleId>{5C22544A-7EE6-4342-B048-85BDC9FD1C3A}</a:tableStyleId>
              </a:tblPr>
              <a:tblGrid>
                <a:gridCol w="1880394"/>
                <a:gridCol w="1880394"/>
                <a:gridCol w="1880394"/>
                <a:gridCol w="1880394"/>
              </a:tblGrid>
              <a:tr h="370840">
                <a:tc>
                  <a:txBody>
                    <a:bodyPr/>
                    <a:lstStyle/>
                    <a:p>
                      <a:pPr rtl="1"/>
                      <a:r>
                        <a:rPr lang="ar-SA" dirty="0" smtClean="0"/>
                        <a:t>الصف</a:t>
                      </a:r>
                      <a:endParaRPr lang="ar-SA" dirty="0"/>
                    </a:p>
                  </a:txBody>
                  <a:tcPr marL="83573" marR="83573"/>
                </a:tc>
                <a:tc>
                  <a:txBody>
                    <a:bodyPr/>
                    <a:lstStyle/>
                    <a:p>
                      <a:pPr rtl="1"/>
                      <a:r>
                        <a:rPr lang="ar-SA" dirty="0" smtClean="0"/>
                        <a:t>المادة</a:t>
                      </a:r>
                      <a:endParaRPr lang="ar-SA" dirty="0"/>
                    </a:p>
                  </a:txBody>
                  <a:tcPr marL="83573" marR="83573"/>
                </a:tc>
                <a:tc>
                  <a:txBody>
                    <a:bodyPr/>
                    <a:lstStyle/>
                    <a:p>
                      <a:pPr rtl="1"/>
                      <a:r>
                        <a:rPr lang="ar-SA" dirty="0" smtClean="0"/>
                        <a:t>اسم الطالبة</a:t>
                      </a:r>
                      <a:r>
                        <a:rPr lang="ar-SA" baseline="0" dirty="0" smtClean="0"/>
                        <a:t> </a:t>
                      </a:r>
                      <a:endParaRPr lang="ar-SA" dirty="0"/>
                    </a:p>
                  </a:txBody>
                  <a:tcPr marL="83573" marR="83573"/>
                </a:tc>
                <a:tc>
                  <a:txBody>
                    <a:bodyPr/>
                    <a:lstStyle/>
                    <a:p>
                      <a:pPr rtl="1"/>
                      <a:r>
                        <a:rPr lang="ar-SA" dirty="0" smtClean="0"/>
                        <a:t>المهارات النظرية</a:t>
                      </a:r>
                      <a:endParaRPr lang="ar-SA" dirty="0"/>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bl>
          </a:graphicData>
        </a:graphic>
      </p:graphicFrame>
    </p:spTree>
    <p:extLst>
      <p:ext uri="{BB962C8B-B14F-4D97-AF65-F5344CB8AC3E}">
        <p14:creationId xmlns:p14="http://schemas.microsoft.com/office/powerpoint/2010/main" val="1287391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استمارة حصر المهارات الاساسية في المواد العلمية</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97103352"/>
              </p:ext>
            </p:extLst>
          </p:nvPr>
        </p:nvGraphicFramePr>
        <p:xfrm>
          <a:off x="822324" y="1100138"/>
          <a:ext cx="7521576" cy="2966720"/>
        </p:xfrm>
        <a:graphic>
          <a:graphicData uri="http://schemas.openxmlformats.org/drawingml/2006/table">
            <a:tbl>
              <a:tblPr rtl="1" firstRow="1" bandRow="1">
                <a:tableStyleId>{5C22544A-7EE6-4342-B048-85BDC9FD1C3A}</a:tableStyleId>
              </a:tblPr>
              <a:tblGrid>
                <a:gridCol w="1880394"/>
                <a:gridCol w="1880394"/>
                <a:gridCol w="1880394"/>
                <a:gridCol w="1880394"/>
              </a:tblGrid>
              <a:tr h="370840">
                <a:tc>
                  <a:txBody>
                    <a:bodyPr/>
                    <a:lstStyle/>
                    <a:p>
                      <a:pPr rtl="1"/>
                      <a:r>
                        <a:rPr lang="ar-SA" dirty="0" smtClean="0"/>
                        <a:t>الصف</a:t>
                      </a:r>
                      <a:endParaRPr lang="ar-SA" dirty="0"/>
                    </a:p>
                  </a:txBody>
                  <a:tcPr marL="83573" marR="83573"/>
                </a:tc>
                <a:tc>
                  <a:txBody>
                    <a:bodyPr/>
                    <a:lstStyle/>
                    <a:p>
                      <a:pPr rtl="1"/>
                      <a:r>
                        <a:rPr lang="ar-SA" dirty="0" smtClean="0"/>
                        <a:t>المادة</a:t>
                      </a:r>
                      <a:endParaRPr lang="ar-SA" dirty="0"/>
                    </a:p>
                  </a:txBody>
                  <a:tcPr marL="83573" marR="83573"/>
                </a:tc>
                <a:tc>
                  <a:txBody>
                    <a:bodyPr/>
                    <a:lstStyle/>
                    <a:p>
                      <a:pPr rtl="1"/>
                      <a:r>
                        <a:rPr lang="ar-SA" dirty="0" smtClean="0"/>
                        <a:t>اسم الطالبة</a:t>
                      </a:r>
                      <a:r>
                        <a:rPr lang="ar-SA" baseline="0" dirty="0" smtClean="0"/>
                        <a:t> </a:t>
                      </a:r>
                      <a:endParaRPr lang="ar-SA" dirty="0"/>
                    </a:p>
                  </a:txBody>
                  <a:tcPr marL="83573" marR="83573"/>
                </a:tc>
                <a:tc>
                  <a:txBody>
                    <a:bodyPr/>
                    <a:lstStyle/>
                    <a:p>
                      <a:pPr rtl="1"/>
                      <a:r>
                        <a:rPr lang="ar-SA" dirty="0" smtClean="0"/>
                        <a:t>المهارات النظرية</a:t>
                      </a:r>
                      <a:endParaRPr lang="ar-SA" dirty="0"/>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bl>
          </a:graphicData>
        </a:graphic>
      </p:graphicFrame>
    </p:spTree>
    <p:extLst>
      <p:ext uri="{BB962C8B-B14F-4D97-AF65-F5344CB8AC3E}">
        <p14:creationId xmlns:p14="http://schemas.microsoft.com/office/powerpoint/2010/main" val="30741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آلية تنفيذ الحصة العلاجية </a:t>
            </a:r>
            <a:br>
              <a:rPr lang="ar-SA" dirty="0" smtClean="0"/>
            </a:br>
            <a:endParaRPr lang="ar-SA" dirty="0"/>
          </a:p>
        </p:txBody>
      </p:sp>
      <p:sp>
        <p:nvSpPr>
          <p:cNvPr id="3" name="عنصر نائب للمحتوى 2"/>
          <p:cNvSpPr>
            <a:spLocks noGrp="1"/>
          </p:cNvSpPr>
          <p:nvPr>
            <p:ph idx="1"/>
          </p:nvPr>
        </p:nvSpPr>
        <p:spPr/>
        <p:txBody>
          <a:bodyPr/>
          <a:lstStyle/>
          <a:p>
            <a:pPr algn="l"/>
            <a:r>
              <a:rPr lang="ar-SA" dirty="0" err="1" smtClean="0"/>
              <a:t>يختارالمعلم</a:t>
            </a:r>
            <a:r>
              <a:rPr lang="ar-SA" dirty="0" smtClean="0"/>
              <a:t> يوما في الاسبوع ينفذ فيه الحصة .</a:t>
            </a:r>
          </a:p>
          <a:p>
            <a:pPr algn="l"/>
            <a:r>
              <a:rPr lang="ar-SA" dirty="0" smtClean="0"/>
              <a:t>يحضر التلاميذ المعنيون في اليوم المحدد وبقية صفه يتم توزيعهم على الصفوف الاخرى</a:t>
            </a:r>
          </a:p>
          <a:p>
            <a:pPr algn="l"/>
            <a:r>
              <a:rPr lang="ar-SA" dirty="0" smtClean="0"/>
              <a:t>جميع المعلمين في الفصول الاخرى ينبغي الا ينفذوا درسا جديدا خلال تنفيذ الحصة العلاجية </a:t>
            </a:r>
          </a:p>
          <a:p>
            <a:pPr algn="l"/>
            <a:r>
              <a:rPr lang="ar-SA" dirty="0" smtClean="0"/>
              <a:t>يختار كل معلم مهارة او مهارتين من مهارات الاخفاق عند الطلاب يقوم بعلاجها حتى يتمكن التلاميذ من اتقانها </a:t>
            </a:r>
          </a:p>
          <a:p>
            <a:pPr algn="l"/>
            <a:r>
              <a:rPr lang="ar-SA" dirty="0" smtClean="0"/>
              <a:t>يضع المعلم خطة علاجية للمهارة في كل حصة علاجية </a:t>
            </a:r>
            <a:endParaRPr lang="ar-SA" dirty="0"/>
          </a:p>
        </p:txBody>
      </p:sp>
    </p:spTree>
    <p:extLst>
      <p:ext uri="{BB962C8B-B14F-4D97-AF65-F5344CB8AC3E}">
        <p14:creationId xmlns:p14="http://schemas.microsoft.com/office/powerpoint/2010/main" val="2775102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استمارة متابعة التلاميذ المخفقين أثناء تنفيذ الحصة العلاجية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1746076"/>
              </p:ext>
            </p:extLst>
          </p:nvPr>
        </p:nvGraphicFramePr>
        <p:xfrm>
          <a:off x="822324" y="1100138"/>
          <a:ext cx="7521576" cy="3235960"/>
        </p:xfrm>
        <a:graphic>
          <a:graphicData uri="http://schemas.openxmlformats.org/drawingml/2006/table">
            <a:tbl>
              <a:tblPr rtl="1" firstRow="1" bandRow="1">
                <a:tableStyleId>{5C22544A-7EE6-4342-B048-85BDC9FD1C3A}</a:tableStyleId>
              </a:tblPr>
              <a:tblGrid>
                <a:gridCol w="940197"/>
                <a:gridCol w="940197"/>
                <a:gridCol w="940197"/>
                <a:gridCol w="940197"/>
                <a:gridCol w="940197"/>
                <a:gridCol w="940197"/>
                <a:gridCol w="940197"/>
                <a:gridCol w="940197"/>
              </a:tblGrid>
              <a:tr h="370840">
                <a:tc>
                  <a:txBody>
                    <a:bodyPr/>
                    <a:lstStyle/>
                    <a:p>
                      <a:pPr rtl="1"/>
                      <a:r>
                        <a:rPr lang="ar-SA" dirty="0" smtClean="0"/>
                        <a:t>المادة</a:t>
                      </a:r>
                      <a:endParaRPr lang="ar-SA" dirty="0"/>
                    </a:p>
                  </a:txBody>
                  <a:tcPr marL="83573" marR="83573"/>
                </a:tc>
                <a:tc gridSpan="7">
                  <a:txBody>
                    <a:bodyPr/>
                    <a:lstStyle/>
                    <a:p>
                      <a:pPr rtl="1"/>
                      <a:r>
                        <a:rPr lang="ar-SA" dirty="0" smtClean="0"/>
                        <a:t>الصف </a:t>
                      </a:r>
                      <a:endParaRPr lang="ar-SA" dirty="0"/>
                    </a:p>
                  </a:txBody>
                  <a:tcPr marL="83573" marR="83573"/>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r>
              <a:tr h="370840">
                <a:tc>
                  <a:txBody>
                    <a:bodyPr/>
                    <a:lstStyle/>
                    <a:p>
                      <a:pPr rtl="1"/>
                      <a:r>
                        <a:rPr lang="ar-SA" dirty="0" smtClean="0"/>
                        <a:t>المهارة</a:t>
                      </a:r>
                      <a:endParaRPr lang="ar-SA" dirty="0"/>
                    </a:p>
                  </a:txBody>
                  <a:tcPr marL="83573" marR="83573"/>
                </a:tc>
                <a:tc>
                  <a:txBody>
                    <a:bodyPr/>
                    <a:lstStyle/>
                    <a:p>
                      <a:pPr rtl="1"/>
                      <a:endParaRPr lang="ar-SA" dirty="0"/>
                    </a:p>
                  </a:txBody>
                  <a:tcPr marL="83573" marR="83573"/>
                </a:tc>
                <a:tc>
                  <a:txBody>
                    <a:bodyPr/>
                    <a:lstStyle/>
                    <a:p>
                      <a:pPr rtl="1"/>
                      <a:endParaRPr lang="ar-SA" dirty="0"/>
                    </a:p>
                  </a:txBody>
                  <a:tcPr marL="83573" marR="83573"/>
                </a:tc>
                <a:tc>
                  <a:txBody>
                    <a:bodyPr/>
                    <a:lstStyle/>
                    <a:p>
                      <a:pPr rtl="1"/>
                      <a:endParaRPr lang="ar-SA" dirty="0"/>
                    </a:p>
                  </a:txBody>
                  <a:tcPr marL="83573" marR="83573"/>
                </a:tc>
                <a:tc>
                  <a:txBody>
                    <a:bodyPr/>
                    <a:lstStyle/>
                    <a:p>
                      <a:pPr rtl="1"/>
                      <a:endParaRPr lang="ar-SA" dirty="0"/>
                    </a:p>
                  </a:txBody>
                  <a:tcPr marL="83573" marR="83573"/>
                </a:tc>
                <a:tc>
                  <a:txBody>
                    <a:bodyPr/>
                    <a:lstStyle/>
                    <a:p>
                      <a:pPr rtl="1"/>
                      <a:endParaRPr lang="ar-SA" dirty="0"/>
                    </a:p>
                  </a:txBody>
                  <a:tcPr marL="83573" marR="83573"/>
                </a:tc>
                <a:tc>
                  <a:txBody>
                    <a:bodyPr/>
                    <a:lstStyle/>
                    <a:p>
                      <a:pPr rtl="1"/>
                      <a:endParaRPr lang="ar-SA" dirty="0"/>
                    </a:p>
                  </a:txBody>
                  <a:tcPr marL="83573" marR="83573"/>
                </a:tc>
                <a:tc>
                  <a:txBody>
                    <a:bodyPr/>
                    <a:lstStyle/>
                    <a:p>
                      <a:pPr rtl="1"/>
                      <a:endParaRPr lang="ar-SA" dirty="0"/>
                    </a:p>
                  </a:txBody>
                  <a:tcPr marL="83573" marR="83573"/>
                </a:tc>
              </a:tr>
              <a:tr h="370840">
                <a:tc>
                  <a:txBody>
                    <a:bodyPr/>
                    <a:lstStyle/>
                    <a:p>
                      <a:pPr rtl="1"/>
                      <a:endParaRPr lang="ar-SA"/>
                    </a:p>
                  </a:txBody>
                  <a:tcPr marL="83573" marR="83573"/>
                </a:tc>
                <a:tc>
                  <a:txBody>
                    <a:bodyPr/>
                    <a:lstStyle/>
                    <a:p>
                      <a:pPr rtl="1"/>
                      <a:endParaRPr lang="ar-SA"/>
                    </a:p>
                  </a:txBody>
                  <a:tcPr marL="83573" marR="83573"/>
                </a:tc>
                <a:tc gridSpan="6">
                  <a:txBody>
                    <a:bodyPr/>
                    <a:lstStyle/>
                    <a:p>
                      <a:pPr rtl="1"/>
                      <a:r>
                        <a:rPr lang="ar-SA" dirty="0" smtClean="0"/>
                        <a:t>تطور مستوى التلاميذ اثناء تنفيذ البرنامج</a:t>
                      </a:r>
                      <a:r>
                        <a:rPr lang="ar-SA" baseline="0" dirty="0" smtClean="0"/>
                        <a:t> العلاجي</a:t>
                      </a:r>
                      <a:endParaRPr lang="ar-SA" dirty="0"/>
                    </a:p>
                  </a:txBody>
                  <a:tcPr marL="83573" marR="83573"/>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r>
              <a:tr h="370840">
                <a:tc>
                  <a:txBody>
                    <a:bodyPr/>
                    <a:lstStyle/>
                    <a:p>
                      <a:pPr rtl="1"/>
                      <a:r>
                        <a:rPr lang="ar-SA" dirty="0" smtClean="0"/>
                        <a:t>م</a:t>
                      </a:r>
                      <a:endParaRPr lang="ar-SA" dirty="0"/>
                    </a:p>
                  </a:txBody>
                  <a:tcPr marL="83573" marR="83573"/>
                </a:tc>
                <a:tc>
                  <a:txBody>
                    <a:bodyPr/>
                    <a:lstStyle/>
                    <a:p>
                      <a:pPr rtl="1"/>
                      <a:r>
                        <a:rPr lang="ar-SA" dirty="0" smtClean="0"/>
                        <a:t>اسم التلميذة</a:t>
                      </a:r>
                      <a:endParaRPr lang="ar-SA" dirty="0"/>
                    </a:p>
                  </a:txBody>
                  <a:tcPr marL="83573" marR="83573"/>
                </a:tc>
                <a:tc>
                  <a:txBody>
                    <a:bodyPr/>
                    <a:lstStyle/>
                    <a:p>
                      <a:pPr rtl="1"/>
                      <a:r>
                        <a:rPr lang="ar-SA" dirty="0" smtClean="0"/>
                        <a:t>الحصة 1</a:t>
                      </a:r>
                      <a:endParaRPr lang="ar-SA" dirty="0"/>
                    </a:p>
                  </a:txBody>
                  <a:tcPr marL="83573" marR="83573"/>
                </a:tc>
                <a:tc>
                  <a:txBody>
                    <a:bodyPr/>
                    <a:lstStyle/>
                    <a:p>
                      <a:pPr rtl="1"/>
                      <a:r>
                        <a:rPr lang="ar-SA" dirty="0" smtClean="0"/>
                        <a:t>الحصة 2</a:t>
                      </a:r>
                      <a:endParaRPr lang="ar-SA" dirty="0"/>
                    </a:p>
                  </a:txBody>
                  <a:tcPr marL="83573" marR="83573"/>
                </a:tc>
                <a:tc>
                  <a:txBody>
                    <a:bodyPr/>
                    <a:lstStyle/>
                    <a:p>
                      <a:pPr rtl="1"/>
                      <a:r>
                        <a:rPr lang="ar-SA" dirty="0" smtClean="0"/>
                        <a:t>الحصة 3</a:t>
                      </a:r>
                      <a:endParaRPr lang="ar-SA" dirty="0"/>
                    </a:p>
                  </a:txBody>
                  <a:tcPr marL="83573" marR="83573"/>
                </a:tc>
                <a:tc>
                  <a:txBody>
                    <a:bodyPr/>
                    <a:lstStyle/>
                    <a:p>
                      <a:pPr rtl="1"/>
                      <a:r>
                        <a:rPr lang="ar-SA" dirty="0" smtClean="0"/>
                        <a:t>الحصة 4ا</a:t>
                      </a:r>
                      <a:endParaRPr lang="ar-SA" dirty="0"/>
                    </a:p>
                  </a:txBody>
                  <a:tcPr marL="83573" marR="83573"/>
                </a:tc>
                <a:tc>
                  <a:txBody>
                    <a:bodyPr/>
                    <a:lstStyle/>
                    <a:p>
                      <a:pPr rtl="1"/>
                      <a:r>
                        <a:rPr lang="ar-SA" dirty="0" smtClean="0"/>
                        <a:t>الحصة 5</a:t>
                      </a:r>
                      <a:endParaRPr lang="ar-SA" dirty="0"/>
                    </a:p>
                  </a:txBody>
                  <a:tcPr marL="83573" marR="83573"/>
                </a:tc>
                <a:tc>
                  <a:txBody>
                    <a:bodyPr/>
                    <a:lstStyle/>
                    <a:p>
                      <a:pPr rtl="1"/>
                      <a:endParaRPr lang="ar-SA"/>
                    </a:p>
                  </a:txBody>
                  <a:tcPr marL="83573" marR="83573"/>
                </a:tc>
              </a:tr>
              <a:tr h="370840">
                <a:tc>
                  <a:txBody>
                    <a:bodyPr/>
                    <a:lstStyle/>
                    <a:p>
                      <a:pPr rtl="1"/>
                      <a:r>
                        <a:rPr lang="ar-SA" dirty="0" smtClean="0"/>
                        <a:t>1</a:t>
                      </a:r>
                      <a:endParaRPr lang="ar-SA" dirty="0"/>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r>
                        <a:rPr lang="ar-SA" dirty="0" smtClean="0"/>
                        <a:t>2</a:t>
                      </a:r>
                      <a:endParaRPr lang="ar-SA" dirty="0"/>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r>
                        <a:rPr lang="ar-SA" dirty="0" smtClean="0"/>
                        <a:t>3</a:t>
                      </a:r>
                      <a:endParaRPr lang="ar-SA" dirty="0"/>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r>
                        <a:rPr lang="ar-SA" dirty="0" smtClean="0"/>
                        <a:t>4</a:t>
                      </a:r>
                      <a:endParaRPr lang="ar-SA" dirty="0"/>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dirty="0"/>
                    </a:p>
                  </a:txBody>
                  <a:tcPr marL="83573" marR="83573"/>
                </a:tc>
              </a:tr>
            </a:tbl>
          </a:graphicData>
        </a:graphic>
      </p:graphicFrame>
    </p:spTree>
    <p:extLst>
      <p:ext uri="{BB962C8B-B14F-4D97-AF65-F5344CB8AC3E}">
        <p14:creationId xmlns:p14="http://schemas.microsoft.com/office/powerpoint/2010/main" val="3342420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الأساليب العلاجية في كل حصة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19781861"/>
              </p:ext>
            </p:extLst>
          </p:nvPr>
        </p:nvGraphicFramePr>
        <p:xfrm>
          <a:off x="822324" y="1100138"/>
          <a:ext cx="7521576" cy="2966720"/>
        </p:xfrm>
        <a:graphic>
          <a:graphicData uri="http://schemas.openxmlformats.org/drawingml/2006/table">
            <a:tbl>
              <a:tblPr rtl="1" firstRow="1" bandRow="1">
                <a:tableStyleId>{5C22544A-7EE6-4342-B048-85BDC9FD1C3A}</a:tableStyleId>
              </a:tblPr>
              <a:tblGrid>
                <a:gridCol w="1880394"/>
                <a:gridCol w="1880394"/>
                <a:gridCol w="1880394"/>
                <a:gridCol w="1880394"/>
              </a:tblGrid>
              <a:tr h="370840">
                <a:tc>
                  <a:txBody>
                    <a:bodyPr/>
                    <a:lstStyle/>
                    <a:p>
                      <a:pPr rtl="1"/>
                      <a:r>
                        <a:rPr lang="ar-SA" dirty="0" smtClean="0"/>
                        <a:t>الحصة </a:t>
                      </a:r>
                      <a:endParaRPr lang="ar-SA" dirty="0"/>
                    </a:p>
                  </a:txBody>
                  <a:tcPr marL="83573" marR="83573"/>
                </a:tc>
                <a:tc>
                  <a:txBody>
                    <a:bodyPr/>
                    <a:lstStyle/>
                    <a:p>
                      <a:pPr rtl="1"/>
                      <a:r>
                        <a:rPr lang="ar-SA" dirty="0" smtClean="0"/>
                        <a:t>التاريخ </a:t>
                      </a:r>
                      <a:endParaRPr lang="ar-SA" dirty="0"/>
                    </a:p>
                  </a:txBody>
                  <a:tcPr marL="83573" marR="83573"/>
                </a:tc>
                <a:tc>
                  <a:txBody>
                    <a:bodyPr/>
                    <a:lstStyle/>
                    <a:p>
                      <a:pPr rtl="1"/>
                      <a:r>
                        <a:rPr lang="ar-SA" dirty="0" smtClean="0"/>
                        <a:t>اساليب العلاج</a:t>
                      </a:r>
                      <a:endParaRPr lang="ar-SA" dirty="0"/>
                    </a:p>
                  </a:txBody>
                  <a:tcPr marL="83573" marR="83573"/>
                </a:tc>
                <a:tc>
                  <a:txBody>
                    <a:bodyPr/>
                    <a:lstStyle/>
                    <a:p>
                      <a:pPr rtl="1"/>
                      <a:r>
                        <a:rPr lang="ar-SA" dirty="0" smtClean="0"/>
                        <a:t>الوسائل</a:t>
                      </a:r>
                      <a:endParaRPr lang="ar-SA" dirty="0"/>
                    </a:p>
                  </a:txBody>
                  <a:tcPr marL="83573" marR="83573"/>
                </a:tc>
              </a:tr>
              <a:tr h="370840">
                <a:tc>
                  <a:txBody>
                    <a:bodyPr/>
                    <a:lstStyle/>
                    <a:p>
                      <a:pPr rtl="1"/>
                      <a:endParaRPr lang="ar-SA" dirty="0"/>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bl>
          </a:graphicData>
        </a:graphic>
      </p:graphicFrame>
    </p:spTree>
    <p:extLst>
      <p:ext uri="{BB962C8B-B14F-4D97-AF65-F5344CB8AC3E}">
        <p14:creationId xmlns:p14="http://schemas.microsoft.com/office/powerpoint/2010/main" val="1925559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السلام عليكم ورحمة الله وبركاته</a:t>
            </a:r>
            <a:endParaRPr lang="ar-SA" dirty="0"/>
          </a:p>
        </p:txBody>
      </p:sp>
      <p:sp>
        <p:nvSpPr>
          <p:cNvPr id="3" name="عنوان فرعي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58066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اثر البرنامج على المستوى التحصيلي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899456944"/>
              </p:ext>
            </p:extLst>
          </p:nvPr>
        </p:nvGraphicFramePr>
        <p:xfrm>
          <a:off x="822321" y="1100138"/>
          <a:ext cx="7521579" cy="4333240"/>
        </p:xfrm>
        <a:graphic>
          <a:graphicData uri="http://schemas.openxmlformats.org/drawingml/2006/table">
            <a:tbl>
              <a:tblPr rtl="1" firstRow="1" bandRow="1">
                <a:tableStyleId>{5C22544A-7EE6-4342-B048-85BDC9FD1C3A}</a:tableStyleId>
              </a:tblPr>
              <a:tblGrid>
                <a:gridCol w="835731"/>
                <a:gridCol w="835731"/>
                <a:gridCol w="835731"/>
                <a:gridCol w="835731"/>
                <a:gridCol w="835731"/>
                <a:gridCol w="835731"/>
                <a:gridCol w="835731"/>
                <a:gridCol w="835731"/>
                <a:gridCol w="835731"/>
              </a:tblGrid>
              <a:tr h="370840">
                <a:tc>
                  <a:txBody>
                    <a:bodyPr/>
                    <a:lstStyle/>
                    <a:p>
                      <a:pPr rtl="1"/>
                      <a:r>
                        <a:rPr lang="ar-SA" dirty="0" smtClean="0"/>
                        <a:t>عدد طلاب المرحلة الاولى من البرنامج</a:t>
                      </a:r>
                      <a:endParaRPr lang="ar-SA" dirty="0"/>
                    </a:p>
                  </a:txBody>
                  <a:tcPr marL="83573" marR="83573"/>
                </a:tc>
                <a:tc>
                  <a:txBody>
                    <a:bodyPr/>
                    <a:lstStyle/>
                    <a:p>
                      <a:pPr rtl="1"/>
                      <a:r>
                        <a:rPr lang="ar-SA" dirty="0" smtClean="0"/>
                        <a:t>الاثر التحصيلي</a:t>
                      </a:r>
                      <a:endParaRPr lang="ar-SA" dirty="0"/>
                    </a:p>
                  </a:txBody>
                  <a:tcPr marL="83573" marR="83573"/>
                </a:tc>
                <a:tc>
                  <a:txBody>
                    <a:bodyPr/>
                    <a:lstStyle/>
                    <a:p>
                      <a:pPr rtl="1"/>
                      <a:r>
                        <a:rPr lang="ar-SA" dirty="0" smtClean="0"/>
                        <a:t>العدد بعد البرنامج </a:t>
                      </a:r>
                      <a:endParaRPr lang="ar-SA" dirty="0"/>
                    </a:p>
                  </a:txBody>
                  <a:tcPr marL="83573" marR="83573"/>
                </a:tc>
                <a:tc>
                  <a:txBody>
                    <a:bodyPr/>
                    <a:lstStyle/>
                    <a:p>
                      <a:pPr rtl="1"/>
                      <a:r>
                        <a:rPr lang="ar-SA" dirty="0" smtClean="0"/>
                        <a:t>عدد طلاب المرحلة الثانية من البرنامج </a:t>
                      </a:r>
                      <a:endParaRPr lang="ar-SA" dirty="0"/>
                    </a:p>
                  </a:txBody>
                  <a:tcPr marL="83573" marR="83573"/>
                </a:tc>
                <a:tc>
                  <a:txBody>
                    <a:bodyPr/>
                    <a:lstStyle/>
                    <a:p>
                      <a:pPr rtl="1"/>
                      <a:r>
                        <a:rPr lang="ar-SA" dirty="0" smtClean="0"/>
                        <a:t>الاثر التحصيلي </a:t>
                      </a:r>
                      <a:endParaRPr lang="ar-SA" dirty="0"/>
                    </a:p>
                  </a:txBody>
                  <a:tcPr marL="83573" marR="83573"/>
                </a:tc>
                <a:tc>
                  <a:txBody>
                    <a:bodyPr/>
                    <a:lstStyle/>
                    <a:p>
                      <a:pPr rtl="1"/>
                      <a:r>
                        <a:rPr lang="ar-SA" dirty="0" smtClean="0"/>
                        <a:t>العدد بعد</a:t>
                      </a:r>
                      <a:r>
                        <a:rPr lang="ar-SA" baseline="0" dirty="0" smtClean="0"/>
                        <a:t> البرنامج</a:t>
                      </a:r>
                      <a:endParaRPr lang="ar-SA" dirty="0"/>
                    </a:p>
                  </a:txBody>
                  <a:tcPr marL="83573" marR="83573"/>
                </a:tc>
                <a:tc>
                  <a:txBody>
                    <a:bodyPr/>
                    <a:lstStyle/>
                    <a:p>
                      <a:pPr rtl="1"/>
                      <a:r>
                        <a:rPr lang="ar-SA" dirty="0" smtClean="0"/>
                        <a:t>عدد طلاب المرحلة الثالثة من البرنامج </a:t>
                      </a:r>
                      <a:endParaRPr lang="ar-SA" dirty="0"/>
                    </a:p>
                  </a:txBody>
                  <a:tcPr marL="83573" marR="83573"/>
                </a:tc>
                <a:tc>
                  <a:txBody>
                    <a:bodyPr/>
                    <a:lstStyle/>
                    <a:p>
                      <a:pPr rtl="1"/>
                      <a:r>
                        <a:rPr lang="ar-SA" dirty="0" smtClean="0"/>
                        <a:t>الاثر التحصيلي </a:t>
                      </a:r>
                      <a:endParaRPr lang="ar-SA" dirty="0"/>
                    </a:p>
                  </a:txBody>
                  <a:tcPr marL="83573" marR="83573"/>
                </a:tc>
                <a:tc>
                  <a:txBody>
                    <a:bodyPr/>
                    <a:lstStyle/>
                    <a:p>
                      <a:pPr rtl="1"/>
                      <a:r>
                        <a:rPr lang="ar-SA" dirty="0" smtClean="0"/>
                        <a:t>العدد بعد البرنامج</a:t>
                      </a:r>
                      <a:endParaRPr lang="ar-SA" dirty="0"/>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bl>
          </a:graphicData>
        </a:graphic>
      </p:graphicFrame>
    </p:spTree>
    <p:extLst>
      <p:ext uri="{BB962C8B-B14F-4D97-AF65-F5344CB8AC3E}">
        <p14:creationId xmlns:p14="http://schemas.microsoft.com/office/powerpoint/2010/main" val="3925150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خطة تنفيذ برنامج علاجي فردي</a:t>
            </a:r>
            <a:endParaRPr lang="ar-SA" dirty="0"/>
          </a:p>
        </p:txBody>
      </p:sp>
      <p:sp>
        <p:nvSpPr>
          <p:cNvPr id="3" name="عنصر نائب للمحتوى 2"/>
          <p:cNvSpPr>
            <a:spLocks noGrp="1"/>
          </p:cNvSpPr>
          <p:nvPr>
            <p:ph idx="1"/>
          </p:nvPr>
        </p:nvSpPr>
        <p:spPr/>
        <p:txBody>
          <a:bodyPr/>
          <a:lstStyle/>
          <a:p>
            <a:r>
              <a:rPr lang="ar-SA" dirty="0" smtClean="0"/>
              <a:t>المدرسة                       المرحلة</a:t>
            </a:r>
          </a:p>
          <a:p>
            <a:r>
              <a:rPr lang="ar-SA" dirty="0" smtClean="0"/>
              <a:t>اسم التلميذة                    الصف        المادة</a:t>
            </a:r>
          </a:p>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810867990"/>
              </p:ext>
            </p:extLst>
          </p:nvPr>
        </p:nvGraphicFramePr>
        <p:xfrm>
          <a:off x="1763688" y="3068960"/>
          <a:ext cx="6096000" cy="259588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rtl="1"/>
                      <a:r>
                        <a:rPr lang="ar-SA" dirty="0" smtClean="0"/>
                        <a:t>المهارة التي لم يتقنها التلميذ</a:t>
                      </a:r>
                      <a:endParaRPr lang="ar-SA" dirty="0"/>
                    </a:p>
                  </a:txBody>
                  <a:tcPr/>
                </a:tc>
                <a:tc>
                  <a:txBody>
                    <a:bodyPr/>
                    <a:lstStyle/>
                    <a:p>
                      <a:pPr rtl="1"/>
                      <a:r>
                        <a:rPr lang="ar-SA" dirty="0" smtClean="0"/>
                        <a:t>المعيار الذي لم يحققه التلميذ</a:t>
                      </a:r>
                      <a:endParaRPr lang="ar-SA" dirty="0"/>
                    </a:p>
                  </a:txBody>
                  <a:tcPr/>
                </a:tc>
              </a:tr>
              <a:tr h="370840">
                <a:tc>
                  <a:txBody>
                    <a:bodyPr/>
                    <a:lstStyle/>
                    <a:p>
                      <a:pPr rtl="1"/>
                      <a:r>
                        <a:rPr lang="ar-SA" dirty="0" smtClean="0"/>
                        <a:t>اساليب العلاج المقترحة</a:t>
                      </a:r>
                      <a:endParaRPr lang="ar-SA" dirty="0"/>
                    </a:p>
                  </a:txBody>
                  <a:tcPr/>
                </a:tc>
                <a:tc>
                  <a:txBody>
                    <a:bodyPr/>
                    <a:lstStyle/>
                    <a:p>
                      <a:pPr rtl="1"/>
                      <a:endParaRPr lang="ar-SA"/>
                    </a:p>
                  </a:txBody>
                  <a:tcPr/>
                </a:tc>
              </a:tr>
              <a:tr h="370840">
                <a:tc>
                  <a:txBody>
                    <a:bodyPr/>
                    <a:lstStyle/>
                    <a:p>
                      <a:pPr rtl="1"/>
                      <a:r>
                        <a:rPr lang="ar-SA" dirty="0" smtClean="0"/>
                        <a:t>الوسائل المستخدمة في تنفيذ البرنامج</a:t>
                      </a:r>
                      <a:endParaRPr lang="ar-SA" dirty="0"/>
                    </a:p>
                  </a:txBody>
                  <a:tcPr/>
                </a:tc>
                <a:tc>
                  <a:txBody>
                    <a:bodyPr/>
                    <a:lstStyle/>
                    <a:p>
                      <a:pPr rtl="1"/>
                      <a:endParaRPr lang="ar-SA"/>
                    </a:p>
                  </a:txBody>
                  <a:tcPr/>
                </a:tc>
              </a:tr>
              <a:tr h="370840">
                <a:tc>
                  <a:txBody>
                    <a:bodyPr/>
                    <a:lstStyle/>
                    <a:p>
                      <a:pPr rtl="1"/>
                      <a:r>
                        <a:rPr lang="ar-SA" dirty="0" smtClean="0"/>
                        <a:t>أوقات التنفيذ</a:t>
                      </a:r>
                      <a:endParaRPr lang="ar-SA" dirty="0"/>
                    </a:p>
                  </a:txBody>
                  <a:tcPr/>
                </a:tc>
                <a:tc>
                  <a:txBody>
                    <a:bodyPr/>
                    <a:lstStyle/>
                    <a:p>
                      <a:pPr rtl="1"/>
                      <a:endParaRPr lang="ar-SA"/>
                    </a:p>
                  </a:txBody>
                  <a:tcPr/>
                </a:tc>
              </a:tr>
              <a:tr h="370840">
                <a:tc>
                  <a:txBody>
                    <a:bodyPr/>
                    <a:lstStyle/>
                    <a:p>
                      <a:pPr rtl="1"/>
                      <a:r>
                        <a:rPr lang="ar-SA" dirty="0" smtClean="0"/>
                        <a:t>مكان التنفيذ </a:t>
                      </a:r>
                      <a:endParaRPr lang="ar-SA" dirty="0"/>
                    </a:p>
                  </a:txBody>
                  <a:tcPr/>
                </a:tc>
                <a:tc>
                  <a:txBody>
                    <a:bodyPr/>
                    <a:lstStyle/>
                    <a:p>
                      <a:pPr rtl="1"/>
                      <a:endParaRPr lang="ar-SA"/>
                    </a:p>
                  </a:txBody>
                  <a:tcPr/>
                </a:tc>
              </a:tr>
              <a:tr h="370840">
                <a:tc>
                  <a:txBody>
                    <a:bodyPr/>
                    <a:lstStyle/>
                    <a:p>
                      <a:pPr rtl="1"/>
                      <a:r>
                        <a:rPr lang="ar-SA" dirty="0" smtClean="0"/>
                        <a:t>دور ولي أمر التلميذ في تنفيذ البرنامج </a:t>
                      </a:r>
                      <a:endParaRPr lang="ar-SA" dirty="0"/>
                    </a:p>
                  </a:txBody>
                  <a:tcPr/>
                </a:tc>
                <a:tc>
                  <a:txBody>
                    <a:bodyPr/>
                    <a:lstStyle/>
                    <a:p>
                      <a:pPr rtl="1"/>
                      <a:endParaRPr lang="ar-SA"/>
                    </a:p>
                  </a:txBody>
                  <a:tcPr/>
                </a:tc>
              </a:tr>
              <a:tr h="370840">
                <a:tc>
                  <a:txBody>
                    <a:bodyPr/>
                    <a:lstStyle/>
                    <a:p>
                      <a:pPr rtl="1"/>
                      <a:r>
                        <a:rPr lang="ar-SA" dirty="0" smtClean="0"/>
                        <a:t>ولي لمر الطالبة</a:t>
                      </a:r>
                      <a:endParaRPr lang="ar-SA" dirty="0"/>
                    </a:p>
                  </a:txBody>
                  <a:tcPr/>
                </a:tc>
                <a:tc>
                  <a:txBody>
                    <a:bodyPr/>
                    <a:lstStyle/>
                    <a:p>
                      <a:pPr rtl="1"/>
                      <a:endParaRPr lang="ar-SA" dirty="0"/>
                    </a:p>
                  </a:txBody>
                  <a:tcPr/>
                </a:tc>
              </a:tr>
            </a:tbl>
          </a:graphicData>
        </a:graphic>
      </p:graphicFrame>
    </p:spTree>
    <p:extLst>
      <p:ext uri="{BB962C8B-B14F-4D97-AF65-F5344CB8AC3E}">
        <p14:creationId xmlns:p14="http://schemas.microsoft.com/office/powerpoint/2010/main" val="30221331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تقرير البرنامج العلاجي الفردي</a:t>
            </a:r>
            <a:endParaRPr lang="ar-SA" dirty="0"/>
          </a:p>
        </p:txBody>
      </p:sp>
      <p:sp>
        <p:nvSpPr>
          <p:cNvPr id="3" name="عنصر نائب للمحتوى 2"/>
          <p:cNvSpPr>
            <a:spLocks noGrp="1"/>
          </p:cNvSpPr>
          <p:nvPr>
            <p:ph idx="1"/>
          </p:nvPr>
        </p:nvSpPr>
        <p:spPr/>
        <p:txBody>
          <a:bodyPr/>
          <a:lstStyle/>
          <a:p>
            <a:r>
              <a:rPr lang="ar-SA" dirty="0" smtClean="0"/>
              <a:t>المدرسة  المرحلة    اليوم       اسم التلميذ  الصف   المادة</a:t>
            </a:r>
          </a:p>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3291993849"/>
              </p:ext>
            </p:extLst>
          </p:nvPr>
        </p:nvGraphicFramePr>
        <p:xfrm>
          <a:off x="1547664" y="2564904"/>
          <a:ext cx="6096000" cy="185420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rtl="1"/>
                      <a:r>
                        <a:rPr lang="ar-SA" dirty="0" smtClean="0"/>
                        <a:t>المهارة التي نفذ فيها البرنامج </a:t>
                      </a:r>
                      <a:endParaRPr lang="ar-SA" dirty="0"/>
                    </a:p>
                  </a:txBody>
                  <a:tcPr/>
                </a:tc>
                <a:tc>
                  <a:txBody>
                    <a:bodyPr/>
                    <a:lstStyle/>
                    <a:p>
                      <a:pPr rtl="1"/>
                      <a:r>
                        <a:rPr lang="ar-SA" dirty="0" smtClean="0"/>
                        <a:t> المعيار الذي لم يحققه التلميذ</a:t>
                      </a:r>
                      <a:endParaRPr lang="ar-SA" dirty="0"/>
                    </a:p>
                  </a:txBody>
                  <a:tcPr/>
                </a:tc>
              </a:tr>
              <a:tr h="370840">
                <a:tc>
                  <a:txBody>
                    <a:bodyPr/>
                    <a:lstStyle/>
                    <a:p>
                      <a:pPr rtl="1"/>
                      <a:r>
                        <a:rPr lang="ar-SA" dirty="0" smtClean="0"/>
                        <a:t>النتائج </a:t>
                      </a:r>
                      <a:endParaRPr lang="ar-SA" dirty="0"/>
                    </a:p>
                  </a:txBody>
                  <a:tcPr/>
                </a:tc>
                <a:tc>
                  <a:txBody>
                    <a:bodyPr/>
                    <a:lstStyle/>
                    <a:p>
                      <a:pPr rtl="1"/>
                      <a:endParaRPr lang="ar-SA"/>
                    </a:p>
                  </a:txBody>
                  <a:tcPr/>
                </a:tc>
              </a:tr>
              <a:tr h="370840">
                <a:tc>
                  <a:txBody>
                    <a:bodyPr/>
                    <a:lstStyle/>
                    <a:p>
                      <a:pPr rtl="1"/>
                      <a:r>
                        <a:rPr lang="ar-SA" dirty="0" err="1" smtClean="0"/>
                        <a:t>التوصيلت</a:t>
                      </a:r>
                      <a:r>
                        <a:rPr lang="ar-SA" baseline="0" dirty="0" smtClean="0"/>
                        <a:t> </a:t>
                      </a:r>
                      <a:endParaRPr lang="ar-SA" dirty="0"/>
                    </a:p>
                  </a:txBody>
                  <a:tcPr/>
                </a:tc>
                <a:tc>
                  <a:txBody>
                    <a:bodyPr/>
                    <a:lstStyle/>
                    <a:p>
                      <a:pPr rtl="1"/>
                      <a:endParaRPr lang="ar-SA"/>
                    </a:p>
                  </a:txBody>
                  <a:tcPr/>
                </a:tc>
              </a:tr>
              <a:tr h="370840">
                <a:tc>
                  <a:txBody>
                    <a:bodyPr/>
                    <a:lstStyle/>
                    <a:p>
                      <a:pPr rtl="1"/>
                      <a:r>
                        <a:rPr lang="ar-SA" dirty="0" smtClean="0"/>
                        <a:t>اسم معدة التقرير</a:t>
                      </a:r>
                      <a:endParaRPr lang="ar-SA" dirty="0"/>
                    </a:p>
                  </a:txBody>
                  <a:tcPr/>
                </a:tc>
                <a:tc>
                  <a:txBody>
                    <a:bodyPr/>
                    <a:lstStyle/>
                    <a:p>
                      <a:pPr rtl="1"/>
                      <a:endParaRPr lang="ar-SA" dirty="0"/>
                    </a:p>
                  </a:txBody>
                  <a:tcPr/>
                </a:tc>
              </a:tr>
              <a:tr h="370840">
                <a:tc>
                  <a:txBody>
                    <a:bodyPr/>
                    <a:lstStyle/>
                    <a:p>
                      <a:pPr rtl="1"/>
                      <a:r>
                        <a:rPr lang="ar-SA" dirty="0" smtClean="0"/>
                        <a:t>قائدة المدرسة</a:t>
                      </a:r>
                      <a:endParaRPr lang="ar-SA" dirty="0"/>
                    </a:p>
                  </a:txBody>
                  <a:tcPr/>
                </a:tc>
                <a:tc>
                  <a:txBody>
                    <a:bodyPr/>
                    <a:lstStyle/>
                    <a:p>
                      <a:pPr rtl="1"/>
                      <a:endParaRPr lang="ar-SA" dirty="0"/>
                    </a:p>
                  </a:txBody>
                  <a:tcPr/>
                </a:tc>
              </a:tr>
            </a:tbl>
          </a:graphicData>
        </a:graphic>
      </p:graphicFrame>
    </p:spTree>
    <p:extLst>
      <p:ext uri="{BB962C8B-B14F-4D97-AF65-F5344CB8AC3E}">
        <p14:creationId xmlns:p14="http://schemas.microsoft.com/office/powerpoint/2010/main" val="3496061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خطة تنفيذ برنامج علاجي جماعي</a:t>
            </a:r>
            <a:endParaRPr lang="ar-SA" dirty="0"/>
          </a:p>
        </p:txBody>
      </p:sp>
      <p:sp>
        <p:nvSpPr>
          <p:cNvPr id="3" name="عنصر نائب للمحتوى 2"/>
          <p:cNvSpPr>
            <a:spLocks noGrp="1"/>
          </p:cNvSpPr>
          <p:nvPr>
            <p:ph idx="1"/>
          </p:nvPr>
        </p:nvSpPr>
        <p:spPr/>
        <p:txBody>
          <a:bodyPr/>
          <a:lstStyle/>
          <a:p>
            <a:r>
              <a:rPr lang="ar-SA" dirty="0" smtClean="0"/>
              <a:t>المدرسة                                المرحلة</a:t>
            </a:r>
          </a:p>
          <a:p>
            <a:endParaRPr lang="ar-SA" dirty="0"/>
          </a:p>
        </p:txBody>
      </p:sp>
      <p:graphicFrame>
        <p:nvGraphicFramePr>
          <p:cNvPr id="5" name="جدول 4"/>
          <p:cNvGraphicFramePr>
            <a:graphicFrameLocks noGrp="1"/>
          </p:cNvGraphicFramePr>
          <p:nvPr>
            <p:extLst>
              <p:ext uri="{D42A27DB-BD31-4B8C-83A1-F6EECF244321}">
                <p14:modId xmlns:p14="http://schemas.microsoft.com/office/powerpoint/2010/main" val="1382560991"/>
              </p:ext>
            </p:extLst>
          </p:nvPr>
        </p:nvGraphicFramePr>
        <p:xfrm>
          <a:off x="1763688" y="2204864"/>
          <a:ext cx="6096000" cy="3505200"/>
        </p:xfrm>
        <a:graphic>
          <a:graphicData uri="http://schemas.openxmlformats.org/drawingml/2006/table">
            <a:tbl>
              <a:tblPr rtl="1" firstRow="1" bandRow="1">
                <a:tableStyleId>{5C22544A-7EE6-4342-B048-85BDC9FD1C3A}</a:tableStyleId>
              </a:tblPr>
              <a:tblGrid>
                <a:gridCol w="1524000"/>
                <a:gridCol w="1524000"/>
                <a:gridCol w="1524000"/>
                <a:gridCol w="1524000"/>
              </a:tblGrid>
              <a:tr h="370840">
                <a:tc gridSpan="2">
                  <a:txBody>
                    <a:bodyPr/>
                    <a:lstStyle/>
                    <a:p>
                      <a:pPr rtl="1"/>
                      <a:r>
                        <a:rPr lang="ar-SA" dirty="0" smtClean="0"/>
                        <a:t>المهارة التي لم يتقنها التلميذ</a:t>
                      </a:r>
                      <a:endParaRPr lang="ar-SA" dirty="0"/>
                    </a:p>
                    <a:p>
                      <a:pPr rtl="1"/>
                      <a:r>
                        <a:rPr lang="ar-SA" dirty="0" smtClean="0"/>
                        <a:t>م</a:t>
                      </a:r>
                      <a:endParaRPr lang="ar-SA" dirty="0"/>
                    </a:p>
                  </a:txBody>
                  <a:tcPr/>
                </a:tc>
                <a:tc hMerge="1">
                  <a:txBody>
                    <a:bodyPr/>
                    <a:lstStyle/>
                    <a:p>
                      <a:pPr rtl="1"/>
                      <a:endParaRPr lang="ar-SA" dirty="0"/>
                    </a:p>
                  </a:txBody>
                  <a:tcPr/>
                </a:tc>
                <a:tc>
                  <a:txBody>
                    <a:bodyPr/>
                    <a:lstStyle/>
                    <a:p>
                      <a:pPr rtl="1"/>
                      <a:r>
                        <a:rPr lang="ar-SA" dirty="0" smtClean="0"/>
                        <a:t>المعيار الذي لم يتحقق</a:t>
                      </a:r>
                      <a:endParaRPr lang="ar-SA" dirty="0"/>
                    </a:p>
                  </a:txBody>
                  <a:tcPr/>
                </a:tc>
                <a:tc>
                  <a:txBody>
                    <a:bodyPr/>
                    <a:lstStyle/>
                    <a:p>
                      <a:pPr rtl="1"/>
                      <a:endParaRPr lang="ar-SA" dirty="0"/>
                    </a:p>
                  </a:txBody>
                  <a:tcPr/>
                </a:tc>
              </a:tr>
              <a:tr h="370840">
                <a:tc>
                  <a:txBody>
                    <a:bodyPr/>
                    <a:lstStyle/>
                    <a:p>
                      <a:pPr rtl="1"/>
                      <a:endParaRPr lang="ar-SA"/>
                    </a:p>
                  </a:txBody>
                  <a:tcPr/>
                </a:tc>
                <a:tc>
                  <a:txBody>
                    <a:bodyPr/>
                    <a:lstStyle/>
                    <a:p>
                      <a:pPr rtl="1"/>
                      <a:r>
                        <a:rPr lang="ar-SA" dirty="0" smtClean="0"/>
                        <a:t>م</a:t>
                      </a:r>
                      <a:endParaRPr lang="ar-SA" dirty="0"/>
                    </a:p>
                  </a:txBody>
                  <a:tcPr/>
                </a:tc>
                <a:tc>
                  <a:txBody>
                    <a:bodyPr/>
                    <a:lstStyle/>
                    <a:p>
                      <a:pPr rtl="1"/>
                      <a:r>
                        <a:rPr lang="ar-SA" dirty="0" smtClean="0"/>
                        <a:t>اسم الطالب </a:t>
                      </a:r>
                      <a:endParaRPr lang="ar-SA" dirty="0"/>
                    </a:p>
                  </a:txBody>
                  <a:tcPr/>
                </a:tc>
                <a:tc>
                  <a:txBody>
                    <a:bodyPr/>
                    <a:lstStyle/>
                    <a:p>
                      <a:pPr rtl="1"/>
                      <a:r>
                        <a:rPr lang="ar-SA" dirty="0" smtClean="0"/>
                        <a:t>الصف</a:t>
                      </a:r>
                      <a:endParaRPr lang="ar-SA" dirty="0"/>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r>
                        <a:rPr lang="ar-SA" dirty="0" smtClean="0"/>
                        <a:t>اساليب العلاج المقترحة </a:t>
                      </a:r>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bl>
          </a:graphicData>
        </a:graphic>
      </p:graphicFrame>
    </p:spTree>
    <p:extLst>
      <p:ext uri="{BB962C8B-B14F-4D97-AF65-F5344CB8AC3E}">
        <p14:creationId xmlns:p14="http://schemas.microsoft.com/office/powerpoint/2010/main" val="3793498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تقرير البرنامج العلاجي الجماعي </a:t>
            </a:r>
            <a:endParaRPr lang="ar-SA" dirty="0"/>
          </a:p>
        </p:txBody>
      </p:sp>
      <p:sp>
        <p:nvSpPr>
          <p:cNvPr id="3" name="عنصر نائب للمحتوى 2"/>
          <p:cNvSpPr>
            <a:spLocks noGrp="1"/>
          </p:cNvSpPr>
          <p:nvPr>
            <p:ph idx="1"/>
          </p:nvPr>
        </p:nvSpPr>
        <p:spPr/>
        <p:txBody>
          <a:bodyPr/>
          <a:lstStyle/>
          <a:p>
            <a:r>
              <a:rPr lang="ar-SA" dirty="0" smtClean="0"/>
              <a:t>المدرسة       المرحلة     اليوم        التاريخ  </a:t>
            </a:r>
          </a:p>
          <a:p>
            <a:endParaRPr lang="ar-SA" dirty="0"/>
          </a:p>
        </p:txBody>
      </p:sp>
      <p:graphicFrame>
        <p:nvGraphicFramePr>
          <p:cNvPr id="5" name="جدول 4"/>
          <p:cNvGraphicFramePr>
            <a:graphicFrameLocks noGrp="1"/>
          </p:cNvGraphicFramePr>
          <p:nvPr>
            <p:extLst>
              <p:ext uri="{D42A27DB-BD31-4B8C-83A1-F6EECF244321}">
                <p14:modId xmlns:p14="http://schemas.microsoft.com/office/powerpoint/2010/main" val="1982632303"/>
              </p:ext>
            </p:extLst>
          </p:nvPr>
        </p:nvGraphicFramePr>
        <p:xfrm>
          <a:off x="1619672" y="2348880"/>
          <a:ext cx="6096000" cy="3957320"/>
        </p:xfrm>
        <a:graphic>
          <a:graphicData uri="http://schemas.openxmlformats.org/drawingml/2006/table">
            <a:tbl>
              <a:tblPr rtl="1" firstRow="1" bandRow="1">
                <a:tableStyleId>{5C22544A-7EE6-4342-B048-85BDC9FD1C3A}</a:tableStyleId>
              </a:tblPr>
              <a:tblGrid>
                <a:gridCol w="1524000"/>
                <a:gridCol w="1524000"/>
                <a:gridCol w="1524000"/>
                <a:gridCol w="1524000"/>
              </a:tblGrid>
              <a:tr h="370840">
                <a:tc>
                  <a:txBody>
                    <a:bodyPr/>
                    <a:lstStyle/>
                    <a:p>
                      <a:pPr rtl="1"/>
                      <a:r>
                        <a:rPr lang="ar-SA" dirty="0" smtClean="0"/>
                        <a:t>المادة </a:t>
                      </a:r>
                      <a:endParaRPr lang="ar-SA" dirty="0"/>
                    </a:p>
                  </a:txBody>
                  <a:tcPr/>
                </a:tc>
                <a:tc>
                  <a:txBody>
                    <a:bodyPr/>
                    <a:lstStyle/>
                    <a:p>
                      <a:pPr rtl="1"/>
                      <a:endParaRPr lang="ar-SA"/>
                    </a:p>
                  </a:txBody>
                  <a:tcPr/>
                </a:tc>
                <a:tc>
                  <a:txBody>
                    <a:bodyPr/>
                    <a:lstStyle/>
                    <a:p>
                      <a:pPr rtl="1"/>
                      <a:r>
                        <a:rPr lang="ar-SA" dirty="0" smtClean="0"/>
                        <a:t>الصف</a:t>
                      </a:r>
                      <a:endParaRPr lang="ar-SA" dirty="0"/>
                    </a:p>
                  </a:txBody>
                  <a:tcPr/>
                </a:tc>
                <a:tc>
                  <a:txBody>
                    <a:bodyPr/>
                    <a:lstStyle/>
                    <a:p>
                      <a:pPr rtl="1"/>
                      <a:endParaRPr lang="ar-SA"/>
                    </a:p>
                  </a:txBody>
                  <a:tcPr/>
                </a:tc>
              </a:tr>
              <a:tr h="370840">
                <a:tc>
                  <a:txBody>
                    <a:bodyPr/>
                    <a:lstStyle/>
                    <a:p>
                      <a:pPr rtl="1"/>
                      <a:r>
                        <a:rPr lang="ar-SA" dirty="0" smtClean="0"/>
                        <a:t>المهارة التي نفذ فيها البرنامج </a:t>
                      </a:r>
                      <a:endParaRPr lang="ar-SA" dirty="0"/>
                    </a:p>
                  </a:txBody>
                  <a:tcPr/>
                </a:tc>
                <a:tc>
                  <a:txBody>
                    <a:bodyPr/>
                    <a:lstStyle/>
                    <a:p>
                      <a:pPr rtl="1"/>
                      <a:endParaRPr lang="ar-SA"/>
                    </a:p>
                  </a:txBody>
                  <a:tcPr/>
                </a:tc>
                <a:tc>
                  <a:txBody>
                    <a:bodyPr/>
                    <a:lstStyle/>
                    <a:p>
                      <a:pPr rtl="1"/>
                      <a:r>
                        <a:rPr lang="ar-SA" dirty="0" smtClean="0"/>
                        <a:t>المعيار الذي نفذ فيه البرنامج</a:t>
                      </a:r>
                      <a:endParaRPr lang="ar-SA" dirty="0"/>
                    </a:p>
                  </a:txBody>
                  <a:tcPr/>
                </a:tc>
                <a:tc>
                  <a:txBody>
                    <a:bodyPr/>
                    <a:lstStyle/>
                    <a:p>
                      <a:pPr rtl="1"/>
                      <a:endParaRPr lang="ar-SA"/>
                    </a:p>
                  </a:txBody>
                  <a:tcPr/>
                </a:tc>
              </a:tr>
              <a:tr h="370840">
                <a:tc>
                  <a:txBody>
                    <a:bodyPr/>
                    <a:lstStyle/>
                    <a:p>
                      <a:pPr rtl="1"/>
                      <a:r>
                        <a:rPr lang="ar-SA" dirty="0" err="1" smtClean="0"/>
                        <a:t>اسملء</a:t>
                      </a:r>
                      <a:r>
                        <a:rPr lang="ar-SA" dirty="0" smtClean="0"/>
                        <a:t> التلاميذ الذين نفذوا المهارة او التلاميذ الذي اتقنوا المعيار</a:t>
                      </a:r>
                      <a:endParaRPr lang="ar-SA" dirty="0"/>
                    </a:p>
                  </a:txBody>
                  <a:tcPr/>
                </a:tc>
                <a:tc>
                  <a:txBody>
                    <a:bodyPr/>
                    <a:lstStyle/>
                    <a:p>
                      <a:pPr rtl="1"/>
                      <a:endParaRPr lang="ar-SA"/>
                    </a:p>
                  </a:txBody>
                  <a:tcPr/>
                </a:tc>
                <a:tc>
                  <a:txBody>
                    <a:bodyPr/>
                    <a:lstStyle/>
                    <a:p>
                      <a:pPr rtl="1"/>
                      <a:r>
                        <a:rPr lang="ar-SA" dirty="0" smtClean="0"/>
                        <a:t>اسماء التلاميذ الذين لم يتقنوا المهارة او التلاميذ الذين لم يتقنوا المعيار</a:t>
                      </a:r>
                      <a:endParaRPr lang="ar-SA" dirty="0"/>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r>
                        <a:rPr lang="ar-SA" dirty="0" smtClean="0"/>
                        <a:t>التوصيات</a:t>
                      </a:r>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r>
                        <a:rPr lang="ar-SA" dirty="0" smtClean="0"/>
                        <a:t>اسم معدة التقرير</a:t>
                      </a:r>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bl>
          </a:graphicData>
        </a:graphic>
      </p:graphicFrame>
    </p:spTree>
    <p:extLst>
      <p:ext uri="{BB962C8B-B14F-4D97-AF65-F5344CB8AC3E}">
        <p14:creationId xmlns:p14="http://schemas.microsoft.com/office/powerpoint/2010/main" val="910243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الاختبارات القبلية والبعدية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88790341"/>
              </p:ext>
            </p:extLst>
          </p:nvPr>
        </p:nvGraphicFramePr>
        <p:xfrm>
          <a:off x="822323" y="1100138"/>
          <a:ext cx="7521577" cy="2494280"/>
        </p:xfrm>
        <a:graphic>
          <a:graphicData uri="http://schemas.openxmlformats.org/drawingml/2006/table">
            <a:tbl>
              <a:tblPr rtl="1" firstRow="1" bandRow="1">
                <a:tableStyleId>{5C22544A-7EE6-4342-B048-85BDC9FD1C3A}</a:tableStyleId>
              </a:tblPr>
              <a:tblGrid>
                <a:gridCol w="1074511"/>
                <a:gridCol w="1074511"/>
                <a:gridCol w="1074511"/>
                <a:gridCol w="1074511"/>
                <a:gridCol w="1074511"/>
                <a:gridCol w="1074511"/>
                <a:gridCol w="1074511"/>
              </a:tblGrid>
              <a:tr h="370840">
                <a:tc>
                  <a:txBody>
                    <a:bodyPr/>
                    <a:lstStyle/>
                    <a:p>
                      <a:pPr rtl="1"/>
                      <a:r>
                        <a:rPr lang="ar-SA" dirty="0" smtClean="0"/>
                        <a:t>الصف </a:t>
                      </a:r>
                      <a:endParaRPr lang="ar-SA" dirty="0"/>
                    </a:p>
                  </a:txBody>
                  <a:tcPr marL="83573" marR="83573"/>
                </a:tc>
                <a:tc>
                  <a:txBody>
                    <a:bodyPr/>
                    <a:lstStyle/>
                    <a:p>
                      <a:pPr rtl="1"/>
                      <a:r>
                        <a:rPr lang="ar-SA" dirty="0" smtClean="0"/>
                        <a:t>العدد</a:t>
                      </a:r>
                      <a:endParaRPr lang="ar-SA" dirty="0"/>
                    </a:p>
                  </a:txBody>
                  <a:tcPr marL="83573" marR="83573"/>
                </a:tc>
                <a:tc>
                  <a:txBody>
                    <a:bodyPr/>
                    <a:lstStyle/>
                    <a:p>
                      <a:pPr rtl="1"/>
                      <a:r>
                        <a:rPr lang="ar-SA" dirty="0" smtClean="0"/>
                        <a:t>اسماء الطالبات </a:t>
                      </a:r>
                      <a:endParaRPr lang="ar-SA" dirty="0"/>
                    </a:p>
                  </a:txBody>
                  <a:tcPr marL="83573" marR="83573"/>
                </a:tc>
                <a:tc>
                  <a:txBody>
                    <a:bodyPr/>
                    <a:lstStyle/>
                    <a:p>
                      <a:pPr rtl="1"/>
                      <a:r>
                        <a:rPr lang="ar-SA" dirty="0" smtClean="0"/>
                        <a:t>نوع المهارة </a:t>
                      </a:r>
                      <a:endParaRPr lang="ar-SA" dirty="0"/>
                    </a:p>
                  </a:txBody>
                  <a:tcPr marL="83573" marR="83573"/>
                </a:tc>
                <a:tc>
                  <a:txBody>
                    <a:bodyPr/>
                    <a:lstStyle/>
                    <a:p>
                      <a:pPr rtl="1"/>
                      <a:r>
                        <a:rPr lang="ar-SA" dirty="0" smtClean="0"/>
                        <a:t>القبلي </a:t>
                      </a:r>
                      <a:endParaRPr lang="ar-SA" dirty="0"/>
                    </a:p>
                  </a:txBody>
                  <a:tcPr marL="83573" marR="83573"/>
                </a:tc>
                <a:tc>
                  <a:txBody>
                    <a:bodyPr/>
                    <a:lstStyle/>
                    <a:p>
                      <a:pPr rtl="1"/>
                      <a:r>
                        <a:rPr lang="ar-SA" dirty="0" smtClean="0"/>
                        <a:t>الخطط العلاجية</a:t>
                      </a:r>
                      <a:endParaRPr lang="ar-SA" dirty="0"/>
                    </a:p>
                  </a:txBody>
                  <a:tcPr marL="83573" marR="83573"/>
                </a:tc>
                <a:tc>
                  <a:txBody>
                    <a:bodyPr/>
                    <a:lstStyle/>
                    <a:p>
                      <a:pPr rtl="1"/>
                      <a:r>
                        <a:rPr lang="ar-SA" dirty="0" smtClean="0"/>
                        <a:t>البعدي</a:t>
                      </a:r>
                      <a:endParaRPr lang="ar-SA" dirty="0"/>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r h="370840">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c>
                  <a:txBody>
                    <a:bodyPr/>
                    <a:lstStyle/>
                    <a:p>
                      <a:pPr rtl="1"/>
                      <a:endParaRPr lang="ar-SA"/>
                    </a:p>
                  </a:txBody>
                  <a:tcPr marL="83573" marR="83573"/>
                </a:tc>
              </a:tr>
            </a:tbl>
          </a:graphicData>
        </a:graphic>
      </p:graphicFrame>
    </p:spTree>
    <p:extLst>
      <p:ext uri="{BB962C8B-B14F-4D97-AF65-F5344CB8AC3E}">
        <p14:creationId xmlns:p14="http://schemas.microsoft.com/office/powerpoint/2010/main" val="5423932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خلفيات\99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4" name="مربع نص 3"/>
          <p:cNvSpPr txBox="1"/>
          <p:nvPr/>
        </p:nvSpPr>
        <p:spPr>
          <a:xfrm>
            <a:off x="642910" y="1357298"/>
            <a:ext cx="7572428" cy="2862322"/>
          </a:xfrm>
          <a:prstGeom prst="rect">
            <a:avLst/>
          </a:prstGeom>
          <a:noFill/>
        </p:spPr>
        <p:txBody>
          <a:bodyPr wrap="square" rtlCol="1">
            <a:spAutoFit/>
          </a:bodyPr>
          <a:lstStyle/>
          <a:p>
            <a:pPr algn="ctr"/>
            <a:r>
              <a:rPr lang="ar-SA" sz="6000" b="1" dirty="0" smtClean="0">
                <a:solidFill>
                  <a:schemeClr val="accent3">
                    <a:lumMod val="60000"/>
                    <a:lumOff val="40000"/>
                  </a:schemeClr>
                </a:solidFill>
              </a:rPr>
              <a:t>سبحانك اللهم وبحمدك أشهد أن لا إله إلا أنت استغفرك وأتوب إليك </a:t>
            </a:r>
            <a:endParaRPr lang="ar-SA" sz="6000" b="1" dirty="0">
              <a:solidFill>
                <a:schemeClr val="accent3">
                  <a:lumMod val="60000"/>
                  <a:lumOff val="40000"/>
                </a:schemeClr>
              </a:solidFill>
            </a:endParaRPr>
          </a:p>
        </p:txBody>
      </p:sp>
    </p:spTree>
    <p:extLst>
      <p:ext uri="{BB962C8B-B14F-4D97-AF65-F5344CB8AC3E}">
        <p14:creationId xmlns:p14="http://schemas.microsoft.com/office/powerpoint/2010/main" val="2874251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إعداد وتنفيذ</a:t>
            </a:r>
            <a:br>
              <a:rPr lang="ar-SA" dirty="0" smtClean="0"/>
            </a:br>
            <a:endParaRPr lang="ar-SA" dirty="0"/>
          </a:p>
        </p:txBody>
      </p:sp>
      <p:sp>
        <p:nvSpPr>
          <p:cNvPr id="3" name="عنصر نائب للمحتوى 2"/>
          <p:cNvSpPr>
            <a:spLocks noGrp="1"/>
          </p:cNvSpPr>
          <p:nvPr>
            <p:ph idx="1"/>
          </p:nvPr>
        </p:nvSpPr>
        <p:spPr/>
        <p:txBody>
          <a:bodyPr/>
          <a:lstStyle/>
          <a:p>
            <a:r>
              <a:rPr lang="ar-SA" dirty="0" smtClean="0"/>
              <a:t>المشرفتان بمكتب التربية والتعليم وسط جازان</a:t>
            </a:r>
          </a:p>
          <a:p>
            <a:r>
              <a:rPr lang="ar-SA" dirty="0" smtClean="0"/>
              <a:t>منيرة قادري ابراهيم</a:t>
            </a:r>
          </a:p>
          <a:p>
            <a:r>
              <a:rPr lang="ar-SA" dirty="0" smtClean="0"/>
              <a:t>نوال عبده مبروك </a:t>
            </a:r>
            <a:endParaRPr lang="ar-SA" dirty="0"/>
          </a:p>
        </p:txBody>
      </p:sp>
    </p:spTree>
    <p:extLst>
      <p:ext uri="{BB962C8B-B14F-4D97-AF65-F5344CB8AC3E}">
        <p14:creationId xmlns:p14="http://schemas.microsoft.com/office/powerpoint/2010/main" val="113694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SA" dirty="0" smtClean="0"/>
              <a:t>لهدف العام للبرنامج</a:t>
            </a:r>
            <a:br>
              <a:rPr lang="ar-SA" dirty="0" smtClean="0"/>
            </a:br>
            <a:r>
              <a:rPr lang="ar-SA" sz="3100" b="1" dirty="0" smtClean="0"/>
              <a:t>تطوير </a:t>
            </a:r>
            <a:r>
              <a:rPr lang="ar-SA" sz="3100" b="1" dirty="0"/>
              <a:t>المناهج واساليب التعليم </a:t>
            </a:r>
            <a:r>
              <a:rPr lang="ar-SA" sz="3100" b="1" dirty="0" smtClean="0"/>
              <a:t>والتقويم</a:t>
            </a:r>
            <a:r>
              <a:rPr lang="ar-SA" b="1" dirty="0" smtClean="0"/>
              <a:t/>
            </a:r>
            <a:br>
              <a:rPr lang="ar-SA" b="1" dirty="0" smtClean="0"/>
            </a:br>
            <a:r>
              <a:rPr lang="ar-SA" dirty="0" smtClean="0"/>
              <a:t> </a:t>
            </a:r>
            <a:endParaRPr lang="ar-SA" dirty="0"/>
          </a:p>
        </p:txBody>
      </p:sp>
      <p:sp>
        <p:nvSpPr>
          <p:cNvPr id="3" name="عنوان فرعي 2"/>
          <p:cNvSpPr>
            <a:spLocks noGrp="1"/>
          </p:cNvSpPr>
          <p:nvPr>
            <p:ph type="subTitle" idx="1"/>
          </p:nvPr>
        </p:nvSpPr>
        <p:spPr/>
        <p:txBody>
          <a:bodyPr>
            <a:normAutofit fontScale="25000" lnSpcReduction="20000"/>
          </a:bodyPr>
          <a:lstStyle/>
          <a:p>
            <a:r>
              <a:rPr lang="ar-SA" dirty="0" smtClean="0"/>
              <a:t>الاهداف التفصيلية</a:t>
            </a:r>
          </a:p>
          <a:p>
            <a:r>
              <a:rPr lang="ar-SA" dirty="0" smtClean="0"/>
              <a:t>تحسين جودة التعليم في مرحلة الطفولة المبكرة</a:t>
            </a:r>
          </a:p>
          <a:p>
            <a:r>
              <a:rPr lang="ar-SA" dirty="0" smtClean="0"/>
              <a:t>تحسين معدلات النجاح النوعي في التعليم</a:t>
            </a:r>
          </a:p>
          <a:p>
            <a:endParaRPr lang="ar-SA" dirty="0"/>
          </a:p>
        </p:txBody>
      </p:sp>
    </p:spTree>
    <p:extLst>
      <p:ext uri="{BB962C8B-B14F-4D97-AF65-F5344CB8AC3E}">
        <p14:creationId xmlns:p14="http://schemas.microsoft.com/office/powerpoint/2010/main" val="1230900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hape 274" descr="C:\Users\TOSHIBA\Pictures\وطن\BUtUnl5CAAECk_1.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28750"/>
            <a:ext cx="68865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22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اليوم الاول للبرنامج </a:t>
            </a:r>
            <a:endParaRPr lang="ar-SA" dirty="0"/>
          </a:p>
        </p:txBody>
      </p:sp>
      <p:sp>
        <p:nvSpPr>
          <p:cNvPr id="3" name="عنصر نائب للمحتوى 2"/>
          <p:cNvSpPr>
            <a:spLocks noGrp="1"/>
          </p:cNvSpPr>
          <p:nvPr>
            <p:ph idx="1"/>
          </p:nvPr>
        </p:nvSpPr>
        <p:spPr/>
        <p:txBody>
          <a:bodyPr/>
          <a:lstStyle/>
          <a:p>
            <a:r>
              <a:rPr lang="en-US" dirty="0"/>
              <a:t> </a:t>
            </a:r>
            <a:r>
              <a:rPr lang="en-US" dirty="0" smtClean="0"/>
              <a:t> </a:t>
            </a:r>
            <a:endParaRPr lang="ar-SA" dirty="0"/>
          </a:p>
        </p:txBody>
      </p:sp>
      <p:pic>
        <p:nvPicPr>
          <p:cNvPr id="6" name="صورة 5" descr="15791928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28800"/>
            <a:ext cx="655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01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موضوعات الجلسة </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 مقدمة </a:t>
            </a:r>
          </a:p>
          <a:p>
            <a:r>
              <a:rPr lang="ar-SA" dirty="0" err="1" smtClean="0"/>
              <a:t>ماالمقصود</a:t>
            </a:r>
            <a:r>
              <a:rPr lang="ar-SA" dirty="0" smtClean="0"/>
              <a:t> بالمهارات الاساسية</a:t>
            </a:r>
          </a:p>
          <a:p>
            <a:r>
              <a:rPr lang="ar-SA" dirty="0" smtClean="0"/>
              <a:t>مفهوم التقويم المستمر </a:t>
            </a:r>
          </a:p>
          <a:p>
            <a:r>
              <a:rPr lang="ar-SA" dirty="0" smtClean="0"/>
              <a:t>مستويات الاداء </a:t>
            </a:r>
          </a:p>
          <a:p>
            <a:r>
              <a:rPr lang="ar-SA" dirty="0" smtClean="0"/>
              <a:t>اهداف البرنامج العلاجي (الخطة العلاجية)</a:t>
            </a:r>
          </a:p>
          <a:p>
            <a:r>
              <a:rPr lang="ar-SA" dirty="0" smtClean="0"/>
              <a:t>متطلبات الخطة العلاجية</a:t>
            </a:r>
          </a:p>
          <a:p>
            <a:r>
              <a:rPr lang="ar-SA" dirty="0" smtClean="0"/>
              <a:t>مكونات الخطة العلاجية</a:t>
            </a:r>
          </a:p>
          <a:p>
            <a:r>
              <a:rPr lang="ar-SA" dirty="0" smtClean="0"/>
              <a:t>نموذج الخطط العلاجية لمهارة القراءة و الكتابة</a:t>
            </a:r>
          </a:p>
          <a:p>
            <a:r>
              <a:rPr lang="ar-SA" dirty="0" smtClean="0"/>
              <a:t>كيفية تقويم البرنامج </a:t>
            </a:r>
          </a:p>
          <a:p>
            <a:r>
              <a:rPr lang="ar-SA" dirty="0" smtClean="0"/>
              <a:t>دور المعلم و منسق المادة في الخطط العلاجية</a:t>
            </a:r>
          </a:p>
          <a:p>
            <a:r>
              <a:rPr lang="ar-SA" dirty="0" smtClean="0"/>
              <a:t>الخطط </a:t>
            </a:r>
            <a:r>
              <a:rPr lang="ar-SA" dirty="0" err="1" smtClean="0"/>
              <a:t>الاثرائية</a:t>
            </a:r>
            <a:endParaRPr lang="ar-SA" dirty="0" smtClean="0"/>
          </a:p>
          <a:p>
            <a:r>
              <a:rPr lang="ar-SA" dirty="0" smtClean="0"/>
              <a:t>الخطط </a:t>
            </a:r>
            <a:r>
              <a:rPr lang="ar-SA" dirty="0" err="1" smtClean="0"/>
              <a:t>الاثرائية</a:t>
            </a:r>
            <a:r>
              <a:rPr lang="ar-SA" dirty="0" smtClean="0"/>
              <a:t> في القراءة و الكتابة</a:t>
            </a:r>
            <a:endParaRPr lang="ar-SA" dirty="0"/>
          </a:p>
        </p:txBody>
      </p:sp>
    </p:spTree>
    <p:extLst>
      <p:ext uri="{BB962C8B-B14F-4D97-AF65-F5344CB8AC3E}">
        <p14:creationId xmlns:p14="http://schemas.microsoft.com/office/powerpoint/2010/main" val="1559720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المقدمة</a:t>
            </a:r>
            <a:endParaRPr lang="ar-SA" dirty="0"/>
          </a:p>
        </p:txBody>
      </p:sp>
      <p:sp>
        <p:nvSpPr>
          <p:cNvPr id="3" name="عنصر نائب للمحتوى 2"/>
          <p:cNvSpPr>
            <a:spLocks noGrp="1"/>
          </p:cNvSpPr>
          <p:nvPr>
            <p:ph idx="1"/>
          </p:nvPr>
        </p:nvSpPr>
        <p:spPr/>
        <p:txBody>
          <a:bodyPr>
            <a:normAutofit/>
          </a:bodyPr>
          <a:lstStyle/>
          <a:p>
            <a:r>
              <a:rPr lang="ar-SA" dirty="0" smtClean="0"/>
              <a:t>تواجه المدارس </a:t>
            </a:r>
            <a:r>
              <a:rPr lang="ar-SA" dirty="0" err="1" smtClean="0"/>
              <a:t>المستقله</a:t>
            </a:r>
            <a:r>
              <a:rPr lang="ar-SA" dirty="0" smtClean="0"/>
              <a:t> بعض المشكلات و الصعوبات التعليمية و التربوية, التي تعوق اداء رسالتها و تحقيق اهدافها على الوجه الأكمل، و من بين هذه المشكلات «مشكلة التأخر الدراسي» التي استأثرت باهتمام المربين و </a:t>
            </a:r>
            <a:r>
              <a:rPr lang="ar-SA" dirty="0" err="1" smtClean="0"/>
              <a:t>الأباء</a:t>
            </a:r>
            <a:r>
              <a:rPr lang="ar-SA" dirty="0" smtClean="0"/>
              <a:t> و التلاميذ على حد سواء لما لها من آثار سلبية خطيرة على المجتمع تتمثل في اهدار الطاقات المادية و المعنوية و تردي النتائج العلمية و التربوية، و بذلك فإن هذه المشكلة ليست مشكلة لتلميذ فحسب، بل إنها مشكلة الأسرة و المدرسة أيضا </a:t>
            </a:r>
            <a:r>
              <a:rPr lang="ar-SA" dirty="0" err="1" smtClean="0"/>
              <a:t>متسببه</a:t>
            </a:r>
            <a:r>
              <a:rPr lang="ar-SA" dirty="0" smtClean="0"/>
              <a:t> من خيبة الأمل و القلق و أعباء مادية لمواجهتها. </a:t>
            </a:r>
            <a:endParaRPr lang="ar-SA" dirty="0"/>
          </a:p>
        </p:txBody>
      </p:sp>
    </p:spTree>
    <p:extLst>
      <p:ext uri="{BB962C8B-B14F-4D97-AF65-F5344CB8AC3E}">
        <p14:creationId xmlns:p14="http://schemas.microsoft.com/office/powerpoint/2010/main" val="785036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زوايا">
  <a:themeElements>
    <a:clrScheme name="زوايا">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زوايا">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زوايا">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19023</TotalTime>
  <Words>1744</Words>
  <Application>Microsoft Office PowerPoint</Application>
  <PresentationFormat>عرض على الشاشة (3:4)‏</PresentationFormat>
  <Paragraphs>288</Paragraphs>
  <Slides>47</Slides>
  <Notes>3</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47</vt:i4>
      </vt:variant>
    </vt:vector>
  </HeadingPairs>
  <TitlesOfParts>
    <vt:vector size="49" baseType="lpstr">
      <vt:lpstr>زوايا</vt:lpstr>
      <vt:lpstr>مستند</vt:lpstr>
      <vt:lpstr>الصفوف الاولية</vt:lpstr>
      <vt:lpstr>البرنامج التدريبي</vt:lpstr>
      <vt:lpstr>منفذات البرنامج</vt:lpstr>
      <vt:lpstr>السلام عليكم ورحمة الله وبركاته</vt:lpstr>
      <vt:lpstr>لهدف العام للبرنامج تطوير المناهج واساليب التعليم والتقويم  </vt:lpstr>
      <vt:lpstr>عرض تقديمي في PowerPoint</vt:lpstr>
      <vt:lpstr>اليوم الاول للبرنامج </vt:lpstr>
      <vt:lpstr>موضوعات الجلسة </vt:lpstr>
      <vt:lpstr>المقدمة</vt:lpstr>
      <vt:lpstr>ماهي المهارات الاساسية في الصفوف الاولية</vt:lpstr>
      <vt:lpstr>ماالمقصود بالمهارات الاساسية </vt:lpstr>
      <vt:lpstr>مفهوم التقويم المستمر</vt:lpstr>
      <vt:lpstr>اضاءة لما ورد بلائحة تقويم الطالب والمذكرة التفسيرية</vt:lpstr>
      <vt:lpstr>تابع لما ورد بلائحة تقويم الطالب</vt:lpstr>
      <vt:lpstr>تابع لما ورد بلائحة تقويم الطالب </vt:lpstr>
      <vt:lpstr>تابع لما ورد بلائحة تقويم الطالب</vt:lpstr>
      <vt:lpstr>تابع لما ورد بلائحة تقويم الطالب</vt:lpstr>
      <vt:lpstr>تابع لما ورد بلائحة تقويم الطالب</vt:lpstr>
      <vt:lpstr>تابع لما ورد بلائحة تقويم الطالب</vt:lpstr>
      <vt:lpstr>تابع لما ورد بلائحة تقويم الطالب</vt:lpstr>
      <vt:lpstr>1- القواعد التنفيذية للتقويم في المرحلة الابتدائية  </vt:lpstr>
      <vt:lpstr>بعض الأسس والمبادئ العملية للتقويم :  </vt:lpstr>
      <vt:lpstr>مستويات الاداء</vt:lpstr>
      <vt:lpstr>تعريف الخطة العلاجية</vt:lpstr>
      <vt:lpstr>متطلبات الخطة العلاجية</vt:lpstr>
      <vt:lpstr>مكونات الخطة العلاجية</vt:lpstr>
      <vt:lpstr>الاهداف ------</vt:lpstr>
      <vt:lpstr> تابع مكونات الخطة العلاجية  </vt:lpstr>
      <vt:lpstr>  </vt:lpstr>
      <vt:lpstr> نموذج الخطة العلاجية لمهارة  </vt:lpstr>
      <vt:lpstr>يتم تقويم البرنامج من خلال الاتي </vt:lpstr>
      <vt:lpstr>دور المعلم في الخطط العلاجية </vt:lpstr>
      <vt:lpstr>حصر الطالبات المتدني مستواهن في المهارات الاساسية </vt:lpstr>
      <vt:lpstr>البرامج العلاجية </vt:lpstr>
      <vt:lpstr>استمارة حصر المهارات الاساسية في المواد النظرية </vt:lpstr>
      <vt:lpstr>استمارة حصر المهارات الاساسية في المواد العلمية</vt:lpstr>
      <vt:lpstr>آلية تنفيذ الحصة العلاجية  </vt:lpstr>
      <vt:lpstr>استمارة متابعة التلاميذ المخفقين أثناء تنفيذ الحصة العلاجية </vt:lpstr>
      <vt:lpstr>الأساليب العلاجية في كل حصة </vt:lpstr>
      <vt:lpstr>اثر البرنامج على المستوى التحصيلي </vt:lpstr>
      <vt:lpstr>خطة تنفيذ برنامج علاجي فردي</vt:lpstr>
      <vt:lpstr>تقرير البرنامج العلاجي الفردي</vt:lpstr>
      <vt:lpstr>خطة تنفيذ برنامج علاجي جماعي</vt:lpstr>
      <vt:lpstr>تقرير البرنامج العلاجي الجماعي </vt:lpstr>
      <vt:lpstr>الاختبارات القبلية والبعدية </vt:lpstr>
      <vt:lpstr>عرض تقديمي في PowerPoint</vt:lpstr>
      <vt:lpstr>إعداد وتنفيذ </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الصفوف الاولية</dc:title>
  <dc:creator>experts</dc:creator>
  <cp:lastModifiedBy>TsT</cp:lastModifiedBy>
  <cp:revision>46</cp:revision>
  <dcterms:created xsi:type="dcterms:W3CDTF">2018-05-21T07:24:59Z</dcterms:created>
  <dcterms:modified xsi:type="dcterms:W3CDTF">2018-12-29T19:54:18Z</dcterms:modified>
</cp:coreProperties>
</file>